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53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9144000" cy="5143500" type="screen16x9"/>
  <p:notesSz cx="6858000" cy="9144000"/>
  <p:embeddedFontLst>
    <p:embeddedFont>
      <p:font typeface="Dosis" pitchFamily="2" charset="0"/>
      <p:regular r:id="rId54"/>
      <p:bold r:id="rId55"/>
    </p:embeddedFont>
    <p:embeddedFont>
      <p:font typeface="Dosis Light" pitchFamily="2" charset="0"/>
      <p:regular r:id="rId56"/>
      <p:bold r:id="rId57"/>
    </p:embeddedFont>
    <p:embeddedFont>
      <p:font typeface="Roboto" panose="02000000000000000000" pitchFamily="2" charset="0"/>
      <p:regular r:id="rId58"/>
      <p:bold r:id="rId59"/>
      <p:italic r:id="rId60"/>
      <p:boldItalic r:id="rId61"/>
    </p:embeddedFont>
    <p:embeddedFont>
      <p:font typeface="Times" panose="02020603050405020304" pitchFamily="18" charset="0"/>
      <p:regular r:id="rId62"/>
      <p:bold r:id="rId63"/>
      <p:italic r:id="rId64"/>
      <p:boldItalic r:id="rId65"/>
    </p:embeddedFont>
    <p:embeddedFont>
      <p:font typeface="Titillium Web" panose="00000500000000000000" pitchFamily="2" charset="0"/>
      <p:regular r:id="rId66"/>
      <p:bold r:id="rId67"/>
      <p:italic r:id="rId68"/>
      <p:boldItalic r:id="rId69"/>
    </p:embeddedFont>
    <p:embeddedFont>
      <p:font typeface="Titillium Web Light" panose="00000400000000000000" pitchFamily="2" charset="0"/>
      <p:regular r:id="rId70"/>
      <p:bold r:id="rId71"/>
      <p:italic r:id="rId72"/>
      <p:boldItalic r:id="rId7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3788D60-C957-4696-B6EC-92856FCFC0EA}">
  <a:tblStyle styleId="{A3788D60-C957-4696-B6EC-92856FCFC0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font" Target="fonts/font2.fntdata"/><Relationship Id="rId63" Type="http://schemas.openxmlformats.org/officeDocument/2006/relationships/font" Target="fonts/font10.fntdata"/><Relationship Id="rId68" Type="http://schemas.openxmlformats.org/officeDocument/2006/relationships/font" Target="fonts/font15.fntdata"/><Relationship Id="rId76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font" Target="fonts/font1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66" Type="http://schemas.openxmlformats.org/officeDocument/2006/relationships/font" Target="fonts/font13.fntdata"/><Relationship Id="rId7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font" Target="fonts/font4.fntdata"/><Relationship Id="rId61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font" Target="fonts/font7.fntdata"/><Relationship Id="rId65" Type="http://schemas.openxmlformats.org/officeDocument/2006/relationships/font" Target="fonts/font12.fntdata"/><Relationship Id="rId73" Type="http://schemas.openxmlformats.org/officeDocument/2006/relationships/font" Target="fonts/font2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font" Target="fonts/font3.fntdata"/><Relationship Id="rId64" Type="http://schemas.openxmlformats.org/officeDocument/2006/relationships/font" Target="fonts/font11.fntdata"/><Relationship Id="rId69" Type="http://schemas.openxmlformats.org/officeDocument/2006/relationships/font" Target="fonts/font16.fntdata"/><Relationship Id="rId77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font" Target="fonts/font19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fonts/font6.fntdata"/><Relationship Id="rId67" Type="http://schemas.openxmlformats.org/officeDocument/2006/relationships/font" Target="fonts/font14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1.fntdata"/><Relationship Id="rId62" Type="http://schemas.openxmlformats.org/officeDocument/2006/relationships/font" Target="fonts/font9.fntdata"/><Relationship Id="rId70" Type="http://schemas.openxmlformats.org/officeDocument/2006/relationships/font" Target="fonts/font17.fntdata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8" name="Google Shape;3878;gcf94a0b77c_0_5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9" name="Google Shape;3879;gcf94a0b77c_0_54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5" name="Google Shape;3945;g104a59437f0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6" name="Google Shape;3946;g104a59437f0_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4" name="Google Shape;3954;g104a59437f0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5" name="Google Shape;3955;g104a59437f0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3" name="Google Shape;3963;g104a59437f0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4" name="Google Shape;3964;g104a59437f0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2" name="Google Shape;3972;g104a59437f0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3" name="Google Shape;3973;g104a59437f0_3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1" name="Google Shape;3981;g104a59437f0_3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2" name="Google Shape;3982;g104a59437f0_3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0" name="Google Shape;3990;g104a59437f0_4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1" name="Google Shape;3991;g104a59437f0_4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9" name="Google Shape;3999;g104a59437f0_3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0" name="Google Shape;4000;g104a59437f0_3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5" name="Google Shape;4005;g104a59437f0_3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6" name="Google Shape;4006;g104a59437f0_3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0" name="Google Shape;4010;gcf94a0b77c_0_55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1" name="Google Shape;4011;gcf94a0b77c_0_55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6" name="Google Shape;4016;gcf94a0b77c_0_5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7" name="Google Shape;4017;gcf94a0b77c_0_5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" name="Google Shape;3891;gcf94a0b77c_0_5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2" name="Google Shape;3892;gcf94a0b77c_0_5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" name="Google Shape;4024;g104a59437f0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5" name="Google Shape;4025;g104a59437f0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0" name="Google Shape;4030;g102c52067a8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1" name="Google Shape;4031;g102c52067a8_3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102b757b2f4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102b757b2f4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102b757b2f4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102b757b2f4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g102b757b2f4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9" name="Google Shape;4049;g102b757b2f4_2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4" name="Google Shape;4054;g102b757b2f4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5" name="Google Shape;4055;g102b757b2f4_2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9" name="Google Shape;4059;g102be744b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0" name="Google Shape;4060;g102be744b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6" name="Google Shape;4066;g104946839d6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7" name="Google Shape;4067;g104946839d6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2" name="Google Shape;4072;g102c52067a8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3" name="Google Shape;4073;g102c52067a8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9" name="Google Shape;4079;g102c52067a8_6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0" name="Google Shape;4080;g102c52067a8_6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8" name="Google Shape;3898;gcf94a0b77c_0_5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9" name="Google Shape;3899;gcf94a0b77c_0_5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6" name="Google Shape;4086;g102c52067a8_6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7" name="Google Shape;4087;g102c52067a8_6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2" name="Google Shape;4092;g104946839d6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3" name="Google Shape;4093;g104946839d6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Google Shape;4100;gcf94a0b77c_0_5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1" name="Google Shape;4101;gcf94a0b77c_0_5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Google Shape;4105;gcf94a0b77c_0_55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6" name="Google Shape;4106;gcf94a0b77c_0_55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2" name="Google Shape;4112;gfbf9730f5d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3" name="Google Shape;4113;gfbf9730f5d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7" name="Google Shape;4117;gfbf9730f5d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8" name="Google Shape;4118;gfbf9730f5d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3" name="Google Shape;4123;gfbf9730f5d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4" name="Google Shape;4124;gfbf9730f5d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9" name="Google Shape;4129;gfbf9730f5d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0" name="Google Shape;4130;gfbf9730f5d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" name="Google Shape;4136;gfbf9730f5d_1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7" name="Google Shape;4137;gfbf9730f5d_1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2" name="Google Shape;4142;gfbf9730f5d_1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3" name="Google Shape;4143;gfbf9730f5d_1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4" name="Google Shape;3904;gcf94a0b77c_0_5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5" name="Google Shape;3905;gcf94a0b77c_0_5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" name="Google Shape;4147;g104618a1e7c_4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8" name="Google Shape;4148;g104618a1e7c_4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3" name="Google Shape;4153;gfbf9730f5d_1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4" name="Google Shape;4154;gfbf9730f5d_1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1" name="Google Shape;4161;gfbf9730f5d_1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2" name="Google Shape;4162;gfbf9730f5d_1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" name="Google Shape;4167;g104618a1e7c_4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8" name="Google Shape;4168;g104618a1e7c_4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5" name="Google Shape;4175;gfbf9730f5d_1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6" name="Google Shape;4176;gfbf9730f5d_1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1" name="Google Shape;4181;gfbf9730f5d_1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2" name="Google Shape;4182;gfbf9730f5d_1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9" name="Google Shape;4189;gfbf9730f5d_1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0" name="Google Shape;4190;gfbf9730f5d_1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4" name="Google Shape;4194;gfbf9730f5d_1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5" name="Google Shape;4195;gfbf9730f5d_1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" name="Google Shape;4199;gfbf9730f5d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0" name="Google Shape;4200;gfbf9730f5d_1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" name="Google Shape;4208;gfbf9730f5d_1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9" name="Google Shape;4209;gfbf9730f5d_1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Google Shape;3911;gcf94a0b77c_0_5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2" name="Google Shape;3912;gcf94a0b77c_0_5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3" name="Google Shape;4213;g104946839d6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4" name="Google Shape;4214;g104946839d6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7" name="Google Shape;3917;gcf94a0b77c_0_55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8" name="Google Shape;3918;gcf94a0b77c_0_55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4" name="Google Shape;3924;g104705c693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5" name="Google Shape;3925;g104705c693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0" name="Google Shape;3930;g104a59437f0_4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1" name="Google Shape;3931;g104a59437f0_4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6" name="Google Shape;3936;g104a59437f0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7" name="Google Shape;3937;g104a59437f0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7" name="Google Shape;57;p1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Google Shape;137;p1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38" name="Google Shape;138;p1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" name="Google Shape;257;p1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58" name="Google Shape;258;p1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" name="Google Shape;467;p1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68" name="Google Shape;468;p1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15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73" name="Google Shape;573;p15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574" name="Google Shape;574;p15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75" name="Google Shape;575;p15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5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5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5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5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5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5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5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5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5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5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5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5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5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5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5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5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5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5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5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5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5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5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5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5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5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5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5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5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5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5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5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5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5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5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5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5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5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5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5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5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5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5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5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5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5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5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5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5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5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5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5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5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5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5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5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5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5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5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5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5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5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5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5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5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5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5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5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5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5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5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5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5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5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5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5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5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5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5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5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5" name="Google Shape;655;p15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56" name="Google Shape;656;p15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5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5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5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5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5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5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5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5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5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5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5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5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5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5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5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5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5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5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5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5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5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5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5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5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5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5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5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5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5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5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5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5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5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5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5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5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5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5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5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5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5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5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5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5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5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5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5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5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5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5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5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5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5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5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5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5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5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5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5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5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5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5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5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5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5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5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5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5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5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5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5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5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5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5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5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5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5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5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5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5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5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5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5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5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5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5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5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5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5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5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5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5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5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5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5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5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5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5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5" name="Google Shape;775;p15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76" name="Google Shape;776;p15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5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5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5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5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5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5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5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5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5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5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5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5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5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5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5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5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5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5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5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5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5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5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5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5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5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5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5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5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5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5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5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5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5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5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5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5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5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5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5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5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5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5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5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5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5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5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5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5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5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5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5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5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5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5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5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5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5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5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5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5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5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5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5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5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5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5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5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5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5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5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5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5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5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5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5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5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5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5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5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5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5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5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5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5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5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5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5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5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5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5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5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5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5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5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5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5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5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5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5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5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5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5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5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5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5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5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5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5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5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5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5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5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5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5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5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5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5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5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5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5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5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5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5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5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5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5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5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5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5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5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5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5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5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5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5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5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5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5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5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5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5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5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5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5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5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5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5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5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5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15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5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5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5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5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5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5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5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5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5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5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5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5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5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5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5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5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5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5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5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5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5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5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5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5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5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5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5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5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5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5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5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5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5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5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5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5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5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5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5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5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5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5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5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5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5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5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5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5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5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5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5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5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5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5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5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5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5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5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5" name="Google Shape;985;p15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86" name="Google Shape;986;p15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5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5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5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5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5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5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5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5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5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5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5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5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5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5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5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5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5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5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5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5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5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5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5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5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5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5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5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5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5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5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5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5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5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5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5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5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5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5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5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5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5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5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5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5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5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5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5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5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5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5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5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5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5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5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5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5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5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15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5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5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5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5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5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5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5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5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5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5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5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5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5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5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5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5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5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5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5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5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15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5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5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5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5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5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5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5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5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5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5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5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5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5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5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5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5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5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5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5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5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5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5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5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16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1" name="Google Shape;1091;p16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92" name="Google Shape;1092;p1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93" name="Google Shape;1093;p16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94" name="Google Shape;1094;p16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6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6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6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6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6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6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6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6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6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6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6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6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6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6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6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6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6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6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6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6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6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6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6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6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6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6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6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6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6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6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6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6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6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6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6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6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6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16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6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6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6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6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16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16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16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6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6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16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16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6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6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6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6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6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6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6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6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6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6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6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6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6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6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6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6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6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6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6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6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6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6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6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6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6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6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6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6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6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6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4" name="Google Shape;1174;p16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75" name="Google Shape;1175;p16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6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6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6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6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6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6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6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6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6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6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6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6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6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6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6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6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6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6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6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6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6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6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6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6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16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6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6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6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6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6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6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6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6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6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6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6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6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6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6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6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6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6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6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6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6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6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6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16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6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16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6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6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6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6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6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6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6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6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6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6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6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6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6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6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6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6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6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6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6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6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6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6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6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6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6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6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6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6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6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6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6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6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6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6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6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6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6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6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6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6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6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6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6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6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6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6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6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6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16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16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16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6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16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16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6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16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16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6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16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16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16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16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6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6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6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6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16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16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4" name="Google Shape;1294;p16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95" name="Google Shape;1295;p16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16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16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6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6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6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6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6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16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6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6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6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6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6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6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6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6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6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6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6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6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6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6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6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6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6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6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6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6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6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6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6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6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6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6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6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6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6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6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6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6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6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6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6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6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6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6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6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16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16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16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16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16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16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16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16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16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16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16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16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16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6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6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6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6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16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16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16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6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6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6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6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6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6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6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6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6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6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6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6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6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16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16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16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16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6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6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6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6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16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16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6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6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6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6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16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16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16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16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6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16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16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16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16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16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16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16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16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16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16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16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16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16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16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16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16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16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16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16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16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6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6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6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6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6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6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6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16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16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6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6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6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6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6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6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16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16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16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16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6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6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6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6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6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16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16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6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6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6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16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16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16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16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6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16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16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16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16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16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16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16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16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16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16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16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16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16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16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16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16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16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16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16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16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16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16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16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16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16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16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16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16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16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16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16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16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16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16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16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16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16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16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6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6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16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16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16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16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16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16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16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16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16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6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6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6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6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6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6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4" name="Google Shape;1504;p16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505" name="Google Shape;1505;p16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6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6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6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6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6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6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6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6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6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6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6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6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6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6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6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6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6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6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6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6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6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6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6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6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6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6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6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6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6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6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6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6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6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6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6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16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16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16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16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16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16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16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16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16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16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16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16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16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16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6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6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16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16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16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6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6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6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6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6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6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6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6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16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16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6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6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6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6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6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6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6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6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6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6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6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6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6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16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16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6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6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16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16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6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6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6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6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6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6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6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6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6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6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6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16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16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16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16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16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16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16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16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1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610" name="Google Shape;1610;p17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611" name="Google Shape;1611;p1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612" name="Google Shape;1612;p1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1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1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1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1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1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1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1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1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1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1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1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1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1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1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1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1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1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9" name="Google Shape;1669;p1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70" name="Google Shape;1670;p1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1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1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1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1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1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1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1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1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1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1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1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1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1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1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1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1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1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1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1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1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1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1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1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1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1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1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1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1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1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1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1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1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1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1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1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1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1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1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1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1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1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1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1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1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1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1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1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1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1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2" name="Google Shape;1732;p1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733" name="Google Shape;1733;p1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1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1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1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1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1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1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1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1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1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1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1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1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1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1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1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1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1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1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1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1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1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1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1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1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1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1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1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1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1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1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1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1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1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1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1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1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1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1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1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1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1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1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1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1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1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1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1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1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1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1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1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1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1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4" name="Google Shape;1834;p1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835" name="Google Shape;1835;p1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1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1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1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1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1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5" name="Google Shape;188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p1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88" name="Google Shape;1888;p18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6761100" cy="30870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dist="38100" dir="5400000" fadeDir="5400012" sy="-100000" algn="bl" rotWithShape="0"/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❖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➢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◆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➢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◆"/>
              <a:defRPr sz="1800"/>
            </a:lvl9pPr>
          </a:lstStyle>
          <a:p>
            <a:endParaRPr/>
          </a:p>
        </p:txBody>
      </p:sp>
      <p:sp>
        <p:nvSpPr>
          <p:cNvPr id="1889" name="Google Shape;1889;p18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90" name="Google Shape;1890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91" name="Google Shape;1891;p1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92" name="Google Shape;1892;p1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1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1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1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1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1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1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1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1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1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1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1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1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1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1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1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1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1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1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1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1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1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1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1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1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1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1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1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1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1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1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1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1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1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1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1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1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1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1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1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1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1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1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1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1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1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1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1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1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1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1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1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1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1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1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1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1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9" name="Google Shape;1949;p1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50" name="Google Shape;1950;p1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1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1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1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1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1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1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1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1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1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1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1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1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1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1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1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1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1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1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1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1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1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1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1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1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1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1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1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1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1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1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1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1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1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1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1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1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1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1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1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1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1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1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1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1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1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1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1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1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1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1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1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1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1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1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1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1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1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1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1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1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1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2" name="Google Shape;2012;p1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013" name="Google Shape;2013;p1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1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1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1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1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1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1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1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1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1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1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1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1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1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1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1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1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1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1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1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1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1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1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1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1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1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1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1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1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1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1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1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1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1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1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1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1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1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1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1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1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1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1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1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1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1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1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1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1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1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1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1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1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1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1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1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1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1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1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1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1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1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1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1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1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1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1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1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1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1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1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1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1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1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1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1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1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1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1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1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1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1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1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1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1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1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1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1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1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1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1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1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1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1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1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1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1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1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1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1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1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4" name="Google Shape;2114;p1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115" name="Google Shape;2115;p1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1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1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1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1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1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1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1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1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1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1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1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1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1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1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1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1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1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1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1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1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1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1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1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1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1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1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1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1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1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1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1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1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1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1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1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1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1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1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1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1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1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1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1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1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1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1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1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1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1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p1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67" name="Google Shape;2167;p19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68" name="Google Shape;2168;p19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69" name="Google Shape;2169;p19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70" name="Google Shape;2170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71" name="Google Shape;2171;p1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72" name="Google Shape;2172;p19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19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1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1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19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19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1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1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19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19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19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19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1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1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19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19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1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1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19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19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19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19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1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1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19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19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1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1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19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19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19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19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1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1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19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19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1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1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19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19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19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19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1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1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19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19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1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1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19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19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19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19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1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1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19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19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1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9" name="Google Shape;2229;p1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230" name="Google Shape;2230;p19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19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19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19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1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1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19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19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1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1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19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19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19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19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1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1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19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19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1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1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19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19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19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19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1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1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19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19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1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1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19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19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19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19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1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1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19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19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1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1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19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19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19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19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1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1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19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19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1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1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19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19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19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19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1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1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19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19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1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1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19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19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2" name="Google Shape;2292;p1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93" name="Google Shape;2293;p19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1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1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19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19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1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1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19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19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19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19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1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1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19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19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1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1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19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19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19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19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1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1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19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19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1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1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19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19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19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19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1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1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19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19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1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1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19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19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19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19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1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1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19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19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1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1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19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19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19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19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1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1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19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19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1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1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19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19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19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19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1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1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19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19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1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1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19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19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19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19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1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1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19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19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1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1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19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19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19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19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1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1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19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19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1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1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19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19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19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19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1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1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19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19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1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1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19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19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19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19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4" name="Google Shape;2394;p1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95" name="Google Shape;2395;p1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19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19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1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1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19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19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19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19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1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1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19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19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1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1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19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19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19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19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1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1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19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19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1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1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19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19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19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19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1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1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19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19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1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1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19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19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19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19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1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1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19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19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1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1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19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19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19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19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1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6" name="Google Shape;2446;p2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47" name="Google Shape;2447;p2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48" name="Google Shape;2448;p2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49" name="Google Shape;2449;p2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2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2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2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2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2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2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2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2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2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2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2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6" name="Google Shape;2506;p2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507" name="Google Shape;2507;p2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2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2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2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2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2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2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2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2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2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2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2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2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2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2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2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2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2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2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2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2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2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2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2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2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2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2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2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2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9" name="Google Shape;2569;p2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70" name="Google Shape;2570;p2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2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2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2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2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2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2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2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2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2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2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2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2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2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2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2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2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2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2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2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2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2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2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2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2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2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2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2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2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2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2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2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2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2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2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2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2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2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2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2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2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2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2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2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2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2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2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2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2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2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2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2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2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2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2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2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2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2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2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2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2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2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2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2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1" name="Google Shape;2671;p2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72" name="Google Shape;2672;p2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2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2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2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2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2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2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2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2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2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2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2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2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2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2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2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2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2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2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2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2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2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2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2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2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2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2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2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2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2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2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2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2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2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2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2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2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2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2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2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2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2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2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2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2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2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2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2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2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2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" name="Google Shape;2723;p21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724" name="Google Shape;2724;p2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25" name="Google Shape;2725;p2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726" name="Google Shape;2726;p2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2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2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2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2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2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2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2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2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2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2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2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2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2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2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2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2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2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2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2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2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2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2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2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2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2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2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2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2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2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2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2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2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2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2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2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2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2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2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2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2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2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2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2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2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2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2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2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2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2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2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2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2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2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2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2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2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3" name="Google Shape;2783;p2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84" name="Google Shape;2784;p2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2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2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2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2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2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2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2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2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2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2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2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2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2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2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2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2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2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2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2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2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2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2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2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2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2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2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2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2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2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2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2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2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2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2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2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2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2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2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2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2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2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2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2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2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2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2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2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2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2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2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2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2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2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2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2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2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2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2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2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2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2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6" name="Google Shape;2846;p2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47" name="Google Shape;2847;p2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2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2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2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2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2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2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2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2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2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2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2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2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2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2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2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2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2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2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2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2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2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2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2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2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2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2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2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2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2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2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2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2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2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2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2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2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2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2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2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2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2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2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2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2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2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2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2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2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2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2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2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2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2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2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2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2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2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2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2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2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2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2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2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2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2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2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2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2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2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2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2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2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2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2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2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2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2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2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2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2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2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2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2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2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2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2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2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2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2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2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2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2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2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2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2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2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2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2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2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2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8" name="Google Shape;2948;p2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49" name="Google Shape;2949;p2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2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2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2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2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2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2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2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2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2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2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2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2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2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2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2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2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2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2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2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2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2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2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2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2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2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2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2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2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2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2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2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2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2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2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2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2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2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2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2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2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2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2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2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2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2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2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2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2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2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" name="Google Shape;3000;p2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01" name="Google Shape;3001;p22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002" name="Google Shape;3002;p22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22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22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22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22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22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22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22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22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22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22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22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22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22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22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22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22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22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22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22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22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22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22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22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22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22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22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22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22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22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22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22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22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22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22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22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22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22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22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22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22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22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22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22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22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22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22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22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22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22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22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22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22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22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22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22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22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9" name="Google Shape;3059;p22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60" name="Google Shape;3060;p22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22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22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22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22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22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22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22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22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22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22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22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22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22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22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22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22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22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22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22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22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22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22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22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22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22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22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22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22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22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22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22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22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22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22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22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22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22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22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22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22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22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22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22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22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22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22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22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22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22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22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22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22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22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22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22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22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22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22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22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22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22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22" name="Google Shape;3122;p22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123" name="Google Shape;3123;p22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22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22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22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22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22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22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22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22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22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22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22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22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22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22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22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22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22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22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22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22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22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22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22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22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22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22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22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22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22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22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22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22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22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22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22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22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22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22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22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22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22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22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22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22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22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22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22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22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22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22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22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22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22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22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22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22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22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22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22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22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22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22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22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22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22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22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22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22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22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22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22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22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22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22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22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22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22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22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22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22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22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22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22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22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22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22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22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22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22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22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22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22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22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22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22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22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22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22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22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22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4" name="Google Shape;3224;p22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225" name="Google Shape;3225;p22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22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22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22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22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22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22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22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22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22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22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22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22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22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22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22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22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22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22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22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22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22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22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22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22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22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22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22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22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22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22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22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22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22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22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22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22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22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22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22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22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22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22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22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22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22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22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22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22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22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6" name="Google Shape;3276;p23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77" name="Google Shape;3277;p23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23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23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23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23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23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23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23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23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23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23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23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23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23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23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23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23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23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23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23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23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23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23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23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23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23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23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23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23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23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23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23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23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23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23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23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23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23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23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23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23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23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23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23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23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23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23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23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23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23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23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23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23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23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23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23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23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4" name="Google Shape;3334;p23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335" name="Google Shape;3335;p23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23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23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23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23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23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23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23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23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23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23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23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23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23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23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23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23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23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23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23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23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23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23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23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23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23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23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23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23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23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23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23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23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23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23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23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23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23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23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23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23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23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23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23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23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23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23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23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23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23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23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23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23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23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23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23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23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23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23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23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23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23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7" name="Google Shape;3397;p23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98" name="Google Shape;3398;p23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23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23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23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23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23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23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23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23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23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23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23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23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23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23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23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23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23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23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23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23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23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23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23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23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23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23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23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23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23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23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23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23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23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23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23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23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23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23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23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23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23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23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23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23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23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23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23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23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23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23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23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23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23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23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23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23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23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23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23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23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23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23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23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23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23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23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23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23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23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23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23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23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23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23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23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23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23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23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23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23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23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23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23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23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23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23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23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23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23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23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23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23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23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23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23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23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23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23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23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23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9" name="Google Shape;3499;p23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500" name="Google Shape;3500;p23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23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23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23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23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23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23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23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23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23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23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23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23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23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23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23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23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23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23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23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23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23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23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23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23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23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23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23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23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23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23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23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23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23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23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23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23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23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23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23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23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23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23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23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23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23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23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23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23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23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50" name="Google Shape;3550;p2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solidFill>
          <a:schemeClr val="accent6"/>
        </a:solidFill>
        <a:effectLst/>
      </p:bgPr>
    </p:bg>
    <p:spTree>
      <p:nvGrpSpPr>
        <p:cNvPr id="1" name="Shape 3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2" name="Google Shape;3552;p24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53" name="Google Shape;3553;p24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24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24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24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24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24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24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24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24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24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24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24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24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24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24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24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24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24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24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24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24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24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24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24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24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24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24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24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24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24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24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24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24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24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24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24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24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24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24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24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24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24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24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24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24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24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24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24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24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24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24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24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24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24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24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24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24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24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24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24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24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24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24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24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24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24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24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24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24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24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24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24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24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24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24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24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24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24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24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24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24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24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24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24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24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24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24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24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24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24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24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24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24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24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24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24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24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24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24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24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24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24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24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24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24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24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24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24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24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24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24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24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24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24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24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24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24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24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24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24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24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24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24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24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24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24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24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24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24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24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24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24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24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24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24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24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24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24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24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24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24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24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24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24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24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24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24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24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24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24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24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24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24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24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24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24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24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24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24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24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24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4" name="Google Shape;3714;p24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715" name="Google Shape;3715;p24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24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24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24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24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24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24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24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24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24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24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24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24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24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24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24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24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24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24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24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24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24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24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24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24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24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24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24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24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24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24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24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24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24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24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24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24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24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24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24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24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24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24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24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24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24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24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24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24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24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24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24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24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24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24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24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24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24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24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24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24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24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24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24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24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24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24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24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24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24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24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24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24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24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24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24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24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24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24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24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24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24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24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24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24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24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24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24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24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24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24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24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24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24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24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24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24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24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24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24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24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24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24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24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24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24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24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24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24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24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24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24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24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24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24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24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24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24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24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24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24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24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24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24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24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24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24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24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24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24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24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24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24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24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24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24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24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24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24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24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24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24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24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24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24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24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24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24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24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24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24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24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24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24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24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24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24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24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24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24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24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76" name="Google Shape;3876;p2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rtl="0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rtl="0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rtl="0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rtl="0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rtl="0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rtl="0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rtl="0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rtl="0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1" name="Google Shape;3881;p25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LOK SABHA ELECTIONS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8" name="Google Shape;3948;p35"/>
          <p:cNvSpPr txBox="1">
            <a:spLocks noGrp="1"/>
          </p:cNvSpPr>
          <p:nvPr>
            <p:ph type="title"/>
          </p:nvPr>
        </p:nvSpPr>
        <p:spPr>
          <a:xfrm>
            <a:off x="1656375" y="118325"/>
            <a:ext cx="6387900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              Party-wise distribution of winning seats.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49" name="Google Shape;3949;p35"/>
          <p:cNvSpPr txBox="1">
            <a:spLocks noGrp="1"/>
          </p:cNvSpPr>
          <p:nvPr>
            <p:ph type="body" idx="1"/>
          </p:nvPr>
        </p:nvSpPr>
        <p:spPr>
          <a:xfrm>
            <a:off x="277525" y="951850"/>
            <a:ext cx="8011200" cy="41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50" name="Google Shape;395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875" y="1017525"/>
            <a:ext cx="4061350" cy="210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1" name="Google Shape;395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7375" y="1017525"/>
            <a:ext cx="4061350" cy="210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2" name="Google Shape;395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6375" y="3126800"/>
            <a:ext cx="5013975" cy="175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7" name="Google Shape;3957;p36"/>
          <p:cNvSpPr txBox="1">
            <a:spLocks noGrp="1"/>
          </p:cNvSpPr>
          <p:nvPr>
            <p:ph type="title"/>
          </p:nvPr>
        </p:nvSpPr>
        <p:spPr>
          <a:xfrm>
            <a:off x="1109075" y="185000"/>
            <a:ext cx="65127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Educational background of elected candidates</a:t>
            </a:r>
            <a:endParaRPr sz="2800"/>
          </a:p>
        </p:txBody>
      </p:sp>
      <p:sp>
        <p:nvSpPr>
          <p:cNvPr id="3958" name="Google Shape;3958;p36"/>
          <p:cNvSpPr txBox="1">
            <a:spLocks noGrp="1"/>
          </p:cNvSpPr>
          <p:nvPr>
            <p:ph type="body" idx="1"/>
          </p:nvPr>
        </p:nvSpPr>
        <p:spPr>
          <a:xfrm>
            <a:off x="259025" y="869600"/>
            <a:ext cx="7955700" cy="41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59" name="Google Shape;395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025" y="726425"/>
            <a:ext cx="4020175" cy="2212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0" name="Google Shape;396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1650" y="686225"/>
            <a:ext cx="3807275" cy="229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1" name="Google Shape;3961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5150" y="2938575"/>
            <a:ext cx="5730551" cy="200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6" name="Google Shape;3966;p37"/>
          <p:cNvSpPr txBox="1">
            <a:spLocks noGrp="1"/>
          </p:cNvSpPr>
          <p:nvPr>
            <p:ph type="title"/>
          </p:nvPr>
        </p:nvSpPr>
        <p:spPr>
          <a:xfrm>
            <a:off x="1191450" y="0"/>
            <a:ext cx="6761100" cy="6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                    Assets and liabilities of our leaders.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67" name="Google Shape;3967;p37"/>
          <p:cNvSpPr txBox="1">
            <a:spLocks noGrp="1"/>
          </p:cNvSpPr>
          <p:nvPr>
            <p:ph type="body" idx="1"/>
          </p:nvPr>
        </p:nvSpPr>
        <p:spPr>
          <a:xfrm>
            <a:off x="144250" y="663600"/>
            <a:ext cx="7592700" cy="42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68" name="Google Shape;396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400" y="663600"/>
            <a:ext cx="3863299" cy="207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9" name="Google Shape;396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0324" y="663600"/>
            <a:ext cx="4066626" cy="201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0" name="Google Shape;3970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37500" y="2680650"/>
            <a:ext cx="4769899" cy="216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5" name="Google Shape;3975;p38"/>
          <p:cNvSpPr txBox="1">
            <a:spLocks noGrp="1"/>
          </p:cNvSpPr>
          <p:nvPr>
            <p:ph type="title"/>
          </p:nvPr>
        </p:nvSpPr>
        <p:spPr>
          <a:xfrm>
            <a:off x="1236975" y="0"/>
            <a:ext cx="64617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                      Caste of winning candidates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76" name="Google Shape;3976;p38"/>
          <p:cNvSpPr txBox="1">
            <a:spLocks noGrp="1"/>
          </p:cNvSpPr>
          <p:nvPr>
            <p:ph type="body" idx="1"/>
          </p:nvPr>
        </p:nvSpPr>
        <p:spPr>
          <a:xfrm>
            <a:off x="333025" y="647425"/>
            <a:ext cx="8140800" cy="43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77" name="Google Shape;397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025" y="740450"/>
            <a:ext cx="3647375" cy="208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8" name="Google Shape;397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6250" y="2820800"/>
            <a:ext cx="3589349" cy="219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9" name="Google Shape;3979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608288"/>
            <a:ext cx="3647374" cy="219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4" name="Google Shape;3984;p39"/>
          <p:cNvSpPr txBox="1">
            <a:spLocks noGrp="1"/>
          </p:cNvSpPr>
          <p:nvPr>
            <p:ph type="title"/>
          </p:nvPr>
        </p:nvSpPr>
        <p:spPr>
          <a:xfrm>
            <a:off x="388525" y="128825"/>
            <a:ext cx="7593300" cy="59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                     Gender-wise distribution among  leaders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85" name="Google Shape;3985;p39"/>
          <p:cNvSpPr txBox="1">
            <a:spLocks noGrp="1"/>
          </p:cNvSpPr>
          <p:nvPr>
            <p:ph type="body" idx="1"/>
          </p:nvPr>
        </p:nvSpPr>
        <p:spPr>
          <a:xfrm>
            <a:off x="277525" y="888075"/>
            <a:ext cx="7844700" cy="414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86" name="Google Shape;398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525" y="679988"/>
            <a:ext cx="4183474" cy="2788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7" name="Google Shape;398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888075"/>
            <a:ext cx="3753800" cy="237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8" name="Google Shape;3988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71075" y="3260900"/>
            <a:ext cx="3994200" cy="173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" name="Google Shape;3993;p40"/>
          <p:cNvSpPr txBox="1">
            <a:spLocks noGrp="1"/>
          </p:cNvSpPr>
          <p:nvPr>
            <p:ph type="title"/>
          </p:nvPr>
        </p:nvSpPr>
        <p:spPr>
          <a:xfrm>
            <a:off x="1121700" y="0"/>
            <a:ext cx="6761100" cy="67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6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6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             </a:t>
            </a:r>
            <a:r>
              <a:rPr lang="en" sz="21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Age Factor of winning candidates</a:t>
            </a:r>
            <a:endParaRPr/>
          </a:p>
        </p:txBody>
      </p:sp>
      <p:sp>
        <p:nvSpPr>
          <p:cNvPr id="3994" name="Google Shape;3994;p40"/>
          <p:cNvSpPr txBox="1">
            <a:spLocks noGrp="1"/>
          </p:cNvSpPr>
          <p:nvPr>
            <p:ph type="body" idx="1"/>
          </p:nvPr>
        </p:nvSpPr>
        <p:spPr>
          <a:xfrm>
            <a:off x="115425" y="519625"/>
            <a:ext cx="7535100" cy="44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95" name="Google Shape;399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857413" y="-236787"/>
            <a:ext cx="2175550" cy="365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6" name="Google Shape;399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4539700" y="-639975"/>
            <a:ext cx="2115600" cy="430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7" name="Google Shape;3997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2823038" y="1555338"/>
            <a:ext cx="2630025" cy="40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2" name="Google Shape;4002;p41"/>
          <p:cNvSpPr txBox="1">
            <a:spLocks noGrp="1"/>
          </p:cNvSpPr>
          <p:nvPr>
            <p:ph type="title"/>
          </p:nvPr>
        </p:nvSpPr>
        <p:spPr>
          <a:xfrm>
            <a:off x="646250" y="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</a:t>
            </a:r>
            <a:endParaRPr/>
          </a:p>
        </p:txBody>
      </p:sp>
      <p:sp>
        <p:nvSpPr>
          <p:cNvPr id="4003" name="Google Shape;4003;p41"/>
          <p:cNvSpPr txBox="1">
            <a:spLocks noGrp="1"/>
          </p:cNvSpPr>
          <p:nvPr>
            <p:ph type="body" idx="1"/>
          </p:nvPr>
        </p:nvSpPr>
        <p:spPr>
          <a:xfrm>
            <a:off x="389150" y="750125"/>
            <a:ext cx="7104600" cy="42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Times New Roman"/>
              <a:buAutoNum type="arabicPeriod"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Uttar Pradesh has the maximum number of constituencies. This has remained same throughout the years. West Bengal and Maharashtra also has high number of constituencies.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Times New Roman"/>
              <a:buAutoNum type="arabicPeriod"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BJP tremendously won the elections in 2014 and 2019 with a big lead in number of setas. They managed to increase their seats from 2014 to 2019.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Times New Roman"/>
              <a:buAutoNum type="arabicPeriod"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Around 60% of our leaders were Graduates in the years 2009 and 2014, however this has fallen in the year 2019 by 20%.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Times New Roman"/>
              <a:buAutoNum type="arabicPeriod"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The assets and liabilities of our leaders has risen in this 10 year span. 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8" name="Google Shape;4008;p42"/>
          <p:cNvSpPr txBox="1">
            <a:spLocks noGrp="1"/>
          </p:cNvSpPr>
          <p:nvPr>
            <p:ph type="body" idx="1"/>
          </p:nvPr>
        </p:nvSpPr>
        <p:spPr>
          <a:xfrm>
            <a:off x="148025" y="351525"/>
            <a:ext cx="7918800" cy="45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5. Almost every election, the caste distribution among leaders has      almost remained the same. There was an increase in SC share in 2014 which rose their share of seats to 25%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6. Every year Uttar Pradesh had the lead in both, male and female    winners, followed by West Bengal and Maharashtra.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7.  In all the parties the average age is 45 to 65 and there is  little bit  deviation in every election.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3" name="Google Shape;4013;p4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MODEL</a:t>
            </a:r>
            <a:endParaRPr/>
          </a:p>
        </p:txBody>
      </p:sp>
      <p:sp>
        <p:nvSpPr>
          <p:cNvPr id="4014" name="Google Shape;4014;p4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Candidate data of last 3 Lok Sabha Elections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9" name="Google Shape;4019;p4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MODEL: I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</a:rPr>
              <a:t>K-NEAREST NEIGHBORS (KNN) model</a:t>
            </a:r>
            <a:endParaRPr sz="1600">
              <a:solidFill>
                <a:schemeClr val="accent2"/>
              </a:solidFill>
            </a:endParaRPr>
          </a:p>
        </p:txBody>
      </p:sp>
      <p:sp>
        <p:nvSpPr>
          <p:cNvPr id="4020" name="Google Shape;4020;p44"/>
          <p:cNvSpPr txBox="1">
            <a:spLocks noGrp="1"/>
          </p:cNvSpPr>
          <p:nvPr>
            <p:ph type="body" idx="1"/>
          </p:nvPr>
        </p:nvSpPr>
        <p:spPr>
          <a:xfrm>
            <a:off x="718300" y="1762675"/>
            <a:ext cx="34377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FA8D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K-Nearest Neighbors (KNN) is one of the simplest algorithms used in </a:t>
            </a:r>
            <a:r>
              <a:rPr lang="en" sz="1500" b="1">
                <a:solidFill>
                  <a:srgbClr val="6FA8D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Machine Learning for regression and classification problem</a:t>
            </a:r>
            <a:r>
              <a:rPr lang="en" sz="1500">
                <a:solidFill>
                  <a:srgbClr val="6FA8D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KNN algorithms use data and classify new data points based on similarity measures (e.g. distance function). ... The data is assigned to the class which has the nearest neighbors. </a:t>
            </a:r>
            <a:endParaRPr sz="1500">
              <a:solidFill>
                <a:srgbClr val="6FA8D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>
              <a:solidFill>
                <a:srgbClr val="6FA8D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21" name="Google Shape;4021;p4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4022" name="Google Shape;402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8400" y="1749175"/>
            <a:ext cx="3273700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p27"/>
          <p:cNvSpPr txBox="1">
            <a:spLocks noGrp="1"/>
          </p:cNvSpPr>
          <p:nvPr>
            <p:ph type="title"/>
          </p:nvPr>
        </p:nvSpPr>
        <p:spPr>
          <a:xfrm>
            <a:off x="326500" y="2772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895" name="Google Shape;3895;p27"/>
          <p:cNvSpPr txBox="1">
            <a:spLocks noGrp="1"/>
          </p:cNvSpPr>
          <p:nvPr>
            <p:ph type="body" idx="1"/>
          </p:nvPr>
        </p:nvSpPr>
        <p:spPr>
          <a:xfrm>
            <a:off x="437025" y="1134650"/>
            <a:ext cx="7057200" cy="35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1.We live in  a democratic country which follows parliamentary democracy.So president is mainly the head of the country and the entire power is vested in parliament leaded by the Prime Minister.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2.The central power is divided into two houses,Upper house called as Rajya Sabha and the lower house called as Lok Sabha.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3.The people who are elected as MP from a particular constituency represent in Lok Sabha.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4.The Lok Sabha elections are held every 5 years.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5.Here we have analyzed different patterns associated with Voting .</a:t>
            </a:r>
            <a:endParaRPr/>
          </a:p>
        </p:txBody>
      </p:sp>
      <p:sp>
        <p:nvSpPr>
          <p:cNvPr id="3896" name="Google Shape;3896;p2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7" name="Google Shape;4027;p45"/>
          <p:cNvSpPr txBox="1"/>
          <p:nvPr/>
        </p:nvSpPr>
        <p:spPr>
          <a:xfrm>
            <a:off x="242800" y="700750"/>
            <a:ext cx="74979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Suppose there are two categories, i.e., Category A and Category B, and we have a new data point x1, so this data point will lie in which of these categories. To solve this type of problem, we need a K-NN algorithm. With the help of K-NN, we can easily identify the category or class of a particular dataset. Consider the below diagram:</a:t>
            </a:r>
            <a:endParaRPr>
              <a:solidFill>
                <a:srgbClr val="09885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28" name="Google Shape;402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250" y="1962100"/>
            <a:ext cx="5715000" cy="31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3" name="Google Shape;4033;p46"/>
          <p:cNvSpPr txBox="1"/>
          <p:nvPr/>
        </p:nvSpPr>
        <p:spPr>
          <a:xfrm>
            <a:off x="967025" y="336350"/>
            <a:ext cx="5956500" cy="21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>
              <a:solidFill>
                <a:srgbClr val="0B87A1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B87A1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DRIVER CODE FOR THE MODEL</a:t>
            </a:r>
            <a:endParaRPr sz="1250">
              <a:solidFill>
                <a:srgbClr val="0B87A1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8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# train and test knn model</a:t>
            </a:r>
            <a:endParaRPr sz="1250">
              <a:solidFill>
                <a:srgbClr val="008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knn = KNeighborsClassifier()</a:t>
            </a:r>
            <a:endParaRPr sz="125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knn.fit(X_train, y_train)</a:t>
            </a:r>
            <a:endParaRPr sz="125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pred = knn.predict(X_test)</a:t>
            </a:r>
            <a:endParaRPr sz="125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795E26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print</a:t>
            </a:r>
            <a:r>
              <a:rPr lang="en" sz="125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25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"Testing Accuracy is: "</a:t>
            </a:r>
            <a:r>
              <a:rPr lang="en" sz="125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knn.score(X_test, y_test)*</a:t>
            </a:r>
            <a:r>
              <a:rPr lang="en" sz="1250">
                <a:solidFill>
                  <a:srgbClr val="09885A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100</a:t>
            </a:r>
            <a:r>
              <a:rPr lang="en" sz="125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25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"%"</a:t>
            </a:r>
            <a:r>
              <a:rPr lang="en" sz="125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25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6D9EEB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Testing Accuracy is:  91.19638826185101 %</a:t>
            </a:r>
            <a:endParaRPr sz="1350">
              <a:solidFill>
                <a:srgbClr val="6D9EEB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p4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MODEL: II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</a:rPr>
              <a:t>USING MinMaxScaler</a:t>
            </a:r>
            <a:endParaRPr sz="1600">
              <a:solidFill>
                <a:schemeClr val="accent2"/>
              </a:solidFill>
            </a:endParaRPr>
          </a:p>
        </p:txBody>
      </p:sp>
      <p:sp>
        <p:nvSpPr>
          <p:cNvPr id="4039" name="Google Shape;4039;p47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4377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9885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MinMaxScaler for each value in a feature,  </a:t>
            </a:r>
            <a:r>
              <a:rPr lang="en" sz="1300" b="1">
                <a:solidFill>
                  <a:srgbClr val="09885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subtracts the minimum value in the feature and then divides by the range</a:t>
            </a:r>
            <a:r>
              <a:rPr lang="en" sz="1300">
                <a:solidFill>
                  <a:srgbClr val="09885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The range is the difference between the original maximum and original minimum. MinMaxScaler preserves the shape of the original distribution</a:t>
            </a:r>
            <a:r>
              <a:rPr lang="en" sz="1200">
                <a:solidFill>
                  <a:srgbClr val="09885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1200">
                <a:solidFill>
                  <a:srgbClr val="09885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method removes the median and scales the data in the range between 1st quartile and 3rd quartile</a:t>
            </a:r>
            <a:endParaRPr sz="1200">
              <a:solidFill>
                <a:srgbClr val="09885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40" name="Google Shape;4040;p47"/>
          <p:cNvSpPr txBox="1">
            <a:spLocks noGrp="1"/>
          </p:cNvSpPr>
          <p:nvPr>
            <p:ph type="body" idx="2"/>
          </p:nvPr>
        </p:nvSpPr>
        <p:spPr>
          <a:xfrm>
            <a:off x="4236996" y="1596775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4041" name="Google Shape;404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00" y="1845100"/>
            <a:ext cx="3323402" cy="19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48"/>
          <p:cNvSpPr txBox="1"/>
          <p:nvPr/>
        </p:nvSpPr>
        <p:spPr>
          <a:xfrm>
            <a:off x="420450" y="1191275"/>
            <a:ext cx="7217700" cy="34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9885A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DRIVER CODE FOR THE GIVEN MODEL</a:t>
            </a:r>
            <a:endParaRPr sz="1200">
              <a:solidFill>
                <a:srgbClr val="09885A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8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# scaling values into 0-1 range</a:t>
            </a:r>
            <a:endParaRPr sz="1200">
              <a:solidFill>
                <a:srgbClr val="008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scaler = MinMaxScaler(feature_range=(</a:t>
            </a:r>
            <a:r>
              <a:rPr lang="en" sz="1200">
                <a:solidFill>
                  <a:srgbClr val="09885A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200">
                <a:solidFill>
                  <a:srgbClr val="09885A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))</a:t>
            </a: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features = [ </a:t>
            </a:r>
            <a:r>
              <a:rPr lang="en" sz="120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'STATE'</a:t>
            </a: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20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'CONSTITUENCY'</a:t>
            </a: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20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'NAME'</a:t>
            </a: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20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'PARTY'</a:t>
            </a: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20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'GENDER'</a:t>
            </a: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20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'CRIMINAL_CASES'</a:t>
            </a: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20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'AGE'</a:t>
            </a: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20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'CATEGORY'</a:t>
            </a: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20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'EDUCATION'</a:t>
            </a: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20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'ASSETS'</a:t>
            </a: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20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'LIABILITIES'</a:t>
            </a: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20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'TOTAL_VOTES'</a:t>
            </a: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20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'TOTAL_ELECTORS'</a:t>
            </a: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dataset2[features] = scaler.fit_transform(dataset[features])</a:t>
            </a: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8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# train and test knn model</a:t>
            </a:r>
            <a:endParaRPr sz="1250">
              <a:solidFill>
                <a:srgbClr val="008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knn = KNeighborsClassifier()</a:t>
            </a:r>
            <a:endParaRPr sz="125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knn.fit(X_train, y_train)</a:t>
            </a:r>
            <a:endParaRPr sz="125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knn.predict(X_test)</a:t>
            </a:r>
            <a:endParaRPr sz="125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795E26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print</a:t>
            </a:r>
            <a:r>
              <a:rPr lang="en" sz="125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25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"Testing Accuracy is: "</a:t>
            </a:r>
            <a:r>
              <a:rPr lang="en" sz="125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knn.score(X_test, y_test)*</a:t>
            </a:r>
            <a:r>
              <a:rPr lang="en" sz="1250">
                <a:solidFill>
                  <a:srgbClr val="09885A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100</a:t>
            </a:r>
            <a:r>
              <a:rPr lang="en" sz="125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25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"%"</a:t>
            </a:r>
            <a:r>
              <a:rPr lang="en" sz="125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25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Testing Accuracy is:  93.62302483069978 %</a:t>
            </a:r>
            <a:endParaRPr sz="1350">
              <a:solidFill>
                <a:schemeClr val="dk2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1" name="Google Shape;4051;p4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MODEL: III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</a:rPr>
              <a:t>Modifying existing features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4052" name="Google Shape;4052;p49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/>
              <a:t>We encode “EDUCATION” column values in numerical form for prediction 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/>
              <a:t>In order to reduce the errors we then replace the the name of given PARTY to as “others”.In this way we remove the unusual variables.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/>
              <a:t>We then apply the previous model to our new formed dataset and check the accuracy of the model.</a:t>
            </a:r>
            <a:endParaRPr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7" name="Google Shape;4057;p50"/>
          <p:cNvSpPr txBox="1"/>
          <p:nvPr/>
        </p:nvSpPr>
        <p:spPr>
          <a:xfrm>
            <a:off x="602650" y="496900"/>
            <a:ext cx="6096600" cy="44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BASIC CODE APPLICATION FOR MODEL 3</a:t>
            </a:r>
            <a:endParaRPr sz="1200">
              <a:solidFill>
                <a:schemeClr val="dk2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#appending values less than average to others</a:t>
            </a:r>
            <a:endParaRPr sz="1200">
              <a:solidFill>
                <a:srgbClr val="6AA84F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temp = dataset1.value_counts(</a:t>
            </a:r>
            <a:r>
              <a:rPr lang="en" sz="120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'PARTY'</a:t>
            </a: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avg = temp.mean()</a:t>
            </a: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95E26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print</a:t>
            </a: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(avg)</a:t>
            </a: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less_freq=[]</a:t>
            </a: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F00DB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k </a:t>
            </a:r>
            <a:r>
              <a:rPr lang="en" sz="1200">
                <a:solidFill>
                  <a:srgbClr val="0000FF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temp.index:</a:t>
            </a: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 sz="1200">
                <a:solidFill>
                  <a:srgbClr val="AF00DB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temp[k] &lt; avg :</a:t>
            </a: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less_freq.append(k)</a:t>
            </a: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dataset1.loc[dataset1[</a:t>
            </a:r>
            <a:r>
              <a:rPr lang="en" sz="120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"PARTY"</a:t>
            </a: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].isin(less_freq), </a:t>
            </a:r>
            <a:r>
              <a:rPr lang="en" sz="120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"PARTY"</a:t>
            </a: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] = </a:t>
            </a:r>
            <a:r>
              <a:rPr lang="en" sz="120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"Other"</a:t>
            </a:r>
            <a:endParaRPr sz="1200">
              <a:solidFill>
                <a:srgbClr val="A31515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dataset1[</a:t>
            </a:r>
            <a:r>
              <a:rPr lang="en" sz="120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'PARTY'</a:t>
            </a:r>
            <a:r>
              <a:rPr lang="en" sz="1200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].value_counts()</a:t>
            </a: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E"/>
                </a:highlight>
                <a:latin typeface="Titillium Web"/>
                <a:ea typeface="Titillium Web"/>
                <a:cs typeface="Titillium Web"/>
                <a:sym typeface="Titillium Web"/>
              </a:rPr>
              <a:t>We apply the KNN model:</a:t>
            </a:r>
            <a:endParaRPr>
              <a:solidFill>
                <a:schemeClr val="dk1"/>
              </a:solidFill>
              <a:highlight>
                <a:srgbClr val="FFFFFE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Testing Accuracy is:  93.98984198645599 %</a:t>
            </a: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2" name="Google Shape;4062;p51"/>
          <p:cNvSpPr txBox="1">
            <a:spLocks noGrp="1"/>
          </p:cNvSpPr>
          <p:nvPr>
            <p:ph type="title"/>
          </p:nvPr>
        </p:nvSpPr>
        <p:spPr>
          <a:xfrm>
            <a:off x="718300" y="255150"/>
            <a:ext cx="6761100" cy="92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MODEL: IV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</a:rPr>
              <a:t>Adding new features</a:t>
            </a:r>
            <a:endParaRPr sz="1600">
              <a:solidFill>
                <a:schemeClr val="accent2"/>
              </a:solidFill>
            </a:endParaRPr>
          </a:p>
        </p:txBody>
      </p:sp>
      <p:sp>
        <p:nvSpPr>
          <p:cNvPr id="4063" name="Google Shape;4063;p51"/>
          <p:cNvSpPr txBox="1">
            <a:spLocks noGrp="1"/>
          </p:cNvSpPr>
          <p:nvPr>
            <p:ph type="body" idx="1"/>
          </p:nvPr>
        </p:nvSpPr>
        <p:spPr>
          <a:xfrm>
            <a:off x="718300" y="1383250"/>
            <a:ext cx="6761100" cy="3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➢"/>
            </a:pPr>
            <a:r>
              <a:rPr lang="en" sz="1600"/>
              <a:t>Every voter has a unique way of choosing a candidate but, most often their criteria depends on political party of candidate and region where they stand.</a:t>
            </a:r>
            <a:endParaRPr sz="1600"/>
          </a:p>
          <a:p>
            <a:pPr marL="457200" lvl="0" indent="-330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➢"/>
            </a:pPr>
            <a:r>
              <a:rPr lang="en" sz="1600"/>
              <a:t>People from similar geographical regions could have like minded views and hence we create features of </a:t>
            </a:r>
            <a:r>
              <a:rPr lang="en" sz="1600" b="1" i="1">
                <a:solidFill>
                  <a:srgbClr val="741B47"/>
                </a:solidFill>
                <a:latin typeface="Titillium Web"/>
                <a:ea typeface="Titillium Web"/>
                <a:cs typeface="Titillium Web"/>
                <a:sym typeface="Titillium Web"/>
              </a:rPr>
              <a:t>no. of constituents in a state</a:t>
            </a:r>
            <a:r>
              <a:rPr lang="en" sz="1600"/>
              <a:t> and </a:t>
            </a:r>
            <a:r>
              <a:rPr lang="en" sz="1600" b="1" i="1">
                <a:solidFill>
                  <a:srgbClr val="741B47"/>
                </a:solidFill>
                <a:latin typeface="Titillium Web"/>
                <a:ea typeface="Titillium Web"/>
                <a:cs typeface="Titillium Web"/>
                <a:sym typeface="Titillium Web"/>
              </a:rPr>
              <a:t>no. of voters per state</a:t>
            </a:r>
            <a:r>
              <a:rPr lang="en" sz="1600" b="1" i="1">
                <a:solidFill>
                  <a:schemeClr val="accent3"/>
                </a:solidFill>
                <a:latin typeface="Titillium Web"/>
                <a:ea typeface="Titillium Web"/>
                <a:cs typeface="Titillium Web"/>
                <a:sym typeface="Titillium Web"/>
              </a:rPr>
              <a:t>. </a:t>
            </a:r>
            <a:endParaRPr sz="1600" b="1" i="1">
              <a:solidFill>
                <a:schemeClr val="accent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30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➢"/>
            </a:pPr>
            <a:r>
              <a:rPr lang="en" sz="1600"/>
              <a:t>The background of a political party plays a pivotal role when it comes to elections, so we have: </a:t>
            </a:r>
            <a:r>
              <a:rPr lang="en" sz="1600" b="1" i="1">
                <a:solidFill>
                  <a:srgbClr val="741B47"/>
                </a:solidFill>
                <a:latin typeface="Titillium Web"/>
                <a:ea typeface="Titillium Web"/>
                <a:cs typeface="Titillium Web"/>
                <a:sym typeface="Titillium Web"/>
              </a:rPr>
              <a:t>no. of seats won by the party</a:t>
            </a:r>
            <a:r>
              <a:rPr lang="en" sz="1600"/>
              <a:t>, </a:t>
            </a:r>
            <a:r>
              <a:rPr lang="en" sz="1600" b="1" i="1">
                <a:solidFill>
                  <a:srgbClr val="741B47"/>
                </a:solidFill>
                <a:latin typeface="Titillium Web"/>
                <a:ea typeface="Titillium Web"/>
                <a:cs typeface="Titillium Web"/>
                <a:sym typeface="Titillium Web"/>
              </a:rPr>
              <a:t>no. of criminal cases of party</a:t>
            </a:r>
            <a:r>
              <a:rPr lang="en" sz="1600"/>
              <a:t>, </a:t>
            </a:r>
            <a:r>
              <a:rPr lang="en" sz="1600" b="1" i="1">
                <a:solidFill>
                  <a:srgbClr val="741B47"/>
                </a:solidFill>
                <a:latin typeface="Titillium Web"/>
                <a:ea typeface="Titillium Web"/>
                <a:cs typeface="Titillium Web"/>
                <a:sym typeface="Titillium Web"/>
              </a:rPr>
              <a:t>education of party, total candidates of party per constituency</a:t>
            </a:r>
            <a:endParaRPr/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4064" name="Google Shape;4064;p5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9" name="Google Shape;4069;p52"/>
          <p:cNvSpPr txBox="1">
            <a:spLocks noGrp="1"/>
          </p:cNvSpPr>
          <p:nvPr>
            <p:ph type="body" idx="1"/>
          </p:nvPr>
        </p:nvSpPr>
        <p:spPr>
          <a:xfrm>
            <a:off x="718300" y="416325"/>
            <a:ext cx="6761100" cy="45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We also consider the features related to a party in a particular constituency as </a:t>
            </a:r>
            <a:r>
              <a:rPr lang="en" sz="1600" b="1" i="1">
                <a:solidFill>
                  <a:srgbClr val="741B47"/>
                </a:solidFill>
                <a:latin typeface="Titillium Web"/>
                <a:ea typeface="Titillium Web"/>
                <a:cs typeface="Titillium Web"/>
                <a:sym typeface="Titillium Web"/>
              </a:rPr>
              <a:t>no. of seats won by the party per constituency</a:t>
            </a:r>
            <a:r>
              <a:rPr lang="en" sz="1600"/>
              <a:t>, </a:t>
            </a:r>
            <a:r>
              <a:rPr lang="en" sz="1600" b="1" i="1">
                <a:solidFill>
                  <a:srgbClr val="741B47"/>
                </a:solidFill>
                <a:latin typeface="Titillium Web"/>
                <a:ea typeface="Titillium Web"/>
                <a:cs typeface="Titillium Web"/>
                <a:sym typeface="Titillium Web"/>
              </a:rPr>
              <a:t>no. of criminal cases of party per constituency</a:t>
            </a:r>
            <a:r>
              <a:rPr lang="en" sz="1600"/>
              <a:t> and </a:t>
            </a:r>
            <a:r>
              <a:rPr lang="en" sz="1600" b="1" i="1">
                <a:solidFill>
                  <a:srgbClr val="741B47"/>
                </a:solidFill>
                <a:latin typeface="Titillium Web"/>
                <a:ea typeface="Titillium Web"/>
                <a:cs typeface="Titillium Web"/>
                <a:sym typeface="Titillium Web"/>
              </a:rPr>
              <a:t>education of party per constituency</a:t>
            </a:r>
            <a:r>
              <a:rPr lang="en" sz="1600"/>
              <a:t>.</a:t>
            </a:r>
            <a:endParaRPr sz="1600"/>
          </a:p>
          <a:p>
            <a:pPr marL="457200" lvl="0" indent="-330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Now, we add these new features to the data and apply the KNN model again and calculate the accuracy of the model. </a:t>
            </a:r>
            <a:endParaRPr sz="1600"/>
          </a:p>
          <a:p>
            <a:pPr marL="4572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Testing Accuracy is:  97.17832957110609 %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70" name="Google Shape;4070;p5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" name="Google Shape;4075;p53"/>
          <p:cNvSpPr txBox="1">
            <a:spLocks noGrp="1"/>
          </p:cNvSpPr>
          <p:nvPr>
            <p:ph type="title"/>
          </p:nvPr>
        </p:nvSpPr>
        <p:spPr>
          <a:xfrm>
            <a:off x="718300" y="161150"/>
            <a:ext cx="6761100" cy="81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MODEL: V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</a:rPr>
              <a:t>Importance of features </a:t>
            </a:r>
            <a:endParaRPr sz="1200">
              <a:solidFill>
                <a:schemeClr val="accent2"/>
              </a:solidFill>
            </a:endParaRPr>
          </a:p>
        </p:txBody>
      </p:sp>
      <p:sp>
        <p:nvSpPr>
          <p:cNvPr id="4076" name="Google Shape;4076;p53"/>
          <p:cNvSpPr txBox="1">
            <a:spLocks noGrp="1"/>
          </p:cNvSpPr>
          <p:nvPr>
            <p:ph type="body" idx="1"/>
          </p:nvPr>
        </p:nvSpPr>
        <p:spPr>
          <a:xfrm>
            <a:off x="718300" y="980275"/>
            <a:ext cx="6761100" cy="37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➢"/>
            </a:pPr>
            <a:r>
              <a:rPr lang="en" sz="1600"/>
              <a:t>In any model, there are some features which have a stronger influence on the prediction of the target variable.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➢"/>
            </a:pPr>
            <a:r>
              <a:rPr lang="en" sz="1600"/>
              <a:t>We use SelectKBest to find the quantify the influence of these features.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➢"/>
            </a:pPr>
            <a:r>
              <a:rPr lang="en" sz="1600"/>
              <a:t>Score function is a calculated using chi square test, which is used for classification model.</a:t>
            </a:r>
            <a:endParaRPr sz="16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Code:</a:t>
            </a:r>
            <a:endParaRPr sz="1600"/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8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# apply SelectKBest class to extract top most features</a:t>
            </a:r>
            <a:endParaRPr sz="1200">
              <a:solidFill>
                <a:srgbClr val="008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bestfeatures = SelectKBest(score_func=chi2, k=</a:t>
            </a:r>
            <a:r>
              <a:rPr lang="en" sz="120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"all"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20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fit = bestfeatures.fit(X, y)</a:t>
            </a:r>
            <a:endParaRPr sz="120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dfscores = pd.DataFrame(fit.scores_)</a:t>
            </a:r>
            <a:endParaRPr sz="120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dfcolumns = pd.DataFrame(X.columns)</a:t>
            </a:r>
            <a:endParaRPr sz="120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8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# concat two dataframes for better visualization </a:t>
            </a:r>
            <a:endParaRPr sz="1200">
              <a:solidFill>
                <a:srgbClr val="008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featureScores = pd.concat([dfcolumns, dfscores], axis=</a:t>
            </a:r>
            <a:r>
              <a:rPr lang="en" sz="1200">
                <a:solidFill>
                  <a:srgbClr val="09885A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20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featureScores.columns = [</a:t>
            </a:r>
            <a:r>
              <a:rPr lang="en" sz="120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'Specs'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20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'Score'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 sz="120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95E26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print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(featureScores.sort_values(</a:t>
            </a:r>
            <a:r>
              <a:rPr lang="en" sz="120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'Score'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,ascending=</a:t>
            </a:r>
            <a:r>
              <a:rPr lang="en" sz="1200">
                <a:solidFill>
                  <a:srgbClr val="0000FF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False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))</a:t>
            </a:r>
            <a:endParaRPr sz="1600"/>
          </a:p>
        </p:txBody>
      </p:sp>
      <p:sp>
        <p:nvSpPr>
          <p:cNvPr id="4077" name="Google Shape;4077;p5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2" name="Google Shape;4082;p54"/>
          <p:cNvSpPr txBox="1">
            <a:spLocks noGrp="1"/>
          </p:cNvSpPr>
          <p:nvPr>
            <p:ph type="body" idx="1"/>
          </p:nvPr>
        </p:nvSpPr>
        <p:spPr>
          <a:xfrm>
            <a:off x="718300" y="416325"/>
            <a:ext cx="6761100" cy="45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OUTPUT:</a:t>
            </a:r>
            <a:endParaRPr sz="16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4083" name="Google Shape;4083;p5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4084" name="Google Shape;408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300" y="957225"/>
            <a:ext cx="3924300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" name="Google Shape;3901;p28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Democracy is a government of the people, by the people and for the people.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-Abraham Lincoln</a:t>
            </a:r>
            <a:endParaRPr/>
          </a:p>
        </p:txBody>
      </p:sp>
      <p:sp>
        <p:nvSpPr>
          <p:cNvPr id="3902" name="Google Shape;3902;p2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9" name="Google Shape;4089;p55"/>
          <p:cNvSpPr txBox="1">
            <a:spLocks noGrp="1"/>
          </p:cNvSpPr>
          <p:nvPr>
            <p:ph type="body" idx="1"/>
          </p:nvPr>
        </p:nvSpPr>
        <p:spPr>
          <a:xfrm>
            <a:off x="718300" y="590900"/>
            <a:ext cx="6761100" cy="41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FE"/>
                </a:highlight>
                <a:latin typeface="Titillium Web"/>
                <a:ea typeface="Titillium Web"/>
                <a:cs typeface="Titillium Web"/>
                <a:sym typeface="Titillium Web"/>
              </a:rPr>
              <a:t>We drop the columns having score below 5, which leaves us with 12 most relevant features which influence the winning chances of a candidate.</a:t>
            </a:r>
            <a:endParaRPr sz="1600">
              <a:highlight>
                <a:srgbClr val="FFFFFE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highlight>
                <a:srgbClr val="FFFFFE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FE"/>
                </a:highlight>
                <a:latin typeface="Titillium Web"/>
                <a:ea typeface="Titillium Web"/>
                <a:cs typeface="Titillium Web"/>
                <a:sym typeface="Titillium Web"/>
              </a:rPr>
              <a:t>CODE:</a:t>
            </a:r>
            <a:endParaRPr sz="1600">
              <a:highlight>
                <a:srgbClr val="FFFFFE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X.drop(labels=[</a:t>
            </a:r>
            <a:r>
              <a:rPr lang="en" sz="120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"CRIMINAL_CASES"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20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"TOTAL_ELECTORS"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20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"total_cons_per_state"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20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"ASSETS"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20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"total_voters_per_state"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20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"CATEGORY"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20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"GENDER"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20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"NAME"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20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"CONSTITUENCY"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,</a:t>
            </a:r>
            <a:r>
              <a:rPr lang="en" sz="120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"criminal_by_party_per_cons"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], axis=</a:t>
            </a:r>
            <a:r>
              <a:rPr lang="en" sz="1200">
                <a:solidFill>
                  <a:srgbClr val="09885A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inplace=</a:t>
            </a:r>
            <a:r>
              <a:rPr lang="en" sz="1200">
                <a:solidFill>
                  <a:srgbClr val="0000FF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True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20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highlight>
                <a:srgbClr val="FFFFFE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FE"/>
                </a:highlight>
                <a:latin typeface="Titillium Web"/>
                <a:ea typeface="Titillium Web"/>
                <a:cs typeface="Titillium Web"/>
                <a:sym typeface="Titillium Web"/>
              </a:rPr>
              <a:t>Now, we apply the KNN model to the modified data and check the accuracy of the model.</a:t>
            </a:r>
            <a:endParaRPr sz="1600">
              <a:highlight>
                <a:srgbClr val="FFFFFE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Output:</a:t>
            </a:r>
            <a:endParaRPr sz="16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Testing Accuracy is:  98.9841986455982 %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90" name="Google Shape;4090;p5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5" name="Google Shape;4095;p56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600"/>
              <a:buFont typeface="Titillium Web"/>
              <a:buChar char="➢"/>
            </a:pPr>
            <a:r>
              <a:rPr lang="en" sz="1600">
                <a:latin typeface="Titillium Web"/>
                <a:ea typeface="Titillium Web"/>
                <a:cs typeface="Titillium Web"/>
                <a:sym typeface="Titillium Web"/>
              </a:rPr>
              <a:t>We apply the KNN model to our data to predict whether a candidate wins the election, which is displayed by the target variable- WINNER.</a:t>
            </a:r>
            <a:endParaRPr sz="160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30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600"/>
              <a:buFont typeface="Titillium Web"/>
              <a:buChar char="➢"/>
            </a:pPr>
            <a:r>
              <a:rPr lang="en" sz="1600">
                <a:latin typeface="Titillium Web"/>
                <a:ea typeface="Titillium Web"/>
                <a:cs typeface="Titillium Web"/>
                <a:sym typeface="Titillium Web"/>
              </a:rPr>
              <a:t>We make a some modifications at every stage of the model building, which improves the accuracy of the model.</a:t>
            </a:r>
            <a:endParaRPr sz="160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30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600"/>
              <a:buFont typeface="Titillium Web"/>
              <a:buChar char="➢"/>
            </a:pPr>
            <a:r>
              <a:rPr lang="en" sz="1600">
                <a:latin typeface="Titillium Web"/>
                <a:ea typeface="Titillium Web"/>
                <a:cs typeface="Titillium Web"/>
                <a:sym typeface="Titillium Web"/>
              </a:rPr>
              <a:t>Table below summarises the accuracy of the model at each stage. </a:t>
            </a:r>
            <a:endParaRPr sz="16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96" name="Google Shape;4096;p5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4097" name="Google Shape;4097;p5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CONCLUSION</a:t>
            </a:r>
            <a:endParaRPr u="sng"/>
          </a:p>
        </p:txBody>
      </p:sp>
      <p:graphicFrame>
        <p:nvGraphicFramePr>
          <p:cNvPr id="4098" name="Google Shape;4098;p56"/>
          <p:cNvGraphicFramePr/>
          <p:nvPr/>
        </p:nvGraphicFramePr>
        <p:xfrm>
          <a:off x="794725" y="357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{A3788D60-C957-4696-B6EC-92856FCFC0EA}</a:tableStyleId>
              </a:tblPr>
              <a:tblGrid>
                <a:gridCol w="111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4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4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4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87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Model version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Model- I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Model- II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Model- III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Model- IV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Model- V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Accuracy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91.2%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93.62%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93.99%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97.18%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98.98%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Google Shape;4103;p57"/>
          <p:cNvSpPr txBox="1">
            <a:spLocks noGrp="1"/>
          </p:cNvSpPr>
          <p:nvPr>
            <p:ph type="ctrTitle"/>
          </p:nvPr>
        </p:nvSpPr>
        <p:spPr>
          <a:xfrm>
            <a:off x="685800" y="3021650"/>
            <a:ext cx="5268900" cy="17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SENTIMENTAL ANALYSIS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Google Shape;4108;p58"/>
          <p:cNvSpPr txBox="1">
            <a:spLocks noGrp="1"/>
          </p:cNvSpPr>
          <p:nvPr>
            <p:ph type="title"/>
          </p:nvPr>
        </p:nvSpPr>
        <p:spPr>
          <a:xfrm>
            <a:off x="477200" y="2169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b="1" u="sng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3100" b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09" name="Google Shape;4109;p58"/>
          <p:cNvSpPr txBox="1">
            <a:spLocks noGrp="1"/>
          </p:cNvSpPr>
          <p:nvPr>
            <p:ph type="body" idx="1"/>
          </p:nvPr>
        </p:nvSpPr>
        <p:spPr>
          <a:xfrm>
            <a:off x="582650" y="1074375"/>
            <a:ext cx="6896700" cy="3639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1.Sentimental analysis is an approach to ML that identifies the emotional tone behind a body of text.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2.This particular analysis help organizations gather insights from unorganized and unstructured text that comes from online sources.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3.</a:t>
            </a:r>
            <a:r>
              <a:rPr lang="en" sz="155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Almost 400 million tweets were made during the Lok Sabha Elections held in 2019. Tweets were made in English, Hindi as well as other languages.</a:t>
            </a:r>
            <a:endParaRPr sz="155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50">
                <a:latin typeface="Times New Roman"/>
                <a:ea typeface="Times New Roman"/>
                <a:cs typeface="Times New Roman"/>
                <a:sym typeface="Times New Roman"/>
              </a:rPr>
              <a:t>4. Our project aims to analyse all the 23rd hours tweets made between March and May and draw conclusions based on social media activity.</a:t>
            </a:r>
            <a:endParaRPr sz="1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50">
                <a:latin typeface="Times New Roman"/>
                <a:ea typeface="Times New Roman"/>
                <a:cs typeface="Times New Roman"/>
                <a:sym typeface="Times New Roman"/>
              </a:rPr>
              <a:t>5.We have gauged people’s thoughts and emotions on social media to predict the shift in support towards a party and compare the accuracy with actual poll results.</a:t>
            </a:r>
            <a:endParaRPr sz="15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10" name="Google Shape;4110;p5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37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5" name="Google Shape;4115;p59"/>
          <p:cNvSpPr txBox="1">
            <a:spLocks noGrp="1"/>
          </p:cNvSpPr>
          <p:nvPr>
            <p:ph type="body" idx="1"/>
          </p:nvPr>
        </p:nvSpPr>
        <p:spPr>
          <a:xfrm>
            <a:off x="301375" y="90425"/>
            <a:ext cx="7313400" cy="48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 b="1" u="sng">
                <a:latin typeface="Times New Roman"/>
                <a:ea typeface="Times New Roman"/>
                <a:cs typeface="Times New Roman"/>
                <a:sym typeface="Times New Roman"/>
              </a:rPr>
              <a:t>Data Preprocessing</a:t>
            </a:r>
            <a:r>
              <a:rPr lang="en"/>
              <a:t>: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latin typeface="Times"/>
                <a:ea typeface="Times"/>
                <a:cs typeface="Times"/>
                <a:sym typeface="Times"/>
              </a:rPr>
              <a:t>▸ This is the first step in building a machine learning model. Data pre-processing refers to the transformation of data before feeding it into the model. </a:t>
            </a:r>
            <a:endParaRPr sz="1900"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latin typeface="Times"/>
                <a:ea typeface="Times"/>
                <a:cs typeface="Times"/>
                <a:sym typeface="Times"/>
              </a:rPr>
              <a:t>▸ It deals with the techniques that are used to convert unusable raw data into clean reliable data. </a:t>
            </a:r>
            <a:endParaRPr sz="1900"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latin typeface="Times"/>
                <a:ea typeface="Times"/>
                <a:cs typeface="Times"/>
                <a:sym typeface="Times"/>
              </a:rPr>
              <a:t>▸ Since data collection is often not performed in a controlled manner, raw data often contains outliers (for example, age = 120), nonsensical data combinations (for example, model: bicycle, type: 4- wheeler), missing values, scale problems, and so on. </a:t>
            </a:r>
            <a:endParaRPr sz="1900"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latin typeface="Times"/>
                <a:ea typeface="Times"/>
                <a:cs typeface="Times"/>
                <a:sym typeface="Times"/>
              </a:rPr>
              <a:t>▸ Because of this, raw data cannot be fed into a machine learning model because it might compromise the quality of the results. As such, this is the most important step in the process of data science. </a:t>
            </a:r>
            <a:endParaRPr sz="19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0" name="Google Shape;4120;p60"/>
          <p:cNvSpPr txBox="1">
            <a:spLocks noGrp="1"/>
          </p:cNvSpPr>
          <p:nvPr>
            <p:ph type="body" idx="1"/>
          </p:nvPr>
        </p:nvSpPr>
        <p:spPr>
          <a:xfrm>
            <a:off x="301375" y="90425"/>
            <a:ext cx="7313400" cy="48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 b="1" u="sng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Tokenizing the tweet for creating lenient data:</a:t>
            </a:r>
            <a:endParaRPr sz="1650" b="1" u="sng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1.The process of tokenizing basically involves breaking large statements into array of words.</a:t>
            </a:r>
            <a:endParaRPr sz="14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2.As the large statement contains a sequence of words and in order to analyze the sentiments of these words we need to separate these tweets into an array.</a:t>
            </a:r>
            <a:endParaRPr sz="14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u="sng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 sz="1450" u="sng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 u="sng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 sz="1650" u="sng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21" name="Google Shape;412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363" y="2571750"/>
            <a:ext cx="6910625" cy="147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" name="Google Shape;4126;p61"/>
          <p:cNvSpPr txBox="1">
            <a:spLocks noGrp="1"/>
          </p:cNvSpPr>
          <p:nvPr>
            <p:ph type="body" idx="1"/>
          </p:nvPr>
        </p:nvSpPr>
        <p:spPr>
          <a:xfrm>
            <a:off x="170775" y="50250"/>
            <a:ext cx="7313400" cy="48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 b="1" u="sng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Creating new dataframe from existing one with essential data:</a:t>
            </a:r>
            <a:endParaRPr sz="1650" b="1" u="sng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Here we are creating a new dataframe with screen_name that is user_id,the tweet particular individual has made and the respective clean tweet.</a:t>
            </a:r>
            <a:endParaRPr sz="13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u="sng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 sz="1450" u="sng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127" name="Google Shape;412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775" y="1893663"/>
            <a:ext cx="7383700" cy="205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2" name="Google Shape;4132;p62"/>
          <p:cNvSpPr txBox="1">
            <a:spLocks noGrp="1"/>
          </p:cNvSpPr>
          <p:nvPr>
            <p:ph type="body" idx="1"/>
          </p:nvPr>
        </p:nvSpPr>
        <p:spPr>
          <a:xfrm>
            <a:off x="261175" y="90425"/>
            <a:ext cx="7313400" cy="48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50" b="1" u="sng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Analyzing sentiments based on tweets:</a:t>
            </a:r>
            <a:r>
              <a:rPr lang="en" sz="13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3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1.Textblob is a package which provides us functionality to analyze sentiments from words.</a:t>
            </a:r>
            <a:endParaRPr sz="13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2.It classifies statements as (+1) for positive,(0) for neutral and (-1) for negative.</a:t>
            </a:r>
            <a:endParaRPr sz="13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3.By using matplotlib package we have plotted this sentiments using a pie chart.</a:t>
            </a:r>
            <a:endParaRPr sz="13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4.We draw the conclusion as follows:</a:t>
            </a:r>
            <a:endParaRPr sz="13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50" u="sng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133" name="Google Shape;413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8649" y="1747950"/>
            <a:ext cx="3405550" cy="27527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134" name="Google Shape;4134;p62"/>
          <p:cNvGraphicFramePr/>
          <p:nvPr/>
        </p:nvGraphicFramePr>
        <p:xfrm>
          <a:off x="756500" y="20519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{A3788D60-C957-4696-B6EC-92856FCFC0EA}</a:tableStyleId>
              </a:tblPr>
              <a:tblGrid>
                <a:gridCol w="136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9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Sentiments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Percentages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FF00"/>
                          </a:solidFill>
                        </a:rPr>
                        <a:t>Positive</a:t>
                      </a:r>
                      <a:endParaRPr>
                        <a:solidFill>
                          <a:srgbClr val="00FF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43.0%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Negative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28.7%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Neutral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28.3%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9" name="Google Shape;4139;p63"/>
          <p:cNvSpPr txBox="1">
            <a:spLocks noGrp="1"/>
          </p:cNvSpPr>
          <p:nvPr>
            <p:ph type="body" idx="1"/>
          </p:nvPr>
        </p:nvSpPr>
        <p:spPr>
          <a:xfrm>
            <a:off x="301375" y="90425"/>
            <a:ext cx="7313400" cy="48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 b="1" u="sng">
                <a:solidFill>
                  <a:schemeClr val="accent6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Performing sentiment analysis on basis of polarity of available tweets using Normalized Values.</a:t>
            </a:r>
            <a:endParaRPr sz="1650" b="1" u="sng">
              <a:solidFill>
                <a:schemeClr val="accent6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50">
              <a:solidFill>
                <a:schemeClr val="accent6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u="sng">
                <a:solidFill>
                  <a:schemeClr val="accent6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Formula</a:t>
            </a:r>
            <a:r>
              <a:rPr lang="en" sz="1450">
                <a:solidFill>
                  <a:schemeClr val="accent6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(Value - Mean of Values)/Standard Deviation</a:t>
            </a:r>
            <a:endParaRPr sz="1450">
              <a:solidFill>
                <a:schemeClr val="accent6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u="sng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Output :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140" name="Google Shape;414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075" y="2364675"/>
            <a:ext cx="7001999" cy="193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5" name="Google Shape;4145;p64"/>
          <p:cNvSpPr txBox="1">
            <a:spLocks noGrp="1"/>
          </p:cNvSpPr>
          <p:nvPr>
            <p:ph type="body" idx="1"/>
          </p:nvPr>
        </p:nvSpPr>
        <p:spPr>
          <a:xfrm>
            <a:off x="301375" y="90425"/>
            <a:ext cx="7313400" cy="48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500" b="1" u="sng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Model Training</a:t>
            </a:r>
            <a:endParaRPr sz="2500" b="1" u="sng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10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For accurately predicting data we have used three machine learning algorithms.</a:t>
            </a:r>
            <a:endParaRPr sz="210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They are as follows:</a:t>
            </a:r>
            <a:endParaRPr sz="210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10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lang="en" sz="2000" b="1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Random Forest Classifier</a:t>
            </a:r>
            <a:endParaRPr sz="2000" b="1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2.</a:t>
            </a:r>
            <a:r>
              <a:rPr lang="en" sz="2000" b="1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Decision Tree Classifier</a:t>
            </a:r>
            <a:endParaRPr sz="2000" b="1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3.</a:t>
            </a:r>
            <a:r>
              <a:rPr lang="en" sz="2000" b="1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Gaussian Naive Bayes</a:t>
            </a:r>
            <a:r>
              <a:rPr lang="en" sz="17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7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7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7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7" name="Google Shape;3907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b="1">
                <a:latin typeface="Dosis"/>
                <a:ea typeface="Dosis"/>
                <a:cs typeface="Dosis"/>
                <a:sym typeface="Dosis"/>
              </a:rPr>
              <a:t>OBJECTIVES</a:t>
            </a:r>
            <a:endParaRPr sz="3800" b="1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908" name="Google Shape;3908;p29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6761100" cy="23601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300"/>
              <a:buChar char="➢"/>
            </a:pPr>
            <a:r>
              <a:rPr lang="en" sz="2300"/>
              <a:t>To identify traits which promote and deter winning using data visualization</a:t>
            </a:r>
            <a:endParaRPr sz="2300"/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300"/>
              <a:buChar char="➢"/>
            </a:pPr>
            <a:r>
              <a:rPr lang="en" sz="2300"/>
              <a:t>To build a prediction model</a:t>
            </a:r>
            <a:endParaRPr sz="2300"/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300"/>
              <a:buChar char="➢"/>
            </a:pPr>
            <a:r>
              <a:rPr lang="en" sz="2300"/>
              <a:t>To conduct sentiment analysis</a:t>
            </a:r>
            <a:endParaRPr sz="2300"/>
          </a:p>
        </p:txBody>
      </p:sp>
      <p:sp>
        <p:nvSpPr>
          <p:cNvPr id="3909" name="Google Shape;3909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0" name="Google Shape;4150;p65"/>
          <p:cNvSpPr txBox="1">
            <a:spLocks noGrp="1"/>
          </p:cNvSpPr>
          <p:nvPr>
            <p:ph type="body" idx="1"/>
          </p:nvPr>
        </p:nvSpPr>
        <p:spPr>
          <a:xfrm>
            <a:off x="301375" y="90425"/>
            <a:ext cx="7313400" cy="48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u="sng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Random Forest Classifier:</a:t>
            </a:r>
            <a:endParaRPr b="1" u="sng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100" b="1" u="sng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125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1.A random forest is a meta estimator that fits a number of decision tree classifiers on various sub-samples of the dataset and uses averaging to improve the predictive accuracy and control over-fitting. </a:t>
            </a:r>
            <a:endParaRPr sz="180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2.The fundamental concept behind random forest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is a simple but powerful one — the wisdom of crowds.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In data science speak, the reason that the 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random forest model works so well is: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r>
              <a:rPr lang="en" sz="1600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large number of relatively uncorrelated models</a:t>
            </a:r>
            <a:endParaRPr sz="1600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(trees) operating as a committee will outperform </a:t>
            </a:r>
            <a:endParaRPr sz="1600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of the individual constituent models</a:t>
            </a:r>
            <a:r>
              <a:rPr lang="en" sz="1400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.”</a:t>
            </a:r>
            <a:endParaRPr sz="1400">
              <a:solidFill>
                <a:srgbClr val="2929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151" name="Google Shape;4151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9025" y="2571750"/>
            <a:ext cx="2886250" cy="216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6" name="Google Shape;4156;p66"/>
          <p:cNvSpPr txBox="1">
            <a:spLocks noGrp="1"/>
          </p:cNvSpPr>
          <p:nvPr>
            <p:ph type="body" idx="1"/>
          </p:nvPr>
        </p:nvSpPr>
        <p:spPr>
          <a:xfrm>
            <a:off x="381750" y="50225"/>
            <a:ext cx="7313400" cy="47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50" u="sng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Output(Training model):</a:t>
            </a:r>
            <a:endParaRPr sz="1450" u="sng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157" name="Google Shape;4157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750" y="496950"/>
            <a:ext cx="5467974" cy="216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8" name="Google Shape;4158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3700" y="3109438"/>
            <a:ext cx="5238750" cy="19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4159" name="Google Shape;4159;p66"/>
          <p:cNvSpPr txBox="1"/>
          <p:nvPr/>
        </p:nvSpPr>
        <p:spPr>
          <a:xfrm>
            <a:off x="3817450" y="2712400"/>
            <a:ext cx="27123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u="sng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Output(Predicting values):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4" name="Google Shape;4164;p67"/>
          <p:cNvSpPr txBox="1">
            <a:spLocks noGrp="1"/>
          </p:cNvSpPr>
          <p:nvPr>
            <p:ph type="body" idx="1"/>
          </p:nvPr>
        </p:nvSpPr>
        <p:spPr>
          <a:xfrm>
            <a:off x="301375" y="90425"/>
            <a:ext cx="7313400" cy="48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Decision Tree Classifier:</a:t>
            </a:r>
            <a:endParaRPr sz="2200" b="1" u="sng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 b="1" u="sng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Decision Trees (DTs) are a non-parametric supervised learning method used for classification and regression.</a:t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2.The goal is to create a model that predicts the value of a </a:t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target variable by learning simple decision </a:t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rules inferred from the data features.</a:t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3.Easy to compute and explain why a particular variable is having higher importance.</a:t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4.The tree can be visualized and hence, for non-technical users, it is easier to explain model implementation.</a:t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u="sng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u="sng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b="1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65" name="Google Shape;4165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3025" y="3802250"/>
            <a:ext cx="2905677" cy="1048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0" name="Google Shape;4170;p68"/>
          <p:cNvSpPr txBox="1">
            <a:spLocks noGrp="1"/>
          </p:cNvSpPr>
          <p:nvPr>
            <p:ph type="body" idx="1"/>
          </p:nvPr>
        </p:nvSpPr>
        <p:spPr>
          <a:xfrm>
            <a:off x="301375" y="90425"/>
            <a:ext cx="7313400" cy="48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Output:(Training model)</a:t>
            </a:r>
            <a:endParaRPr sz="1400" u="sng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b="1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171" name="Google Shape;4171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825" y="562550"/>
            <a:ext cx="5476875" cy="177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2" name="Google Shape;4172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7425" y="2913325"/>
            <a:ext cx="5467350" cy="194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173" name="Google Shape;4173;p68"/>
          <p:cNvSpPr txBox="1"/>
          <p:nvPr/>
        </p:nvSpPr>
        <p:spPr>
          <a:xfrm>
            <a:off x="3747125" y="2461250"/>
            <a:ext cx="234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21212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Output:(Predicting values)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8" name="Google Shape;4178;p69"/>
          <p:cNvSpPr txBox="1">
            <a:spLocks noGrp="1"/>
          </p:cNvSpPr>
          <p:nvPr>
            <p:ph type="body" idx="1"/>
          </p:nvPr>
        </p:nvSpPr>
        <p:spPr>
          <a:xfrm>
            <a:off x="301375" y="90425"/>
            <a:ext cx="7710000" cy="48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rgbClr val="21212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Gaussian Naive Bayes:</a:t>
            </a:r>
            <a:endParaRPr b="1" u="sng">
              <a:solidFill>
                <a:srgbClr val="21212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300" b="1" u="sng">
              <a:solidFill>
                <a:srgbClr val="21212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1212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Gaussian Naive Bayes is a variant of Naive Bayes that follows Gaussian normal distribution and supports continuous data. </a:t>
            </a:r>
            <a:endParaRPr sz="20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2.Naive Bayes are a group of supervised machine learning classification algorithms based on the Bayes theorem.</a:t>
            </a:r>
            <a:endParaRPr sz="20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3.It is a simple classification technique</a:t>
            </a:r>
            <a:endParaRPr sz="20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but has high functionality.</a:t>
            </a:r>
            <a:endParaRPr sz="20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4.</a:t>
            </a:r>
            <a:r>
              <a:rPr lang="en" sz="20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Naïve Bayes classifiers are highly scalable,</a:t>
            </a:r>
            <a:endParaRPr sz="200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requiring a number of parameters linear</a:t>
            </a:r>
            <a:endParaRPr sz="200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in the number of variables (features/predictors)</a:t>
            </a:r>
            <a:endParaRPr sz="200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in a learning problem.</a:t>
            </a:r>
            <a:endParaRPr sz="20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179" name="Google Shape;4179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9575" y="2257225"/>
            <a:ext cx="2583300" cy="146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4" name="Google Shape;4184;p70"/>
          <p:cNvSpPr txBox="1">
            <a:spLocks noGrp="1"/>
          </p:cNvSpPr>
          <p:nvPr>
            <p:ph type="body" idx="1"/>
          </p:nvPr>
        </p:nvSpPr>
        <p:spPr>
          <a:xfrm>
            <a:off x="301375" y="90425"/>
            <a:ext cx="7313400" cy="48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Output(Training model):</a:t>
            </a:r>
            <a:endParaRPr sz="1400" u="sng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b="1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b="1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85" name="Google Shape;4185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875" y="543674"/>
            <a:ext cx="5006350" cy="195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6" name="Google Shape;4186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0300" y="2959375"/>
            <a:ext cx="5324475" cy="2163875"/>
          </a:xfrm>
          <a:prstGeom prst="rect">
            <a:avLst/>
          </a:prstGeom>
          <a:noFill/>
          <a:ln>
            <a:noFill/>
          </a:ln>
        </p:spPr>
      </p:pic>
      <p:sp>
        <p:nvSpPr>
          <p:cNvPr id="4187" name="Google Shape;4187;p70"/>
          <p:cNvSpPr txBox="1"/>
          <p:nvPr/>
        </p:nvSpPr>
        <p:spPr>
          <a:xfrm>
            <a:off x="3757175" y="2561700"/>
            <a:ext cx="268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Output(Predicting values):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2" name="Google Shape;4192;p71"/>
          <p:cNvSpPr txBox="1">
            <a:spLocks noGrp="1"/>
          </p:cNvSpPr>
          <p:nvPr>
            <p:ph type="body" idx="1"/>
          </p:nvPr>
        </p:nvSpPr>
        <p:spPr>
          <a:xfrm>
            <a:off x="341550" y="135600"/>
            <a:ext cx="7313400" cy="48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50" b="1" u="sng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Model Deployment:</a:t>
            </a:r>
            <a:endParaRPr sz="2150" b="1" u="sng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50" b="1" u="sng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50" b="1" u="sng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▸ The whole process of machine learning does not just stop with model building and prediction. </a:t>
            </a:r>
            <a:endParaRPr sz="18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▸ It also involves making use of the model to build an application with the new data. </a:t>
            </a:r>
            <a:endParaRPr sz="18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▸ Depending on the business requirements, the deployment may be a report, or it may be some repetitive data science steps that are to be executed.</a:t>
            </a:r>
            <a:br>
              <a:rPr lang="en" sz="18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8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▸ After deployment, a model needs proper management and maintenance at regular intervals to keep it up and running.</a:t>
            </a:r>
            <a:endParaRPr sz="18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7" name="Google Shape;4197;p72"/>
          <p:cNvSpPr txBox="1">
            <a:spLocks noGrp="1"/>
          </p:cNvSpPr>
          <p:nvPr>
            <p:ph type="body" idx="1"/>
          </p:nvPr>
        </p:nvSpPr>
        <p:spPr>
          <a:xfrm>
            <a:off x="301375" y="90425"/>
            <a:ext cx="7313400" cy="48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50" b="1" u="sng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Driver Code:</a:t>
            </a:r>
            <a:endParaRPr sz="2350" b="1" u="sng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50" b="1" u="sng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FF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def</a:t>
            </a: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50">
                <a:solidFill>
                  <a:srgbClr val="795E26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out1</a:t>
            </a: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450">
                <a:solidFill>
                  <a:srgbClr val="00108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txt</a:t>
            </a: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):</a:t>
            </a:r>
            <a:endParaRPr sz="1450">
              <a:solidFill>
                <a:srgbClr val="008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words = txt.split()</a:t>
            </a:r>
            <a:endParaRPr sz="14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table = </a:t>
            </a:r>
            <a:r>
              <a:rPr lang="en" sz="1450">
                <a:solidFill>
                  <a:srgbClr val="267F99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str</a:t>
            </a: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.maketrans(</a:t>
            </a:r>
            <a:r>
              <a:rPr lang="en" sz="145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''</a:t>
            </a: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45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''</a:t>
            </a: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string.punctuation)</a:t>
            </a:r>
            <a:endParaRPr sz="14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stripped = [w.translate(table) </a:t>
            </a:r>
            <a:r>
              <a:rPr lang="en" sz="1450">
                <a:solidFill>
                  <a:srgbClr val="AF00DB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w </a:t>
            </a:r>
            <a:r>
              <a:rPr lang="en" sz="1450">
                <a:solidFill>
                  <a:srgbClr val="0000FF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words]</a:t>
            </a:r>
            <a:endParaRPr sz="14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str1 = </a:t>
            </a:r>
            <a:r>
              <a:rPr lang="en" sz="145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 "</a:t>
            </a: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14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tweet = (str1.join(stripped))</a:t>
            </a:r>
            <a:endParaRPr sz="14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analysis = TextBlob(tweet)</a:t>
            </a:r>
            <a:endParaRPr sz="14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 sz="1450">
                <a:solidFill>
                  <a:srgbClr val="AF00DB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analysis.sentiment.polarity &gt; </a:t>
            </a:r>
            <a:r>
              <a:rPr lang="en" sz="1450">
                <a:solidFill>
                  <a:srgbClr val="09885A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4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" sz="1450">
                <a:solidFill>
                  <a:srgbClr val="795E26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print</a:t>
            </a: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45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"Positive"</a:t>
            </a: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4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 sz="1450">
                <a:solidFill>
                  <a:srgbClr val="AF00DB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elif</a:t>
            </a: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analysis.sentiment.polarity==</a:t>
            </a:r>
            <a:r>
              <a:rPr lang="en" sz="1450">
                <a:solidFill>
                  <a:srgbClr val="09885A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:</a:t>
            </a:r>
            <a:endParaRPr sz="14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" sz="1450">
                <a:solidFill>
                  <a:srgbClr val="795E26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print</a:t>
            </a: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45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"Neutral"</a:t>
            </a: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4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 sz="1450">
                <a:solidFill>
                  <a:srgbClr val="AF00DB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elif</a:t>
            </a: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analysis.sentiment.polarity&lt;</a:t>
            </a:r>
            <a:r>
              <a:rPr lang="en" sz="1450">
                <a:solidFill>
                  <a:srgbClr val="09885A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4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" sz="1450">
                <a:solidFill>
                  <a:srgbClr val="795E26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print</a:t>
            </a: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450">
                <a:solidFill>
                  <a:srgbClr val="A31515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"Negative"</a:t>
            </a: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4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2" name="Google Shape;4202;p73"/>
          <p:cNvSpPr txBox="1">
            <a:spLocks noGrp="1"/>
          </p:cNvSpPr>
          <p:nvPr>
            <p:ph type="body" idx="1"/>
          </p:nvPr>
        </p:nvSpPr>
        <p:spPr>
          <a:xfrm>
            <a:off x="301375" y="90425"/>
            <a:ext cx="7313400" cy="48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50" b="1" u="sng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Test Cases:</a:t>
            </a:r>
            <a:endParaRPr sz="2150" b="1" u="sng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203" name="Google Shape;4203;p73"/>
          <p:cNvPicPr preferRelativeResize="0"/>
          <p:nvPr/>
        </p:nvPicPr>
        <p:blipFill rotWithShape="1">
          <a:blip r:embed="rId3">
            <a:alphaModFix/>
          </a:blip>
          <a:srcRect t="-9960" b="9959"/>
          <a:stretch/>
        </p:blipFill>
        <p:spPr>
          <a:xfrm>
            <a:off x="3189000" y="1549675"/>
            <a:ext cx="4155650" cy="110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4" name="Google Shape;4204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363" y="2684513"/>
            <a:ext cx="4314825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5" name="Google Shape;4205;p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70950" y="3748600"/>
            <a:ext cx="360045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6" name="Google Shape;4206;p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1375" y="572625"/>
            <a:ext cx="3525725" cy="97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1" name="Google Shape;4211;p74"/>
          <p:cNvSpPr txBox="1">
            <a:spLocks noGrp="1"/>
          </p:cNvSpPr>
          <p:nvPr>
            <p:ph type="body" idx="1"/>
          </p:nvPr>
        </p:nvSpPr>
        <p:spPr>
          <a:xfrm>
            <a:off x="301375" y="90425"/>
            <a:ext cx="7313400" cy="48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550" b="1" u="sng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Conclusion:</a:t>
            </a:r>
            <a:endParaRPr sz="2550" b="1" u="sng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150" b="1" u="sng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1.In our module project we have successfully analyzed the twitter data during election season of Lok Sabha 2019.</a:t>
            </a:r>
            <a:endParaRPr sz="14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2.We bifurcated the sentiments of the tweets into three categories that are positive,negative and </a:t>
            </a:r>
            <a:endParaRPr sz="14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neutral.</a:t>
            </a:r>
            <a:endParaRPr sz="14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3.We successfully trained,tested our model with three different types of ML algorithms.</a:t>
            </a:r>
            <a:endParaRPr sz="14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4.We successfully predicted the values and analyzed our results using confusion matrix.</a:t>
            </a:r>
            <a:endParaRPr sz="14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5.By using different models we were able to observe variations between the three used classifiers.</a:t>
            </a:r>
            <a:endParaRPr sz="14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6.Finally, we analyzed the statements given by the user and categorized them as positive,negative or neutral using the driver code.</a:t>
            </a:r>
            <a:endParaRPr sz="14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50">
              <a:solidFill>
                <a:srgbClr val="000000"/>
              </a:solidFill>
              <a:highlight>
                <a:srgbClr val="FFFF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4" name="Google Shape;3914;p30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sp>
        <p:nvSpPr>
          <p:cNvPr id="3915" name="Google Shape;3915;p30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6" name="Google Shape;4216;p75"/>
          <p:cNvSpPr txBox="1">
            <a:spLocks noGrp="1"/>
          </p:cNvSpPr>
          <p:nvPr>
            <p:ph type="ctrTitle"/>
          </p:nvPr>
        </p:nvSpPr>
        <p:spPr>
          <a:xfrm>
            <a:off x="936600" y="207967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0" name="Google Shape;3920;p3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921" name="Google Shape;3921;p31"/>
          <p:cNvSpPr txBox="1">
            <a:spLocks noGrp="1"/>
          </p:cNvSpPr>
          <p:nvPr>
            <p:ph type="title"/>
          </p:nvPr>
        </p:nvSpPr>
        <p:spPr>
          <a:xfrm>
            <a:off x="718300" y="3647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b="1" u="sng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sp>
        <p:nvSpPr>
          <p:cNvPr id="3922" name="Google Shape;3922;p31"/>
          <p:cNvSpPr txBox="1">
            <a:spLocks noGrp="1"/>
          </p:cNvSpPr>
          <p:nvPr>
            <p:ph type="body" idx="1"/>
          </p:nvPr>
        </p:nvSpPr>
        <p:spPr>
          <a:xfrm>
            <a:off x="718300" y="1222175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1. Data visualization is the process of translating large data sets and metrics into charts, graphs and other visuals. This representation makes it easier to identify outliers, real-time trends and insights about the information represented in the data.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2. The dataset used has three year( i.e 2009,2014 &amp; 2019) information of Lok sabha elections.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3. For visualizations, year-wise data is considered to observe the trends in the characteristics of the dataset.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7" name="Google Shape;3927;p32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</a:t>
            </a:r>
            <a:endParaRPr/>
          </a:p>
        </p:txBody>
      </p:sp>
      <p:sp>
        <p:nvSpPr>
          <p:cNvPr id="3928" name="Google Shape;3928;p32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32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dataset has data of years 2009,2014 and 2019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visualization, we have considered some parameters which may play a role in winning of elections.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 the parameters were tested for year-wise data to draw meaningful interpretations.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3" name="Google Shape;3933;p33"/>
          <p:cNvSpPr txBox="1">
            <a:spLocks noGrp="1"/>
          </p:cNvSpPr>
          <p:nvPr>
            <p:ph type="title"/>
          </p:nvPr>
        </p:nvSpPr>
        <p:spPr>
          <a:xfrm>
            <a:off x="718300" y="19190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Objectives:</a:t>
            </a:r>
            <a:endParaRPr/>
          </a:p>
        </p:txBody>
      </p:sp>
      <p:sp>
        <p:nvSpPr>
          <p:cNvPr id="3934" name="Google Shape;3934;p33"/>
          <p:cNvSpPr txBox="1">
            <a:spLocks noGrp="1"/>
          </p:cNvSpPr>
          <p:nvPr>
            <p:ph type="body" idx="1"/>
          </p:nvPr>
        </p:nvSpPr>
        <p:spPr>
          <a:xfrm>
            <a:off x="718300" y="923025"/>
            <a:ext cx="6761100" cy="3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Times New Roman"/>
              <a:buAutoNum type="arabicPeriod"/>
            </a:pPr>
            <a:r>
              <a:rPr lang="en" sz="2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State-wise distribution of constituencies</a:t>
            </a:r>
            <a:endParaRPr sz="2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Times New Roman"/>
              <a:buAutoNum type="arabicPeriod"/>
            </a:pPr>
            <a:r>
              <a:rPr lang="en" sz="2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Party-wise distribution of winning seats.</a:t>
            </a:r>
            <a:endParaRPr sz="2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Times New Roman"/>
              <a:buAutoNum type="arabicPeriod"/>
            </a:pPr>
            <a:r>
              <a:rPr lang="en" sz="2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Educational qualifications of leaders.</a:t>
            </a:r>
            <a:endParaRPr sz="2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Times New Roman"/>
              <a:buAutoNum type="arabicPeriod"/>
            </a:pPr>
            <a:r>
              <a:rPr lang="en" sz="2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Assets and liabilities of our leaders.</a:t>
            </a:r>
            <a:endParaRPr sz="2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Times New Roman"/>
              <a:buAutoNum type="arabicPeriod"/>
            </a:pPr>
            <a:r>
              <a:rPr lang="en" sz="2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Caste of winning candidates</a:t>
            </a:r>
            <a:endParaRPr sz="2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Times New Roman"/>
              <a:buAutoNum type="arabicPeriod"/>
            </a:pPr>
            <a:r>
              <a:rPr lang="en" sz="2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Gender-wise distribution among  leaders</a:t>
            </a:r>
            <a:endParaRPr sz="2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Times New Roman"/>
              <a:buAutoNum type="arabicPeriod"/>
            </a:pPr>
            <a:r>
              <a:rPr lang="en" sz="2600">
                <a:solidFill>
                  <a:schemeClr val="dk2"/>
                </a:solidFill>
                <a:highlight>
                  <a:srgbClr val="FFFF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Age Factor of winning candidates</a:t>
            </a:r>
            <a:endParaRPr sz="2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9" name="Google Shape;3939;p34"/>
          <p:cNvSpPr txBox="1">
            <a:spLocks noGrp="1"/>
          </p:cNvSpPr>
          <p:nvPr>
            <p:ph type="title"/>
          </p:nvPr>
        </p:nvSpPr>
        <p:spPr>
          <a:xfrm>
            <a:off x="2016125" y="0"/>
            <a:ext cx="4627500" cy="6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State-wise distribution of constituencies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40" name="Google Shape;3940;p34"/>
          <p:cNvSpPr txBox="1">
            <a:spLocks noGrp="1"/>
          </p:cNvSpPr>
          <p:nvPr>
            <p:ph type="body" idx="1"/>
          </p:nvPr>
        </p:nvSpPr>
        <p:spPr>
          <a:xfrm>
            <a:off x="322425" y="767650"/>
            <a:ext cx="7677000" cy="42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41" name="Google Shape;394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050" y="712074"/>
            <a:ext cx="4340025" cy="229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2" name="Google Shape;394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1150" y="767650"/>
            <a:ext cx="3792500" cy="2238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3" name="Google Shape;394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7775" y="3110350"/>
            <a:ext cx="6506300" cy="19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2838</Words>
  <Application>Microsoft Office PowerPoint</Application>
  <PresentationFormat>On-screen Show (16:9)</PresentationFormat>
  <Paragraphs>284</Paragraphs>
  <Slides>50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61" baseType="lpstr">
      <vt:lpstr>Titillium Web Light</vt:lpstr>
      <vt:lpstr>Times</vt:lpstr>
      <vt:lpstr>Courier New</vt:lpstr>
      <vt:lpstr>Arial</vt:lpstr>
      <vt:lpstr>Dosis</vt:lpstr>
      <vt:lpstr>Titillium Web</vt:lpstr>
      <vt:lpstr>Dosis Light</vt:lpstr>
      <vt:lpstr>Roboto</vt:lpstr>
      <vt:lpstr>Times New Roman</vt:lpstr>
      <vt:lpstr>Simple Light</vt:lpstr>
      <vt:lpstr>Mowbray template</vt:lpstr>
      <vt:lpstr>LOK SABHA ELECTIONS</vt:lpstr>
      <vt:lpstr>INTRODUCTION</vt:lpstr>
      <vt:lpstr>PowerPoint Presentation</vt:lpstr>
      <vt:lpstr>OBJECTIVES</vt:lpstr>
      <vt:lpstr>1. DATA VISUALIZATION</vt:lpstr>
      <vt:lpstr>Introduction</vt:lpstr>
      <vt:lpstr>Visualization</vt:lpstr>
      <vt:lpstr>Objectives:</vt:lpstr>
      <vt:lpstr>State-wise distribution of constituencies</vt:lpstr>
      <vt:lpstr>              Party-wise distribution of winning seats.</vt:lpstr>
      <vt:lpstr>Educational background of elected candidates</vt:lpstr>
      <vt:lpstr>                    Assets and liabilities of our leaders.</vt:lpstr>
      <vt:lpstr>                      Caste of winning candidates</vt:lpstr>
      <vt:lpstr>                     Gender-wise distribution among  leaders</vt:lpstr>
      <vt:lpstr>                       Age Factor of winning candidates</vt:lpstr>
      <vt:lpstr>Conclusion:</vt:lpstr>
      <vt:lpstr>PowerPoint Presentation</vt:lpstr>
      <vt:lpstr>2.  PREDICTION MODEL</vt:lpstr>
      <vt:lpstr>PREDICTION MODEL: I  K-NEAREST NEIGHBORS (KNN) model</vt:lpstr>
      <vt:lpstr>PowerPoint Presentation</vt:lpstr>
      <vt:lpstr>PowerPoint Presentation</vt:lpstr>
      <vt:lpstr>PREDICTION MODEL: II USING MinMaxScaler</vt:lpstr>
      <vt:lpstr>PowerPoint Presentation</vt:lpstr>
      <vt:lpstr>PREDICTION MODEL: III Modifying existing features</vt:lpstr>
      <vt:lpstr>PowerPoint Presentation</vt:lpstr>
      <vt:lpstr>PREDICTION MODEL: IV Adding new features</vt:lpstr>
      <vt:lpstr>PowerPoint Presentation</vt:lpstr>
      <vt:lpstr>PREDICTION MODEL: V Importance of features </vt:lpstr>
      <vt:lpstr>PowerPoint Presentation</vt:lpstr>
      <vt:lpstr>PowerPoint Presentation</vt:lpstr>
      <vt:lpstr>CONCLUSION</vt:lpstr>
      <vt:lpstr>3. SENTIMENTAL ANALYSIS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LOK SABHA ELECTIONS</dc:title>
  <cp:lastModifiedBy>Calvin Paul</cp:lastModifiedBy>
  <cp:revision>2</cp:revision>
  <dcterms:modified xsi:type="dcterms:W3CDTF">2022-06-02T17:35:22Z</dcterms:modified>
</cp:coreProperties>
</file>