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Barlow Condensed Bold" charset="1" panose="00000806000000000000"/>
      <p:regular r:id="rId18"/>
    </p:embeddedFont>
    <p:embeddedFont>
      <p:font typeface="Inter Semi-Bold" charset="1" panose="02000503000000020004"/>
      <p:regular r:id="rId19"/>
    </p:embeddedFont>
    <p:embeddedFont>
      <p:font typeface="Inter" charset="1" panose="020B0502030000000004"/>
      <p:regular r:id="rId20"/>
    </p:embeddedFont>
    <p:embeddedFont>
      <p:font typeface="Anantason Condensed 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12" Target="../media/image33.png" Type="http://schemas.openxmlformats.org/officeDocument/2006/relationships/image"/><Relationship Id="rId13" Target="../media/image34.svg" Type="http://schemas.openxmlformats.org/officeDocument/2006/relationships/image"/><Relationship Id="rId14" Target="https://www.linkedin.com/in/kezia-tambunan" TargetMode="External" Type="http://schemas.openxmlformats.org/officeDocument/2006/relationships/hyperlink"/><Relationship Id="rId2" Target="../media/image3.png" Type="http://schemas.openxmlformats.org/officeDocument/2006/relationships/image"/><Relationship Id="rId3" Target="../media/image4.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https://revou.co/kosakata/algoritma"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8F0"/>
        </a:solidFill>
      </p:bgPr>
    </p:bg>
    <p:spTree>
      <p:nvGrpSpPr>
        <p:cNvPr id="1" name=""/>
        <p:cNvGrpSpPr/>
        <p:nvPr/>
      </p:nvGrpSpPr>
      <p:grpSpPr>
        <a:xfrm>
          <a:off x="0" y="0"/>
          <a:ext cx="0" cy="0"/>
          <a:chOff x="0" y="0"/>
          <a:chExt cx="0" cy="0"/>
        </a:xfrm>
      </p:grpSpPr>
      <p:sp>
        <p:nvSpPr>
          <p:cNvPr name="Freeform 2" id="2"/>
          <p:cNvSpPr/>
          <p:nvPr/>
        </p:nvSpPr>
        <p:spPr>
          <a:xfrm flipH="false" flipV="false" rot="0">
            <a:off x="7883430" y="-3037040"/>
            <a:ext cx="14235888" cy="10896925"/>
          </a:xfrm>
          <a:custGeom>
            <a:avLst/>
            <a:gdLst/>
            <a:ahLst/>
            <a:cxnLst/>
            <a:rect r="r" b="b" t="t" l="l"/>
            <a:pathLst>
              <a:path h="10896925" w="14235888">
                <a:moveTo>
                  <a:pt x="0" y="0"/>
                </a:moveTo>
                <a:lnTo>
                  <a:pt x="14235888" y="0"/>
                </a:lnTo>
                <a:lnTo>
                  <a:pt x="14235888" y="10896925"/>
                </a:lnTo>
                <a:lnTo>
                  <a:pt x="0" y="10896925"/>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516756">
            <a:off x="13268680" y="8375358"/>
            <a:ext cx="5363774" cy="4534827"/>
          </a:xfrm>
          <a:custGeom>
            <a:avLst/>
            <a:gdLst/>
            <a:ahLst/>
            <a:cxnLst/>
            <a:rect r="r" b="b" t="t" l="l"/>
            <a:pathLst>
              <a:path h="4534827" w="5363774">
                <a:moveTo>
                  <a:pt x="0" y="0"/>
                </a:moveTo>
                <a:lnTo>
                  <a:pt x="5363774" y="0"/>
                </a:lnTo>
                <a:lnTo>
                  <a:pt x="5363774" y="4534827"/>
                </a:lnTo>
                <a:lnTo>
                  <a:pt x="0" y="4534827"/>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22145" y="1505402"/>
            <a:ext cx="2097217" cy="4606399"/>
            <a:chOff x="0" y="0"/>
            <a:chExt cx="2796289" cy="6141865"/>
          </a:xfrm>
        </p:grpSpPr>
        <p:sp>
          <p:nvSpPr>
            <p:cNvPr name="Freeform 5" id="5"/>
            <p:cNvSpPr/>
            <p:nvPr/>
          </p:nvSpPr>
          <p:spPr>
            <a:xfrm flipH="false" flipV="false" rot="0">
              <a:off x="0" y="0"/>
              <a:ext cx="2796289" cy="4483846"/>
            </a:xfrm>
            <a:custGeom>
              <a:avLst/>
              <a:gdLst/>
              <a:ahLst/>
              <a:cxnLst/>
              <a:rect r="r" b="b" t="t" l="l"/>
              <a:pathLst>
                <a:path h="4483846" w="2796289">
                  <a:moveTo>
                    <a:pt x="0" y="0"/>
                  </a:moveTo>
                  <a:lnTo>
                    <a:pt x="2796289" y="0"/>
                  </a:lnTo>
                  <a:lnTo>
                    <a:pt x="2796289" y="4483846"/>
                  </a:lnTo>
                  <a:lnTo>
                    <a:pt x="0" y="448384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0" y="1658020"/>
              <a:ext cx="2796289" cy="4483846"/>
            </a:xfrm>
            <a:custGeom>
              <a:avLst/>
              <a:gdLst/>
              <a:ahLst/>
              <a:cxnLst/>
              <a:rect r="r" b="b" t="t" l="l"/>
              <a:pathLst>
                <a:path h="4483846" w="2796289">
                  <a:moveTo>
                    <a:pt x="0" y="0"/>
                  </a:moveTo>
                  <a:lnTo>
                    <a:pt x="2796289" y="0"/>
                  </a:lnTo>
                  <a:lnTo>
                    <a:pt x="2796289" y="4483845"/>
                  </a:lnTo>
                  <a:lnTo>
                    <a:pt x="0" y="4483845"/>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grpSp>
      <p:grpSp>
        <p:nvGrpSpPr>
          <p:cNvPr name="Group 7" id="7"/>
          <p:cNvGrpSpPr/>
          <p:nvPr/>
        </p:nvGrpSpPr>
        <p:grpSpPr>
          <a:xfrm rot="0">
            <a:off x="2551439" y="7618582"/>
            <a:ext cx="4633304" cy="698505"/>
            <a:chOff x="0" y="0"/>
            <a:chExt cx="1149062" cy="173230"/>
          </a:xfrm>
        </p:grpSpPr>
        <p:sp>
          <p:nvSpPr>
            <p:cNvPr name="Freeform 8" id="8"/>
            <p:cNvSpPr/>
            <p:nvPr/>
          </p:nvSpPr>
          <p:spPr>
            <a:xfrm flipH="false" flipV="false" rot="0">
              <a:off x="0" y="0"/>
              <a:ext cx="1149062" cy="173230"/>
            </a:xfrm>
            <a:custGeom>
              <a:avLst/>
              <a:gdLst/>
              <a:ahLst/>
              <a:cxnLst/>
              <a:rect r="r" b="b" t="t" l="l"/>
              <a:pathLst>
                <a:path h="173230" w="1149062">
                  <a:moveTo>
                    <a:pt x="86615" y="0"/>
                  </a:moveTo>
                  <a:lnTo>
                    <a:pt x="1062447" y="0"/>
                  </a:lnTo>
                  <a:cubicBezTo>
                    <a:pt x="1110283" y="0"/>
                    <a:pt x="1149062" y="38779"/>
                    <a:pt x="1149062" y="86615"/>
                  </a:cubicBezTo>
                  <a:lnTo>
                    <a:pt x="1149062" y="86615"/>
                  </a:lnTo>
                  <a:cubicBezTo>
                    <a:pt x="1149062" y="109586"/>
                    <a:pt x="1139936" y="131617"/>
                    <a:pt x="1123693" y="147861"/>
                  </a:cubicBezTo>
                  <a:cubicBezTo>
                    <a:pt x="1107449" y="164104"/>
                    <a:pt x="1085419" y="173230"/>
                    <a:pt x="1062447" y="173230"/>
                  </a:cubicBezTo>
                  <a:lnTo>
                    <a:pt x="86615" y="173230"/>
                  </a:lnTo>
                  <a:cubicBezTo>
                    <a:pt x="63643" y="173230"/>
                    <a:pt x="41612" y="164104"/>
                    <a:pt x="25369" y="147861"/>
                  </a:cubicBezTo>
                  <a:cubicBezTo>
                    <a:pt x="9125" y="131617"/>
                    <a:pt x="0" y="109586"/>
                    <a:pt x="0" y="86615"/>
                  </a:cubicBezTo>
                  <a:lnTo>
                    <a:pt x="0" y="86615"/>
                  </a:lnTo>
                  <a:cubicBezTo>
                    <a:pt x="0" y="63643"/>
                    <a:pt x="9125" y="41612"/>
                    <a:pt x="25369" y="25369"/>
                  </a:cubicBezTo>
                  <a:cubicBezTo>
                    <a:pt x="41612" y="9125"/>
                    <a:pt x="63643" y="0"/>
                    <a:pt x="86615" y="0"/>
                  </a:cubicBezTo>
                  <a:close/>
                </a:path>
              </a:pathLst>
            </a:custGeom>
            <a:solidFill>
              <a:srgbClr val="000000">
                <a:alpha val="0"/>
              </a:srgbClr>
            </a:solidFill>
            <a:ln w="38100" cap="rnd">
              <a:solidFill>
                <a:srgbClr val="007043"/>
              </a:solidFill>
              <a:prstDash val="solid"/>
              <a:round/>
            </a:ln>
          </p:spPr>
        </p:sp>
        <p:sp>
          <p:nvSpPr>
            <p:cNvPr name="TextBox 9" id="9"/>
            <p:cNvSpPr txBox="true"/>
            <p:nvPr/>
          </p:nvSpPr>
          <p:spPr>
            <a:xfrm>
              <a:off x="0" y="-38100"/>
              <a:ext cx="1149062" cy="211330"/>
            </a:xfrm>
            <a:prstGeom prst="rect">
              <a:avLst/>
            </a:prstGeom>
          </p:spPr>
          <p:txBody>
            <a:bodyPr anchor="ctr" rtlCol="false" tIns="50800" lIns="50800" bIns="50800" rIns="50800"/>
            <a:lstStyle/>
            <a:p>
              <a:pPr algn="ctr">
                <a:lnSpc>
                  <a:spcPts val="2940"/>
                </a:lnSpc>
              </a:pPr>
            </a:p>
          </p:txBody>
        </p:sp>
      </p:grpSp>
      <p:sp>
        <p:nvSpPr>
          <p:cNvPr name="TextBox 10" id="10"/>
          <p:cNvSpPr txBox="true"/>
          <p:nvPr/>
        </p:nvSpPr>
        <p:spPr>
          <a:xfrm rot="0">
            <a:off x="2551439" y="2217413"/>
            <a:ext cx="15736561" cy="3002660"/>
          </a:xfrm>
          <a:prstGeom prst="rect">
            <a:avLst/>
          </a:prstGeom>
        </p:spPr>
        <p:txBody>
          <a:bodyPr anchor="t" rtlCol="false" tIns="0" lIns="0" bIns="0" rIns="0">
            <a:spAutoFit/>
          </a:bodyPr>
          <a:lstStyle/>
          <a:p>
            <a:pPr algn="l">
              <a:lnSpc>
                <a:spcPts val="11741"/>
              </a:lnSpc>
            </a:pPr>
            <a:r>
              <a:rPr lang="en-US" b="true" sz="10299" spc="-308">
                <a:solidFill>
                  <a:srgbClr val="007043"/>
                </a:solidFill>
                <a:latin typeface="Barlow Condensed Bold"/>
                <a:ea typeface="Barlow Condensed Bold"/>
                <a:cs typeface="Barlow Condensed Bold"/>
                <a:sym typeface="Barlow Condensed Bold"/>
              </a:rPr>
              <a:t>SUPERVISED REGRESSION SALARY PREDICTION</a:t>
            </a:r>
          </a:p>
        </p:txBody>
      </p:sp>
      <p:sp>
        <p:nvSpPr>
          <p:cNvPr name="TextBox 11" id="11"/>
          <p:cNvSpPr txBox="true"/>
          <p:nvPr/>
        </p:nvSpPr>
        <p:spPr>
          <a:xfrm rot="0">
            <a:off x="2842363" y="7751281"/>
            <a:ext cx="4051456" cy="385482"/>
          </a:xfrm>
          <a:prstGeom prst="rect">
            <a:avLst/>
          </a:prstGeom>
        </p:spPr>
        <p:txBody>
          <a:bodyPr anchor="t" rtlCol="false" tIns="0" lIns="0" bIns="0" rIns="0">
            <a:spAutoFit/>
          </a:bodyPr>
          <a:lstStyle/>
          <a:p>
            <a:pPr algn="ctr">
              <a:lnSpc>
                <a:spcPts val="3122"/>
              </a:lnSpc>
              <a:spcBef>
                <a:spcPct val="0"/>
              </a:spcBef>
            </a:pPr>
            <a:r>
              <a:rPr lang="en-US" b="true" sz="2230">
                <a:solidFill>
                  <a:srgbClr val="007043"/>
                </a:solidFill>
                <a:latin typeface="Inter Semi-Bold"/>
                <a:ea typeface="Inter Semi-Bold"/>
                <a:cs typeface="Inter Semi-Bold"/>
                <a:sym typeface="Inter Semi-Bold"/>
              </a:rPr>
              <a:t>by Kezia Manuella Tambunan</a:t>
            </a:r>
          </a:p>
        </p:txBody>
      </p:sp>
      <p:sp>
        <p:nvSpPr>
          <p:cNvPr name="TextBox 12" id="12"/>
          <p:cNvSpPr txBox="true"/>
          <p:nvPr/>
        </p:nvSpPr>
        <p:spPr>
          <a:xfrm rot="0">
            <a:off x="2551439" y="5613440"/>
            <a:ext cx="5620681" cy="765213"/>
          </a:xfrm>
          <a:prstGeom prst="rect">
            <a:avLst/>
          </a:prstGeom>
        </p:spPr>
        <p:txBody>
          <a:bodyPr anchor="t" rtlCol="false" tIns="0" lIns="0" bIns="0" rIns="0">
            <a:spAutoFit/>
          </a:bodyPr>
          <a:lstStyle/>
          <a:p>
            <a:pPr algn="l">
              <a:lnSpc>
                <a:spcPts val="3122"/>
              </a:lnSpc>
              <a:spcBef>
                <a:spcPct val="0"/>
              </a:spcBef>
            </a:pPr>
            <a:r>
              <a:rPr lang="en-US" sz="2230">
                <a:solidFill>
                  <a:srgbClr val="434343"/>
                </a:solidFill>
                <a:latin typeface="Inter"/>
                <a:ea typeface="Inter"/>
                <a:cs typeface="Inter"/>
                <a:sym typeface="Inter"/>
              </a:rPr>
              <a:t>Using Linear Regression, Decision Tree, and Random Forest Model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F8F0"/>
        </a:solidFill>
      </p:bgPr>
    </p:bg>
    <p:spTree>
      <p:nvGrpSpPr>
        <p:cNvPr id="1" name=""/>
        <p:cNvGrpSpPr/>
        <p:nvPr/>
      </p:nvGrpSpPr>
      <p:grpSpPr>
        <a:xfrm>
          <a:off x="0" y="0"/>
          <a:ext cx="0" cy="0"/>
          <a:chOff x="0" y="0"/>
          <a:chExt cx="0" cy="0"/>
        </a:xfrm>
      </p:grpSpPr>
      <p:sp>
        <p:nvSpPr>
          <p:cNvPr name="Freeform 2" id="2"/>
          <p:cNvSpPr/>
          <p:nvPr/>
        </p:nvSpPr>
        <p:spPr>
          <a:xfrm flipH="false" flipV="false" rot="0">
            <a:off x="2889525" y="-598832"/>
            <a:ext cx="7442511" cy="8545681"/>
          </a:xfrm>
          <a:custGeom>
            <a:avLst/>
            <a:gdLst/>
            <a:ahLst/>
            <a:cxnLst/>
            <a:rect r="r" b="b" t="t" l="l"/>
            <a:pathLst>
              <a:path h="8545681" w="7442511">
                <a:moveTo>
                  <a:pt x="0" y="0"/>
                </a:moveTo>
                <a:lnTo>
                  <a:pt x="7442511" y="0"/>
                </a:lnTo>
                <a:lnTo>
                  <a:pt x="7442511" y="8545681"/>
                </a:lnTo>
                <a:lnTo>
                  <a:pt x="0" y="854568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87572">
            <a:off x="-2353460" y="7005579"/>
            <a:ext cx="6397120" cy="5792301"/>
          </a:xfrm>
          <a:custGeom>
            <a:avLst/>
            <a:gdLst/>
            <a:ahLst/>
            <a:cxnLst/>
            <a:rect r="r" b="b" t="t" l="l"/>
            <a:pathLst>
              <a:path h="5792301" w="6397120">
                <a:moveTo>
                  <a:pt x="6397120" y="0"/>
                </a:moveTo>
                <a:lnTo>
                  <a:pt x="0" y="0"/>
                </a:lnTo>
                <a:lnTo>
                  <a:pt x="0" y="5792301"/>
                </a:lnTo>
                <a:lnTo>
                  <a:pt x="6397120" y="5792301"/>
                </a:lnTo>
                <a:lnTo>
                  <a:pt x="639712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45100" y="1104657"/>
            <a:ext cx="12646083" cy="8077686"/>
          </a:xfrm>
          <a:custGeom>
            <a:avLst/>
            <a:gdLst/>
            <a:ahLst/>
            <a:cxnLst/>
            <a:rect r="r" b="b" t="t" l="l"/>
            <a:pathLst>
              <a:path h="8077686" w="12646083">
                <a:moveTo>
                  <a:pt x="0" y="0"/>
                </a:moveTo>
                <a:lnTo>
                  <a:pt x="12646084" y="0"/>
                </a:lnTo>
                <a:lnTo>
                  <a:pt x="12646084" y="8077686"/>
                </a:lnTo>
                <a:lnTo>
                  <a:pt x="0" y="8077686"/>
                </a:lnTo>
                <a:lnTo>
                  <a:pt x="0" y="0"/>
                </a:lnTo>
                <a:close/>
              </a:path>
            </a:pathLst>
          </a:custGeom>
          <a:blipFill>
            <a:blip r:embed="rId6"/>
            <a:stretch>
              <a:fillRect l="0" t="0" r="0" b="0"/>
            </a:stretch>
          </a:blipFill>
          <a:ln w="38100" cap="sq">
            <a:solidFill>
              <a:srgbClr val="000000"/>
            </a:solidFill>
            <a:prstDash val="solid"/>
            <a:miter/>
          </a:ln>
        </p:spPr>
      </p:sp>
      <p:sp>
        <p:nvSpPr>
          <p:cNvPr name="TextBox 5" id="5"/>
          <p:cNvSpPr txBox="true"/>
          <p:nvPr/>
        </p:nvSpPr>
        <p:spPr>
          <a:xfrm rot="0">
            <a:off x="4062505" y="9220200"/>
            <a:ext cx="10162990" cy="372745"/>
          </a:xfrm>
          <a:prstGeom prst="rect">
            <a:avLst/>
          </a:prstGeom>
        </p:spPr>
        <p:txBody>
          <a:bodyPr anchor="t" rtlCol="false" tIns="0" lIns="0" bIns="0" rIns="0">
            <a:spAutoFit/>
          </a:bodyPr>
          <a:lstStyle/>
          <a:p>
            <a:pPr algn="l">
              <a:lnSpc>
                <a:spcPts val="3079"/>
              </a:lnSpc>
              <a:spcBef>
                <a:spcPct val="0"/>
              </a:spcBef>
            </a:pPr>
            <a:r>
              <a:rPr lang="en-US" sz="2199">
                <a:solidFill>
                  <a:srgbClr val="434343"/>
                </a:solidFill>
                <a:latin typeface="Inter"/>
                <a:ea typeface="Inter"/>
                <a:cs typeface="Inter"/>
                <a:sym typeface="Inter"/>
              </a:rPr>
              <a:t>Salary Prediction Based on Years of Experience Using Random Forest Model</a:t>
            </a:r>
          </a:p>
        </p:txBody>
      </p:sp>
      <p:sp>
        <p:nvSpPr>
          <p:cNvPr name="Freeform 6" id="6"/>
          <p:cNvSpPr/>
          <p:nvPr/>
        </p:nvSpPr>
        <p:spPr>
          <a:xfrm flipH="false" flipV="false" rot="0">
            <a:off x="13855746" y="3277882"/>
            <a:ext cx="3614982" cy="2724930"/>
          </a:xfrm>
          <a:custGeom>
            <a:avLst/>
            <a:gdLst/>
            <a:ahLst/>
            <a:cxnLst/>
            <a:rect r="r" b="b" t="t" l="l"/>
            <a:pathLst>
              <a:path h="2724930" w="3614982">
                <a:moveTo>
                  <a:pt x="0" y="0"/>
                </a:moveTo>
                <a:lnTo>
                  <a:pt x="3614982" y="0"/>
                </a:lnTo>
                <a:lnTo>
                  <a:pt x="3614982" y="2724930"/>
                </a:lnTo>
                <a:lnTo>
                  <a:pt x="0" y="2724930"/>
                </a:lnTo>
                <a:lnTo>
                  <a:pt x="0" y="0"/>
                </a:lnTo>
                <a:close/>
              </a:path>
            </a:pathLst>
          </a:custGeom>
          <a:blipFill>
            <a:blip r:embed="rId7"/>
            <a:stretch>
              <a:fillRect l="0" t="0" r="0" b="0"/>
            </a:stretch>
          </a:blipFill>
          <a:ln w="38100" cap="sq">
            <a:solidFill>
              <a:srgbClr val="000000"/>
            </a:solidFill>
            <a:prstDash val="solid"/>
            <a:miter/>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F8F0"/>
        </a:solidFill>
      </p:bgPr>
    </p:bg>
    <p:spTree>
      <p:nvGrpSpPr>
        <p:cNvPr id="1" name=""/>
        <p:cNvGrpSpPr/>
        <p:nvPr/>
      </p:nvGrpSpPr>
      <p:grpSpPr>
        <a:xfrm>
          <a:off x="0" y="0"/>
          <a:ext cx="0" cy="0"/>
          <a:chOff x="0" y="0"/>
          <a:chExt cx="0" cy="0"/>
        </a:xfrm>
      </p:grpSpPr>
      <p:sp>
        <p:nvSpPr>
          <p:cNvPr name="Freeform 2" id="2"/>
          <p:cNvSpPr/>
          <p:nvPr/>
        </p:nvSpPr>
        <p:spPr>
          <a:xfrm flipH="false" flipV="false" rot="0">
            <a:off x="5688101" y="2807344"/>
            <a:ext cx="6397120" cy="5792301"/>
          </a:xfrm>
          <a:custGeom>
            <a:avLst/>
            <a:gdLst/>
            <a:ahLst/>
            <a:cxnLst/>
            <a:rect r="r" b="b" t="t" l="l"/>
            <a:pathLst>
              <a:path h="5792301" w="6397120">
                <a:moveTo>
                  <a:pt x="0" y="0"/>
                </a:moveTo>
                <a:lnTo>
                  <a:pt x="6397120" y="0"/>
                </a:lnTo>
                <a:lnTo>
                  <a:pt x="6397120" y="5792302"/>
                </a:lnTo>
                <a:lnTo>
                  <a:pt x="0" y="5792302"/>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3729723" y="1010671"/>
            <a:ext cx="1380199" cy="2213148"/>
          </a:xfrm>
          <a:custGeom>
            <a:avLst/>
            <a:gdLst/>
            <a:ahLst/>
            <a:cxnLst/>
            <a:rect r="r" b="b" t="t" l="l"/>
            <a:pathLst>
              <a:path h="2213148" w="1380199">
                <a:moveTo>
                  <a:pt x="1380199" y="2213147"/>
                </a:moveTo>
                <a:lnTo>
                  <a:pt x="0" y="2213147"/>
                </a:lnTo>
                <a:lnTo>
                  <a:pt x="0" y="0"/>
                </a:lnTo>
                <a:lnTo>
                  <a:pt x="1380199" y="0"/>
                </a:lnTo>
                <a:lnTo>
                  <a:pt x="1380199" y="2213147"/>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2911353" y="1010671"/>
            <a:ext cx="1380199" cy="2213148"/>
          </a:xfrm>
          <a:custGeom>
            <a:avLst/>
            <a:gdLst/>
            <a:ahLst/>
            <a:cxnLst/>
            <a:rect r="r" b="b" t="t" l="l"/>
            <a:pathLst>
              <a:path h="2213148" w="1380199">
                <a:moveTo>
                  <a:pt x="1380200" y="2213147"/>
                </a:moveTo>
                <a:lnTo>
                  <a:pt x="0" y="2213147"/>
                </a:lnTo>
                <a:lnTo>
                  <a:pt x="0" y="0"/>
                </a:lnTo>
                <a:lnTo>
                  <a:pt x="1380200" y="0"/>
                </a:lnTo>
                <a:lnTo>
                  <a:pt x="1380200" y="2213147"/>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3996447" y="1010671"/>
            <a:ext cx="1380199" cy="2213148"/>
          </a:xfrm>
          <a:custGeom>
            <a:avLst/>
            <a:gdLst/>
            <a:ahLst/>
            <a:cxnLst/>
            <a:rect r="r" b="b" t="t" l="l"/>
            <a:pathLst>
              <a:path h="2213148" w="1380199">
                <a:moveTo>
                  <a:pt x="0" y="0"/>
                </a:moveTo>
                <a:lnTo>
                  <a:pt x="1380200" y="0"/>
                </a:lnTo>
                <a:lnTo>
                  <a:pt x="1380200" y="2213147"/>
                </a:lnTo>
                <a:lnTo>
                  <a:pt x="0" y="2213147"/>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3178078" y="1010671"/>
            <a:ext cx="1380199" cy="2213148"/>
          </a:xfrm>
          <a:custGeom>
            <a:avLst/>
            <a:gdLst/>
            <a:ahLst/>
            <a:cxnLst/>
            <a:rect r="r" b="b" t="t" l="l"/>
            <a:pathLst>
              <a:path h="2213148" w="1380199">
                <a:moveTo>
                  <a:pt x="0" y="0"/>
                </a:moveTo>
                <a:lnTo>
                  <a:pt x="1380199" y="0"/>
                </a:lnTo>
                <a:lnTo>
                  <a:pt x="1380199" y="2213147"/>
                </a:lnTo>
                <a:lnTo>
                  <a:pt x="0" y="2213147"/>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52486" y="3592955"/>
            <a:ext cx="7134672" cy="3874978"/>
          </a:xfrm>
          <a:custGeom>
            <a:avLst/>
            <a:gdLst/>
            <a:ahLst/>
            <a:cxnLst/>
            <a:rect r="r" b="b" t="t" l="l"/>
            <a:pathLst>
              <a:path h="3874978" w="7134672">
                <a:moveTo>
                  <a:pt x="0" y="0"/>
                </a:moveTo>
                <a:lnTo>
                  <a:pt x="7134673" y="0"/>
                </a:lnTo>
                <a:lnTo>
                  <a:pt x="7134673" y="3874978"/>
                </a:lnTo>
                <a:lnTo>
                  <a:pt x="0" y="3874978"/>
                </a:lnTo>
                <a:lnTo>
                  <a:pt x="0" y="0"/>
                </a:lnTo>
                <a:close/>
              </a:path>
            </a:pathLst>
          </a:custGeom>
          <a:blipFill>
            <a:blip r:embed="rId6"/>
            <a:stretch>
              <a:fillRect l="0" t="0" r="0" b="0"/>
            </a:stretch>
          </a:blipFill>
        </p:spPr>
      </p:sp>
      <p:sp>
        <p:nvSpPr>
          <p:cNvPr name="TextBox 8" id="8"/>
          <p:cNvSpPr txBox="true"/>
          <p:nvPr/>
        </p:nvSpPr>
        <p:spPr>
          <a:xfrm rot="0">
            <a:off x="5770049" y="1563916"/>
            <a:ext cx="6747903" cy="1144862"/>
          </a:xfrm>
          <a:prstGeom prst="rect">
            <a:avLst/>
          </a:prstGeom>
        </p:spPr>
        <p:txBody>
          <a:bodyPr anchor="t" rtlCol="false" tIns="0" lIns="0" bIns="0" rIns="0">
            <a:spAutoFit/>
          </a:bodyPr>
          <a:lstStyle/>
          <a:p>
            <a:pPr algn="ctr">
              <a:lnSpc>
                <a:spcPts val="8969"/>
              </a:lnSpc>
            </a:pPr>
            <a:r>
              <a:rPr lang="en-US" b="true" sz="7800" spc="-234">
                <a:solidFill>
                  <a:srgbClr val="007043"/>
                </a:solidFill>
                <a:latin typeface="Anantason Condensed Bold"/>
                <a:ea typeface="Anantason Condensed Bold"/>
                <a:cs typeface="Anantason Condensed Bold"/>
                <a:sym typeface="Anantason Condensed Bold"/>
              </a:rPr>
              <a:t>KESIMPULAN</a:t>
            </a:r>
          </a:p>
        </p:txBody>
      </p:sp>
      <p:sp>
        <p:nvSpPr>
          <p:cNvPr name="TextBox 9" id="9"/>
          <p:cNvSpPr txBox="true"/>
          <p:nvPr/>
        </p:nvSpPr>
        <p:spPr>
          <a:xfrm rot="0">
            <a:off x="8276176" y="3554855"/>
            <a:ext cx="8983124" cy="5059045"/>
          </a:xfrm>
          <a:prstGeom prst="rect">
            <a:avLst/>
          </a:prstGeom>
        </p:spPr>
        <p:txBody>
          <a:bodyPr anchor="t" rtlCol="false" tIns="0" lIns="0" bIns="0" rIns="0">
            <a:spAutoFit/>
          </a:bodyPr>
          <a:lstStyle/>
          <a:p>
            <a:pPr algn="just" marL="474979" indent="-237490" lvl="1">
              <a:lnSpc>
                <a:spcPts val="3079"/>
              </a:lnSpc>
              <a:buFont typeface="Arial"/>
              <a:buChar char="•"/>
            </a:pPr>
            <a:r>
              <a:rPr lang="en-US" sz="2199">
                <a:solidFill>
                  <a:srgbClr val="434343"/>
                </a:solidFill>
                <a:latin typeface="Inter"/>
                <a:ea typeface="Inter"/>
                <a:cs typeface="Inter"/>
                <a:sym typeface="Inter"/>
              </a:rPr>
              <a:t>Linear Regression memiliki tingkat error yang tinggi dan akurasinya rendah.</a:t>
            </a:r>
          </a:p>
          <a:p>
            <a:pPr algn="just" marL="474979" indent="-237490" lvl="1">
              <a:lnSpc>
                <a:spcPts val="3079"/>
              </a:lnSpc>
              <a:buFont typeface="Arial"/>
              <a:buChar char="•"/>
            </a:pPr>
            <a:r>
              <a:rPr lang="en-US" sz="2199">
                <a:solidFill>
                  <a:srgbClr val="434343"/>
                </a:solidFill>
                <a:latin typeface="Inter"/>
                <a:ea typeface="Inter"/>
                <a:cs typeface="Inter"/>
                <a:sym typeface="Inter"/>
              </a:rPr>
              <a:t>Decision Tree menunjukkan tanda overfitting. Hal ini ditunjukkan oleh MSE pada data train yang sangat kecil, akan tetapi pada data test cukup besar, dengan gap yang sangat tinggi. Meskipun memiliki R^2 score yang tinggi pada data test, MSE yang besar menunjukkan bahwa model ini tidak cukup stabil untuk dataset baru.</a:t>
            </a:r>
          </a:p>
          <a:p>
            <a:pPr algn="just" marL="474979" indent="-237490" lvl="1">
              <a:lnSpc>
                <a:spcPts val="3079"/>
              </a:lnSpc>
              <a:spcBef>
                <a:spcPct val="0"/>
              </a:spcBef>
              <a:buFont typeface="Arial"/>
              <a:buChar char="•"/>
            </a:pPr>
            <a:r>
              <a:rPr lang="en-US" sz="2199">
                <a:solidFill>
                  <a:srgbClr val="434343"/>
                </a:solidFill>
                <a:latin typeface="Inter"/>
                <a:ea typeface="Inter"/>
                <a:cs typeface="Inter"/>
                <a:sym typeface="Inter"/>
              </a:rPr>
              <a:t>Random Forest juga menunjukkan tanda overfitting, namun model ini memiliki performa yang baik dengan MSE lebih kecil dibandingkan Linear Regression dan lebih stabil dibandingkan Decision Tree. Model ini menunjukkan kemampuan generalisasi yang lebih baik.</a:t>
            </a:r>
          </a:p>
        </p:txBody>
      </p:sp>
      <p:sp>
        <p:nvSpPr>
          <p:cNvPr name="TextBox 10" id="10"/>
          <p:cNvSpPr txBox="true"/>
          <p:nvPr/>
        </p:nvSpPr>
        <p:spPr>
          <a:xfrm rot="0">
            <a:off x="852486" y="8857615"/>
            <a:ext cx="16880478" cy="763270"/>
          </a:xfrm>
          <a:prstGeom prst="rect">
            <a:avLst/>
          </a:prstGeom>
        </p:spPr>
        <p:txBody>
          <a:bodyPr anchor="t" rtlCol="false" tIns="0" lIns="0" bIns="0" rIns="0">
            <a:spAutoFit/>
          </a:bodyPr>
          <a:lstStyle/>
          <a:p>
            <a:pPr algn="just">
              <a:lnSpc>
                <a:spcPts val="3079"/>
              </a:lnSpc>
              <a:spcBef>
                <a:spcPct val="0"/>
              </a:spcBef>
            </a:pPr>
            <a:r>
              <a:rPr lang="en-US" sz="2199">
                <a:solidFill>
                  <a:srgbClr val="434343"/>
                </a:solidFill>
                <a:latin typeface="Inter"/>
                <a:ea typeface="Inter"/>
                <a:cs typeface="Inter"/>
                <a:sym typeface="Inter"/>
              </a:rPr>
              <a:t>Oleh karena itu, dapat disimpulkan bahwa Random Forest dalam kasus ini merupakan model terbaik karena MSE yang relatif lebih rendah, R^2 yang paling tinggi dan tidak terlalu overfit.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AF8F0"/>
        </a:solidFill>
      </p:bgPr>
    </p:bg>
    <p:spTree>
      <p:nvGrpSpPr>
        <p:cNvPr id="1" name=""/>
        <p:cNvGrpSpPr/>
        <p:nvPr/>
      </p:nvGrpSpPr>
      <p:grpSpPr>
        <a:xfrm>
          <a:off x="0" y="0"/>
          <a:ext cx="0" cy="0"/>
          <a:chOff x="0" y="0"/>
          <a:chExt cx="0" cy="0"/>
        </a:xfrm>
      </p:grpSpPr>
      <p:sp>
        <p:nvSpPr>
          <p:cNvPr name="Freeform 2" id="2"/>
          <p:cNvSpPr/>
          <p:nvPr/>
        </p:nvSpPr>
        <p:spPr>
          <a:xfrm flipH="false" flipV="false" rot="0">
            <a:off x="-2973558" y="-2193568"/>
            <a:ext cx="10736436" cy="9077169"/>
          </a:xfrm>
          <a:custGeom>
            <a:avLst/>
            <a:gdLst/>
            <a:ahLst/>
            <a:cxnLst/>
            <a:rect r="r" b="b" t="t" l="l"/>
            <a:pathLst>
              <a:path h="9077169" w="10736436">
                <a:moveTo>
                  <a:pt x="0" y="0"/>
                </a:moveTo>
                <a:lnTo>
                  <a:pt x="10736436" y="0"/>
                </a:lnTo>
                <a:lnTo>
                  <a:pt x="10736436" y="9077169"/>
                </a:lnTo>
                <a:lnTo>
                  <a:pt x="0" y="9077169"/>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741861" y="4578216"/>
            <a:ext cx="896612" cy="896612"/>
          </a:xfrm>
          <a:custGeom>
            <a:avLst/>
            <a:gdLst/>
            <a:ahLst/>
            <a:cxnLst/>
            <a:rect r="r" b="b" t="t" l="l"/>
            <a:pathLst>
              <a:path h="896612" w="896612">
                <a:moveTo>
                  <a:pt x="0" y="0"/>
                </a:moveTo>
                <a:lnTo>
                  <a:pt x="896612" y="0"/>
                </a:lnTo>
                <a:lnTo>
                  <a:pt x="896612" y="896612"/>
                </a:lnTo>
                <a:lnTo>
                  <a:pt x="0" y="8966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741861" y="6140660"/>
            <a:ext cx="896612" cy="896612"/>
          </a:xfrm>
          <a:custGeom>
            <a:avLst/>
            <a:gdLst/>
            <a:ahLst/>
            <a:cxnLst/>
            <a:rect r="r" b="b" t="t" l="l"/>
            <a:pathLst>
              <a:path h="896612" w="896612">
                <a:moveTo>
                  <a:pt x="0" y="0"/>
                </a:moveTo>
                <a:lnTo>
                  <a:pt x="896612" y="0"/>
                </a:lnTo>
                <a:lnTo>
                  <a:pt x="896612" y="896612"/>
                </a:lnTo>
                <a:lnTo>
                  <a:pt x="0" y="8966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9741861" y="7702580"/>
            <a:ext cx="896612" cy="896612"/>
          </a:xfrm>
          <a:custGeom>
            <a:avLst/>
            <a:gdLst/>
            <a:ahLst/>
            <a:cxnLst/>
            <a:rect r="r" b="b" t="t" l="l"/>
            <a:pathLst>
              <a:path h="896612" w="896612">
                <a:moveTo>
                  <a:pt x="0" y="0"/>
                </a:moveTo>
                <a:lnTo>
                  <a:pt x="896612" y="0"/>
                </a:lnTo>
                <a:lnTo>
                  <a:pt x="896612" y="896612"/>
                </a:lnTo>
                <a:lnTo>
                  <a:pt x="0" y="8966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987939" y="4882021"/>
            <a:ext cx="404456" cy="289002"/>
          </a:xfrm>
          <a:custGeom>
            <a:avLst/>
            <a:gdLst/>
            <a:ahLst/>
            <a:cxnLst/>
            <a:rect r="r" b="b" t="t" l="l"/>
            <a:pathLst>
              <a:path h="289002" w="404456">
                <a:moveTo>
                  <a:pt x="0" y="0"/>
                </a:moveTo>
                <a:lnTo>
                  <a:pt x="404456" y="0"/>
                </a:lnTo>
                <a:lnTo>
                  <a:pt x="404456" y="289002"/>
                </a:lnTo>
                <a:lnTo>
                  <a:pt x="0" y="2890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397979">
            <a:off x="10726790" y="3842371"/>
            <a:ext cx="9361951" cy="8476821"/>
          </a:xfrm>
          <a:custGeom>
            <a:avLst/>
            <a:gdLst/>
            <a:ahLst/>
            <a:cxnLst/>
            <a:rect r="r" b="b" t="t" l="l"/>
            <a:pathLst>
              <a:path h="8476821" w="9361951">
                <a:moveTo>
                  <a:pt x="0" y="0"/>
                </a:moveTo>
                <a:lnTo>
                  <a:pt x="9361951" y="0"/>
                </a:lnTo>
                <a:lnTo>
                  <a:pt x="9361951" y="8476821"/>
                </a:lnTo>
                <a:lnTo>
                  <a:pt x="0" y="8476821"/>
                </a:lnTo>
                <a:lnTo>
                  <a:pt x="0" y="0"/>
                </a:lnTo>
                <a:close/>
              </a:path>
            </a:pathLst>
          </a:custGeom>
          <a:blipFill>
            <a:blip r:embed="rId8">
              <a:alphaModFix amt="6000"/>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9962004" y="6360803"/>
            <a:ext cx="456326" cy="456326"/>
          </a:xfrm>
          <a:custGeom>
            <a:avLst/>
            <a:gdLst/>
            <a:ahLst/>
            <a:cxnLst/>
            <a:rect r="r" b="b" t="t" l="l"/>
            <a:pathLst>
              <a:path h="456326" w="456326">
                <a:moveTo>
                  <a:pt x="0" y="0"/>
                </a:moveTo>
                <a:lnTo>
                  <a:pt x="456325" y="0"/>
                </a:lnTo>
                <a:lnTo>
                  <a:pt x="456325" y="456326"/>
                </a:lnTo>
                <a:lnTo>
                  <a:pt x="0" y="4563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901765" y="7922434"/>
            <a:ext cx="576804" cy="456903"/>
          </a:xfrm>
          <a:custGeom>
            <a:avLst/>
            <a:gdLst/>
            <a:ahLst/>
            <a:cxnLst/>
            <a:rect r="r" b="b" t="t" l="l"/>
            <a:pathLst>
              <a:path h="456903" w="576804">
                <a:moveTo>
                  <a:pt x="0" y="0"/>
                </a:moveTo>
                <a:lnTo>
                  <a:pt x="576804" y="0"/>
                </a:lnTo>
                <a:lnTo>
                  <a:pt x="576804" y="456904"/>
                </a:lnTo>
                <a:lnTo>
                  <a:pt x="0" y="45690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9741861" y="3491808"/>
            <a:ext cx="4581474" cy="607387"/>
          </a:xfrm>
          <a:prstGeom prst="rect">
            <a:avLst/>
          </a:prstGeom>
        </p:spPr>
        <p:txBody>
          <a:bodyPr anchor="t" rtlCol="false" tIns="0" lIns="0" bIns="0" rIns="0">
            <a:spAutoFit/>
          </a:bodyPr>
          <a:lstStyle/>
          <a:p>
            <a:pPr algn="l">
              <a:lnSpc>
                <a:spcPts val="4774"/>
              </a:lnSpc>
            </a:pPr>
            <a:r>
              <a:rPr lang="en-US" b="true" sz="4151" spc="-78">
                <a:solidFill>
                  <a:srgbClr val="007043"/>
                </a:solidFill>
                <a:latin typeface="Anantason Condensed Bold"/>
                <a:ea typeface="Anantason Condensed Bold"/>
                <a:cs typeface="Anantason Condensed Bold"/>
                <a:sym typeface="Anantason Condensed Bold"/>
              </a:rPr>
              <a:t>HUBUNGI KAMI</a:t>
            </a:r>
          </a:p>
        </p:txBody>
      </p:sp>
      <p:sp>
        <p:nvSpPr>
          <p:cNvPr name="TextBox 11" id="11"/>
          <p:cNvSpPr txBox="true"/>
          <p:nvPr/>
        </p:nvSpPr>
        <p:spPr>
          <a:xfrm rot="0">
            <a:off x="11097872" y="4597266"/>
            <a:ext cx="5060583" cy="343717"/>
          </a:xfrm>
          <a:prstGeom prst="rect">
            <a:avLst/>
          </a:prstGeom>
        </p:spPr>
        <p:txBody>
          <a:bodyPr anchor="t" rtlCol="false" tIns="0" lIns="0" bIns="0" rIns="0">
            <a:spAutoFit/>
          </a:bodyPr>
          <a:lstStyle/>
          <a:p>
            <a:pPr algn="l">
              <a:lnSpc>
                <a:spcPts val="2796"/>
              </a:lnSpc>
            </a:pPr>
            <a:r>
              <a:rPr lang="en-US" b="true" sz="2431" spc="-72">
                <a:solidFill>
                  <a:srgbClr val="007043"/>
                </a:solidFill>
                <a:latin typeface="Anantason Condensed Bold"/>
                <a:ea typeface="Anantason Condensed Bold"/>
                <a:cs typeface="Anantason Condensed Bold"/>
                <a:sym typeface="Anantason Condensed Bold"/>
              </a:rPr>
              <a:t>E-MAIL</a:t>
            </a:r>
          </a:p>
        </p:txBody>
      </p:sp>
      <p:sp>
        <p:nvSpPr>
          <p:cNvPr name="TextBox 12" id="12"/>
          <p:cNvSpPr txBox="true"/>
          <p:nvPr/>
        </p:nvSpPr>
        <p:spPr>
          <a:xfrm rot="0">
            <a:off x="11097872" y="6159710"/>
            <a:ext cx="5060583" cy="343841"/>
          </a:xfrm>
          <a:prstGeom prst="rect">
            <a:avLst/>
          </a:prstGeom>
        </p:spPr>
        <p:txBody>
          <a:bodyPr anchor="t" rtlCol="false" tIns="0" lIns="0" bIns="0" rIns="0">
            <a:spAutoFit/>
          </a:bodyPr>
          <a:lstStyle/>
          <a:p>
            <a:pPr algn="l">
              <a:lnSpc>
                <a:spcPts val="2796"/>
              </a:lnSpc>
            </a:pPr>
            <a:r>
              <a:rPr lang="en-US" b="true" sz="2431" spc="-72">
                <a:solidFill>
                  <a:srgbClr val="007043"/>
                </a:solidFill>
                <a:latin typeface="Anantason Condensed Bold"/>
                <a:ea typeface="Anantason Condensed Bold"/>
                <a:cs typeface="Anantason Condensed Bold"/>
                <a:sym typeface="Anantason Condensed Bold"/>
              </a:rPr>
              <a:t>LINKEDIN</a:t>
            </a:r>
          </a:p>
        </p:txBody>
      </p:sp>
      <p:sp>
        <p:nvSpPr>
          <p:cNvPr name="TextBox 13" id="13"/>
          <p:cNvSpPr txBox="true"/>
          <p:nvPr/>
        </p:nvSpPr>
        <p:spPr>
          <a:xfrm rot="0">
            <a:off x="11097872" y="7721630"/>
            <a:ext cx="5060583" cy="343841"/>
          </a:xfrm>
          <a:prstGeom prst="rect">
            <a:avLst/>
          </a:prstGeom>
        </p:spPr>
        <p:txBody>
          <a:bodyPr anchor="t" rtlCol="false" tIns="0" lIns="0" bIns="0" rIns="0">
            <a:spAutoFit/>
          </a:bodyPr>
          <a:lstStyle/>
          <a:p>
            <a:pPr algn="l">
              <a:lnSpc>
                <a:spcPts val="2796"/>
              </a:lnSpc>
            </a:pPr>
            <a:r>
              <a:rPr lang="en-US" b="true" sz="2431" spc="-72">
                <a:solidFill>
                  <a:srgbClr val="007043"/>
                </a:solidFill>
                <a:latin typeface="Anantason Condensed Bold"/>
                <a:ea typeface="Anantason Condensed Bold"/>
                <a:cs typeface="Anantason Condensed Bold"/>
                <a:sym typeface="Anantason Condensed Bold"/>
              </a:rPr>
              <a:t>INSTAGRAM</a:t>
            </a:r>
          </a:p>
        </p:txBody>
      </p:sp>
      <p:sp>
        <p:nvSpPr>
          <p:cNvPr name="TextBox 14" id="14"/>
          <p:cNvSpPr txBox="true"/>
          <p:nvPr/>
        </p:nvSpPr>
        <p:spPr>
          <a:xfrm rot="0">
            <a:off x="11097872" y="5046960"/>
            <a:ext cx="5336265" cy="427060"/>
          </a:xfrm>
          <a:prstGeom prst="rect">
            <a:avLst/>
          </a:prstGeom>
        </p:spPr>
        <p:txBody>
          <a:bodyPr anchor="t" rtlCol="false" tIns="0" lIns="0" bIns="0" rIns="0">
            <a:spAutoFit/>
          </a:bodyPr>
          <a:lstStyle/>
          <a:p>
            <a:pPr algn="l">
              <a:lnSpc>
                <a:spcPts val="3404"/>
              </a:lnSpc>
              <a:spcBef>
                <a:spcPct val="0"/>
              </a:spcBef>
            </a:pPr>
            <a:r>
              <a:rPr lang="en-US" b="true" sz="2431">
                <a:solidFill>
                  <a:srgbClr val="007043"/>
                </a:solidFill>
                <a:latin typeface="Inter Semi-Bold"/>
                <a:ea typeface="Inter Semi-Bold"/>
                <a:cs typeface="Inter Semi-Bold"/>
                <a:sym typeface="Inter Semi-Bold"/>
              </a:rPr>
              <a:t>keziatambunan657@gmail.com</a:t>
            </a:r>
          </a:p>
        </p:txBody>
      </p:sp>
      <p:sp>
        <p:nvSpPr>
          <p:cNvPr name="TextBox 15" id="15"/>
          <p:cNvSpPr txBox="true"/>
          <p:nvPr/>
        </p:nvSpPr>
        <p:spPr>
          <a:xfrm rot="0">
            <a:off x="11097872" y="6609404"/>
            <a:ext cx="5336265" cy="852632"/>
          </a:xfrm>
          <a:prstGeom prst="rect">
            <a:avLst/>
          </a:prstGeom>
        </p:spPr>
        <p:txBody>
          <a:bodyPr anchor="t" rtlCol="false" tIns="0" lIns="0" bIns="0" rIns="0">
            <a:spAutoFit/>
          </a:bodyPr>
          <a:lstStyle/>
          <a:p>
            <a:pPr algn="l">
              <a:lnSpc>
                <a:spcPts val="3404"/>
              </a:lnSpc>
              <a:spcBef>
                <a:spcPct val="0"/>
              </a:spcBef>
            </a:pPr>
            <a:r>
              <a:rPr lang="en-US" b="true" sz="2431" u="sng">
                <a:solidFill>
                  <a:srgbClr val="007043"/>
                </a:solidFill>
                <a:latin typeface="Inter Semi-Bold"/>
                <a:ea typeface="Inter Semi-Bold"/>
                <a:cs typeface="Inter Semi-Bold"/>
                <a:sym typeface="Inter Semi-Bold"/>
                <a:hlinkClick r:id="rId14" tooltip="https://www.linkedin.com/in/kezia-tambunan"/>
              </a:rPr>
              <a:t>https://www.linkedin.com/in/kezia-tambunan</a:t>
            </a:r>
          </a:p>
        </p:txBody>
      </p:sp>
      <p:sp>
        <p:nvSpPr>
          <p:cNvPr name="TextBox 16" id="16"/>
          <p:cNvSpPr txBox="true"/>
          <p:nvPr/>
        </p:nvSpPr>
        <p:spPr>
          <a:xfrm rot="0">
            <a:off x="11097872" y="8171324"/>
            <a:ext cx="5336265" cy="427060"/>
          </a:xfrm>
          <a:prstGeom prst="rect">
            <a:avLst/>
          </a:prstGeom>
        </p:spPr>
        <p:txBody>
          <a:bodyPr anchor="t" rtlCol="false" tIns="0" lIns="0" bIns="0" rIns="0">
            <a:spAutoFit/>
          </a:bodyPr>
          <a:lstStyle/>
          <a:p>
            <a:pPr algn="l">
              <a:lnSpc>
                <a:spcPts val="3404"/>
              </a:lnSpc>
              <a:spcBef>
                <a:spcPct val="0"/>
              </a:spcBef>
            </a:pPr>
            <a:r>
              <a:rPr lang="en-US" b="true" sz="2431">
                <a:solidFill>
                  <a:srgbClr val="007043"/>
                </a:solidFill>
                <a:latin typeface="Inter Semi-Bold"/>
                <a:ea typeface="Inter Semi-Bold"/>
                <a:cs typeface="Inter Semi-Bold"/>
                <a:sym typeface="Inter Semi-Bold"/>
              </a:rPr>
              <a:t>@keziatbnn</a:t>
            </a:r>
          </a:p>
        </p:txBody>
      </p:sp>
      <p:sp>
        <p:nvSpPr>
          <p:cNvPr name="TextBox 17" id="17"/>
          <p:cNvSpPr txBox="true"/>
          <p:nvPr/>
        </p:nvSpPr>
        <p:spPr>
          <a:xfrm rot="0">
            <a:off x="9741861" y="1262393"/>
            <a:ext cx="5665905" cy="985520"/>
          </a:xfrm>
          <a:prstGeom prst="rect">
            <a:avLst/>
          </a:prstGeom>
        </p:spPr>
        <p:txBody>
          <a:bodyPr anchor="t" rtlCol="false" tIns="0" lIns="0" bIns="0" rIns="0">
            <a:spAutoFit/>
          </a:bodyPr>
          <a:lstStyle/>
          <a:p>
            <a:pPr algn="l">
              <a:lnSpc>
                <a:spcPts val="7704"/>
              </a:lnSpc>
            </a:pPr>
            <a:r>
              <a:rPr lang="en-US" b="true" sz="6699" spc="-127">
                <a:solidFill>
                  <a:srgbClr val="007043"/>
                </a:solidFill>
                <a:latin typeface="Anantason Condensed Bold"/>
                <a:ea typeface="Anantason Condensed Bold"/>
                <a:cs typeface="Anantason Condensed Bold"/>
                <a:sym typeface="Anantason Condensed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F8F0"/>
        </a:solidFill>
      </p:bgPr>
    </p:bg>
    <p:spTree>
      <p:nvGrpSpPr>
        <p:cNvPr id="1" name=""/>
        <p:cNvGrpSpPr/>
        <p:nvPr/>
      </p:nvGrpSpPr>
      <p:grpSpPr>
        <a:xfrm>
          <a:off x="0" y="0"/>
          <a:ext cx="0" cy="0"/>
          <a:chOff x="0" y="0"/>
          <a:chExt cx="0" cy="0"/>
        </a:xfrm>
      </p:grpSpPr>
      <p:sp>
        <p:nvSpPr>
          <p:cNvPr name="Freeform 2" id="2"/>
          <p:cNvSpPr/>
          <p:nvPr/>
        </p:nvSpPr>
        <p:spPr>
          <a:xfrm flipH="false" flipV="false" rot="0">
            <a:off x="12390851" y="6043028"/>
            <a:ext cx="9676393" cy="7406839"/>
          </a:xfrm>
          <a:custGeom>
            <a:avLst/>
            <a:gdLst/>
            <a:ahLst/>
            <a:cxnLst/>
            <a:rect r="r" b="b" t="t" l="l"/>
            <a:pathLst>
              <a:path h="7406839" w="9676393">
                <a:moveTo>
                  <a:pt x="0" y="0"/>
                </a:moveTo>
                <a:lnTo>
                  <a:pt x="9676393" y="0"/>
                </a:lnTo>
                <a:lnTo>
                  <a:pt x="9676393" y="7406840"/>
                </a:lnTo>
                <a:lnTo>
                  <a:pt x="0" y="740684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568817">
            <a:off x="15203707" y="-2310350"/>
            <a:ext cx="4873342" cy="4991318"/>
          </a:xfrm>
          <a:custGeom>
            <a:avLst/>
            <a:gdLst/>
            <a:ahLst/>
            <a:cxnLst/>
            <a:rect r="r" b="b" t="t" l="l"/>
            <a:pathLst>
              <a:path h="4991318" w="4873342">
                <a:moveTo>
                  <a:pt x="0" y="0"/>
                </a:moveTo>
                <a:lnTo>
                  <a:pt x="4873342" y="0"/>
                </a:lnTo>
                <a:lnTo>
                  <a:pt x="4873342" y="4991318"/>
                </a:lnTo>
                <a:lnTo>
                  <a:pt x="0" y="4991318"/>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9113747" y="4872976"/>
            <a:ext cx="8115300" cy="0"/>
          </a:xfrm>
          <a:prstGeom prst="line">
            <a:avLst/>
          </a:prstGeom>
          <a:ln cap="flat" w="9525">
            <a:solidFill>
              <a:srgbClr val="A6A6A6"/>
            </a:solidFill>
            <a:prstDash val="solid"/>
            <a:headEnd type="none" len="sm" w="sm"/>
            <a:tailEnd type="none" len="sm" w="sm"/>
          </a:ln>
        </p:spPr>
      </p:sp>
      <p:sp>
        <p:nvSpPr>
          <p:cNvPr name="Freeform 5" id="5"/>
          <p:cNvSpPr/>
          <p:nvPr/>
        </p:nvSpPr>
        <p:spPr>
          <a:xfrm flipH="false" flipV="false" rot="0">
            <a:off x="969872" y="2395261"/>
            <a:ext cx="7067550" cy="7295535"/>
          </a:xfrm>
          <a:custGeom>
            <a:avLst/>
            <a:gdLst/>
            <a:ahLst/>
            <a:cxnLst/>
            <a:rect r="r" b="b" t="t" l="l"/>
            <a:pathLst>
              <a:path h="7295535" w="7067550">
                <a:moveTo>
                  <a:pt x="0" y="0"/>
                </a:moveTo>
                <a:lnTo>
                  <a:pt x="7067550" y="0"/>
                </a:lnTo>
                <a:lnTo>
                  <a:pt x="7067550" y="7295535"/>
                </a:lnTo>
                <a:lnTo>
                  <a:pt x="0" y="7295535"/>
                </a:lnTo>
                <a:lnTo>
                  <a:pt x="0" y="0"/>
                </a:lnTo>
                <a:close/>
              </a:path>
            </a:pathLst>
          </a:custGeom>
          <a:blipFill>
            <a:blip r:embed="rId6"/>
            <a:stretch>
              <a:fillRect l="0" t="0" r="0" b="0"/>
            </a:stretch>
          </a:blipFill>
        </p:spPr>
      </p:sp>
      <p:sp>
        <p:nvSpPr>
          <p:cNvPr name="TextBox 6" id="6"/>
          <p:cNvSpPr txBox="true"/>
          <p:nvPr/>
        </p:nvSpPr>
        <p:spPr>
          <a:xfrm rot="0">
            <a:off x="2364096" y="1066800"/>
            <a:ext cx="13559808" cy="1144905"/>
          </a:xfrm>
          <a:prstGeom prst="rect">
            <a:avLst/>
          </a:prstGeom>
        </p:spPr>
        <p:txBody>
          <a:bodyPr anchor="t" rtlCol="false" tIns="0" lIns="0" bIns="0" rIns="0">
            <a:spAutoFit/>
          </a:bodyPr>
          <a:lstStyle/>
          <a:p>
            <a:pPr algn="ctr">
              <a:lnSpc>
                <a:spcPts val="8969"/>
              </a:lnSpc>
            </a:pPr>
            <a:r>
              <a:rPr lang="en-US" b="true" sz="7800" spc="-234">
                <a:solidFill>
                  <a:srgbClr val="007043"/>
                </a:solidFill>
                <a:latin typeface="Anantason Condensed Bold"/>
                <a:ea typeface="Anantason Condensed Bold"/>
                <a:cs typeface="Anantason Condensed Bold"/>
                <a:sym typeface="Anantason Condensed Bold"/>
              </a:rPr>
              <a:t>APA ITU AI?</a:t>
            </a:r>
          </a:p>
        </p:txBody>
      </p:sp>
      <p:sp>
        <p:nvSpPr>
          <p:cNvPr name="TextBox 7" id="7"/>
          <p:cNvSpPr txBox="true"/>
          <p:nvPr/>
        </p:nvSpPr>
        <p:spPr>
          <a:xfrm rot="0">
            <a:off x="9895465" y="2809401"/>
            <a:ext cx="4584675" cy="537845"/>
          </a:xfrm>
          <a:prstGeom prst="rect">
            <a:avLst/>
          </a:prstGeom>
        </p:spPr>
        <p:txBody>
          <a:bodyPr anchor="t" rtlCol="false" tIns="0" lIns="0" bIns="0" rIns="0">
            <a:spAutoFit/>
          </a:bodyPr>
          <a:lstStyle/>
          <a:p>
            <a:pPr algn="l">
              <a:lnSpc>
                <a:spcPts val="4480"/>
              </a:lnSpc>
              <a:spcBef>
                <a:spcPct val="0"/>
              </a:spcBef>
            </a:pPr>
            <a:r>
              <a:rPr lang="en-US" b="true" sz="3200">
                <a:solidFill>
                  <a:srgbClr val="007043"/>
                </a:solidFill>
                <a:latin typeface="Anantason Condensed Bold"/>
                <a:ea typeface="Anantason Condensed Bold"/>
                <a:cs typeface="Anantason Condensed Bold"/>
                <a:sym typeface="Anantason Condensed Bold"/>
              </a:rPr>
              <a:t>ARTIFICIAL INTELLIGENT</a:t>
            </a:r>
          </a:p>
        </p:txBody>
      </p:sp>
      <p:sp>
        <p:nvSpPr>
          <p:cNvPr name="TextBox 8" id="8"/>
          <p:cNvSpPr txBox="true"/>
          <p:nvPr/>
        </p:nvSpPr>
        <p:spPr>
          <a:xfrm rot="0">
            <a:off x="9895465" y="3552525"/>
            <a:ext cx="7303330" cy="1153795"/>
          </a:xfrm>
          <a:prstGeom prst="rect">
            <a:avLst/>
          </a:prstGeom>
        </p:spPr>
        <p:txBody>
          <a:bodyPr anchor="t" rtlCol="false" tIns="0" lIns="0" bIns="0" rIns="0">
            <a:spAutoFit/>
          </a:bodyPr>
          <a:lstStyle/>
          <a:p>
            <a:pPr algn="just">
              <a:lnSpc>
                <a:spcPts val="3079"/>
              </a:lnSpc>
              <a:spcBef>
                <a:spcPct val="0"/>
              </a:spcBef>
            </a:pPr>
            <a:r>
              <a:rPr lang="en-US" sz="2199">
                <a:solidFill>
                  <a:srgbClr val="434343"/>
                </a:solidFill>
                <a:latin typeface="Inter"/>
                <a:ea typeface="Inter"/>
                <a:cs typeface="Inter"/>
                <a:sym typeface="Inter"/>
              </a:rPr>
              <a:t>AI (Artificial Intelligent) merupakan teknologi yang dirancang untuk membuat sistem komputer mampu meniru kemampuan intelektual manusia. </a:t>
            </a:r>
          </a:p>
        </p:txBody>
      </p:sp>
      <p:sp>
        <p:nvSpPr>
          <p:cNvPr name="TextBox 9" id="9"/>
          <p:cNvSpPr txBox="true"/>
          <p:nvPr/>
        </p:nvSpPr>
        <p:spPr>
          <a:xfrm rot="0">
            <a:off x="9895465" y="5209807"/>
            <a:ext cx="4584675" cy="537845"/>
          </a:xfrm>
          <a:prstGeom prst="rect">
            <a:avLst/>
          </a:prstGeom>
        </p:spPr>
        <p:txBody>
          <a:bodyPr anchor="t" rtlCol="false" tIns="0" lIns="0" bIns="0" rIns="0">
            <a:spAutoFit/>
          </a:bodyPr>
          <a:lstStyle/>
          <a:p>
            <a:pPr algn="l">
              <a:lnSpc>
                <a:spcPts val="4480"/>
              </a:lnSpc>
              <a:spcBef>
                <a:spcPct val="0"/>
              </a:spcBef>
            </a:pPr>
            <a:r>
              <a:rPr lang="en-US" b="true" sz="3200">
                <a:solidFill>
                  <a:srgbClr val="007043"/>
                </a:solidFill>
                <a:latin typeface="Anantason Condensed Bold"/>
                <a:ea typeface="Anantason Condensed Bold"/>
                <a:cs typeface="Anantason Condensed Bold"/>
                <a:sym typeface="Anantason Condensed Bold"/>
              </a:rPr>
              <a:t>MACHINE LEARNING</a:t>
            </a:r>
          </a:p>
        </p:txBody>
      </p:sp>
      <p:sp>
        <p:nvSpPr>
          <p:cNvPr name="TextBox 10" id="10"/>
          <p:cNvSpPr txBox="true"/>
          <p:nvPr/>
        </p:nvSpPr>
        <p:spPr>
          <a:xfrm rot="0">
            <a:off x="9895465" y="5952931"/>
            <a:ext cx="7303330" cy="1153795"/>
          </a:xfrm>
          <a:prstGeom prst="rect">
            <a:avLst/>
          </a:prstGeom>
        </p:spPr>
        <p:txBody>
          <a:bodyPr anchor="t" rtlCol="false" tIns="0" lIns="0" bIns="0" rIns="0">
            <a:spAutoFit/>
          </a:bodyPr>
          <a:lstStyle/>
          <a:p>
            <a:pPr algn="just">
              <a:lnSpc>
                <a:spcPts val="3079"/>
              </a:lnSpc>
              <a:spcBef>
                <a:spcPct val="0"/>
              </a:spcBef>
            </a:pPr>
            <a:r>
              <a:rPr lang="en-US" sz="2199">
                <a:solidFill>
                  <a:srgbClr val="434343"/>
                </a:solidFill>
                <a:latin typeface="Inter"/>
                <a:ea typeface="Inter"/>
                <a:cs typeface="Inter"/>
                <a:sym typeface="Inter"/>
              </a:rPr>
              <a:t>ML (Machine Learning) adalah sub-bidang yang berfokus untuk pengembangan algoritma yang belajar dari data</a:t>
            </a:r>
          </a:p>
        </p:txBody>
      </p:sp>
      <p:sp>
        <p:nvSpPr>
          <p:cNvPr name="AutoShape 11" id="11"/>
          <p:cNvSpPr/>
          <p:nvPr/>
        </p:nvSpPr>
        <p:spPr>
          <a:xfrm>
            <a:off x="9113747" y="7359138"/>
            <a:ext cx="8115300" cy="0"/>
          </a:xfrm>
          <a:prstGeom prst="line">
            <a:avLst/>
          </a:prstGeom>
          <a:ln cap="flat" w="9525">
            <a:solidFill>
              <a:srgbClr val="A6A6A6"/>
            </a:solidFill>
            <a:prstDash val="solid"/>
            <a:headEnd type="none" len="sm" w="sm"/>
            <a:tailEnd type="none" len="sm" w="sm"/>
          </a:ln>
        </p:spPr>
      </p:sp>
      <p:sp>
        <p:nvSpPr>
          <p:cNvPr name="TextBox 12" id="12"/>
          <p:cNvSpPr txBox="true"/>
          <p:nvPr/>
        </p:nvSpPr>
        <p:spPr>
          <a:xfrm rot="0">
            <a:off x="9895465" y="7695969"/>
            <a:ext cx="4584675" cy="537845"/>
          </a:xfrm>
          <a:prstGeom prst="rect">
            <a:avLst/>
          </a:prstGeom>
        </p:spPr>
        <p:txBody>
          <a:bodyPr anchor="t" rtlCol="false" tIns="0" lIns="0" bIns="0" rIns="0">
            <a:spAutoFit/>
          </a:bodyPr>
          <a:lstStyle/>
          <a:p>
            <a:pPr algn="l">
              <a:lnSpc>
                <a:spcPts val="4480"/>
              </a:lnSpc>
              <a:spcBef>
                <a:spcPct val="0"/>
              </a:spcBef>
            </a:pPr>
            <a:r>
              <a:rPr lang="en-US" b="true" sz="3200">
                <a:solidFill>
                  <a:srgbClr val="007043"/>
                </a:solidFill>
                <a:latin typeface="Anantason Condensed Bold"/>
                <a:ea typeface="Anantason Condensed Bold"/>
                <a:cs typeface="Anantason Condensed Bold"/>
                <a:sym typeface="Anantason Condensed Bold"/>
              </a:rPr>
              <a:t>DEEP LEARNING</a:t>
            </a:r>
          </a:p>
        </p:txBody>
      </p:sp>
      <p:sp>
        <p:nvSpPr>
          <p:cNvPr name="TextBox 13" id="13"/>
          <p:cNvSpPr txBox="true"/>
          <p:nvPr/>
        </p:nvSpPr>
        <p:spPr>
          <a:xfrm rot="0">
            <a:off x="9895465" y="8439093"/>
            <a:ext cx="7303330" cy="1544320"/>
          </a:xfrm>
          <a:prstGeom prst="rect">
            <a:avLst/>
          </a:prstGeom>
        </p:spPr>
        <p:txBody>
          <a:bodyPr anchor="t" rtlCol="false" tIns="0" lIns="0" bIns="0" rIns="0">
            <a:spAutoFit/>
          </a:bodyPr>
          <a:lstStyle/>
          <a:p>
            <a:pPr algn="just">
              <a:lnSpc>
                <a:spcPts val="3079"/>
              </a:lnSpc>
              <a:spcBef>
                <a:spcPct val="0"/>
              </a:spcBef>
            </a:pPr>
            <a:r>
              <a:rPr lang="en-US" sz="2199">
                <a:solidFill>
                  <a:srgbClr val="434343"/>
                </a:solidFill>
                <a:latin typeface="Inter"/>
                <a:ea typeface="Inter"/>
                <a:cs typeface="Inter"/>
                <a:sym typeface="Inter"/>
              </a:rPr>
              <a:t>Deep Learning adalah cabang dari Machine Learning yang  meniru cara kerja otak manusia untuk memproses dan menganalisis data dengan akurasi tinggi.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8F0"/>
        </a:solidFill>
      </p:bgPr>
    </p:bg>
    <p:spTree>
      <p:nvGrpSpPr>
        <p:cNvPr id="1" name=""/>
        <p:cNvGrpSpPr/>
        <p:nvPr/>
      </p:nvGrpSpPr>
      <p:grpSpPr>
        <a:xfrm>
          <a:off x="0" y="0"/>
          <a:ext cx="0" cy="0"/>
          <a:chOff x="0" y="0"/>
          <a:chExt cx="0" cy="0"/>
        </a:xfrm>
      </p:grpSpPr>
      <p:sp>
        <p:nvSpPr>
          <p:cNvPr name="Freeform 2" id="2"/>
          <p:cNvSpPr/>
          <p:nvPr/>
        </p:nvSpPr>
        <p:spPr>
          <a:xfrm flipH="false" flipV="false" rot="0">
            <a:off x="13592750" y="-1219935"/>
            <a:ext cx="6421610" cy="6589339"/>
          </a:xfrm>
          <a:custGeom>
            <a:avLst/>
            <a:gdLst/>
            <a:ahLst/>
            <a:cxnLst/>
            <a:rect r="r" b="b" t="t" l="l"/>
            <a:pathLst>
              <a:path h="6589339" w="6421610">
                <a:moveTo>
                  <a:pt x="0" y="0"/>
                </a:moveTo>
                <a:lnTo>
                  <a:pt x="6421610" y="0"/>
                </a:lnTo>
                <a:lnTo>
                  <a:pt x="6421610" y="6589339"/>
                </a:lnTo>
                <a:lnTo>
                  <a:pt x="0" y="6589339"/>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66800"/>
            <a:ext cx="16910995" cy="3627017"/>
          </a:xfrm>
          <a:prstGeom prst="rect">
            <a:avLst/>
          </a:prstGeom>
        </p:spPr>
        <p:txBody>
          <a:bodyPr anchor="t" rtlCol="false" tIns="0" lIns="0" bIns="0" rIns="0">
            <a:spAutoFit/>
          </a:bodyPr>
          <a:lstStyle/>
          <a:p>
            <a:pPr algn="l">
              <a:lnSpc>
                <a:spcPts val="9529"/>
              </a:lnSpc>
            </a:pPr>
            <a:r>
              <a:rPr lang="en-US" b="true" sz="8286" spc="-248">
                <a:solidFill>
                  <a:srgbClr val="007043"/>
                </a:solidFill>
                <a:latin typeface="Anantason Condensed Bold"/>
                <a:ea typeface="Anantason Condensed Bold"/>
                <a:cs typeface="Anantason Condensed Bold"/>
                <a:sym typeface="Anantason Condensed Bold"/>
              </a:rPr>
              <a:t>TIPE MACHINE LEARNING BERDASARKAN KONDISI DATA YANG DIPEROLEH</a:t>
            </a:r>
          </a:p>
        </p:txBody>
      </p:sp>
      <p:sp>
        <p:nvSpPr>
          <p:cNvPr name="TextBox 4" id="4"/>
          <p:cNvSpPr txBox="true"/>
          <p:nvPr/>
        </p:nvSpPr>
        <p:spPr>
          <a:xfrm rot="0">
            <a:off x="1028700" y="6205498"/>
            <a:ext cx="4578141" cy="467995"/>
          </a:xfrm>
          <a:prstGeom prst="rect">
            <a:avLst/>
          </a:prstGeom>
        </p:spPr>
        <p:txBody>
          <a:bodyPr anchor="t" rtlCol="false" tIns="0" lIns="0" bIns="0" rIns="0">
            <a:spAutoFit/>
          </a:bodyPr>
          <a:lstStyle/>
          <a:p>
            <a:pPr algn="l">
              <a:lnSpc>
                <a:spcPts val="3680"/>
              </a:lnSpc>
            </a:pPr>
            <a:r>
              <a:rPr lang="en-US" b="true" sz="3200" spc="-96">
                <a:solidFill>
                  <a:srgbClr val="007043"/>
                </a:solidFill>
                <a:latin typeface="Anantason Condensed Bold"/>
                <a:ea typeface="Anantason Condensed Bold"/>
                <a:cs typeface="Anantason Condensed Bold"/>
                <a:sym typeface="Anantason Condensed Bold"/>
              </a:rPr>
              <a:t>SUPERVISED LEARNING</a:t>
            </a:r>
          </a:p>
        </p:txBody>
      </p:sp>
      <p:sp>
        <p:nvSpPr>
          <p:cNvPr name="TextBox 5" id="5"/>
          <p:cNvSpPr txBox="true"/>
          <p:nvPr/>
        </p:nvSpPr>
        <p:spPr>
          <a:xfrm rot="0">
            <a:off x="6744918" y="6167398"/>
            <a:ext cx="4578141" cy="504952"/>
          </a:xfrm>
          <a:prstGeom prst="rect">
            <a:avLst/>
          </a:prstGeom>
        </p:spPr>
        <p:txBody>
          <a:bodyPr anchor="t" rtlCol="false" tIns="0" lIns="0" bIns="0" rIns="0">
            <a:spAutoFit/>
          </a:bodyPr>
          <a:lstStyle/>
          <a:p>
            <a:pPr algn="l">
              <a:lnSpc>
                <a:spcPts val="4064"/>
              </a:lnSpc>
            </a:pPr>
            <a:r>
              <a:rPr lang="en-US" b="true" sz="3200" spc="-96">
                <a:solidFill>
                  <a:srgbClr val="007043"/>
                </a:solidFill>
                <a:latin typeface="Anantason Condensed Bold"/>
                <a:ea typeface="Anantason Condensed Bold"/>
                <a:cs typeface="Anantason Condensed Bold"/>
                <a:sym typeface="Anantason Condensed Bold"/>
              </a:rPr>
              <a:t>UNSUPERVISED LEARNING</a:t>
            </a:r>
          </a:p>
        </p:txBody>
      </p:sp>
      <p:sp>
        <p:nvSpPr>
          <p:cNvPr name="TextBox 6" id="6"/>
          <p:cNvSpPr txBox="true"/>
          <p:nvPr/>
        </p:nvSpPr>
        <p:spPr>
          <a:xfrm rot="0">
            <a:off x="12461136" y="6205498"/>
            <a:ext cx="5160298" cy="467995"/>
          </a:xfrm>
          <a:prstGeom prst="rect">
            <a:avLst/>
          </a:prstGeom>
        </p:spPr>
        <p:txBody>
          <a:bodyPr anchor="t" rtlCol="false" tIns="0" lIns="0" bIns="0" rIns="0">
            <a:spAutoFit/>
          </a:bodyPr>
          <a:lstStyle/>
          <a:p>
            <a:pPr algn="l">
              <a:lnSpc>
                <a:spcPts val="3680"/>
              </a:lnSpc>
            </a:pPr>
            <a:r>
              <a:rPr lang="en-US" b="true" sz="3200" spc="-96">
                <a:solidFill>
                  <a:srgbClr val="007043"/>
                </a:solidFill>
                <a:latin typeface="Anantason Condensed Bold"/>
                <a:ea typeface="Anantason Condensed Bold"/>
                <a:cs typeface="Anantason Condensed Bold"/>
                <a:sym typeface="Anantason Condensed Bold"/>
              </a:rPr>
              <a:t>REINFORCEMENT LEARNING</a:t>
            </a:r>
          </a:p>
        </p:txBody>
      </p:sp>
      <p:sp>
        <p:nvSpPr>
          <p:cNvPr name="TextBox 7" id="7"/>
          <p:cNvSpPr txBox="true"/>
          <p:nvPr/>
        </p:nvSpPr>
        <p:spPr>
          <a:xfrm rot="0">
            <a:off x="1028700" y="4661474"/>
            <a:ext cx="1663385" cy="1144905"/>
          </a:xfrm>
          <a:prstGeom prst="rect">
            <a:avLst/>
          </a:prstGeom>
        </p:spPr>
        <p:txBody>
          <a:bodyPr anchor="t" rtlCol="false" tIns="0" lIns="0" bIns="0" rIns="0">
            <a:spAutoFit/>
          </a:bodyPr>
          <a:lstStyle/>
          <a:p>
            <a:pPr algn="l">
              <a:lnSpc>
                <a:spcPts val="8969"/>
              </a:lnSpc>
            </a:pPr>
            <a:r>
              <a:rPr lang="en-US" b="true" sz="7800" spc="-234">
                <a:solidFill>
                  <a:srgbClr val="007043"/>
                </a:solidFill>
                <a:latin typeface="Anantason Condensed Bold"/>
                <a:ea typeface="Anantason Condensed Bold"/>
                <a:cs typeface="Anantason Condensed Bold"/>
                <a:sym typeface="Anantason Condensed Bold"/>
              </a:rPr>
              <a:t>01</a:t>
            </a:r>
          </a:p>
        </p:txBody>
      </p:sp>
      <p:sp>
        <p:nvSpPr>
          <p:cNvPr name="TextBox 8" id="8"/>
          <p:cNvSpPr txBox="true"/>
          <p:nvPr/>
        </p:nvSpPr>
        <p:spPr>
          <a:xfrm rot="0">
            <a:off x="6744918" y="4661474"/>
            <a:ext cx="1663385" cy="1144756"/>
          </a:xfrm>
          <a:prstGeom prst="rect">
            <a:avLst/>
          </a:prstGeom>
        </p:spPr>
        <p:txBody>
          <a:bodyPr anchor="t" rtlCol="false" tIns="0" lIns="0" bIns="0" rIns="0">
            <a:spAutoFit/>
          </a:bodyPr>
          <a:lstStyle/>
          <a:p>
            <a:pPr algn="l">
              <a:lnSpc>
                <a:spcPts val="8969"/>
              </a:lnSpc>
            </a:pPr>
            <a:r>
              <a:rPr lang="en-US" b="true" sz="7800" spc="-234">
                <a:solidFill>
                  <a:srgbClr val="007043"/>
                </a:solidFill>
                <a:latin typeface="Anantason Condensed Bold"/>
                <a:ea typeface="Anantason Condensed Bold"/>
                <a:cs typeface="Anantason Condensed Bold"/>
                <a:sym typeface="Anantason Condensed Bold"/>
              </a:rPr>
              <a:t>02</a:t>
            </a:r>
          </a:p>
        </p:txBody>
      </p:sp>
      <p:sp>
        <p:nvSpPr>
          <p:cNvPr name="TextBox 9" id="9"/>
          <p:cNvSpPr txBox="true"/>
          <p:nvPr/>
        </p:nvSpPr>
        <p:spPr>
          <a:xfrm rot="0">
            <a:off x="12461136" y="4661474"/>
            <a:ext cx="1663385" cy="1144756"/>
          </a:xfrm>
          <a:prstGeom prst="rect">
            <a:avLst/>
          </a:prstGeom>
        </p:spPr>
        <p:txBody>
          <a:bodyPr anchor="t" rtlCol="false" tIns="0" lIns="0" bIns="0" rIns="0">
            <a:spAutoFit/>
          </a:bodyPr>
          <a:lstStyle/>
          <a:p>
            <a:pPr algn="l">
              <a:lnSpc>
                <a:spcPts val="8969"/>
              </a:lnSpc>
            </a:pPr>
            <a:r>
              <a:rPr lang="en-US" b="true" sz="7800" spc="-234">
                <a:solidFill>
                  <a:srgbClr val="007043"/>
                </a:solidFill>
                <a:latin typeface="Anantason Condensed Bold"/>
                <a:ea typeface="Anantason Condensed Bold"/>
                <a:cs typeface="Anantason Condensed Bold"/>
                <a:sym typeface="Anantason Condensed Bold"/>
              </a:rPr>
              <a:t>03</a:t>
            </a:r>
          </a:p>
        </p:txBody>
      </p:sp>
      <p:sp>
        <p:nvSpPr>
          <p:cNvPr name="TextBox 10" id="10"/>
          <p:cNvSpPr txBox="true"/>
          <p:nvPr/>
        </p:nvSpPr>
        <p:spPr>
          <a:xfrm rot="0">
            <a:off x="1028700" y="7008556"/>
            <a:ext cx="4508482" cy="1934845"/>
          </a:xfrm>
          <a:prstGeom prst="rect">
            <a:avLst/>
          </a:prstGeom>
        </p:spPr>
        <p:txBody>
          <a:bodyPr anchor="t" rtlCol="false" tIns="0" lIns="0" bIns="0" rIns="0">
            <a:spAutoFit/>
          </a:bodyPr>
          <a:lstStyle/>
          <a:p>
            <a:pPr algn="just">
              <a:lnSpc>
                <a:spcPts val="3079"/>
              </a:lnSpc>
              <a:spcBef>
                <a:spcPct val="0"/>
              </a:spcBef>
            </a:pPr>
            <a:r>
              <a:rPr lang="en-US" sz="2199">
                <a:solidFill>
                  <a:srgbClr val="434343">
                    <a:alpha val="95686"/>
                  </a:srgbClr>
                </a:solidFill>
                <a:latin typeface="Inter"/>
                <a:ea typeface="Inter"/>
                <a:cs typeface="Inter"/>
                <a:sym typeface="Inter"/>
              </a:rPr>
              <a:t>Tipe pembelajaran mesin yang menggunakan algoritma yang memiliki tipe klasifikasi dengan kata lain datanya harus memiliki label</a:t>
            </a:r>
          </a:p>
        </p:txBody>
      </p:sp>
      <p:sp>
        <p:nvSpPr>
          <p:cNvPr name="TextBox 11" id="11"/>
          <p:cNvSpPr txBox="true"/>
          <p:nvPr/>
        </p:nvSpPr>
        <p:spPr>
          <a:xfrm rot="0">
            <a:off x="6744918" y="7008556"/>
            <a:ext cx="4499553" cy="1544320"/>
          </a:xfrm>
          <a:prstGeom prst="rect">
            <a:avLst/>
          </a:prstGeom>
        </p:spPr>
        <p:txBody>
          <a:bodyPr anchor="t" rtlCol="false" tIns="0" lIns="0" bIns="0" rIns="0">
            <a:spAutoFit/>
          </a:bodyPr>
          <a:lstStyle/>
          <a:p>
            <a:pPr algn="just">
              <a:lnSpc>
                <a:spcPts val="3079"/>
              </a:lnSpc>
              <a:spcBef>
                <a:spcPct val="0"/>
              </a:spcBef>
            </a:pPr>
            <a:r>
              <a:rPr lang="en-US" sz="2199">
                <a:solidFill>
                  <a:srgbClr val="434343">
                    <a:alpha val="95686"/>
                  </a:srgbClr>
                </a:solidFill>
                <a:latin typeface="Inter"/>
                <a:ea typeface="Inter"/>
                <a:cs typeface="Inter"/>
                <a:sym typeface="Inter"/>
              </a:rPr>
              <a:t>Metode ini memungkinkan model machine learning untuk belajar sendiri dengan menggunakan data yang sudah diberikan.</a:t>
            </a:r>
          </a:p>
        </p:txBody>
      </p:sp>
      <p:sp>
        <p:nvSpPr>
          <p:cNvPr name="TextBox 12" id="12"/>
          <p:cNvSpPr txBox="true"/>
          <p:nvPr/>
        </p:nvSpPr>
        <p:spPr>
          <a:xfrm rot="0">
            <a:off x="12461136" y="7008556"/>
            <a:ext cx="4499553" cy="1153795"/>
          </a:xfrm>
          <a:prstGeom prst="rect">
            <a:avLst/>
          </a:prstGeom>
        </p:spPr>
        <p:txBody>
          <a:bodyPr anchor="t" rtlCol="false" tIns="0" lIns="0" bIns="0" rIns="0">
            <a:spAutoFit/>
          </a:bodyPr>
          <a:lstStyle/>
          <a:p>
            <a:pPr algn="just">
              <a:lnSpc>
                <a:spcPts val="3079"/>
              </a:lnSpc>
              <a:spcBef>
                <a:spcPct val="0"/>
              </a:spcBef>
            </a:pPr>
            <a:r>
              <a:rPr lang="en-US" sz="2199">
                <a:solidFill>
                  <a:srgbClr val="434343">
                    <a:alpha val="95686"/>
                  </a:srgbClr>
                </a:solidFill>
                <a:latin typeface="Inter"/>
                <a:ea typeface="Inter"/>
                <a:cs typeface="Inter"/>
                <a:sym typeface="Inter"/>
              </a:rPr>
              <a:t>Proses pembuatan model untuk belajar bagaimana membuat suatu keputusan.</a:t>
            </a:r>
          </a:p>
        </p:txBody>
      </p:sp>
      <p:sp>
        <p:nvSpPr>
          <p:cNvPr name="Freeform 13" id="13"/>
          <p:cNvSpPr/>
          <p:nvPr/>
        </p:nvSpPr>
        <p:spPr>
          <a:xfrm flipH="false" flipV="false" rot="7071524">
            <a:off x="-3391960" y="7671691"/>
            <a:ext cx="6421610" cy="6589339"/>
          </a:xfrm>
          <a:custGeom>
            <a:avLst/>
            <a:gdLst/>
            <a:ahLst/>
            <a:cxnLst/>
            <a:rect r="r" b="b" t="t" l="l"/>
            <a:pathLst>
              <a:path h="6589339" w="6421610">
                <a:moveTo>
                  <a:pt x="0" y="0"/>
                </a:moveTo>
                <a:lnTo>
                  <a:pt x="6421610" y="0"/>
                </a:lnTo>
                <a:lnTo>
                  <a:pt x="6421610" y="6589339"/>
                </a:lnTo>
                <a:lnTo>
                  <a:pt x="0" y="6589339"/>
                </a:lnTo>
                <a:lnTo>
                  <a:pt x="0" y="0"/>
                </a:lnTo>
                <a:close/>
              </a:path>
            </a:pathLst>
          </a:custGeom>
          <a:blipFill>
            <a:blip r:embed="rId2">
              <a:alphaModFix amt="37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8F0"/>
        </a:solidFill>
      </p:bgPr>
    </p:bg>
    <p:spTree>
      <p:nvGrpSpPr>
        <p:cNvPr id="1" name=""/>
        <p:cNvGrpSpPr/>
        <p:nvPr/>
      </p:nvGrpSpPr>
      <p:grpSpPr>
        <a:xfrm>
          <a:off x="0" y="0"/>
          <a:ext cx="0" cy="0"/>
          <a:chOff x="0" y="0"/>
          <a:chExt cx="0" cy="0"/>
        </a:xfrm>
      </p:grpSpPr>
      <p:sp>
        <p:nvSpPr>
          <p:cNvPr name="Freeform 2" id="2"/>
          <p:cNvSpPr/>
          <p:nvPr/>
        </p:nvSpPr>
        <p:spPr>
          <a:xfrm flipH="false" flipV="false" rot="0">
            <a:off x="2889525" y="-598832"/>
            <a:ext cx="7442511" cy="8545681"/>
          </a:xfrm>
          <a:custGeom>
            <a:avLst/>
            <a:gdLst/>
            <a:ahLst/>
            <a:cxnLst/>
            <a:rect r="r" b="b" t="t" l="l"/>
            <a:pathLst>
              <a:path h="8545681" w="7442511">
                <a:moveTo>
                  <a:pt x="0" y="0"/>
                </a:moveTo>
                <a:lnTo>
                  <a:pt x="7442511" y="0"/>
                </a:lnTo>
                <a:lnTo>
                  <a:pt x="7442511" y="8545681"/>
                </a:lnTo>
                <a:lnTo>
                  <a:pt x="0" y="854568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87572">
            <a:off x="-2353460" y="7005579"/>
            <a:ext cx="6397120" cy="5792301"/>
          </a:xfrm>
          <a:custGeom>
            <a:avLst/>
            <a:gdLst/>
            <a:ahLst/>
            <a:cxnLst/>
            <a:rect r="r" b="b" t="t" l="l"/>
            <a:pathLst>
              <a:path h="5792301" w="6397120">
                <a:moveTo>
                  <a:pt x="6397120" y="0"/>
                </a:moveTo>
                <a:lnTo>
                  <a:pt x="0" y="0"/>
                </a:lnTo>
                <a:lnTo>
                  <a:pt x="0" y="5792301"/>
                </a:lnTo>
                <a:lnTo>
                  <a:pt x="6397120" y="5792301"/>
                </a:lnTo>
                <a:lnTo>
                  <a:pt x="639712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222068" y="461512"/>
            <a:ext cx="9843864" cy="9363975"/>
          </a:xfrm>
          <a:custGeom>
            <a:avLst/>
            <a:gdLst/>
            <a:ahLst/>
            <a:cxnLst/>
            <a:rect r="r" b="b" t="t" l="l"/>
            <a:pathLst>
              <a:path h="9363975" w="9843864">
                <a:moveTo>
                  <a:pt x="0" y="0"/>
                </a:moveTo>
                <a:lnTo>
                  <a:pt x="9843864" y="0"/>
                </a:lnTo>
                <a:lnTo>
                  <a:pt x="9843864" y="9363976"/>
                </a:lnTo>
                <a:lnTo>
                  <a:pt x="0" y="9363976"/>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8F0"/>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9525">
            <a:solidFill>
              <a:srgbClr val="A6A6A6"/>
            </a:solidFill>
            <a:prstDash val="solid"/>
            <a:headEnd type="none" len="sm" w="sm"/>
            <a:tailEnd type="none" len="sm" w="sm"/>
          </a:ln>
        </p:spPr>
      </p:sp>
      <p:sp>
        <p:nvSpPr>
          <p:cNvPr name="AutoShape 3" id="3"/>
          <p:cNvSpPr/>
          <p:nvPr/>
        </p:nvSpPr>
        <p:spPr>
          <a:xfrm flipV="true">
            <a:off x="13681604" y="1028700"/>
            <a:ext cx="0" cy="2746787"/>
          </a:xfrm>
          <a:prstGeom prst="line">
            <a:avLst/>
          </a:prstGeom>
          <a:ln cap="flat" w="9525">
            <a:solidFill>
              <a:srgbClr val="A6A6A6"/>
            </a:solidFill>
            <a:prstDash val="solid"/>
            <a:headEnd type="none" len="sm" w="sm"/>
            <a:tailEnd type="none" len="sm" w="sm"/>
          </a:ln>
        </p:spPr>
      </p:sp>
      <p:sp>
        <p:nvSpPr>
          <p:cNvPr name="AutoShape 4" id="4"/>
          <p:cNvSpPr/>
          <p:nvPr/>
        </p:nvSpPr>
        <p:spPr>
          <a:xfrm flipV="true">
            <a:off x="640701" y="1028700"/>
            <a:ext cx="0" cy="2746787"/>
          </a:xfrm>
          <a:prstGeom prst="line">
            <a:avLst/>
          </a:prstGeom>
          <a:ln cap="flat" w="9525">
            <a:solidFill>
              <a:srgbClr val="A6A6A6"/>
            </a:solidFill>
            <a:prstDash val="solid"/>
            <a:headEnd type="none" len="sm" w="sm"/>
            <a:tailEnd type="none" len="sm" w="sm"/>
          </a:ln>
        </p:spPr>
      </p:sp>
      <p:sp>
        <p:nvSpPr>
          <p:cNvPr name="AutoShape 5" id="5"/>
          <p:cNvSpPr/>
          <p:nvPr/>
        </p:nvSpPr>
        <p:spPr>
          <a:xfrm flipV="true">
            <a:off x="17254538" y="3775487"/>
            <a:ext cx="0" cy="5482813"/>
          </a:xfrm>
          <a:prstGeom prst="line">
            <a:avLst/>
          </a:prstGeom>
          <a:ln cap="flat" w="9525">
            <a:solidFill>
              <a:srgbClr val="A6A6A6"/>
            </a:solidFill>
            <a:prstDash val="solid"/>
            <a:headEnd type="none" len="sm" w="sm"/>
            <a:tailEnd type="none" len="sm" w="sm"/>
          </a:ln>
        </p:spPr>
      </p:sp>
      <p:sp>
        <p:nvSpPr>
          <p:cNvPr name="AutoShape 6" id="6"/>
          <p:cNvSpPr/>
          <p:nvPr/>
        </p:nvSpPr>
        <p:spPr>
          <a:xfrm>
            <a:off x="0" y="3775487"/>
            <a:ext cx="18288000" cy="0"/>
          </a:xfrm>
          <a:prstGeom prst="line">
            <a:avLst/>
          </a:prstGeom>
          <a:ln cap="flat" w="9525">
            <a:solidFill>
              <a:srgbClr val="999898"/>
            </a:solidFill>
            <a:prstDash val="solid"/>
            <a:headEnd type="none" len="sm" w="sm"/>
            <a:tailEnd type="none" len="sm" w="sm"/>
          </a:ln>
        </p:spPr>
      </p:sp>
      <p:sp>
        <p:nvSpPr>
          <p:cNvPr name="AutoShape 7" id="7"/>
          <p:cNvSpPr/>
          <p:nvPr/>
        </p:nvSpPr>
        <p:spPr>
          <a:xfrm>
            <a:off x="0" y="9253538"/>
            <a:ext cx="18288000" cy="0"/>
          </a:xfrm>
          <a:prstGeom prst="line">
            <a:avLst/>
          </a:prstGeom>
          <a:ln cap="flat" w="9525">
            <a:solidFill>
              <a:srgbClr val="A6A6A6"/>
            </a:solidFill>
            <a:prstDash val="solid"/>
            <a:headEnd type="none" len="sm" w="sm"/>
            <a:tailEnd type="none" len="sm" w="sm"/>
          </a:ln>
        </p:spPr>
      </p:sp>
      <p:sp>
        <p:nvSpPr>
          <p:cNvPr name="AutoShape 8" id="8"/>
          <p:cNvSpPr/>
          <p:nvPr/>
        </p:nvSpPr>
        <p:spPr>
          <a:xfrm>
            <a:off x="5478050" y="7427521"/>
            <a:ext cx="11781250" cy="0"/>
          </a:xfrm>
          <a:prstGeom prst="line">
            <a:avLst/>
          </a:prstGeom>
          <a:ln cap="flat" w="9525">
            <a:solidFill>
              <a:srgbClr val="A6A6A6"/>
            </a:solidFill>
            <a:prstDash val="solid"/>
            <a:headEnd type="none" len="sm" w="sm"/>
            <a:tailEnd type="none" len="sm" w="sm"/>
          </a:ln>
        </p:spPr>
      </p:sp>
      <p:sp>
        <p:nvSpPr>
          <p:cNvPr name="AutoShape 9" id="9"/>
          <p:cNvSpPr/>
          <p:nvPr/>
        </p:nvSpPr>
        <p:spPr>
          <a:xfrm>
            <a:off x="5478050" y="5601504"/>
            <a:ext cx="11781250" cy="0"/>
          </a:xfrm>
          <a:prstGeom prst="line">
            <a:avLst/>
          </a:prstGeom>
          <a:ln cap="flat" w="9525">
            <a:solidFill>
              <a:srgbClr val="A6A6A6"/>
            </a:solidFill>
            <a:prstDash val="solid"/>
            <a:headEnd type="none" len="sm" w="sm"/>
            <a:tailEnd type="none" len="sm" w="sm"/>
          </a:ln>
        </p:spPr>
      </p:sp>
      <p:sp>
        <p:nvSpPr>
          <p:cNvPr name="Freeform 10" id="10"/>
          <p:cNvSpPr/>
          <p:nvPr/>
        </p:nvSpPr>
        <p:spPr>
          <a:xfrm flipH="false" flipV="false" rot="0">
            <a:off x="0" y="3775487"/>
            <a:ext cx="5478050" cy="5478050"/>
          </a:xfrm>
          <a:custGeom>
            <a:avLst/>
            <a:gdLst/>
            <a:ahLst/>
            <a:cxnLst/>
            <a:rect r="r" b="b" t="t" l="l"/>
            <a:pathLst>
              <a:path h="5478050" w="5478050">
                <a:moveTo>
                  <a:pt x="0" y="0"/>
                </a:moveTo>
                <a:lnTo>
                  <a:pt x="5478050" y="0"/>
                </a:lnTo>
                <a:lnTo>
                  <a:pt x="5478050" y="5478051"/>
                </a:lnTo>
                <a:lnTo>
                  <a:pt x="0" y="547805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4970099" y="831076"/>
            <a:ext cx="2097217" cy="3362884"/>
          </a:xfrm>
          <a:custGeom>
            <a:avLst/>
            <a:gdLst/>
            <a:ahLst/>
            <a:cxnLst/>
            <a:rect r="r" b="b" t="t" l="l"/>
            <a:pathLst>
              <a:path h="3362884" w="2097217">
                <a:moveTo>
                  <a:pt x="0" y="0"/>
                </a:moveTo>
                <a:lnTo>
                  <a:pt x="2097217" y="0"/>
                </a:lnTo>
                <a:lnTo>
                  <a:pt x="2097217" y="3362885"/>
                </a:lnTo>
                <a:lnTo>
                  <a:pt x="0" y="3362885"/>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028700" y="1283045"/>
            <a:ext cx="9903580" cy="2278380"/>
          </a:xfrm>
          <a:prstGeom prst="rect">
            <a:avLst/>
          </a:prstGeom>
        </p:spPr>
        <p:txBody>
          <a:bodyPr anchor="t" rtlCol="false" tIns="0" lIns="0" bIns="0" rIns="0">
            <a:spAutoFit/>
          </a:bodyPr>
          <a:lstStyle/>
          <a:p>
            <a:pPr algn="l">
              <a:lnSpc>
                <a:spcPts val="8969"/>
              </a:lnSpc>
            </a:pPr>
            <a:r>
              <a:rPr lang="en-US" b="true" sz="7800" spc="-234">
                <a:solidFill>
                  <a:srgbClr val="007043"/>
                </a:solidFill>
                <a:latin typeface="Anantason Condensed Bold"/>
                <a:ea typeface="Anantason Condensed Bold"/>
                <a:cs typeface="Anantason Condensed Bold"/>
                <a:sym typeface="Anantason Condensed Bold"/>
              </a:rPr>
              <a:t>CONTOH ALGORITMA MACHINE LEARNING</a:t>
            </a:r>
          </a:p>
        </p:txBody>
      </p:sp>
      <p:sp>
        <p:nvSpPr>
          <p:cNvPr name="TextBox 13" id="13"/>
          <p:cNvSpPr txBox="true"/>
          <p:nvPr/>
        </p:nvSpPr>
        <p:spPr>
          <a:xfrm rot="0">
            <a:off x="5965434" y="4464097"/>
            <a:ext cx="3305262" cy="934720"/>
          </a:xfrm>
          <a:prstGeom prst="rect">
            <a:avLst/>
          </a:prstGeom>
        </p:spPr>
        <p:txBody>
          <a:bodyPr anchor="t" rtlCol="false" tIns="0" lIns="0" bIns="0" rIns="0">
            <a:spAutoFit/>
          </a:bodyPr>
          <a:lstStyle/>
          <a:p>
            <a:pPr algn="l">
              <a:lnSpc>
                <a:spcPts val="3680"/>
              </a:lnSpc>
            </a:pPr>
            <a:r>
              <a:rPr lang="en-US" b="true" sz="3200" spc="-96">
                <a:solidFill>
                  <a:srgbClr val="007043"/>
                </a:solidFill>
                <a:latin typeface="Anantason Condensed Bold"/>
                <a:ea typeface="Anantason Condensed Bold"/>
                <a:cs typeface="Anantason Condensed Bold"/>
                <a:sym typeface="Anantason Condensed Bold"/>
              </a:rPr>
              <a:t>LINEAR REGRESSION</a:t>
            </a:r>
          </a:p>
        </p:txBody>
      </p:sp>
      <p:sp>
        <p:nvSpPr>
          <p:cNvPr name="TextBox 14" id="14"/>
          <p:cNvSpPr txBox="true"/>
          <p:nvPr/>
        </p:nvSpPr>
        <p:spPr>
          <a:xfrm rot="0">
            <a:off x="5965434" y="6290114"/>
            <a:ext cx="3305262" cy="467995"/>
          </a:xfrm>
          <a:prstGeom prst="rect">
            <a:avLst/>
          </a:prstGeom>
        </p:spPr>
        <p:txBody>
          <a:bodyPr anchor="t" rtlCol="false" tIns="0" lIns="0" bIns="0" rIns="0">
            <a:spAutoFit/>
          </a:bodyPr>
          <a:lstStyle/>
          <a:p>
            <a:pPr algn="l">
              <a:lnSpc>
                <a:spcPts val="3680"/>
              </a:lnSpc>
            </a:pPr>
            <a:r>
              <a:rPr lang="en-US" b="true" sz="3200" spc="-96">
                <a:solidFill>
                  <a:srgbClr val="007043"/>
                </a:solidFill>
                <a:latin typeface="Anantason Condensed Bold"/>
                <a:ea typeface="Anantason Condensed Bold"/>
                <a:cs typeface="Anantason Condensed Bold"/>
                <a:sym typeface="Anantason Condensed Bold"/>
              </a:rPr>
              <a:t>DECISION TREE</a:t>
            </a:r>
          </a:p>
        </p:txBody>
      </p:sp>
      <p:sp>
        <p:nvSpPr>
          <p:cNvPr name="TextBox 15" id="15"/>
          <p:cNvSpPr txBox="true"/>
          <p:nvPr/>
        </p:nvSpPr>
        <p:spPr>
          <a:xfrm rot="0">
            <a:off x="5965434" y="8116131"/>
            <a:ext cx="3305262" cy="467995"/>
          </a:xfrm>
          <a:prstGeom prst="rect">
            <a:avLst/>
          </a:prstGeom>
        </p:spPr>
        <p:txBody>
          <a:bodyPr anchor="t" rtlCol="false" tIns="0" lIns="0" bIns="0" rIns="0">
            <a:spAutoFit/>
          </a:bodyPr>
          <a:lstStyle/>
          <a:p>
            <a:pPr algn="l">
              <a:lnSpc>
                <a:spcPts val="3680"/>
              </a:lnSpc>
            </a:pPr>
            <a:r>
              <a:rPr lang="en-US" b="true" sz="3200" spc="-96">
                <a:solidFill>
                  <a:srgbClr val="007043"/>
                </a:solidFill>
                <a:latin typeface="Anantason Condensed Bold"/>
                <a:ea typeface="Anantason Condensed Bold"/>
                <a:cs typeface="Anantason Condensed Bold"/>
                <a:sym typeface="Anantason Condensed Bold"/>
              </a:rPr>
              <a:t>RANDOM FOREST</a:t>
            </a:r>
          </a:p>
        </p:txBody>
      </p:sp>
      <p:sp>
        <p:nvSpPr>
          <p:cNvPr name="TextBox 16" id="16"/>
          <p:cNvSpPr txBox="true"/>
          <p:nvPr/>
        </p:nvSpPr>
        <p:spPr>
          <a:xfrm rot="0">
            <a:off x="9573848" y="4287885"/>
            <a:ext cx="7460791" cy="1153795"/>
          </a:xfrm>
          <a:prstGeom prst="rect">
            <a:avLst/>
          </a:prstGeom>
        </p:spPr>
        <p:txBody>
          <a:bodyPr anchor="t" rtlCol="false" tIns="0" lIns="0" bIns="0" rIns="0">
            <a:spAutoFit/>
          </a:bodyPr>
          <a:lstStyle/>
          <a:p>
            <a:pPr algn="just">
              <a:lnSpc>
                <a:spcPts val="3079"/>
              </a:lnSpc>
              <a:spcBef>
                <a:spcPct val="0"/>
              </a:spcBef>
            </a:pPr>
            <a:r>
              <a:rPr lang="en-US" sz="2199">
                <a:solidFill>
                  <a:srgbClr val="434343"/>
                </a:solidFill>
                <a:latin typeface="Inter"/>
                <a:ea typeface="Inter"/>
                <a:cs typeface="Inter"/>
                <a:sym typeface="Inter"/>
              </a:rPr>
              <a:t>Linear regression adalah teknik analisis data yang memprediksi nilai data yang tidak diketahui dengan menggunakan nilai data lain yang terkait dan diketahui.</a:t>
            </a:r>
          </a:p>
        </p:txBody>
      </p:sp>
      <p:sp>
        <p:nvSpPr>
          <p:cNvPr name="TextBox 17" id="17"/>
          <p:cNvSpPr txBox="true"/>
          <p:nvPr/>
        </p:nvSpPr>
        <p:spPr>
          <a:xfrm rot="0">
            <a:off x="9573848" y="6111091"/>
            <a:ext cx="7460791" cy="1153795"/>
          </a:xfrm>
          <a:prstGeom prst="rect">
            <a:avLst/>
          </a:prstGeom>
        </p:spPr>
        <p:txBody>
          <a:bodyPr anchor="t" rtlCol="false" tIns="0" lIns="0" bIns="0" rIns="0">
            <a:spAutoFit/>
          </a:bodyPr>
          <a:lstStyle/>
          <a:p>
            <a:pPr algn="just">
              <a:lnSpc>
                <a:spcPts val="3079"/>
              </a:lnSpc>
              <a:spcBef>
                <a:spcPct val="0"/>
              </a:spcBef>
            </a:pPr>
            <a:r>
              <a:rPr lang="en-US" sz="2199">
                <a:solidFill>
                  <a:srgbClr val="434343"/>
                </a:solidFill>
                <a:latin typeface="Inter"/>
                <a:ea typeface="Inter"/>
                <a:cs typeface="Inter"/>
                <a:sym typeface="Inter"/>
              </a:rPr>
              <a:t>Decision tree merupakan model yang memungkinkan untuk memprediksi nilai output berdasarkan serangkaian kondisi atau atribut. </a:t>
            </a:r>
          </a:p>
        </p:txBody>
      </p:sp>
      <p:sp>
        <p:nvSpPr>
          <p:cNvPr name="TextBox 18" id="18"/>
          <p:cNvSpPr txBox="true"/>
          <p:nvPr/>
        </p:nvSpPr>
        <p:spPr>
          <a:xfrm rot="0">
            <a:off x="9573848" y="7934298"/>
            <a:ext cx="7460791" cy="1153795"/>
          </a:xfrm>
          <a:prstGeom prst="rect">
            <a:avLst/>
          </a:prstGeom>
        </p:spPr>
        <p:txBody>
          <a:bodyPr anchor="t" rtlCol="false" tIns="0" lIns="0" bIns="0" rIns="0">
            <a:spAutoFit/>
          </a:bodyPr>
          <a:lstStyle/>
          <a:p>
            <a:pPr algn="just">
              <a:lnSpc>
                <a:spcPts val="3079"/>
              </a:lnSpc>
              <a:spcBef>
                <a:spcPct val="0"/>
              </a:spcBef>
            </a:pPr>
            <a:r>
              <a:rPr lang="en-US" sz="2199">
                <a:solidFill>
                  <a:srgbClr val="434343"/>
                </a:solidFill>
                <a:latin typeface="Inter"/>
                <a:ea typeface="Inter"/>
                <a:cs typeface="Inter"/>
                <a:sym typeface="Inter"/>
              </a:rPr>
              <a:t>Random forest adalah </a:t>
            </a:r>
            <a:r>
              <a:rPr lang="en-US" sz="2199">
                <a:solidFill>
                  <a:srgbClr val="434343"/>
                </a:solidFill>
                <a:latin typeface="Inter"/>
                <a:ea typeface="Inter"/>
                <a:cs typeface="Inter"/>
                <a:sym typeface="Inter"/>
                <a:hlinkClick r:id="rId6" tooltip="https://revou.co/kosakata/algoritma"/>
              </a:rPr>
              <a:t>algoritma</a:t>
            </a:r>
            <a:r>
              <a:rPr lang="en-US" sz="2199">
                <a:solidFill>
                  <a:srgbClr val="434343"/>
                </a:solidFill>
                <a:latin typeface="Inter"/>
                <a:ea typeface="Inter"/>
                <a:cs typeface="Inter"/>
                <a:sym typeface="Inter"/>
              </a:rPr>
              <a:t> yang menggabungkan hasil (output) dari beberapa decision tree untuk mencapai satu hasil yang lebih akurat.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8F0"/>
        </a:solidFill>
      </p:bgPr>
    </p:bg>
    <p:spTree>
      <p:nvGrpSpPr>
        <p:cNvPr id="1" name=""/>
        <p:cNvGrpSpPr/>
        <p:nvPr/>
      </p:nvGrpSpPr>
      <p:grpSpPr>
        <a:xfrm>
          <a:off x="0" y="0"/>
          <a:ext cx="0" cy="0"/>
          <a:chOff x="0" y="0"/>
          <a:chExt cx="0" cy="0"/>
        </a:xfrm>
      </p:grpSpPr>
      <p:sp>
        <p:nvSpPr>
          <p:cNvPr name="Freeform 2" id="2"/>
          <p:cNvSpPr/>
          <p:nvPr/>
        </p:nvSpPr>
        <p:spPr>
          <a:xfrm flipH="false" flipV="false" rot="0">
            <a:off x="2889525" y="-598832"/>
            <a:ext cx="7442511" cy="8545681"/>
          </a:xfrm>
          <a:custGeom>
            <a:avLst/>
            <a:gdLst/>
            <a:ahLst/>
            <a:cxnLst/>
            <a:rect r="r" b="b" t="t" l="l"/>
            <a:pathLst>
              <a:path h="8545681" w="7442511">
                <a:moveTo>
                  <a:pt x="0" y="0"/>
                </a:moveTo>
                <a:lnTo>
                  <a:pt x="7442511" y="0"/>
                </a:lnTo>
                <a:lnTo>
                  <a:pt x="7442511" y="8545681"/>
                </a:lnTo>
                <a:lnTo>
                  <a:pt x="0" y="854568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87572">
            <a:off x="-2353460" y="7005579"/>
            <a:ext cx="6397120" cy="5792301"/>
          </a:xfrm>
          <a:custGeom>
            <a:avLst/>
            <a:gdLst/>
            <a:ahLst/>
            <a:cxnLst/>
            <a:rect r="r" b="b" t="t" l="l"/>
            <a:pathLst>
              <a:path h="5792301" w="6397120">
                <a:moveTo>
                  <a:pt x="6397120" y="0"/>
                </a:moveTo>
                <a:lnTo>
                  <a:pt x="0" y="0"/>
                </a:lnTo>
                <a:lnTo>
                  <a:pt x="0" y="5792301"/>
                </a:lnTo>
                <a:lnTo>
                  <a:pt x="6397120" y="5792301"/>
                </a:lnTo>
                <a:lnTo>
                  <a:pt x="639712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962109" y="4521879"/>
            <a:ext cx="10363781" cy="1281341"/>
          </a:xfrm>
          <a:prstGeom prst="rect">
            <a:avLst/>
          </a:prstGeom>
        </p:spPr>
        <p:txBody>
          <a:bodyPr anchor="t" rtlCol="false" tIns="0" lIns="0" bIns="0" rIns="0">
            <a:spAutoFit/>
          </a:bodyPr>
          <a:lstStyle/>
          <a:p>
            <a:pPr algn="l">
              <a:lnSpc>
                <a:spcPts val="10004"/>
              </a:lnSpc>
            </a:pPr>
            <a:r>
              <a:rPr lang="en-US" b="true" sz="8699" spc="-260">
                <a:solidFill>
                  <a:srgbClr val="007043"/>
                </a:solidFill>
                <a:latin typeface="Anantason Condensed Bold"/>
                <a:ea typeface="Anantason Condensed Bold"/>
                <a:cs typeface="Anantason Condensed Bold"/>
                <a:sym typeface="Anantason Condensed Bold"/>
              </a:rPr>
              <a:t>SALARY PREDICTION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8F0"/>
        </a:solidFill>
      </p:bgPr>
    </p:bg>
    <p:spTree>
      <p:nvGrpSpPr>
        <p:cNvPr id="1" name=""/>
        <p:cNvGrpSpPr/>
        <p:nvPr/>
      </p:nvGrpSpPr>
      <p:grpSpPr>
        <a:xfrm>
          <a:off x="0" y="0"/>
          <a:ext cx="0" cy="0"/>
          <a:chOff x="0" y="0"/>
          <a:chExt cx="0" cy="0"/>
        </a:xfrm>
      </p:grpSpPr>
      <p:sp>
        <p:nvSpPr>
          <p:cNvPr name="Freeform 2" id="2"/>
          <p:cNvSpPr/>
          <p:nvPr/>
        </p:nvSpPr>
        <p:spPr>
          <a:xfrm flipH="false" flipV="false" rot="0">
            <a:off x="2889525" y="-598832"/>
            <a:ext cx="7442511" cy="8545681"/>
          </a:xfrm>
          <a:custGeom>
            <a:avLst/>
            <a:gdLst/>
            <a:ahLst/>
            <a:cxnLst/>
            <a:rect r="r" b="b" t="t" l="l"/>
            <a:pathLst>
              <a:path h="8545681" w="7442511">
                <a:moveTo>
                  <a:pt x="0" y="0"/>
                </a:moveTo>
                <a:lnTo>
                  <a:pt x="7442511" y="0"/>
                </a:lnTo>
                <a:lnTo>
                  <a:pt x="7442511" y="8545681"/>
                </a:lnTo>
                <a:lnTo>
                  <a:pt x="0" y="854568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87572">
            <a:off x="-2353460" y="7005579"/>
            <a:ext cx="6397120" cy="5792301"/>
          </a:xfrm>
          <a:custGeom>
            <a:avLst/>
            <a:gdLst/>
            <a:ahLst/>
            <a:cxnLst/>
            <a:rect r="r" b="b" t="t" l="l"/>
            <a:pathLst>
              <a:path h="5792301" w="6397120">
                <a:moveTo>
                  <a:pt x="6397120" y="0"/>
                </a:moveTo>
                <a:lnTo>
                  <a:pt x="0" y="0"/>
                </a:lnTo>
                <a:lnTo>
                  <a:pt x="0" y="5792301"/>
                </a:lnTo>
                <a:lnTo>
                  <a:pt x="6397120" y="5792301"/>
                </a:lnTo>
                <a:lnTo>
                  <a:pt x="639712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578663" y="1245331"/>
            <a:ext cx="13130674" cy="7796338"/>
          </a:xfrm>
          <a:custGeom>
            <a:avLst/>
            <a:gdLst/>
            <a:ahLst/>
            <a:cxnLst/>
            <a:rect r="r" b="b" t="t" l="l"/>
            <a:pathLst>
              <a:path h="7796338" w="13130674">
                <a:moveTo>
                  <a:pt x="0" y="0"/>
                </a:moveTo>
                <a:lnTo>
                  <a:pt x="13130674" y="0"/>
                </a:lnTo>
                <a:lnTo>
                  <a:pt x="13130674" y="7796338"/>
                </a:lnTo>
                <a:lnTo>
                  <a:pt x="0" y="7796338"/>
                </a:lnTo>
                <a:lnTo>
                  <a:pt x="0" y="0"/>
                </a:lnTo>
                <a:close/>
              </a:path>
            </a:pathLst>
          </a:custGeom>
          <a:blipFill>
            <a:blip r:embed="rId6"/>
            <a:stretch>
              <a:fillRect l="0" t="0" r="0" b="0"/>
            </a:stretch>
          </a:blipFill>
        </p:spPr>
      </p:sp>
      <p:sp>
        <p:nvSpPr>
          <p:cNvPr name="TextBox 5" id="5"/>
          <p:cNvSpPr txBox="true"/>
          <p:nvPr/>
        </p:nvSpPr>
        <p:spPr>
          <a:xfrm rot="0">
            <a:off x="4090381" y="9220200"/>
            <a:ext cx="10395202" cy="372745"/>
          </a:xfrm>
          <a:prstGeom prst="rect">
            <a:avLst/>
          </a:prstGeom>
        </p:spPr>
        <p:txBody>
          <a:bodyPr anchor="t" rtlCol="false" tIns="0" lIns="0" bIns="0" rIns="0">
            <a:spAutoFit/>
          </a:bodyPr>
          <a:lstStyle/>
          <a:p>
            <a:pPr algn="l">
              <a:lnSpc>
                <a:spcPts val="3079"/>
              </a:lnSpc>
              <a:spcBef>
                <a:spcPct val="0"/>
              </a:spcBef>
            </a:pPr>
            <a:r>
              <a:rPr lang="en-US" sz="2199">
                <a:solidFill>
                  <a:srgbClr val="434343"/>
                </a:solidFill>
                <a:latin typeface="Inter"/>
                <a:ea typeface="Inter"/>
                <a:cs typeface="Inter"/>
                <a:sym typeface="Inter"/>
              </a:rPr>
              <a:t>Relationship Between Years of Experience and Salary based on The Dataset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8F0"/>
        </a:solidFill>
      </p:bgPr>
    </p:bg>
    <p:spTree>
      <p:nvGrpSpPr>
        <p:cNvPr id="1" name=""/>
        <p:cNvGrpSpPr/>
        <p:nvPr/>
      </p:nvGrpSpPr>
      <p:grpSpPr>
        <a:xfrm>
          <a:off x="0" y="0"/>
          <a:ext cx="0" cy="0"/>
          <a:chOff x="0" y="0"/>
          <a:chExt cx="0" cy="0"/>
        </a:xfrm>
      </p:grpSpPr>
      <p:sp>
        <p:nvSpPr>
          <p:cNvPr name="Freeform 2" id="2"/>
          <p:cNvSpPr/>
          <p:nvPr/>
        </p:nvSpPr>
        <p:spPr>
          <a:xfrm flipH="false" flipV="false" rot="0">
            <a:off x="2889525" y="-598832"/>
            <a:ext cx="7442511" cy="8545681"/>
          </a:xfrm>
          <a:custGeom>
            <a:avLst/>
            <a:gdLst/>
            <a:ahLst/>
            <a:cxnLst/>
            <a:rect r="r" b="b" t="t" l="l"/>
            <a:pathLst>
              <a:path h="8545681" w="7442511">
                <a:moveTo>
                  <a:pt x="0" y="0"/>
                </a:moveTo>
                <a:lnTo>
                  <a:pt x="7442511" y="0"/>
                </a:lnTo>
                <a:lnTo>
                  <a:pt x="7442511" y="8545681"/>
                </a:lnTo>
                <a:lnTo>
                  <a:pt x="0" y="854568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87572">
            <a:off x="-2353460" y="7005579"/>
            <a:ext cx="6397120" cy="5792301"/>
          </a:xfrm>
          <a:custGeom>
            <a:avLst/>
            <a:gdLst/>
            <a:ahLst/>
            <a:cxnLst/>
            <a:rect r="r" b="b" t="t" l="l"/>
            <a:pathLst>
              <a:path h="5792301" w="6397120">
                <a:moveTo>
                  <a:pt x="6397120" y="0"/>
                </a:moveTo>
                <a:lnTo>
                  <a:pt x="0" y="0"/>
                </a:lnTo>
                <a:lnTo>
                  <a:pt x="0" y="5792301"/>
                </a:lnTo>
                <a:lnTo>
                  <a:pt x="6397120" y="5792301"/>
                </a:lnTo>
                <a:lnTo>
                  <a:pt x="639712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45100" y="1104657"/>
            <a:ext cx="12646083" cy="8077686"/>
          </a:xfrm>
          <a:custGeom>
            <a:avLst/>
            <a:gdLst/>
            <a:ahLst/>
            <a:cxnLst/>
            <a:rect r="r" b="b" t="t" l="l"/>
            <a:pathLst>
              <a:path h="8077686" w="12646083">
                <a:moveTo>
                  <a:pt x="0" y="0"/>
                </a:moveTo>
                <a:lnTo>
                  <a:pt x="12646084" y="0"/>
                </a:lnTo>
                <a:lnTo>
                  <a:pt x="12646084" y="8077686"/>
                </a:lnTo>
                <a:lnTo>
                  <a:pt x="0" y="8077686"/>
                </a:lnTo>
                <a:lnTo>
                  <a:pt x="0" y="0"/>
                </a:lnTo>
                <a:close/>
              </a:path>
            </a:pathLst>
          </a:custGeom>
          <a:blipFill>
            <a:blip r:embed="rId6"/>
            <a:stretch>
              <a:fillRect l="0" t="0" r="0" b="0"/>
            </a:stretch>
          </a:blipFill>
          <a:ln w="38100" cap="sq">
            <a:solidFill>
              <a:srgbClr val="000000"/>
            </a:solidFill>
            <a:prstDash val="solid"/>
            <a:miter/>
          </a:ln>
        </p:spPr>
      </p:sp>
      <p:sp>
        <p:nvSpPr>
          <p:cNvPr name="Freeform 5" id="5"/>
          <p:cNvSpPr/>
          <p:nvPr/>
        </p:nvSpPr>
        <p:spPr>
          <a:xfrm flipH="false" flipV="false" rot="0">
            <a:off x="13855746" y="3277882"/>
            <a:ext cx="3614982" cy="2601186"/>
          </a:xfrm>
          <a:custGeom>
            <a:avLst/>
            <a:gdLst/>
            <a:ahLst/>
            <a:cxnLst/>
            <a:rect r="r" b="b" t="t" l="l"/>
            <a:pathLst>
              <a:path h="2601186" w="3614982">
                <a:moveTo>
                  <a:pt x="0" y="0"/>
                </a:moveTo>
                <a:lnTo>
                  <a:pt x="3614982" y="0"/>
                </a:lnTo>
                <a:lnTo>
                  <a:pt x="3614982" y="2601186"/>
                </a:lnTo>
                <a:lnTo>
                  <a:pt x="0" y="2601186"/>
                </a:lnTo>
                <a:lnTo>
                  <a:pt x="0" y="0"/>
                </a:lnTo>
                <a:close/>
              </a:path>
            </a:pathLst>
          </a:custGeom>
          <a:blipFill>
            <a:blip r:embed="rId7"/>
            <a:stretch>
              <a:fillRect l="0" t="0" r="0" b="0"/>
            </a:stretch>
          </a:blipFill>
          <a:ln w="38100" cap="sq">
            <a:solidFill>
              <a:srgbClr val="000000"/>
            </a:solidFill>
            <a:prstDash val="solid"/>
            <a:miter/>
          </a:ln>
        </p:spPr>
      </p:sp>
      <p:sp>
        <p:nvSpPr>
          <p:cNvPr name="TextBox 6" id="6"/>
          <p:cNvSpPr txBox="true"/>
          <p:nvPr/>
        </p:nvSpPr>
        <p:spPr>
          <a:xfrm rot="0">
            <a:off x="3632287" y="9220200"/>
            <a:ext cx="11023426" cy="372745"/>
          </a:xfrm>
          <a:prstGeom prst="rect">
            <a:avLst/>
          </a:prstGeom>
        </p:spPr>
        <p:txBody>
          <a:bodyPr anchor="t" rtlCol="false" tIns="0" lIns="0" bIns="0" rIns="0">
            <a:spAutoFit/>
          </a:bodyPr>
          <a:lstStyle/>
          <a:p>
            <a:pPr algn="l">
              <a:lnSpc>
                <a:spcPts val="3079"/>
              </a:lnSpc>
              <a:spcBef>
                <a:spcPct val="0"/>
              </a:spcBef>
            </a:pPr>
            <a:r>
              <a:rPr lang="en-US" sz="2199">
                <a:solidFill>
                  <a:srgbClr val="434343"/>
                </a:solidFill>
                <a:latin typeface="Inter"/>
                <a:ea typeface="Inter"/>
                <a:cs typeface="Inter"/>
                <a:sym typeface="Inter"/>
              </a:rPr>
              <a:t>Salary Prediction Based on Years of Experience Using Linear Regression Model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8F0"/>
        </a:solidFill>
      </p:bgPr>
    </p:bg>
    <p:spTree>
      <p:nvGrpSpPr>
        <p:cNvPr id="1" name=""/>
        <p:cNvGrpSpPr/>
        <p:nvPr/>
      </p:nvGrpSpPr>
      <p:grpSpPr>
        <a:xfrm>
          <a:off x="0" y="0"/>
          <a:ext cx="0" cy="0"/>
          <a:chOff x="0" y="0"/>
          <a:chExt cx="0" cy="0"/>
        </a:xfrm>
      </p:grpSpPr>
      <p:sp>
        <p:nvSpPr>
          <p:cNvPr name="Freeform 2" id="2"/>
          <p:cNvSpPr/>
          <p:nvPr/>
        </p:nvSpPr>
        <p:spPr>
          <a:xfrm flipH="false" flipV="false" rot="0">
            <a:off x="2889525" y="-598832"/>
            <a:ext cx="7442511" cy="8545681"/>
          </a:xfrm>
          <a:custGeom>
            <a:avLst/>
            <a:gdLst/>
            <a:ahLst/>
            <a:cxnLst/>
            <a:rect r="r" b="b" t="t" l="l"/>
            <a:pathLst>
              <a:path h="8545681" w="7442511">
                <a:moveTo>
                  <a:pt x="0" y="0"/>
                </a:moveTo>
                <a:lnTo>
                  <a:pt x="7442511" y="0"/>
                </a:lnTo>
                <a:lnTo>
                  <a:pt x="7442511" y="8545681"/>
                </a:lnTo>
                <a:lnTo>
                  <a:pt x="0" y="854568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787572">
            <a:off x="-2353460" y="7005579"/>
            <a:ext cx="6397120" cy="5792301"/>
          </a:xfrm>
          <a:custGeom>
            <a:avLst/>
            <a:gdLst/>
            <a:ahLst/>
            <a:cxnLst/>
            <a:rect r="r" b="b" t="t" l="l"/>
            <a:pathLst>
              <a:path h="5792301" w="6397120">
                <a:moveTo>
                  <a:pt x="6397120" y="0"/>
                </a:moveTo>
                <a:lnTo>
                  <a:pt x="0" y="0"/>
                </a:lnTo>
                <a:lnTo>
                  <a:pt x="0" y="5792301"/>
                </a:lnTo>
                <a:lnTo>
                  <a:pt x="6397120" y="5792301"/>
                </a:lnTo>
                <a:lnTo>
                  <a:pt x="639712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45100" y="1126556"/>
            <a:ext cx="12577516" cy="8033889"/>
          </a:xfrm>
          <a:custGeom>
            <a:avLst/>
            <a:gdLst/>
            <a:ahLst/>
            <a:cxnLst/>
            <a:rect r="r" b="b" t="t" l="l"/>
            <a:pathLst>
              <a:path h="8033889" w="12577516">
                <a:moveTo>
                  <a:pt x="0" y="0"/>
                </a:moveTo>
                <a:lnTo>
                  <a:pt x="12577517" y="0"/>
                </a:lnTo>
                <a:lnTo>
                  <a:pt x="12577517" y="8033888"/>
                </a:lnTo>
                <a:lnTo>
                  <a:pt x="0" y="8033888"/>
                </a:lnTo>
                <a:lnTo>
                  <a:pt x="0" y="0"/>
                </a:lnTo>
                <a:close/>
              </a:path>
            </a:pathLst>
          </a:custGeom>
          <a:blipFill>
            <a:blip r:embed="rId6"/>
            <a:stretch>
              <a:fillRect l="0" t="0" r="0" b="0"/>
            </a:stretch>
          </a:blipFill>
          <a:ln w="38100" cap="sq">
            <a:solidFill>
              <a:srgbClr val="000000"/>
            </a:solidFill>
            <a:prstDash val="solid"/>
            <a:miter/>
          </a:ln>
        </p:spPr>
      </p:sp>
      <p:sp>
        <p:nvSpPr>
          <p:cNvPr name="Freeform 5" id="5"/>
          <p:cNvSpPr/>
          <p:nvPr/>
        </p:nvSpPr>
        <p:spPr>
          <a:xfrm flipH="false" flipV="false" rot="0">
            <a:off x="13855746" y="3277882"/>
            <a:ext cx="3614982" cy="2641822"/>
          </a:xfrm>
          <a:custGeom>
            <a:avLst/>
            <a:gdLst/>
            <a:ahLst/>
            <a:cxnLst/>
            <a:rect r="r" b="b" t="t" l="l"/>
            <a:pathLst>
              <a:path h="2641822" w="3614982">
                <a:moveTo>
                  <a:pt x="0" y="0"/>
                </a:moveTo>
                <a:lnTo>
                  <a:pt x="3614982" y="0"/>
                </a:lnTo>
                <a:lnTo>
                  <a:pt x="3614982" y="2641822"/>
                </a:lnTo>
                <a:lnTo>
                  <a:pt x="0" y="2641822"/>
                </a:lnTo>
                <a:lnTo>
                  <a:pt x="0" y="0"/>
                </a:lnTo>
                <a:close/>
              </a:path>
            </a:pathLst>
          </a:custGeom>
          <a:blipFill>
            <a:blip r:embed="rId7"/>
            <a:stretch>
              <a:fillRect l="0" t="0" r="0" b="-1207"/>
            </a:stretch>
          </a:blipFill>
          <a:ln w="38100" cap="sq">
            <a:solidFill>
              <a:srgbClr val="000000"/>
            </a:solidFill>
            <a:prstDash val="solid"/>
            <a:miter/>
          </a:ln>
        </p:spPr>
      </p:sp>
      <p:sp>
        <p:nvSpPr>
          <p:cNvPr name="TextBox 6" id="6"/>
          <p:cNvSpPr txBox="true"/>
          <p:nvPr/>
        </p:nvSpPr>
        <p:spPr>
          <a:xfrm rot="0">
            <a:off x="4101281" y="9220200"/>
            <a:ext cx="10085438" cy="372745"/>
          </a:xfrm>
          <a:prstGeom prst="rect">
            <a:avLst/>
          </a:prstGeom>
        </p:spPr>
        <p:txBody>
          <a:bodyPr anchor="t" rtlCol="false" tIns="0" lIns="0" bIns="0" rIns="0">
            <a:spAutoFit/>
          </a:bodyPr>
          <a:lstStyle/>
          <a:p>
            <a:pPr algn="l">
              <a:lnSpc>
                <a:spcPts val="3079"/>
              </a:lnSpc>
              <a:spcBef>
                <a:spcPct val="0"/>
              </a:spcBef>
            </a:pPr>
            <a:r>
              <a:rPr lang="en-US" sz="2199">
                <a:solidFill>
                  <a:srgbClr val="434343"/>
                </a:solidFill>
                <a:latin typeface="Inter"/>
                <a:ea typeface="Inter"/>
                <a:cs typeface="Inter"/>
                <a:sym typeface="Inter"/>
              </a:rPr>
              <a:t>Salary Prediction Based on Years of Experience Using Decision Tree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DAGcI1bUeCk</dc:identifier>
  <dcterms:modified xsi:type="dcterms:W3CDTF">2011-08-01T06:04:30Z</dcterms:modified>
  <cp:revision>1</cp:revision>
  <dc:title>SUPERVISED REGRESSION SALARY PREDICTION</dc:title>
</cp:coreProperties>
</file>