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e4a168255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e4a168255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e4a168255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e4a168255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e4a168255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e4a168255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e4a168255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e4a168255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de4a168255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de4a168255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de4a168255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de4a168255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de4a168255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de4a168255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de4a168255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de4a168255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de4a168255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de4a168255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de4a168255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de4a168255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e4a168255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e4a168255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de4a168255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de4a168255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de4a168255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de4a168255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de4a168255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de4a168255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e4a168255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e4a168255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e4a16825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de4a16825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de4a16825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de4a16825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de4a168255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de4a168255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de4a168255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de4a168255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e4a168255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de4a168255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e4a168255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e4a168255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Mental Health Chatbot using Artificial Intelligence</a:t>
            </a:r>
            <a:endParaRPr/>
          </a:p>
        </p:txBody>
      </p:sp>
      <p:sp>
        <p:nvSpPr>
          <p:cNvPr id="87" name="Google Shape;87;p13"/>
          <p:cNvSpPr txBox="1"/>
          <p:nvPr>
            <p:ph idx="1" type="subTitle"/>
          </p:nvPr>
        </p:nvSpPr>
        <p:spPr>
          <a:xfrm>
            <a:off x="729625" y="3172900"/>
            <a:ext cx="7688100" cy="149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Members:</a:t>
            </a:r>
            <a:br>
              <a:rPr lang="en"/>
            </a:br>
            <a:r>
              <a:rPr lang="en"/>
              <a:t>Darshan Krishna (210701046)</a:t>
            </a:r>
            <a:endParaRPr/>
          </a:p>
          <a:p>
            <a:pPr indent="0" lvl="0" marL="0" rtl="0" algn="l">
              <a:spcBef>
                <a:spcPts val="0"/>
              </a:spcBef>
              <a:spcAft>
                <a:spcPts val="0"/>
              </a:spcAft>
              <a:buNone/>
            </a:pPr>
            <a:r>
              <a:rPr lang="en"/>
              <a:t>Kesarikumaran S (210701324)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and Evaluation</a:t>
            </a:r>
            <a:endParaRPr/>
          </a:p>
        </p:txBody>
      </p:sp>
      <p:sp>
        <p:nvSpPr>
          <p:cNvPr id="141" name="Google Shape;141;p22"/>
          <p:cNvSpPr txBox="1"/>
          <p:nvPr>
            <p:ph idx="1" type="body"/>
          </p:nvPr>
        </p:nvSpPr>
        <p:spPr>
          <a:xfrm>
            <a:off x="729450" y="1929075"/>
            <a:ext cx="7809000" cy="31101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852"/>
              <a:buNone/>
            </a:pPr>
            <a:r>
              <a:rPr b="1" lang="en" sz="1285"/>
              <a:t>Function:</a:t>
            </a:r>
            <a:r>
              <a:rPr lang="en" sz="1285"/>
              <a:t> This module involves training the neural network model on the curated dataset and evaluating its performance to ensure accuracy and generalizability.</a:t>
            </a:r>
            <a:endParaRPr sz="1285"/>
          </a:p>
          <a:p>
            <a:pPr indent="0" lvl="0" marL="0" rtl="0" algn="just">
              <a:lnSpc>
                <a:spcPct val="95000"/>
              </a:lnSpc>
              <a:spcBef>
                <a:spcPts val="1200"/>
              </a:spcBef>
              <a:spcAft>
                <a:spcPts val="0"/>
              </a:spcAft>
              <a:buSzPts val="852"/>
              <a:buNone/>
            </a:pPr>
            <a:r>
              <a:rPr b="1" lang="en" sz="1285"/>
              <a:t>Training: </a:t>
            </a:r>
            <a:r>
              <a:rPr lang="en" sz="1285"/>
              <a:t>The dataset is split into training and validation sets, typically using a 70-30 or 80-20 split. The model is trained iteratively over multiple epochs using the training set, with the validation set used to monitor performance and prevent overfitting.</a:t>
            </a:r>
            <a:endParaRPr sz="1285"/>
          </a:p>
          <a:p>
            <a:pPr indent="0" lvl="0" marL="0" rtl="0" algn="just">
              <a:lnSpc>
                <a:spcPct val="95000"/>
              </a:lnSpc>
              <a:spcBef>
                <a:spcPts val="1200"/>
              </a:spcBef>
              <a:spcAft>
                <a:spcPts val="0"/>
              </a:spcAft>
              <a:buSzPts val="852"/>
              <a:buNone/>
            </a:pPr>
            <a:r>
              <a:rPr b="1" lang="en" sz="1285"/>
              <a:t>Evaluation Metrics:</a:t>
            </a:r>
            <a:r>
              <a:rPr lang="en" sz="1285"/>
              <a:t> Performance metrics such as accuracy, precision, recall, and F1 score are calculated to assess the model's performance on both the training and validation sets.</a:t>
            </a:r>
            <a:endParaRPr sz="1285"/>
          </a:p>
          <a:p>
            <a:pPr indent="0" lvl="0" marL="0" rtl="0" algn="just">
              <a:lnSpc>
                <a:spcPct val="95000"/>
              </a:lnSpc>
              <a:spcBef>
                <a:spcPts val="1200"/>
              </a:spcBef>
              <a:spcAft>
                <a:spcPts val="0"/>
              </a:spcAft>
              <a:buSzPts val="852"/>
              <a:buNone/>
            </a:pPr>
            <a:r>
              <a:rPr b="1" lang="en" sz="1285"/>
              <a:t>Hyperparameter Tuning:</a:t>
            </a:r>
            <a:r>
              <a:rPr lang="en" sz="1285"/>
              <a:t> Hyperparameters such as learning rate, batch size, and network architecture are tuned to optimize the model's performance.</a:t>
            </a:r>
            <a:endParaRPr sz="1285"/>
          </a:p>
          <a:p>
            <a:pPr indent="0" lvl="0" marL="0" rtl="0" algn="just">
              <a:lnSpc>
                <a:spcPct val="95000"/>
              </a:lnSpc>
              <a:spcBef>
                <a:spcPts val="1200"/>
              </a:spcBef>
              <a:spcAft>
                <a:spcPts val="0"/>
              </a:spcAft>
              <a:buSzPts val="852"/>
              <a:buNone/>
            </a:pPr>
            <a:r>
              <a:rPr b="1" lang="en" sz="1285"/>
              <a:t>Output:</a:t>
            </a:r>
            <a:r>
              <a:rPr lang="en" sz="1285"/>
              <a:t> The output of this module is a trained neural network model with optimized parameters and satisfactory performance metrics on the validation set.</a:t>
            </a:r>
            <a:endParaRPr sz="1285"/>
          </a:p>
          <a:p>
            <a:pPr indent="0" lvl="0" marL="0" rtl="0" algn="l">
              <a:lnSpc>
                <a:spcPct val="95000"/>
              </a:lnSpc>
              <a:spcBef>
                <a:spcPts val="1200"/>
              </a:spcBef>
              <a:spcAft>
                <a:spcPts val="1200"/>
              </a:spcAft>
              <a:buSzPts val="852"/>
              <a:buNone/>
            </a:pPr>
            <a:r>
              <a:t/>
            </a:r>
            <a:endParaRPr sz="1107"/>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Integration of Natural Language Processing (NLP)</a:t>
            </a:r>
            <a:endParaRPr/>
          </a:p>
        </p:txBody>
      </p:sp>
      <p:sp>
        <p:nvSpPr>
          <p:cNvPr id="147" name="Google Shape;147;p23"/>
          <p:cNvSpPr txBox="1"/>
          <p:nvPr>
            <p:ph idx="1" type="body"/>
          </p:nvPr>
        </p:nvSpPr>
        <p:spPr>
          <a:xfrm>
            <a:off x="729450" y="2078875"/>
            <a:ext cx="7688700" cy="28842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b="1" lang="en"/>
              <a:t>Function:</a:t>
            </a:r>
            <a:r>
              <a:rPr lang="en"/>
              <a:t> This module integrates NLP techniques such as tokenization, stemming, and the bag-of-words model to preprocess and analyze user queries before inputting them into the neural network model.</a:t>
            </a:r>
            <a:endParaRPr/>
          </a:p>
          <a:p>
            <a:pPr indent="0" lvl="0" marL="0" rtl="0" algn="just">
              <a:spcBef>
                <a:spcPts val="1200"/>
              </a:spcBef>
              <a:spcAft>
                <a:spcPts val="0"/>
              </a:spcAft>
              <a:buNone/>
            </a:pPr>
            <a:r>
              <a:rPr b="1" lang="en"/>
              <a:t>Tokenization:</a:t>
            </a:r>
            <a:r>
              <a:rPr lang="en"/>
              <a:t> Text data is split into individual tokens or words to represent the input query.</a:t>
            </a:r>
            <a:endParaRPr/>
          </a:p>
          <a:p>
            <a:pPr indent="0" lvl="0" marL="0" rtl="0" algn="just">
              <a:spcBef>
                <a:spcPts val="1200"/>
              </a:spcBef>
              <a:spcAft>
                <a:spcPts val="0"/>
              </a:spcAft>
              <a:buNone/>
            </a:pPr>
            <a:r>
              <a:rPr b="1" lang="en"/>
              <a:t>Stemming:</a:t>
            </a:r>
            <a:r>
              <a:rPr lang="en"/>
              <a:t> Words are reduced to their base or root form to normalize the text data and reduce vocabulary size.</a:t>
            </a:r>
            <a:endParaRPr/>
          </a:p>
          <a:p>
            <a:pPr indent="0" lvl="0" marL="0" rtl="0" algn="just">
              <a:spcBef>
                <a:spcPts val="1200"/>
              </a:spcBef>
              <a:spcAft>
                <a:spcPts val="0"/>
              </a:spcAft>
              <a:buNone/>
            </a:pPr>
            <a:r>
              <a:rPr b="1" lang="en"/>
              <a:t>Bag-of-Words Model:</a:t>
            </a:r>
            <a:r>
              <a:rPr lang="en"/>
              <a:t> The frequency of each word in the input query is counted and represented as a vector, ignoring word order and grammar.</a:t>
            </a:r>
            <a:endParaRPr/>
          </a:p>
          <a:p>
            <a:pPr indent="0" lvl="0" marL="0" rtl="0" algn="just">
              <a:spcBef>
                <a:spcPts val="1200"/>
              </a:spcBef>
              <a:spcAft>
                <a:spcPts val="0"/>
              </a:spcAft>
              <a:buNone/>
            </a:pPr>
            <a:r>
              <a:rPr b="1" lang="en"/>
              <a:t>Output:</a:t>
            </a:r>
            <a:r>
              <a:rPr lang="en"/>
              <a:t> The output of this module is preprocessed input data ready for input into the neural network model.</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Chatbot Interface Development</a:t>
            </a:r>
            <a:endParaRPr/>
          </a:p>
        </p:txBody>
      </p:sp>
      <p:sp>
        <p:nvSpPr>
          <p:cNvPr id="153" name="Google Shape;153;p24"/>
          <p:cNvSpPr txBox="1"/>
          <p:nvPr>
            <p:ph idx="1" type="body"/>
          </p:nvPr>
        </p:nvSpPr>
        <p:spPr>
          <a:xfrm>
            <a:off x="729450" y="1950825"/>
            <a:ext cx="7688700" cy="30447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b="1" lang="en"/>
              <a:t>Function:</a:t>
            </a:r>
            <a:r>
              <a:rPr lang="en"/>
              <a:t> This module focuses on developing a user-friendly interface for the chatbot, enabling real-time interaction with users.</a:t>
            </a:r>
            <a:endParaRPr/>
          </a:p>
          <a:p>
            <a:pPr indent="0" lvl="0" marL="0" rtl="0" algn="just">
              <a:spcBef>
                <a:spcPts val="1200"/>
              </a:spcBef>
              <a:spcAft>
                <a:spcPts val="0"/>
              </a:spcAft>
              <a:buNone/>
            </a:pPr>
            <a:r>
              <a:rPr b="1" lang="en"/>
              <a:t>Interface Design:</a:t>
            </a:r>
            <a:r>
              <a:rPr lang="en"/>
              <a:t> The interface design includes components such as text input fields, buttons, and chat history displays to facilitate communication between the user and the chatbot.</a:t>
            </a:r>
            <a:endParaRPr/>
          </a:p>
          <a:p>
            <a:pPr indent="0" lvl="0" marL="0" rtl="0" algn="just">
              <a:spcBef>
                <a:spcPts val="1200"/>
              </a:spcBef>
              <a:spcAft>
                <a:spcPts val="0"/>
              </a:spcAft>
              <a:buNone/>
            </a:pPr>
            <a:r>
              <a:rPr b="1" lang="en"/>
              <a:t>Real-time Interaction:</a:t>
            </a:r>
            <a:r>
              <a:rPr lang="en"/>
              <a:t> The interface enables users to input text queries, receive responses from the chatbot, and engage in a conversational exchange.</a:t>
            </a:r>
            <a:endParaRPr/>
          </a:p>
          <a:p>
            <a:pPr indent="0" lvl="0" marL="0" rtl="0" algn="just">
              <a:spcBef>
                <a:spcPts val="1200"/>
              </a:spcBef>
              <a:spcAft>
                <a:spcPts val="0"/>
              </a:spcAft>
              <a:buNone/>
            </a:pPr>
            <a:r>
              <a:rPr b="1" lang="en"/>
              <a:t>Accessibility:</a:t>
            </a:r>
            <a:r>
              <a:rPr lang="en"/>
              <a:t> The interface is designed to be intuitive and accessible to users of all backgrounds, ensuring ease of use and inclusivity.</a:t>
            </a:r>
            <a:endParaRPr/>
          </a:p>
          <a:p>
            <a:pPr indent="0" lvl="0" marL="0" rtl="0" algn="just">
              <a:spcBef>
                <a:spcPts val="1200"/>
              </a:spcBef>
              <a:spcAft>
                <a:spcPts val="0"/>
              </a:spcAft>
              <a:buNone/>
            </a:pPr>
            <a:r>
              <a:rPr b="1" lang="en"/>
              <a:t>Output:</a:t>
            </a:r>
            <a:r>
              <a:rPr lang="en"/>
              <a:t> The output of this module is a fully functional chatbot interface that users can interact with to receive mental health support and information.</a:t>
            </a:r>
            <a:endParaRPr/>
          </a:p>
          <a:p>
            <a:pPr indent="0" lvl="0" marL="0" rtl="0" algn="just">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Deployment and Testing</a:t>
            </a:r>
            <a:endParaRPr/>
          </a:p>
        </p:txBody>
      </p:sp>
      <p:sp>
        <p:nvSpPr>
          <p:cNvPr id="159" name="Google Shape;159;p25"/>
          <p:cNvSpPr txBox="1"/>
          <p:nvPr>
            <p:ph idx="1" type="body"/>
          </p:nvPr>
        </p:nvSpPr>
        <p:spPr>
          <a:xfrm>
            <a:off x="729450" y="1907325"/>
            <a:ext cx="7688700" cy="31209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b="1" lang="en"/>
              <a:t>Function:</a:t>
            </a:r>
            <a:r>
              <a:rPr lang="en"/>
              <a:t> This module involves deploying the chatbot system and rigorously testing its functionality to ensure reliability and effectiveness.</a:t>
            </a:r>
            <a:endParaRPr/>
          </a:p>
          <a:p>
            <a:pPr indent="0" lvl="0" marL="0" rtl="0" algn="just">
              <a:spcBef>
                <a:spcPts val="1200"/>
              </a:spcBef>
              <a:spcAft>
                <a:spcPts val="0"/>
              </a:spcAft>
              <a:buNone/>
            </a:pPr>
            <a:r>
              <a:rPr b="1" lang="en"/>
              <a:t>Deployment:</a:t>
            </a:r>
            <a:r>
              <a:rPr lang="en"/>
              <a:t> The chatbot system is deployed on a server or hosting platform, making it accessible to users via a web application or messaging platform.</a:t>
            </a:r>
            <a:endParaRPr/>
          </a:p>
          <a:p>
            <a:pPr indent="0" lvl="0" marL="0" rtl="0" algn="just">
              <a:spcBef>
                <a:spcPts val="1200"/>
              </a:spcBef>
              <a:spcAft>
                <a:spcPts val="0"/>
              </a:spcAft>
              <a:buNone/>
            </a:pPr>
            <a:r>
              <a:rPr b="1" lang="en"/>
              <a:t>Testing:</a:t>
            </a:r>
            <a:r>
              <a:rPr lang="en"/>
              <a:t> The chatbot undergoes various testing procedures, including unit testing, integration testing, and user acceptance testing. Testing ensures that the chatbot performs as expected, handles different scenarios gracefully, and provides accurate and helpful responses to user inquiries.</a:t>
            </a:r>
            <a:endParaRPr/>
          </a:p>
          <a:p>
            <a:pPr indent="0" lvl="0" marL="0" rtl="0" algn="just">
              <a:spcBef>
                <a:spcPts val="1200"/>
              </a:spcBef>
              <a:spcAft>
                <a:spcPts val="0"/>
              </a:spcAft>
              <a:buNone/>
            </a:pPr>
            <a:r>
              <a:rPr b="1" lang="en"/>
              <a:t>Feedback Mechanism: </a:t>
            </a:r>
            <a:r>
              <a:rPr lang="en"/>
              <a:t>A feedback mechanism is implemented to collect user feedback and improve the chatbot's performance over time based on user interactions and suggestions.</a:t>
            </a:r>
            <a:endParaRPr/>
          </a:p>
          <a:p>
            <a:pPr indent="0" lvl="0" marL="0" rtl="0" algn="just">
              <a:spcBef>
                <a:spcPts val="1200"/>
              </a:spcBef>
              <a:spcAft>
                <a:spcPts val="0"/>
              </a:spcAft>
              <a:buNone/>
            </a:pPr>
            <a:r>
              <a:rPr b="1" lang="en"/>
              <a:t>Output:</a:t>
            </a:r>
            <a:r>
              <a:rPr lang="en"/>
              <a:t> The output of this module is a deployed and tested chatbot system ready for use by individuals seeking mental health support.</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195900" y="546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Coding Screenshots</a:t>
            </a:r>
            <a:endParaRPr/>
          </a:p>
        </p:txBody>
      </p:sp>
      <p:pic>
        <p:nvPicPr>
          <p:cNvPr id="165" name="Google Shape;165;p26"/>
          <p:cNvPicPr preferRelativeResize="0"/>
          <p:nvPr/>
        </p:nvPicPr>
        <p:blipFill>
          <a:blip r:embed="rId3">
            <a:alphaModFix/>
          </a:blip>
          <a:stretch>
            <a:fillRect/>
          </a:stretch>
        </p:blipFill>
        <p:spPr>
          <a:xfrm>
            <a:off x="195900" y="1081950"/>
            <a:ext cx="8839199" cy="3870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7"/>
          <p:cNvPicPr preferRelativeResize="0"/>
          <p:nvPr/>
        </p:nvPicPr>
        <p:blipFill>
          <a:blip r:embed="rId3">
            <a:alphaModFix/>
          </a:blip>
          <a:stretch>
            <a:fillRect/>
          </a:stretch>
        </p:blipFill>
        <p:spPr>
          <a:xfrm>
            <a:off x="152400" y="522100"/>
            <a:ext cx="8839201" cy="4386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8"/>
          <p:cNvPicPr preferRelativeResize="0"/>
          <p:nvPr/>
        </p:nvPicPr>
        <p:blipFill>
          <a:blip r:embed="rId3">
            <a:alphaModFix/>
          </a:blip>
          <a:stretch>
            <a:fillRect/>
          </a:stretch>
        </p:blipFill>
        <p:spPr>
          <a:xfrm>
            <a:off x="152400" y="565625"/>
            <a:ext cx="8839198" cy="44191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9"/>
          <p:cNvPicPr preferRelativeResize="0"/>
          <p:nvPr/>
        </p:nvPicPr>
        <p:blipFill>
          <a:blip r:embed="rId3">
            <a:alphaModFix/>
          </a:blip>
          <a:stretch>
            <a:fillRect/>
          </a:stretch>
        </p:blipFill>
        <p:spPr>
          <a:xfrm>
            <a:off x="152400" y="565625"/>
            <a:ext cx="8839200" cy="4386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30"/>
          <p:cNvPicPr preferRelativeResize="0"/>
          <p:nvPr/>
        </p:nvPicPr>
        <p:blipFill>
          <a:blip r:embed="rId3">
            <a:alphaModFix/>
          </a:blip>
          <a:stretch>
            <a:fillRect/>
          </a:stretch>
        </p:blipFill>
        <p:spPr>
          <a:xfrm>
            <a:off x="152400" y="554750"/>
            <a:ext cx="8839198" cy="43973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31"/>
          <p:cNvPicPr preferRelativeResize="0"/>
          <p:nvPr/>
        </p:nvPicPr>
        <p:blipFill>
          <a:blip r:embed="rId3">
            <a:alphaModFix/>
          </a:blip>
          <a:stretch>
            <a:fillRect/>
          </a:stretch>
        </p:blipFill>
        <p:spPr>
          <a:xfrm>
            <a:off x="152400" y="576500"/>
            <a:ext cx="8839202" cy="44082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500"/>
              <a:t>The </a:t>
            </a:r>
            <a:r>
              <a:rPr b="1" lang="en" sz="1500"/>
              <a:t>Mental Health Chatbot</a:t>
            </a:r>
            <a:r>
              <a:rPr lang="en" sz="1500"/>
              <a:t> project develops an AI-driven agent for emotional support and mental health information. Using a Neural Network built with PyTorch and NLP techniques via nltk, the chatbot understands inquiries and provides helpful resources. Trained on a mental health intents.json file, it uses tokenization, stemming, and a bag-of-words model to predict user intents and generate accurate responses. Key features include robust data preparation, a three-layer neural network, user privacy, continuous performance evaluation, and multi-platform accessibility, ensuring a supportive, secure, and widely usable mental health resource.</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174775" y="590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a:t>
            </a:r>
            <a:endParaRPr/>
          </a:p>
        </p:txBody>
      </p:sp>
      <p:pic>
        <p:nvPicPr>
          <p:cNvPr id="196" name="Google Shape;196;p32"/>
          <p:cNvPicPr preferRelativeResize="0"/>
          <p:nvPr/>
        </p:nvPicPr>
        <p:blipFill>
          <a:blip r:embed="rId3">
            <a:alphaModFix/>
          </a:blip>
          <a:stretch>
            <a:fillRect/>
          </a:stretch>
        </p:blipFill>
        <p:spPr>
          <a:xfrm>
            <a:off x="174775" y="1070025"/>
            <a:ext cx="8794449" cy="3871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02" name="Google Shape;202;p33"/>
          <p:cNvSpPr txBox="1"/>
          <p:nvPr>
            <p:ph idx="1" type="body"/>
          </p:nvPr>
        </p:nvSpPr>
        <p:spPr>
          <a:xfrm>
            <a:off x="729450" y="2078875"/>
            <a:ext cx="7688700" cy="26667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400"/>
              <a:t>In conclusion, the development and deployment of the AI-driven mental health chatbot represent a significant advancement in the provision of accessible and immediate support for individuals facing mental health challenges. The project successfully demonstrated the efficacy of utilizing machine learning and natural language processing techniques to create a chatbot capable of understanding and responding to diverse user inquiries with accuracy and empathy. Through rigorous training, testing, and user feedback, the chatbot emerged as a valuable resource for individuals seeking mental health support, offering timely assistance and valuable resources. Moving forward, continued refinement and enhancement of the chatbot's capabilities will further solidify its role as a supportive tool in promoting mental well-being and addressing the growing demand for accessible mental health resources.</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08" name="Google Shape;208;p34"/>
          <p:cNvSpPr txBox="1"/>
          <p:nvPr>
            <p:ph idx="1" type="body"/>
          </p:nvPr>
        </p:nvSpPr>
        <p:spPr>
          <a:xfrm>
            <a:off x="729450" y="1853850"/>
            <a:ext cx="8004600" cy="3069900"/>
          </a:xfrm>
          <a:prstGeom prst="rect">
            <a:avLst/>
          </a:prstGeom>
        </p:spPr>
        <p:txBody>
          <a:bodyPr anchorCtr="0" anchor="t" bIns="91425" lIns="91425" spcFirstLastPara="1" rIns="91425" wrap="square" tIns="91425">
            <a:normAutofit fontScale="77500" lnSpcReduction="20000"/>
          </a:bodyPr>
          <a:lstStyle/>
          <a:p>
            <a:pPr indent="-318345" lvl="0" marL="457200" rtl="0" algn="just">
              <a:lnSpc>
                <a:spcPct val="115000"/>
              </a:lnSpc>
              <a:spcBef>
                <a:spcPts val="0"/>
              </a:spcBef>
              <a:spcAft>
                <a:spcPts val="0"/>
              </a:spcAft>
              <a:buSzPct val="100000"/>
              <a:buAutoNum type="arabicPeriod"/>
            </a:pPr>
            <a:r>
              <a:rPr lang="en" sz="1823"/>
              <a:t>“Deep Learning" by Ian Goodfellow, Yoshua Bengio( published in 2018).  </a:t>
            </a:r>
            <a:endParaRPr sz="1823"/>
          </a:p>
          <a:p>
            <a:pPr indent="-318345" lvl="0" marL="457200" rtl="0" algn="just">
              <a:lnSpc>
                <a:spcPct val="115000"/>
              </a:lnSpc>
              <a:spcBef>
                <a:spcPts val="0"/>
              </a:spcBef>
              <a:spcAft>
                <a:spcPts val="0"/>
              </a:spcAft>
              <a:buSzPct val="100000"/>
              <a:buAutoNum type="arabicPeriod"/>
            </a:pPr>
            <a:r>
              <a:rPr lang="en" sz="1823"/>
              <a:t>"Hands-On Machine Learning with Scikit-Learn, Keras, and TensorFlow" by Aurélien  Géron (Published in 2019)  </a:t>
            </a:r>
            <a:endParaRPr sz="1823"/>
          </a:p>
          <a:p>
            <a:pPr indent="-318345" lvl="0" marL="457200" rtl="0" algn="just">
              <a:lnSpc>
                <a:spcPct val="115000"/>
              </a:lnSpc>
              <a:spcBef>
                <a:spcPts val="0"/>
              </a:spcBef>
              <a:spcAft>
                <a:spcPts val="0"/>
              </a:spcAft>
              <a:buSzPct val="100000"/>
              <a:buAutoNum type="arabicPeriod"/>
            </a:pPr>
            <a:r>
              <a:rPr lang="en" sz="1823"/>
              <a:t>"Python Deep Learning" by Ivan Vasilev and Daniel Slater in 2017. </a:t>
            </a:r>
            <a:endParaRPr sz="1823"/>
          </a:p>
          <a:p>
            <a:pPr indent="-318345" lvl="0" marL="457200" rtl="0" algn="just">
              <a:lnSpc>
                <a:spcPct val="115000"/>
              </a:lnSpc>
              <a:spcBef>
                <a:spcPts val="0"/>
              </a:spcBef>
              <a:spcAft>
                <a:spcPts val="0"/>
              </a:spcAft>
              <a:buSzPct val="100000"/>
              <a:buAutoNum type="arabicPeriod"/>
            </a:pPr>
            <a:r>
              <a:rPr lang="en" sz="1823"/>
              <a:t>"Deep Learning with Python" by Francois Chollet (Published in 2017).  </a:t>
            </a:r>
            <a:endParaRPr sz="1823"/>
          </a:p>
          <a:p>
            <a:pPr indent="-318345" lvl="0" marL="457200" rtl="0" algn="just">
              <a:lnSpc>
                <a:spcPct val="115000"/>
              </a:lnSpc>
              <a:spcBef>
                <a:spcPts val="0"/>
              </a:spcBef>
              <a:spcAft>
                <a:spcPts val="0"/>
              </a:spcAft>
              <a:buSzPct val="100000"/>
              <a:buAutoNum type="arabicPeriod"/>
            </a:pPr>
            <a:r>
              <a:rPr lang="en" sz="1823"/>
              <a:t>"Practical Python and OpenCV" by Adrian Rosebrock (Published in 2019)  </a:t>
            </a:r>
            <a:endParaRPr sz="1823"/>
          </a:p>
          <a:p>
            <a:pPr indent="-318345" lvl="0" marL="457200" rtl="0" algn="just">
              <a:lnSpc>
                <a:spcPct val="115000"/>
              </a:lnSpc>
              <a:spcBef>
                <a:spcPts val="0"/>
              </a:spcBef>
              <a:spcAft>
                <a:spcPts val="0"/>
              </a:spcAft>
              <a:buSzPct val="100000"/>
              <a:buAutoNum type="arabicPeriod"/>
            </a:pPr>
            <a:r>
              <a:rPr lang="en" sz="1823"/>
              <a:t>“Machine Learning Yearning" by Andrew Ng (Published in 2018)  </a:t>
            </a:r>
            <a:endParaRPr sz="1823"/>
          </a:p>
          <a:p>
            <a:pPr indent="-318345" lvl="0" marL="457200" rtl="0" algn="just">
              <a:lnSpc>
                <a:spcPct val="115000"/>
              </a:lnSpc>
              <a:spcBef>
                <a:spcPts val="0"/>
              </a:spcBef>
              <a:spcAft>
                <a:spcPts val="0"/>
              </a:spcAft>
              <a:buSzPct val="100000"/>
              <a:buAutoNum type="arabicPeriod"/>
            </a:pPr>
            <a:r>
              <a:rPr lang="en" sz="1823"/>
              <a:t>"Python Deep Learning Projects" by Matthew Lamons, Rahul Kumar, and Abhishek Nagaraja (Published in 2019)    </a:t>
            </a:r>
            <a:endParaRPr sz="1823"/>
          </a:p>
          <a:p>
            <a:pPr indent="-318345" lvl="0" marL="457200" rtl="0" algn="just">
              <a:lnSpc>
                <a:spcPct val="115000"/>
              </a:lnSpc>
              <a:spcBef>
                <a:spcPts val="0"/>
              </a:spcBef>
              <a:spcAft>
                <a:spcPts val="0"/>
              </a:spcAft>
              <a:buSzPct val="100000"/>
              <a:buAutoNum type="arabicPeriod"/>
            </a:pPr>
            <a:r>
              <a:rPr lang="en" sz="1823"/>
              <a:t>“Blockchain and the Supply Chain Concepts, Strategies and Practical  Applications" by Tiana Laurence (Published in 2019)</a:t>
            </a:r>
            <a:endParaRPr sz="1823"/>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System</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1200"/>
              </a:spcAft>
              <a:buNone/>
            </a:pPr>
            <a:r>
              <a:rPr lang="en" sz="1500"/>
              <a:t>The existing system for mental health support primarily relies on traditional methods such as face-to-face therapy sessions, hotlines, and online forums. However, these systems often face challenges such as long waiting times, geographical limitations, and stigma, hindering access to timely and personalized support. Additionally, the scalability of human-based systems is limited, making it challenging to meet the growing demand for mental health services. While online platforms and mobile applications offer some level of accessibility, they may lack the real-time interaction and empathy needed for effective support. Overall, the existing system falls short in providing universally accessible, immediate, and empathetic mental health assistance.</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System</a:t>
            </a:r>
            <a:endParaRPr/>
          </a:p>
        </p:txBody>
      </p:sp>
      <p:sp>
        <p:nvSpPr>
          <p:cNvPr id="105" name="Google Shape;105;p16"/>
          <p:cNvSpPr txBox="1"/>
          <p:nvPr>
            <p:ph idx="1" type="body"/>
          </p:nvPr>
        </p:nvSpPr>
        <p:spPr>
          <a:xfrm>
            <a:off x="729450" y="1853850"/>
            <a:ext cx="8070000" cy="304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770"/>
              <a:buNone/>
            </a:pPr>
            <a:r>
              <a:rPr lang="en" sz="1439"/>
              <a:t>The proposed system aims to enhance existing mental health support by leveraging AI for personalized assistance. Key modules include:</a:t>
            </a:r>
            <a:endParaRPr sz="1439"/>
          </a:p>
          <a:p>
            <a:pPr indent="-320014" lvl="0" marL="457200" rtl="0" algn="l">
              <a:spcBef>
                <a:spcPts val="1200"/>
              </a:spcBef>
              <a:spcAft>
                <a:spcPts val="0"/>
              </a:spcAft>
              <a:buSzPts val="1440"/>
              <a:buAutoNum type="arabicPeriod"/>
            </a:pPr>
            <a:r>
              <a:rPr b="1" lang="en" sz="1439"/>
              <a:t>Data Collection and Preprocessing: </a:t>
            </a:r>
            <a:r>
              <a:rPr lang="en" sz="1439"/>
              <a:t>Gathers and preprocesses mental health inquiries for model training.</a:t>
            </a:r>
            <a:endParaRPr sz="1439"/>
          </a:p>
          <a:p>
            <a:pPr indent="-320014" lvl="0" marL="457200" rtl="0" algn="l">
              <a:spcBef>
                <a:spcPts val="0"/>
              </a:spcBef>
              <a:spcAft>
                <a:spcPts val="0"/>
              </a:spcAft>
              <a:buSzPts val="1440"/>
              <a:buAutoNum type="arabicPeriod"/>
            </a:pPr>
            <a:r>
              <a:rPr b="1" lang="en" sz="1439"/>
              <a:t>Model Development: </a:t>
            </a:r>
            <a:r>
              <a:rPr lang="en" sz="1439"/>
              <a:t>Designs a neural network in PyTorch to classify user inputs accurately.</a:t>
            </a:r>
            <a:endParaRPr sz="1439"/>
          </a:p>
          <a:p>
            <a:pPr indent="-320014" lvl="0" marL="457200" rtl="0" algn="l">
              <a:spcBef>
                <a:spcPts val="0"/>
              </a:spcBef>
              <a:spcAft>
                <a:spcPts val="0"/>
              </a:spcAft>
              <a:buSzPts val="1440"/>
              <a:buAutoNum type="arabicPeriod"/>
            </a:pPr>
            <a:r>
              <a:rPr b="1" lang="en" sz="1439"/>
              <a:t>Training and Evaluation:</a:t>
            </a:r>
            <a:r>
              <a:rPr lang="en" sz="1439"/>
              <a:t> Trains the neural network and evaluates its performance for accuracy.</a:t>
            </a:r>
            <a:endParaRPr sz="1439"/>
          </a:p>
          <a:p>
            <a:pPr indent="-320014" lvl="0" marL="457200" rtl="0" algn="l">
              <a:spcBef>
                <a:spcPts val="0"/>
              </a:spcBef>
              <a:spcAft>
                <a:spcPts val="0"/>
              </a:spcAft>
              <a:buSzPts val="1440"/>
              <a:buAutoNum type="arabicPeriod"/>
            </a:pPr>
            <a:r>
              <a:rPr b="1" lang="en" sz="1439"/>
              <a:t>Integration of NLP:</a:t>
            </a:r>
            <a:r>
              <a:rPr lang="en" sz="1439"/>
              <a:t> Applies NLP techniques for effective user query analysis.</a:t>
            </a:r>
            <a:endParaRPr sz="1439"/>
          </a:p>
          <a:p>
            <a:pPr indent="-320014" lvl="0" marL="457200" rtl="0" algn="l">
              <a:spcBef>
                <a:spcPts val="0"/>
              </a:spcBef>
              <a:spcAft>
                <a:spcPts val="0"/>
              </a:spcAft>
              <a:buSzPts val="1440"/>
              <a:buAutoNum type="arabicPeriod"/>
            </a:pPr>
            <a:r>
              <a:rPr b="1" lang="en" sz="1439"/>
              <a:t>Chatbot Interface Development:</a:t>
            </a:r>
            <a:r>
              <a:rPr lang="en" sz="1439"/>
              <a:t> Creates a user-friendly interface for real-time interactions.</a:t>
            </a:r>
            <a:endParaRPr sz="1439"/>
          </a:p>
          <a:p>
            <a:pPr indent="-320014" lvl="0" marL="457200" rtl="0" algn="l">
              <a:spcBef>
                <a:spcPts val="0"/>
              </a:spcBef>
              <a:spcAft>
                <a:spcPts val="0"/>
              </a:spcAft>
              <a:buSzPts val="1440"/>
              <a:buAutoNum type="arabicPeriod"/>
            </a:pPr>
            <a:r>
              <a:rPr b="1" lang="en" sz="1439"/>
              <a:t>Deployment and Testing:</a:t>
            </a:r>
            <a:r>
              <a:rPr lang="en" sz="1439"/>
              <a:t> Deploys the chatbot and tests its functionality with user feedback.</a:t>
            </a:r>
            <a:endParaRPr sz="1439"/>
          </a:p>
          <a:p>
            <a:pPr indent="0" lvl="0" marL="0" rtl="0" algn="l">
              <a:spcBef>
                <a:spcPts val="1200"/>
              </a:spcBef>
              <a:spcAft>
                <a:spcPts val="1200"/>
              </a:spcAft>
              <a:buSzPts val="770"/>
              <a:buNone/>
            </a:pPr>
            <a:r>
              <a:t/>
            </a:r>
            <a:endParaRPr sz="91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Architecture</a:t>
            </a:r>
            <a:endParaRPr/>
          </a:p>
        </p:txBody>
      </p:sp>
      <p:pic>
        <p:nvPicPr>
          <p:cNvPr id="111" name="Google Shape;111;p17"/>
          <p:cNvPicPr preferRelativeResize="0"/>
          <p:nvPr/>
        </p:nvPicPr>
        <p:blipFill>
          <a:blip r:embed="rId3">
            <a:alphaModFix/>
          </a:blip>
          <a:stretch>
            <a:fillRect/>
          </a:stretch>
        </p:blipFill>
        <p:spPr>
          <a:xfrm>
            <a:off x="729450" y="1853850"/>
            <a:ext cx="7732850" cy="3022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Sequence Diagram</a:t>
            </a:r>
            <a:endParaRPr/>
          </a:p>
        </p:txBody>
      </p:sp>
      <p:pic>
        <p:nvPicPr>
          <p:cNvPr id="117" name="Google Shape;117;p18"/>
          <p:cNvPicPr preferRelativeResize="0"/>
          <p:nvPr/>
        </p:nvPicPr>
        <p:blipFill>
          <a:blip r:embed="rId3">
            <a:alphaModFix/>
          </a:blip>
          <a:stretch>
            <a:fillRect/>
          </a:stretch>
        </p:blipFill>
        <p:spPr>
          <a:xfrm>
            <a:off x="729450" y="1853850"/>
            <a:ext cx="7624126" cy="298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 of Modules</a:t>
            </a:r>
            <a:endParaRPr/>
          </a:p>
        </p:txBody>
      </p:sp>
      <p:sp>
        <p:nvSpPr>
          <p:cNvPr id="123" name="Google Shape;123;p19"/>
          <p:cNvSpPr txBox="1"/>
          <p:nvPr>
            <p:ph idx="1" type="body"/>
          </p:nvPr>
        </p:nvSpPr>
        <p:spPr>
          <a:xfrm>
            <a:off x="729450" y="2078875"/>
            <a:ext cx="7688700" cy="2579700"/>
          </a:xfrm>
          <a:prstGeom prst="rect">
            <a:avLst/>
          </a:prstGeom>
        </p:spPr>
        <p:txBody>
          <a:bodyPr anchorCtr="0" anchor="t" bIns="91425" lIns="91425" spcFirstLastPara="1" rIns="91425" wrap="square" tIns="91425">
            <a:normAutofit/>
          </a:bodyPr>
          <a:lstStyle/>
          <a:p>
            <a:pPr indent="-339725" lvl="0" marL="457200" rtl="0" algn="l">
              <a:spcBef>
                <a:spcPts val="0"/>
              </a:spcBef>
              <a:spcAft>
                <a:spcPts val="0"/>
              </a:spcAft>
              <a:buSzPts val="1750"/>
              <a:buAutoNum type="arabicPeriod"/>
            </a:pPr>
            <a:r>
              <a:rPr lang="en" sz="1750"/>
              <a:t>Data Collection and Preprocessing</a:t>
            </a:r>
            <a:endParaRPr sz="1750"/>
          </a:p>
          <a:p>
            <a:pPr indent="-339725" lvl="0" marL="457200" rtl="0" algn="l">
              <a:spcBef>
                <a:spcPts val="0"/>
              </a:spcBef>
              <a:spcAft>
                <a:spcPts val="0"/>
              </a:spcAft>
              <a:buSzPts val="1750"/>
              <a:buAutoNum type="arabicPeriod"/>
            </a:pPr>
            <a:r>
              <a:rPr lang="en" sz="1750"/>
              <a:t>Model Development</a:t>
            </a:r>
            <a:endParaRPr sz="1750"/>
          </a:p>
          <a:p>
            <a:pPr indent="-339725" lvl="0" marL="457200" rtl="0" algn="l">
              <a:spcBef>
                <a:spcPts val="0"/>
              </a:spcBef>
              <a:spcAft>
                <a:spcPts val="0"/>
              </a:spcAft>
              <a:buSzPts val="1750"/>
              <a:buAutoNum type="arabicPeriod"/>
            </a:pPr>
            <a:r>
              <a:rPr lang="en" sz="1750"/>
              <a:t>Training and Evaluation</a:t>
            </a:r>
            <a:endParaRPr sz="1750"/>
          </a:p>
          <a:p>
            <a:pPr indent="-339725" lvl="0" marL="457200" rtl="0" algn="l">
              <a:spcBef>
                <a:spcPts val="0"/>
              </a:spcBef>
              <a:spcAft>
                <a:spcPts val="0"/>
              </a:spcAft>
              <a:buSzPts val="1750"/>
              <a:buAutoNum type="arabicPeriod"/>
            </a:pPr>
            <a:r>
              <a:rPr lang="en" sz="1750"/>
              <a:t>Integration of Natural Language Processing (NLP)</a:t>
            </a:r>
            <a:endParaRPr sz="1750"/>
          </a:p>
          <a:p>
            <a:pPr indent="-339725" lvl="0" marL="457200" rtl="0" algn="l">
              <a:spcBef>
                <a:spcPts val="0"/>
              </a:spcBef>
              <a:spcAft>
                <a:spcPts val="0"/>
              </a:spcAft>
              <a:buSzPts val="1750"/>
              <a:buAutoNum type="arabicPeriod"/>
            </a:pPr>
            <a:r>
              <a:rPr lang="en" sz="1750"/>
              <a:t>Chatbot Interface Development</a:t>
            </a:r>
            <a:endParaRPr sz="1750"/>
          </a:p>
          <a:p>
            <a:pPr indent="-339725" lvl="0" marL="457200" rtl="0" algn="l">
              <a:spcBef>
                <a:spcPts val="0"/>
              </a:spcBef>
              <a:spcAft>
                <a:spcPts val="0"/>
              </a:spcAft>
              <a:buSzPts val="1750"/>
              <a:buAutoNum type="arabicPeriod"/>
            </a:pPr>
            <a:r>
              <a:rPr lang="en" sz="1750"/>
              <a:t>Deployment and Testing</a:t>
            </a:r>
            <a:endParaRPr sz="1750"/>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 and Preprocessing</a:t>
            </a:r>
            <a:endParaRPr/>
          </a:p>
        </p:txBody>
      </p:sp>
      <p:sp>
        <p:nvSpPr>
          <p:cNvPr id="129" name="Google Shape;129;p20"/>
          <p:cNvSpPr txBox="1"/>
          <p:nvPr>
            <p:ph idx="1" type="body"/>
          </p:nvPr>
        </p:nvSpPr>
        <p:spPr>
          <a:xfrm>
            <a:off x="729450" y="2078875"/>
            <a:ext cx="7688700" cy="2884200"/>
          </a:xfrm>
          <a:prstGeom prst="rect">
            <a:avLst/>
          </a:prstGeom>
        </p:spPr>
        <p:txBody>
          <a:bodyPr anchorCtr="0" anchor="t" bIns="91425" lIns="91425" spcFirstLastPara="1" rIns="91425" wrap="square" tIns="91425">
            <a:normAutofit fontScale="85000" lnSpcReduction="10000"/>
          </a:bodyPr>
          <a:lstStyle/>
          <a:p>
            <a:pPr indent="0" lvl="0" marL="0" rtl="0" algn="just">
              <a:spcBef>
                <a:spcPts val="0"/>
              </a:spcBef>
              <a:spcAft>
                <a:spcPts val="0"/>
              </a:spcAft>
              <a:buNone/>
            </a:pPr>
            <a:r>
              <a:rPr b="1" lang="en" sz="1500"/>
              <a:t>Function:</a:t>
            </a:r>
            <a:r>
              <a:rPr lang="en" sz="1500"/>
              <a:t> This module is responsible for collecting a diverse range of mental health-related inquiries and responses. It involves curating a dataset containing patterns of user inquiries and corresponding responses categorized under different mental health topics or intents.</a:t>
            </a:r>
            <a:endParaRPr sz="1500"/>
          </a:p>
          <a:p>
            <a:pPr indent="0" lvl="0" marL="0" rtl="0" algn="just">
              <a:spcBef>
                <a:spcPts val="1200"/>
              </a:spcBef>
              <a:spcAft>
                <a:spcPts val="0"/>
              </a:spcAft>
              <a:buNone/>
            </a:pPr>
            <a:r>
              <a:rPr b="1" lang="en" sz="1500"/>
              <a:t>Process:</a:t>
            </a:r>
            <a:r>
              <a:rPr lang="en" sz="1500"/>
              <a:t> The data collection process may involve sourcing data from various sources such as online forums, mental health websites, or existing datasets. Once collected, the data is preprocessed to ensure consistency and quality. This preprocessing includes steps like removing duplicates, standardizing formats, and organizing the data into a structured format suitable for training the model.</a:t>
            </a:r>
            <a:endParaRPr sz="1500"/>
          </a:p>
          <a:p>
            <a:pPr indent="0" lvl="0" marL="0" rtl="0" algn="just">
              <a:spcBef>
                <a:spcPts val="1200"/>
              </a:spcBef>
              <a:spcAft>
                <a:spcPts val="0"/>
              </a:spcAft>
              <a:buNone/>
            </a:pPr>
            <a:r>
              <a:rPr b="1" lang="en" sz="1500"/>
              <a:t>Output:</a:t>
            </a:r>
            <a:r>
              <a:rPr lang="en" sz="1500"/>
              <a:t> The output of this module is a well-curated dataset, typically in JSON or CSV format, containing a variety of user queries and their corresponding intents or categories. This dataset serves as the foundation for training the neural network model.</a:t>
            </a:r>
            <a:endParaRPr sz="1500"/>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Development</a:t>
            </a:r>
            <a:endParaRPr/>
          </a:p>
        </p:txBody>
      </p:sp>
      <p:sp>
        <p:nvSpPr>
          <p:cNvPr id="135" name="Google Shape;135;p21"/>
          <p:cNvSpPr txBox="1"/>
          <p:nvPr>
            <p:ph idx="1" type="body"/>
          </p:nvPr>
        </p:nvSpPr>
        <p:spPr>
          <a:xfrm>
            <a:off x="729450" y="1994325"/>
            <a:ext cx="7688700" cy="3001200"/>
          </a:xfrm>
          <a:prstGeom prst="rect">
            <a:avLst/>
          </a:prstGeom>
        </p:spPr>
        <p:txBody>
          <a:bodyPr anchorCtr="0" anchor="t" bIns="91425" lIns="91425" spcFirstLastPara="1" rIns="91425" wrap="square" tIns="91425">
            <a:normAutofit fontScale="70000" lnSpcReduction="20000"/>
          </a:bodyPr>
          <a:lstStyle/>
          <a:p>
            <a:pPr indent="0" lvl="0" marL="0" rtl="0" algn="just">
              <a:spcBef>
                <a:spcPts val="0"/>
              </a:spcBef>
              <a:spcAft>
                <a:spcPts val="0"/>
              </a:spcAft>
              <a:buNone/>
            </a:pPr>
            <a:r>
              <a:rPr b="1" lang="en" sz="1842"/>
              <a:t>Function:</a:t>
            </a:r>
            <a:r>
              <a:rPr lang="en" sz="1842"/>
              <a:t> This module focuses on designing and implementing a neural network architecture suitable for classifying user inputs into predefined intents or categories.</a:t>
            </a:r>
            <a:endParaRPr sz="1842"/>
          </a:p>
          <a:p>
            <a:pPr indent="0" lvl="0" marL="0" rtl="0" algn="just">
              <a:spcBef>
                <a:spcPts val="1200"/>
              </a:spcBef>
              <a:spcAft>
                <a:spcPts val="0"/>
              </a:spcAft>
              <a:buNone/>
            </a:pPr>
            <a:r>
              <a:rPr b="1" lang="en" sz="1842"/>
              <a:t>Process:</a:t>
            </a:r>
            <a:r>
              <a:rPr lang="en" sz="1842"/>
              <a:t> The neural network architecture is typically a feedforward neural network with multiple layers, including input, hidden, and output layers. The input layer receives the preprocessed text data, while the output layer produces probabilities for each intent or category. The hidden layers perform nonlinear transformations to learn complex patterns in the data.</a:t>
            </a:r>
            <a:endParaRPr sz="1842"/>
          </a:p>
          <a:p>
            <a:pPr indent="0" lvl="0" marL="0" rtl="0" algn="just">
              <a:spcBef>
                <a:spcPts val="1200"/>
              </a:spcBef>
              <a:spcAft>
                <a:spcPts val="0"/>
              </a:spcAft>
              <a:buNone/>
            </a:pPr>
            <a:r>
              <a:rPr b="1" lang="en" sz="1842"/>
              <a:t>Training:</a:t>
            </a:r>
            <a:r>
              <a:rPr lang="en" sz="1842"/>
              <a:t> The neural network is trained using backpropagation and gradient descent optimization techniques. During training, the model learns to minimize a loss function by adjusting its parameters to improve prediction accuracy.</a:t>
            </a:r>
            <a:endParaRPr sz="1842"/>
          </a:p>
          <a:p>
            <a:pPr indent="0" lvl="0" marL="0" rtl="0" algn="just">
              <a:spcBef>
                <a:spcPts val="1200"/>
              </a:spcBef>
              <a:spcAft>
                <a:spcPts val="0"/>
              </a:spcAft>
              <a:buNone/>
            </a:pPr>
            <a:r>
              <a:rPr b="1" lang="en" sz="1842"/>
              <a:t>Output:</a:t>
            </a:r>
            <a:r>
              <a:rPr lang="en" sz="1842"/>
              <a:t>  The output of this module is a trained neural network model capable of classifying user inputs into predefined intents with a high degree of accuracy.</a:t>
            </a:r>
            <a:endParaRPr sz="1842"/>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