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8" r:id="rId4"/>
    <p:sldId id="269" r:id="rId5"/>
    <p:sldId id="257" r:id="rId6"/>
    <p:sldId id="270" r:id="rId7"/>
    <p:sldId id="267" r:id="rId8"/>
    <p:sldId id="259" r:id="rId9"/>
    <p:sldId id="260" r:id="rId10"/>
    <p:sldId id="271" r:id="rId11"/>
    <p:sldId id="261" r:id="rId12"/>
    <p:sldId id="262" r:id="rId13"/>
    <p:sldId id="264" r:id="rId14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4" autoAdjust="0"/>
    <p:restoredTop sz="94737" autoAdjust="0"/>
  </p:normalViewPr>
  <p:slideViewPr>
    <p:cSldViewPr>
      <p:cViewPr varScale="1">
        <p:scale>
          <a:sx n="70" d="100"/>
          <a:sy n="70" d="100"/>
        </p:scale>
        <p:origin x="-1374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AF47CCCC-307A-4810-BAB0-0FB698B8C1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06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C7324988-157E-48A4-8BD0-4BF7D9FE91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591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2057400"/>
            <a:ext cx="6705600" cy="14478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09800" y="3581400"/>
            <a:ext cx="6400800" cy="17526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8227F8F-9FEE-4D60-9626-1DC48B585F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B85931-1F01-44C2-AE94-F9B21AF1DA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3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066800"/>
            <a:ext cx="165735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66800"/>
            <a:ext cx="4819650" cy="4953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C99D3-AE44-4BDA-A347-A4050423CC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2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31E662-8C2D-4714-B2E8-E4A1A5B8ABC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25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690E-0FF2-4A81-898C-9EBC2AC677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2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007BD0-32DF-427E-9756-F8EF23A476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4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60DBD8-4379-4399-8344-B8D7ACF254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1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5CE88-51E4-4EA4-88DF-D91611194B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3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74088-F302-4343-97F4-1652843EC3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0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7B1C91-D629-419B-AA51-E48E4CF078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9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AC46CD-AE69-47FD-ACC5-AB875E8BA7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2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21000">
              <a:schemeClr val="accent2">
                <a:alpha val="76000"/>
              </a:schemeClr>
            </a:gs>
            <a:gs pos="100000">
              <a:schemeClr val="accent2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66800"/>
            <a:ext cx="6629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3600" y="2057400"/>
            <a:ext cx="6324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828800" y="62484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86200" y="6248400"/>
            <a:ext cx="3048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F601FFC2-68D7-4AB8-B7F1-8ED445831F2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3810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812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3528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7150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1000" y="9906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81000" y="16002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81000" y="66294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81000" y="51816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1000" y="60198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81000" y="35052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097280" y="5516880"/>
            <a:ext cx="274320" cy="27432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066800" y="990600"/>
            <a:ext cx="274320" cy="27432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069080" y="685800"/>
            <a:ext cx="274320" cy="27432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81000" y="23622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292080" y="3536475"/>
            <a:ext cx="3318520" cy="1797525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 smtClean="0"/>
              <a:t>Paul Kerry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Picture 2" descr="http://firststatedot.net/Images/PostSharp-cl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980" y="2348880"/>
            <a:ext cx="6120680" cy="118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619672" y="1196752"/>
            <a:ext cx="7128792" cy="5328592"/>
          </a:xfrm>
          <a:prstGeom prst="rect">
            <a:avLst/>
          </a:prstGeom>
          <a:solidFill>
            <a:srgbClr val="FFFFFF">
              <a:alpha val="32157"/>
            </a:srgbClr>
          </a:solidFill>
          <a:ln w="12700" cap="sq" cmpd="sng" algn="ctr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title"/>
          </p:nvPr>
        </p:nvSpPr>
        <p:spPr>
          <a:xfrm>
            <a:off x="1869368" y="3022848"/>
            <a:ext cx="6629400" cy="838200"/>
          </a:xfrm>
        </p:spPr>
        <p:txBody>
          <a:bodyPr/>
          <a:lstStyle/>
          <a:p>
            <a:pPr algn="ctr"/>
            <a:r>
              <a:rPr lang="en-US" dirty="0" smtClean="0"/>
              <a:t>Contracts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619672" y="1196752"/>
            <a:ext cx="7128792" cy="5328592"/>
          </a:xfrm>
          <a:prstGeom prst="rect">
            <a:avLst/>
          </a:prstGeom>
          <a:solidFill>
            <a:srgbClr val="FFFFFF">
              <a:alpha val="32157"/>
            </a:srgbClr>
          </a:solidFill>
          <a:ln w="12700" cap="sq" cmpd="sng" algn="ctr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1869368" y="3022848"/>
            <a:ext cx="6629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algn="ctr"/>
            <a:r>
              <a:rPr lang="en-US" kern="0" dirty="0" err="1" smtClean="0"/>
              <a:t>OnMethodBoundary</a:t>
            </a:r>
            <a:r>
              <a:rPr lang="en-US" kern="0" dirty="0" smtClean="0"/>
              <a:t> Example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619672" y="1196752"/>
            <a:ext cx="7128792" cy="5328592"/>
          </a:xfrm>
          <a:prstGeom prst="rect">
            <a:avLst/>
          </a:prstGeom>
          <a:solidFill>
            <a:srgbClr val="FFFFFF">
              <a:alpha val="32157"/>
            </a:srgbClr>
          </a:solidFill>
          <a:ln w="12700" cap="sq" cmpd="sng" algn="ctr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targets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Review high-level schedule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905000" y="5943600"/>
            <a:ext cx="6553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1">
                <a:latin typeface="Trebuchet MS" pitchFamily="34" charset="0"/>
              </a:rPr>
              <a:t>-for more info…</a:t>
            </a:r>
          </a:p>
          <a:p>
            <a:r>
              <a:rPr lang="en-US" sz="1400">
                <a:latin typeface="Trebuchet MS" pitchFamily="34" charset="0"/>
              </a:rPr>
              <a:t>List location or contact for detailed schedule (or other related documents)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1619672" y="1196752"/>
            <a:ext cx="7128792" cy="5328592"/>
          </a:xfrm>
          <a:prstGeom prst="rect">
            <a:avLst/>
          </a:prstGeom>
          <a:solidFill>
            <a:srgbClr val="FFFFFF">
              <a:alpha val="32157"/>
            </a:srgbClr>
          </a:solidFill>
          <a:ln w="12700" cap="sq" cmpd="sng" algn="ctr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 Orientated Programming</a:t>
            </a: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907704" y="2057400"/>
            <a:ext cx="6768752" cy="72352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is Aspect Orientated Programming?</a:t>
            </a: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1835696" y="2636911"/>
            <a:ext cx="6887295" cy="2101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Garamond" pitchFamily="18" charset="0"/>
              <a:buChar char="−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Garamond" pitchFamily="18" charset="0"/>
              <a:buChar char="−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00050" lvl="1" indent="0">
              <a:buFont typeface="Garamond" pitchFamily="18" charset="0"/>
              <a:buNone/>
            </a:pPr>
            <a:r>
              <a:rPr lang="en-US" kern="0" dirty="0" smtClean="0"/>
              <a:t>“</a:t>
            </a:r>
            <a:r>
              <a:rPr lang="en-AU" kern="0" dirty="0" smtClean="0"/>
              <a:t>In computing, </a:t>
            </a:r>
            <a:r>
              <a:rPr lang="en-AU" b="1" kern="0" dirty="0" smtClean="0"/>
              <a:t>aspect</a:t>
            </a:r>
            <a:r>
              <a:rPr lang="en-AU" kern="0" dirty="0" smtClean="0"/>
              <a:t>-</a:t>
            </a:r>
            <a:r>
              <a:rPr lang="en-AU" b="1" kern="0" dirty="0" smtClean="0"/>
              <a:t>oriented programming</a:t>
            </a:r>
            <a:r>
              <a:rPr lang="en-AU" kern="0" dirty="0" smtClean="0"/>
              <a:t> (</a:t>
            </a:r>
            <a:r>
              <a:rPr lang="en-AU" b="1" kern="0" dirty="0" smtClean="0"/>
              <a:t>AOP</a:t>
            </a:r>
            <a:r>
              <a:rPr lang="en-AU" kern="0" dirty="0" smtClean="0"/>
              <a:t>) is a </a:t>
            </a:r>
            <a:r>
              <a:rPr lang="en-AU" b="1" kern="0" dirty="0" smtClean="0"/>
              <a:t>programming</a:t>
            </a:r>
            <a:r>
              <a:rPr lang="en-AU" kern="0" dirty="0" smtClean="0"/>
              <a:t> paradigm that aims to increase modularity by allowing the separation of cross-cutting concerns.”</a:t>
            </a:r>
          </a:p>
          <a:p>
            <a:pPr marL="1714500" lvl="4" indent="0">
              <a:buNone/>
            </a:pPr>
            <a:r>
              <a:rPr lang="en-AU" sz="1400" kern="0" dirty="0"/>
              <a:t>https://</a:t>
            </a:r>
            <a:r>
              <a:rPr lang="en-AU" sz="1400" kern="0" dirty="0" smtClean="0"/>
              <a:t>en.wikipedia.org/wiki/Aspect-oriented_programming</a:t>
            </a:r>
            <a:endParaRPr lang="en-AU" kern="0" dirty="0" smtClean="0"/>
          </a:p>
          <a:p>
            <a:pPr marL="400050" lvl="1" indent="0">
              <a:buFont typeface="Garamond" pitchFamily="18" charset="0"/>
              <a:buNone/>
            </a:pPr>
            <a:r>
              <a:rPr lang="en-US" kern="0" dirty="0" smtClean="0"/>
              <a:t>			  Or…</a:t>
            </a:r>
            <a:endParaRPr lang="en-US" kern="0" dirty="0"/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1861169" y="4738047"/>
            <a:ext cx="6887295" cy="213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Garamond" pitchFamily="18" charset="0"/>
              <a:buChar char="−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Garamond" pitchFamily="18" charset="0"/>
              <a:buChar char="−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00050" lvl="1" indent="0">
              <a:buFont typeface="Garamond" pitchFamily="18" charset="0"/>
              <a:buNone/>
            </a:pPr>
            <a:r>
              <a:rPr lang="en-AU" kern="0" dirty="0" smtClean="0"/>
              <a:t>“It allows you to apply common code to a Property, Method, Method Arguments, Class </a:t>
            </a:r>
            <a:r>
              <a:rPr lang="en-AU" kern="0" dirty="0" err="1" smtClean="0"/>
              <a:t>etc</a:t>
            </a:r>
            <a:r>
              <a:rPr lang="en-AU" kern="0" dirty="0" smtClean="0"/>
              <a:t> without becoming a copy/paste programmer”</a:t>
            </a:r>
          </a:p>
          <a:p>
            <a:pPr marL="3543300" lvl="8" indent="0">
              <a:buFont typeface="Garamond" pitchFamily="18" charset="0"/>
              <a:buNone/>
            </a:pPr>
            <a:r>
              <a:rPr lang="en-AU" sz="1400" kern="0" dirty="0" smtClean="0"/>
              <a:t>                                                Me</a:t>
            </a:r>
            <a:endParaRPr lang="en-AU" sz="1400" kern="0" dirty="0"/>
          </a:p>
          <a:p>
            <a:pPr marL="400050" lvl="1" indent="0">
              <a:buFont typeface="Garamond" pitchFamily="18" charset="0"/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8367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1619672" y="1196752"/>
            <a:ext cx="7128792" cy="5328592"/>
          </a:xfrm>
          <a:prstGeom prst="rect">
            <a:avLst/>
          </a:prstGeom>
          <a:solidFill>
            <a:srgbClr val="FFFFFF">
              <a:alpha val="32157"/>
            </a:srgbClr>
          </a:solidFill>
          <a:ln w="12700" cap="sq" cmpd="sng" algn="ctr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PostSharp</a:t>
            </a: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907704" y="2057400"/>
            <a:ext cx="6768752" cy="72352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 what is </a:t>
            </a:r>
            <a:r>
              <a:rPr lang="en-US" dirty="0" err="1" smtClean="0"/>
              <a:t>PostSharp</a:t>
            </a:r>
            <a:r>
              <a:rPr lang="en-US" dirty="0" smtClean="0"/>
              <a:t>?</a:t>
            </a: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1835696" y="2636911"/>
            <a:ext cx="6887295" cy="1584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Garamond" pitchFamily="18" charset="0"/>
              <a:buChar char="−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Garamond" pitchFamily="18" charset="0"/>
              <a:buChar char="−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00050" lvl="1" indent="0">
              <a:buNone/>
            </a:pPr>
            <a:r>
              <a:rPr lang="en-US" dirty="0"/>
              <a:t>“</a:t>
            </a:r>
            <a:r>
              <a:rPr lang="en-AU" dirty="0" err="1"/>
              <a:t>PostSharp</a:t>
            </a:r>
            <a:r>
              <a:rPr lang="en-AU" dirty="0"/>
              <a:t> automates the implementation of patterns so they don't turn into boilerplate.”</a:t>
            </a:r>
          </a:p>
          <a:p>
            <a:pPr marL="3086100" lvl="7" indent="0">
              <a:buNone/>
            </a:pPr>
            <a:r>
              <a:rPr lang="en-US" sz="1400" dirty="0"/>
              <a:t>https://www.postsharp.net/product</a:t>
            </a:r>
          </a:p>
          <a:p>
            <a:pPr marL="400050" lvl="1" indent="0">
              <a:buFont typeface="Garamond" pitchFamily="18" charset="0"/>
              <a:buNone/>
            </a:pPr>
            <a:r>
              <a:rPr lang="en-US" kern="0" dirty="0" smtClean="0"/>
              <a:t>			  Or…</a:t>
            </a:r>
            <a:endParaRPr lang="en-US" kern="0" dirty="0"/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1826335" y="4221089"/>
            <a:ext cx="6887295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Garamond" pitchFamily="18" charset="0"/>
              <a:buChar char="−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Garamond" pitchFamily="18" charset="0"/>
              <a:buChar char="−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00050" lvl="1" indent="0">
              <a:buNone/>
            </a:pPr>
            <a:r>
              <a:rPr lang="en-US" dirty="0" smtClean="0"/>
              <a:t>“</a:t>
            </a:r>
            <a:r>
              <a:rPr lang="en-AU" b="1" dirty="0"/>
              <a:t>If it's repetitive, it can be automated</a:t>
            </a:r>
            <a:r>
              <a:rPr lang="en-AU" b="1" dirty="0" smtClean="0"/>
              <a:t>.”</a:t>
            </a:r>
            <a:endParaRPr lang="en-AU" dirty="0"/>
          </a:p>
          <a:p>
            <a:pPr marL="3086100" lvl="7" indent="0">
              <a:buNone/>
            </a:pPr>
            <a:r>
              <a:rPr lang="en-US" sz="1400" dirty="0"/>
              <a:t>https://</a:t>
            </a:r>
            <a:r>
              <a:rPr lang="en-US" sz="1400" dirty="0" smtClean="0"/>
              <a:t>www.postsharp.net/product</a:t>
            </a:r>
            <a:endParaRPr lang="en-AU" sz="1400" kern="0" dirty="0"/>
          </a:p>
          <a:p>
            <a:pPr marL="400050" lvl="1" indent="0">
              <a:buFont typeface="Garamond" pitchFamily="18" charset="0"/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85914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1619672" y="1196752"/>
            <a:ext cx="7128792" cy="5328592"/>
          </a:xfrm>
          <a:prstGeom prst="rect">
            <a:avLst/>
          </a:prstGeom>
          <a:solidFill>
            <a:srgbClr val="FFFFFF">
              <a:alpha val="32157"/>
            </a:srgbClr>
          </a:solidFill>
          <a:ln w="12700" cap="sq" cmpd="sng" algn="ctr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PostSharp</a:t>
            </a: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907704" y="2057400"/>
            <a:ext cx="6768752" cy="21636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Okay, </a:t>
            </a:r>
            <a:r>
              <a:rPr lang="en-US" dirty="0"/>
              <a:t>got that… So what is </a:t>
            </a:r>
            <a:r>
              <a:rPr lang="en-US" dirty="0" err="1"/>
              <a:t>PostSharp</a:t>
            </a:r>
            <a:r>
              <a:rPr lang="en-US" dirty="0" smtClean="0"/>
              <a:t>?</a:t>
            </a:r>
            <a:endParaRPr lang="en-US" sz="3400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1835696" y="2636911"/>
            <a:ext cx="6887295" cy="122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Garamond" pitchFamily="18" charset="0"/>
              <a:buChar char="−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Garamond" pitchFamily="18" charset="0"/>
              <a:buChar char="−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00050" lvl="1" indent="0">
              <a:buNone/>
            </a:pPr>
            <a:r>
              <a:rPr lang="en-AU" kern="0" dirty="0" smtClean="0"/>
              <a:t>“It’s a visual studio extension that uses Aspects which are attached as Attributes to inject common code into your code”</a:t>
            </a:r>
            <a:endParaRPr lang="en-AU" kern="0" dirty="0"/>
          </a:p>
          <a:p>
            <a:pPr marL="3543300" lvl="8" indent="0">
              <a:buFont typeface="Garamond" pitchFamily="18" charset="0"/>
              <a:buNone/>
            </a:pPr>
            <a:r>
              <a:rPr lang="en-AU" sz="1400" kern="0" dirty="0"/>
              <a:t>                                                Me</a:t>
            </a:r>
          </a:p>
          <a:p>
            <a:pPr marL="400050" lvl="1" indent="0">
              <a:buNone/>
            </a:pP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1619672" y="1196752"/>
            <a:ext cx="7128792" cy="5328592"/>
          </a:xfrm>
          <a:prstGeom prst="rect">
            <a:avLst/>
          </a:prstGeom>
          <a:solidFill>
            <a:srgbClr val="FFFFFF">
              <a:alpha val="32157"/>
            </a:srgbClr>
          </a:solidFill>
          <a:ln w="12700" cap="sq" cmpd="sng" algn="ctr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>
          <a:xfrm>
            <a:off x="1869368" y="3022848"/>
            <a:ext cx="6629400" cy="838200"/>
          </a:xfrm>
        </p:spPr>
        <p:txBody>
          <a:bodyPr/>
          <a:lstStyle/>
          <a:p>
            <a:pPr algn="ctr"/>
            <a:r>
              <a:rPr lang="en-US" dirty="0" err="1" smtClean="0"/>
              <a:t>INotifyPropertyChanged</a:t>
            </a:r>
            <a:r>
              <a:rPr lang="en-US" dirty="0" smtClean="0"/>
              <a:t>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2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619672" y="1196752"/>
            <a:ext cx="7128792" cy="5328592"/>
          </a:xfrm>
          <a:prstGeom prst="rect">
            <a:avLst/>
          </a:prstGeom>
          <a:solidFill>
            <a:srgbClr val="FFFFFF">
              <a:alpha val="32157"/>
            </a:srgbClr>
          </a:solidFill>
          <a:ln w="12700" cap="sq" cmpd="sng" algn="ctr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03694"/>
            <a:ext cx="6208187" cy="188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1740420" y="4221088"/>
            <a:ext cx="6887295" cy="122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Garamond" pitchFamily="18" charset="0"/>
              <a:buChar char="−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Garamond" pitchFamily="18" charset="0"/>
              <a:buChar char="−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00050" lvl="1" indent="0">
              <a:buNone/>
            </a:pPr>
            <a:r>
              <a:rPr lang="en-AU" kern="0" dirty="0" err="1" smtClean="0"/>
              <a:t>PostSharp</a:t>
            </a:r>
            <a:r>
              <a:rPr lang="en-AU" kern="0" dirty="0" smtClean="0"/>
              <a:t> adds an extra couple of steps to the build process allowing it to generate and inject instances of code as indicated by the Attribute and Attribute type</a:t>
            </a:r>
            <a:endParaRPr lang="en-AU" sz="1400" kern="0" dirty="0"/>
          </a:p>
          <a:p>
            <a:pPr marL="400050" lvl="1" indent="0"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27333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619672" y="1196752"/>
            <a:ext cx="7128792" cy="5328592"/>
          </a:xfrm>
          <a:prstGeom prst="rect">
            <a:avLst/>
          </a:prstGeom>
          <a:solidFill>
            <a:srgbClr val="FFFFFF">
              <a:alpha val="32157"/>
            </a:srgbClr>
          </a:solidFill>
          <a:ln w="12700" cap="sq" cmpd="sng" algn="ctr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&amp; Disadvantages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Advantages</a:t>
            </a:r>
            <a:endParaRPr lang="en-US" sz="1800" dirty="0"/>
          </a:p>
          <a:p>
            <a:pPr lvl="1"/>
            <a:r>
              <a:rPr lang="en-US" sz="1800" dirty="0" smtClean="0"/>
              <a:t>Reusability of code</a:t>
            </a:r>
          </a:p>
          <a:p>
            <a:pPr lvl="1"/>
            <a:r>
              <a:rPr lang="en-US" sz="1800" dirty="0" smtClean="0"/>
              <a:t>Reduced development time</a:t>
            </a:r>
          </a:p>
          <a:p>
            <a:pPr lvl="1"/>
            <a:r>
              <a:rPr lang="en-US" sz="1800" dirty="0" smtClean="0"/>
              <a:t>Reduced Lines of Code (DRY)</a:t>
            </a:r>
          </a:p>
          <a:p>
            <a:pPr lvl="1"/>
            <a:r>
              <a:rPr lang="en-US" sz="1800" dirty="0" smtClean="0"/>
              <a:t>Ability to introduce functionality without rewriting the underlying codebase</a:t>
            </a:r>
          </a:p>
          <a:p>
            <a:pPr lvl="1"/>
            <a:r>
              <a:rPr lang="en-US" sz="1800" dirty="0" smtClean="0"/>
              <a:t>Increase readability- Removing clutter from classes</a:t>
            </a:r>
          </a:p>
          <a:p>
            <a:pPr lvl="1"/>
            <a:r>
              <a:rPr lang="en-US" sz="1800" dirty="0" smtClean="0"/>
              <a:t>Reduced chance of not implementing code patterns</a:t>
            </a:r>
            <a:endParaRPr lang="en-US" sz="1800" dirty="0"/>
          </a:p>
          <a:p>
            <a:r>
              <a:rPr lang="en-US" sz="1800" dirty="0" smtClean="0"/>
              <a:t>Disadvantages</a:t>
            </a:r>
            <a:endParaRPr lang="en-US" sz="1800" dirty="0"/>
          </a:p>
          <a:p>
            <a:pPr lvl="1"/>
            <a:r>
              <a:rPr lang="en-US" sz="1800" dirty="0" smtClean="0"/>
              <a:t>Increased compile time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619672" y="1196752"/>
            <a:ext cx="7128792" cy="5328592"/>
          </a:xfrm>
          <a:prstGeom prst="rect">
            <a:avLst/>
          </a:prstGeom>
          <a:solidFill>
            <a:srgbClr val="FFFFFF">
              <a:alpha val="32157"/>
            </a:srgbClr>
          </a:solidFill>
          <a:ln w="12700" cap="sq" cmpd="sng" algn="ctr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available aspects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 smtClean="0"/>
              <a:t>OnMethodBoundaryAspect</a:t>
            </a:r>
            <a:endParaRPr lang="en-US" sz="1800" dirty="0" smtClean="0"/>
          </a:p>
          <a:p>
            <a:pPr lvl="1"/>
            <a:r>
              <a:rPr lang="en-US" sz="1600" dirty="0" smtClean="0"/>
              <a:t>Supports injecting code before and after a method</a:t>
            </a:r>
            <a:endParaRPr lang="en-US" sz="1600" dirty="0"/>
          </a:p>
          <a:p>
            <a:r>
              <a:rPr lang="en-US" sz="1800" dirty="0" err="1" smtClean="0"/>
              <a:t>OnExceptionAspect</a:t>
            </a:r>
            <a:endParaRPr lang="en-US" sz="1800" dirty="0" smtClean="0"/>
          </a:p>
          <a:p>
            <a:pPr lvl="1"/>
            <a:r>
              <a:rPr lang="en-US" sz="1600" dirty="0" smtClean="0"/>
              <a:t>Wraps a method with a Try/Catch block and allows global error handling</a:t>
            </a:r>
            <a:endParaRPr lang="en-US" sz="1600" dirty="0"/>
          </a:p>
          <a:p>
            <a:r>
              <a:rPr lang="en-US" sz="1800" dirty="0" err="1" smtClean="0"/>
              <a:t>MethodInterceptionAspect</a:t>
            </a:r>
            <a:endParaRPr lang="en-US" sz="1800" dirty="0" smtClean="0"/>
          </a:p>
          <a:p>
            <a:pPr lvl="1"/>
            <a:r>
              <a:rPr lang="en-US" sz="1600" dirty="0" smtClean="0"/>
              <a:t>Surrounds a method with the code contained in an aspect</a:t>
            </a:r>
            <a:endParaRPr lang="en-US" sz="1600" dirty="0"/>
          </a:p>
          <a:p>
            <a:r>
              <a:rPr lang="en-US" sz="1800" dirty="0" err="1" smtClean="0"/>
              <a:t>LocationInterceptionAspect</a:t>
            </a:r>
            <a:endParaRPr lang="en-US" sz="1800" dirty="0" smtClean="0"/>
          </a:p>
          <a:p>
            <a:pPr lvl="1"/>
            <a:r>
              <a:rPr lang="en-US" sz="1600" dirty="0" smtClean="0"/>
              <a:t>Can be attached to a property or field to intercept calls to the getters and setters</a:t>
            </a:r>
          </a:p>
          <a:p>
            <a:r>
              <a:rPr lang="en-US" sz="1800" dirty="0" err="1" smtClean="0"/>
              <a:t>EventInterceptionAspect</a:t>
            </a:r>
            <a:endParaRPr lang="en-US" sz="1800" dirty="0" smtClean="0"/>
          </a:p>
          <a:p>
            <a:pPr lvl="1"/>
            <a:r>
              <a:rPr lang="en-US" sz="1600" dirty="0" smtClean="0"/>
              <a:t>Can be attached to an events Add, Remove and Invocation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619672" y="1196752"/>
            <a:ext cx="7128792" cy="5328592"/>
          </a:xfrm>
          <a:prstGeom prst="rect">
            <a:avLst/>
          </a:prstGeom>
          <a:solidFill>
            <a:srgbClr val="FFFFFF">
              <a:alpha val="32157"/>
            </a:srgbClr>
          </a:solidFill>
          <a:ln w="12700" cap="sq" cmpd="sng" algn="ctr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066800"/>
            <a:ext cx="7207696" cy="838200"/>
          </a:xfrm>
        </p:spPr>
        <p:txBody>
          <a:bodyPr/>
          <a:lstStyle/>
          <a:p>
            <a:r>
              <a:rPr lang="en-US" dirty="0" smtClean="0"/>
              <a:t>Overview of available aspects cont.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 smtClean="0"/>
              <a:t>CompositionAspect</a:t>
            </a:r>
            <a:endParaRPr lang="en-US" sz="1800" dirty="0" smtClean="0"/>
          </a:p>
          <a:p>
            <a:pPr lvl="1"/>
            <a:r>
              <a:rPr lang="en-US" sz="1600" dirty="0" smtClean="0"/>
              <a:t>Supports dynamically applying multiple interfaces to the attached type</a:t>
            </a:r>
            <a:endParaRPr lang="en-US" sz="1600" dirty="0"/>
          </a:p>
          <a:p>
            <a:r>
              <a:rPr lang="en-US" sz="1800" dirty="0" err="1" smtClean="0"/>
              <a:t>CustomAttributeIntroductionAspect</a:t>
            </a:r>
            <a:endParaRPr lang="en-US" sz="1800" dirty="0" smtClean="0"/>
          </a:p>
          <a:p>
            <a:pPr lvl="1"/>
            <a:r>
              <a:rPr lang="en-US" sz="1600" dirty="0" smtClean="0"/>
              <a:t>Supports adding a custom attribute to a target</a:t>
            </a:r>
            <a:endParaRPr lang="en-US" sz="1600" dirty="0"/>
          </a:p>
          <a:p>
            <a:r>
              <a:rPr lang="en-US" sz="1800" dirty="0" err="1" smtClean="0"/>
              <a:t>ManagedResourceIntroductionAspect</a:t>
            </a:r>
            <a:endParaRPr lang="en-US" sz="1800" dirty="0" smtClean="0"/>
          </a:p>
          <a:p>
            <a:pPr lvl="1"/>
            <a:r>
              <a:rPr lang="en-US" sz="1600" dirty="0" smtClean="0"/>
              <a:t>Supports attaching a custom attribute to an assembly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13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_PPTProjOverview">
  <a:themeElements>
    <a:clrScheme name="Project Overview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D658A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4D0E0B0-8833-491E-BB0D-6E6AC9CC05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MS_PPTProjOverview</Template>
  <TotalTime>2914</TotalTime>
  <Words>321</Words>
  <Application>Microsoft Office PowerPoint</Application>
  <PresentationFormat>On-screen Show (4:3)</PresentationFormat>
  <Paragraphs>56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MS_PPTProjOverview</vt:lpstr>
      <vt:lpstr>PowerPoint Presentation</vt:lpstr>
      <vt:lpstr>Aspect Orientated Programming</vt:lpstr>
      <vt:lpstr>PostSharp</vt:lpstr>
      <vt:lpstr>PostSharp</vt:lpstr>
      <vt:lpstr>INotifyPropertyChanged Example</vt:lpstr>
      <vt:lpstr>How does it work?</vt:lpstr>
      <vt:lpstr>Advantages &amp; Disadvantages</vt:lpstr>
      <vt:lpstr>Overview of available aspects</vt:lpstr>
      <vt:lpstr>Overview of available aspects cont.</vt:lpstr>
      <vt:lpstr>Contracts Example</vt:lpstr>
      <vt:lpstr>PowerPoint Presentation</vt:lpstr>
      <vt:lpstr>Scope of targets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Sheet</dc:title>
  <dc:creator>Paul Kerry</dc:creator>
  <cp:lastModifiedBy>Paul Kerry</cp:lastModifiedBy>
  <cp:revision>17</cp:revision>
  <cp:lastPrinted>1601-01-01T00:00:00Z</cp:lastPrinted>
  <dcterms:created xsi:type="dcterms:W3CDTF">2016-06-14T12:22:43Z</dcterms:created>
  <dcterms:modified xsi:type="dcterms:W3CDTF">2016-06-16T12:57:37Z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TC010184561033</vt:lpwstr>
  </property>
</Properties>
</file>