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92" r:id="rId8"/>
    <p:sldId id="291" r:id="rId9"/>
    <p:sldId id="293" r:id="rId10"/>
    <p:sldId id="295" r:id="rId11"/>
    <p:sldId id="296" r:id="rId12"/>
    <p:sldId id="297" r:id="rId13"/>
    <p:sldId id="300" r:id="rId14"/>
    <p:sldId id="301" r:id="rId15"/>
    <p:sldId id="303" r:id="rId16"/>
    <p:sldId id="304" r:id="rId17"/>
    <p:sldId id="305" r:id="rId18"/>
    <p:sldId id="306" r:id="rId19"/>
    <p:sldId id="30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E83-BF52-49D5-A826-55407A8DFC0E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67CE-A533-4C43-AEDC-8EAC1F46575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2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E83-BF52-49D5-A826-55407A8DFC0E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67CE-A533-4C43-AEDC-8EAC1F465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E83-BF52-49D5-A826-55407A8DFC0E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67CE-A533-4C43-AEDC-8EAC1F465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E83-BF52-49D5-A826-55407A8DFC0E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67CE-A533-4C43-AEDC-8EAC1F465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90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E83-BF52-49D5-A826-55407A8DFC0E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67CE-A533-4C43-AEDC-8EAC1F46575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E83-BF52-49D5-A826-55407A8DFC0E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67CE-A533-4C43-AEDC-8EAC1F465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62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E83-BF52-49D5-A826-55407A8DFC0E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67CE-A533-4C43-AEDC-8EAC1F465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93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E83-BF52-49D5-A826-55407A8DFC0E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67CE-A533-4C43-AEDC-8EAC1F465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9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E83-BF52-49D5-A826-55407A8DFC0E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67CE-A533-4C43-AEDC-8EAC1F465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3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3B8E83-BF52-49D5-A826-55407A8DFC0E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AC67CE-A533-4C43-AEDC-8EAC1F465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2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E83-BF52-49D5-A826-55407A8DFC0E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67CE-A533-4C43-AEDC-8EAC1F465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31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3B8E83-BF52-49D5-A826-55407A8DFC0E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AC67CE-A533-4C43-AEDC-8EAC1F46575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22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79574-DC5A-4E53-BC11-8E226DEDF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72917"/>
            <a:ext cx="12192000" cy="2387600"/>
          </a:xfrm>
        </p:spPr>
        <p:txBody>
          <a:bodyPr>
            <a:normAutofit/>
          </a:bodyPr>
          <a:lstStyle/>
          <a:p>
            <a:pPr algn="ctr"/>
            <a:r>
              <a:rPr lang="ru-RU" sz="5400" cap="all" dirty="0"/>
              <a:t>Компьютерная система многокритериального анализа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8ABBDC-472C-4E26-8438-B88326867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77913"/>
            <a:ext cx="12192000" cy="1655762"/>
          </a:xfrm>
        </p:spPr>
        <p:txBody>
          <a:bodyPr/>
          <a:lstStyle/>
          <a:p>
            <a:pPr algn="ctr"/>
            <a:r>
              <a:rPr lang="ru-RU" i="1" u="sng" dirty="0"/>
              <a:t>Автор</a:t>
            </a:r>
            <a:r>
              <a:rPr lang="ru-RU" dirty="0"/>
              <a:t>: Семушин Сергей Александрович, ученик 11 класса</a:t>
            </a:r>
          </a:p>
          <a:p>
            <a:pPr algn="ctr"/>
            <a:r>
              <a:rPr lang="ru-RU" i="1" u="sng" dirty="0"/>
              <a:t>Руководитель</a:t>
            </a:r>
            <a:r>
              <a:rPr lang="ru-RU" dirty="0"/>
              <a:t>: к.э.н. Минченко Михаил Михайлович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34BD4-EE3A-414A-A60D-779F86DFF074}"/>
              </a:ext>
            </a:extLst>
          </p:cNvPr>
          <p:cNvSpPr txBox="1"/>
          <p:nvPr/>
        </p:nvSpPr>
        <p:spPr>
          <a:xfrm>
            <a:off x="0" y="6396335"/>
            <a:ext cx="274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ГБОУ школа №1537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7F1A0B-F252-4A90-9880-D732E54482FD}"/>
              </a:ext>
            </a:extLst>
          </p:cNvPr>
          <p:cNvSpPr/>
          <p:nvPr/>
        </p:nvSpPr>
        <p:spPr>
          <a:xfrm>
            <a:off x="10247236" y="6396335"/>
            <a:ext cx="1944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/>
              <a:t>Москва, 2018</a:t>
            </a:r>
          </a:p>
        </p:txBody>
      </p:sp>
    </p:spTree>
    <p:extLst>
      <p:ext uri="{BB962C8B-B14F-4D97-AF65-F5344CB8AC3E}">
        <p14:creationId xmlns:p14="http://schemas.microsoft.com/office/powerpoint/2010/main" val="134700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E0615-89B1-412B-8CDA-F5401950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Расчёт вектора приоритетов критериев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9C7314-A8B8-47EF-BF33-1588128F72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3097468"/>
            <a:ext cx="4938712" cy="2880422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B8B592D1-5230-4F07-A7FE-75FA14DB4F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555" y="3097468"/>
            <a:ext cx="4937125" cy="28794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38D5C1-64EE-4947-981D-36A9B4EF5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02" y="1817339"/>
            <a:ext cx="69532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1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F0840-7965-4FEF-B130-5D85410A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списка альтернатив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6C68A0C-39B6-4C31-BD0D-2FD22C7E2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523" y="1846263"/>
            <a:ext cx="689728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9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38C5B-6086-4EB7-9DB1-66A0C8EA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/>
              <a:t>Заполнение матрицы сравнений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DEF7254-7ECC-4DB4-9010-F87B53BDA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523" y="1846263"/>
            <a:ext cx="689728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4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8B8C6-C987-4BE7-B694-75A08384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ru-RU" dirty="0"/>
              <a:t>Расчёт векторов приоритетов альтернатив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40B1EE9-F6ED-4951-82DC-A7A02CC5B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49" y="2490556"/>
            <a:ext cx="8658225" cy="120015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5AD3AD0-A647-4704-9C9E-4343C11A2DFA}"/>
              </a:ext>
            </a:extLst>
          </p:cNvPr>
          <p:cNvSpPr txBox="1">
            <a:spLocks/>
          </p:cNvSpPr>
          <p:nvPr/>
        </p:nvSpPr>
        <p:spPr>
          <a:xfrm>
            <a:off x="30162" y="1956310"/>
            <a:ext cx="12192000" cy="5342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По критерию «Цена»</a:t>
            </a:r>
          </a:p>
        </p:txBody>
      </p:sp>
      <p:pic>
        <p:nvPicPr>
          <p:cNvPr id="9" name="Объект 5">
            <a:extLst>
              <a:ext uri="{FF2B5EF4-FFF2-40B4-BE49-F238E27FC236}">
                <a16:creationId xmlns:a16="http://schemas.microsoft.com/office/drawing/2014/main" id="{144C8985-58BC-4BF5-9B42-6FCDBA9EB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1" y="4429590"/>
            <a:ext cx="8658221" cy="120015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360C3B6-83E6-489E-90E1-C3746CF1CF64}"/>
              </a:ext>
            </a:extLst>
          </p:cNvPr>
          <p:cNvSpPr txBox="1">
            <a:spLocks/>
          </p:cNvSpPr>
          <p:nvPr/>
        </p:nvSpPr>
        <p:spPr>
          <a:xfrm>
            <a:off x="0" y="3895344"/>
            <a:ext cx="12192000" cy="5342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По критерию «Быстродействие»</a:t>
            </a:r>
          </a:p>
        </p:txBody>
      </p:sp>
    </p:spTree>
    <p:extLst>
      <p:ext uri="{BB962C8B-B14F-4D97-AF65-F5344CB8AC3E}">
        <p14:creationId xmlns:p14="http://schemas.microsoft.com/office/powerpoint/2010/main" val="384866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8B8C6-C987-4BE7-B694-75A08384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ru-RU" dirty="0"/>
              <a:t>Расчёт векторов приоритетов альтернатив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40B1EE9-F6ED-4951-82DC-A7A02CC5B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1" y="2490556"/>
            <a:ext cx="8658221" cy="120015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5AD3AD0-A647-4704-9C9E-4343C11A2DFA}"/>
              </a:ext>
            </a:extLst>
          </p:cNvPr>
          <p:cNvSpPr txBox="1">
            <a:spLocks/>
          </p:cNvSpPr>
          <p:nvPr/>
        </p:nvSpPr>
        <p:spPr>
          <a:xfrm>
            <a:off x="30162" y="1956310"/>
            <a:ext cx="12192000" cy="5342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По критерию «Эффективность»</a:t>
            </a:r>
          </a:p>
        </p:txBody>
      </p:sp>
      <p:pic>
        <p:nvPicPr>
          <p:cNvPr id="9" name="Объект 5">
            <a:extLst>
              <a:ext uri="{FF2B5EF4-FFF2-40B4-BE49-F238E27FC236}">
                <a16:creationId xmlns:a16="http://schemas.microsoft.com/office/drawing/2014/main" id="{144C8985-58BC-4BF5-9B42-6FCDBA9EB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0" y="4434315"/>
            <a:ext cx="8658221" cy="11907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360C3B6-83E6-489E-90E1-C3746CF1CF64}"/>
              </a:ext>
            </a:extLst>
          </p:cNvPr>
          <p:cNvSpPr txBox="1">
            <a:spLocks/>
          </p:cNvSpPr>
          <p:nvPr/>
        </p:nvSpPr>
        <p:spPr>
          <a:xfrm>
            <a:off x="0" y="3895344"/>
            <a:ext cx="12192000" cy="5342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По критерию «Интерфейс»</a:t>
            </a:r>
          </a:p>
        </p:txBody>
      </p:sp>
    </p:spTree>
    <p:extLst>
      <p:ext uri="{BB962C8B-B14F-4D97-AF65-F5344CB8AC3E}">
        <p14:creationId xmlns:p14="http://schemas.microsoft.com/office/powerpoint/2010/main" val="311742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8B8C6-C987-4BE7-B694-75A08384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073353" cy="1450757"/>
          </a:xfrm>
        </p:spPr>
        <p:txBody>
          <a:bodyPr/>
          <a:lstStyle/>
          <a:p>
            <a:r>
              <a:rPr lang="ru-RU" dirty="0"/>
              <a:t>Глобальный вектор приоритетов альтернатив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5AD3AD0-A647-4704-9C9E-4343C11A2DFA}"/>
              </a:ext>
            </a:extLst>
          </p:cNvPr>
          <p:cNvSpPr txBox="1">
            <a:spLocks/>
          </p:cNvSpPr>
          <p:nvPr/>
        </p:nvSpPr>
        <p:spPr>
          <a:xfrm>
            <a:off x="30162" y="1956310"/>
            <a:ext cx="12192000" cy="5342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Расчёт вектора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360C3B6-83E6-489E-90E1-C3746CF1CF64}"/>
              </a:ext>
            </a:extLst>
          </p:cNvPr>
          <p:cNvSpPr txBox="1">
            <a:spLocks/>
          </p:cNvSpPr>
          <p:nvPr/>
        </p:nvSpPr>
        <p:spPr>
          <a:xfrm>
            <a:off x="0" y="3895344"/>
            <a:ext cx="12192000" cy="5342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Вывод в отсортированном виде</a:t>
            </a:r>
          </a:p>
        </p:txBody>
      </p:sp>
      <p:pic>
        <p:nvPicPr>
          <p:cNvPr id="7" name="Объект 3">
            <a:extLst>
              <a:ext uri="{FF2B5EF4-FFF2-40B4-BE49-F238E27FC236}">
                <a16:creationId xmlns:a16="http://schemas.microsoft.com/office/drawing/2014/main" id="{A99836A7-D44A-4BE7-99A3-E73F233A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490556"/>
            <a:ext cx="7419975" cy="14382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11DAFD-C4A1-483C-8999-28C8C2C5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60" y="4429590"/>
            <a:ext cx="270547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7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4CA24-A1EF-4C05-9720-2C20FA6D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ADC823-E968-408E-B7A1-230AF579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buNone/>
            </a:pPr>
            <a:r>
              <a:rPr lang="ru-RU" altLang="ru-RU" sz="3600" spc="-50" dirty="0">
                <a:latin typeface="+mj-lt"/>
                <a:ea typeface="+mj-ea"/>
                <a:cs typeface="+mj-cs"/>
              </a:rPr>
              <a:t> </a:t>
            </a:r>
            <a:r>
              <a:rPr lang="ru-RU" altLang="ru-RU" sz="3600" i="1" u="sng" spc="-50" dirty="0">
                <a:latin typeface="+mj-lt"/>
                <a:ea typeface="+mj-ea"/>
                <a:cs typeface="+mj-cs"/>
              </a:rPr>
              <a:t>Результат работы Компьютерной среды</a:t>
            </a:r>
            <a:r>
              <a:rPr lang="ru-RU" altLang="ru-RU" sz="3600" spc="-50" dirty="0">
                <a:latin typeface="+mj-lt"/>
                <a:ea typeface="+mj-ea"/>
                <a:cs typeface="+mj-cs"/>
              </a:rPr>
              <a:t> – автоматизированный выбор наиболее приоритетной альтернативы из заданного набора, а также ранжирование альтернатив по степени уменьшения их значимости</a:t>
            </a:r>
          </a:p>
        </p:txBody>
      </p:sp>
    </p:spTree>
    <p:extLst>
      <p:ext uri="{BB962C8B-B14F-4D97-AF65-F5344CB8AC3E}">
        <p14:creationId xmlns:p14="http://schemas.microsoft.com/office/powerpoint/2010/main" val="69585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29DBC-0E7C-42C3-8746-FF21F6B7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D2CA8-1BB9-4C2E-A3B1-33F88AF7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  <a:buNone/>
            </a:pPr>
            <a:r>
              <a:rPr lang="ru-RU" altLang="ru-RU" sz="3600" spc="-50" dirty="0">
                <a:latin typeface="+mj-lt"/>
                <a:ea typeface="+mj-ea"/>
                <a:cs typeface="+mj-cs"/>
              </a:rPr>
              <a:t>		Разработанная </a:t>
            </a:r>
            <a:r>
              <a:rPr lang="ru-RU" altLang="ru-RU" sz="3600" i="1" spc="-50" dirty="0">
                <a:latin typeface="+mj-lt"/>
                <a:ea typeface="+mj-ea"/>
                <a:cs typeface="+mj-cs"/>
              </a:rPr>
              <a:t>Компьютерная среда</a:t>
            </a:r>
            <a:r>
              <a:rPr lang="ru-RU" altLang="ru-RU" sz="3600" spc="-50" dirty="0">
                <a:latin typeface="+mj-lt"/>
                <a:ea typeface="+mj-ea"/>
                <a:cs typeface="+mj-cs"/>
              </a:rPr>
              <a:t> может облегчить процесс выбора наиболее благоприятной альтернативы в различных прикладных областях</a:t>
            </a:r>
          </a:p>
          <a:p>
            <a:pPr>
              <a:lnSpc>
                <a:spcPct val="85000"/>
              </a:lnSpc>
              <a:buNone/>
            </a:pPr>
            <a:r>
              <a:rPr lang="ru-RU" altLang="ru-RU" sz="3600" spc="-50" dirty="0">
                <a:latin typeface="+mj-lt"/>
                <a:ea typeface="+mj-ea"/>
                <a:cs typeface="+mj-cs"/>
              </a:rPr>
              <a:t>		</a:t>
            </a:r>
            <a:r>
              <a:rPr lang="ru-RU" altLang="ru-RU" sz="3600" i="1" spc="-50" dirty="0">
                <a:latin typeface="+mj-lt"/>
                <a:ea typeface="+mj-ea"/>
                <a:cs typeface="+mj-cs"/>
              </a:rPr>
              <a:t>Компьютерная среда</a:t>
            </a:r>
            <a:r>
              <a:rPr lang="ru-RU" altLang="ru-RU" sz="3600" spc="-50" dirty="0">
                <a:latin typeface="+mj-lt"/>
                <a:ea typeface="+mj-ea"/>
                <a:cs typeface="+mj-cs"/>
              </a:rPr>
              <a:t> может использоваться</a:t>
            </a:r>
            <a:br>
              <a:rPr lang="ru-RU" altLang="ru-RU" sz="3600" spc="-50" dirty="0">
                <a:latin typeface="+mj-lt"/>
                <a:ea typeface="+mj-ea"/>
                <a:cs typeface="+mj-cs"/>
              </a:rPr>
            </a:br>
            <a:r>
              <a:rPr lang="ru-RU" altLang="ru-RU" sz="3600" spc="-50" dirty="0">
                <a:latin typeface="+mj-lt"/>
                <a:ea typeface="+mj-ea"/>
                <a:cs typeface="+mj-cs"/>
              </a:rPr>
              <a:t>в качестве современного инструмента поддержки принятия решений в самых разнообразных сферах – от бытовых задач покупки квартиры или выбора места работы до принятия важных решений в сфере бизнеса и межгосударственных отношений</a:t>
            </a:r>
            <a:endParaRPr lang="ru-RU" sz="36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058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29DBC-0E7C-42C3-8746-FF21F6B7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D2CA8-1BB9-4C2E-A3B1-33F88AF7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5000"/>
              </a:lnSpc>
              <a:buNone/>
            </a:pPr>
            <a:r>
              <a:rPr lang="ru-RU" altLang="ru-RU" dirty="0"/>
              <a:t> </a:t>
            </a:r>
            <a:r>
              <a:rPr lang="ru-RU" altLang="ru-RU" b="1" dirty="0">
                <a:solidFill>
                  <a:srgbClr val="000066"/>
                </a:solidFill>
              </a:rPr>
              <a:t>Разработанная </a:t>
            </a:r>
            <a:r>
              <a:rPr lang="ru-RU" altLang="ru-RU" b="1" i="1" dirty="0">
                <a:solidFill>
                  <a:srgbClr val="000066"/>
                </a:solidFill>
              </a:rPr>
              <a:t>Компьютерная среда</a:t>
            </a:r>
            <a:r>
              <a:rPr lang="ru-RU" altLang="ru-RU" b="1" dirty="0">
                <a:solidFill>
                  <a:srgbClr val="000066"/>
                </a:solidFill>
              </a:rPr>
              <a:t> может облегчить процесс выбора наиболее благоприятной альтернативы в различных прикладных областях</a:t>
            </a:r>
          </a:p>
          <a:p>
            <a:pPr algn="ctr">
              <a:lnSpc>
                <a:spcPct val="85000"/>
              </a:lnSpc>
              <a:buNone/>
            </a:pPr>
            <a:endParaRPr lang="ru-RU" altLang="ru-RU" sz="1050" b="1" dirty="0">
              <a:solidFill>
                <a:srgbClr val="000066"/>
              </a:solidFill>
            </a:endParaRPr>
          </a:p>
          <a:p>
            <a:pPr algn="ctr">
              <a:lnSpc>
                <a:spcPct val="85000"/>
              </a:lnSpc>
              <a:buNone/>
            </a:pPr>
            <a:r>
              <a:rPr lang="ru-RU" altLang="ru-RU" b="1" i="1" dirty="0">
                <a:solidFill>
                  <a:srgbClr val="000066"/>
                </a:solidFill>
              </a:rPr>
              <a:t>Компьютерная среда</a:t>
            </a:r>
            <a:r>
              <a:rPr lang="ru-RU" altLang="ru-RU" b="1" dirty="0">
                <a:solidFill>
                  <a:srgbClr val="000066"/>
                </a:solidFill>
              </a:rPr>
              <a:t> может использоваться</a:t>
            </a:r>
            <a:br>
              <a:rPr lang="ru-RU" altLang="ru-RU" b="1" dirty="0">
                <a:solidFill>
                  <a:srgbClr val="000066"/>
                </a:solidFill>
              </a:rPr>
            </a:br>
            <a:r>
              <a:rPr lang="ru-RU" altLang="ru-RU" b="1" dirty="0">
                <a:solidFill>
                  <a:srgbClr val="000066"/>
                </a:solidFill>
              </a:rPr>
              <a:t>в качестве современного инструмента поддержки принятия решений в самых разнообразных сферах – от бытовых задач покупки квартиры или выбора места работы</a:t>
            </a:r>
            <a:br>
              <a:rPr lang="ru-RU" altLang="ru-RU" b="1" dirty="0">
                <a:solidFill>
                  <a:srgbClr val="000066"/>
                </a:solidFill>
              </a:rPr>
            </a:br>
            <a:r>
              <a:rPr lang="ru-RU" altLang="ru-RU" b="1" dirty="0">
                <a:solidFill>
                  <a:srgbClr val="000066"/>
                </a:solidFill>
              </a:rPr>
              <a:t>до принятия важных решений в сфере бизнеса и межгосударственных отношений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17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E7F5D-EC08-467E-959E-0800B916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A7807-DCCE-4954-9286-D8F82D23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1.</a:t>
            </a:r>
            <a:r>
              <a:rPr lang="en-US" sz="2400" dirty="0"/>
              <a:t> </a:t>
            </a:r>
            <a:r>
              <a:rPr lang="ru-RU" sz="2400" dirty="0"/>
              <a:t>Архангельский</a:t>
            </a:r>
            <a:r>
              <a:rPr lang="en-US" sz="2400" dirty="0"/>
              <a:t> </a:t>
            </a:r>
            <a:r>
              <a:rPr lang="ru-RU" sz="2400" dirty="0"/>
              <a:t>А.Я. Компоненты </a:t>
            </a:r>
            <a:r>
              <a:rPr lang="en-US" sz="2400" dirty="0"/>
              <a:t>C</a:t>
            </a:r>
            <a:r>
              <a:rPr lang="ru-RU" sz="2400" dirty="0"/>
              <a:t>++ </a:t>
            </a:r>
            <a:r>
              <a:rPr lang="en-US" sz="2400" dirty="0"/>
              <a:t>Builder</a:t>
            </a:r>
            <a:r>
              <a:rPr lang="ru-RU" sz="2400" dirty="0"/>
              <a:t>. Справочное и методическое пособие. – М.: Бином-Пресс, 2008.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2. Емельянов С.В., Ларичев О.И. Многокритериальные методы принятия решений. М.: Знание, 1985.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3. </a:t>
            </a:r>
            <a:r>
              <a:rPr lang="ru-RU" sz="2400" dirty="0" err="1"/>
              <a:t>Клюшин</a:t>
            </a:r>
            <a:r>
              <a:rPr lang="ru-RU" sz="2400" dirty="0"/>
              <a:t> Д.А. Полный курс C++. Профессиональная работа. – М.: Вильямс, 2004.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4. Ларичев О.И. Наука и искусство принятия решений. – М.: Наука, 1979.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5. </a:t>
            </a:r>
            <a:r>
              <a:rPr lang="ru-RU" sz="2400" dirty="0" err="1"/>
              <a:t>Саати</a:t>
            </a:r>
            <a:r>
              <a:rPr lang="ru-RU" sz="2400" dirty="0"/>
              <a:t> Т. Принятие решений. Метод анализа иерархий. – М.: Радио и связь, 1989.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6. Тюрин Ю.Н., Макаров А.А. Статистический анализ данных </a:t>
            </a:r>
            <a:r>
              <a:rPr lang="ru-RU" sz="2400"/>
              <a:t>на компьютере. </a:t>
            </a:r>
            <a:r>
              <a:rPr lang="ru-RU" sz="2400" dirty="0"/>
              <a:t>Под ред. В</a:t>
            </a:r>
            <a:r>
              <a:rPr lang="en-US" sz="2400" dirty="0"/>
              <a:t>.</a:t>
            </a:r>
            <a:r>
              <a:rPr lang="ru-RU" sz="2400" dirty="0"/>
              <a:t>Э</a:t>
            </a:r>
            <a:r>
              <a:rPr lang="en-US" sz="2400" dirty="0"/>
              <a:t>.</a:t>
            </a:r>
            <a:r>
              <a:rPr lang="ru-RU" sz="2400" dirty="0"/>
              <a:t>Фигурнова</a:t>
            </a:r>
            <a:r>
              <a:rPr lang="en-US" sz="2400" dirty="0"/>
              <a:t>. – </a:t>
            </a:r>
            <a:r>
              <a:rPr lang="ru-RU" sz="2400" dirty="0"/>
              <a:t>М</a:t>
            </a:r>
            <a:r>
              <a:rPr lang="en-US" sz="2400" dirty="0"/>
              <a:t>.: </a:t>
            </a:r>
            <a:r>
              <a:rPr lang="ru-RU" sz="2400" dirty="0"/>
              <a:t>ИНФРА</a:t>
            </a:r>
            <a:r>
              <a:rPr lang="en-US" sz="2400" dirty="0"/>
              <a:t>-</a:t>
            </a:r>
            <a:r>
              <a:rPr lang="ru-RU" sz="2400" dirty="0"/>
              <a:t>М</a:t>
            </a:r>
            <a:r>
              <a:rPr lang="en-US" sz="2400" dirty="0"/>
              <a:t>, 1998.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672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E54DC-BE6B-4775-959C-B61E177A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DE23C6-6DE2-4726-B073-4C4F9978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u="sng" dirty="0"/>
              <a:t>Цель работы</a:t>
            </a:r>
            <a:r>
              <a:rPr lang="ru-RU" sz="3600" dirty="0"/>
              <a:t> – разработка Компьютерной системы (КС) многокритериального анализа, обеспечивающей программную поддержку анализа альтернатив и выбора наиболее благоприятной для решения поставленной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80330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6CCF0-5D76-4321-A3C4-3BBAD27E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36994" cy="1450757"/>
          </a:xfrm>
        </p:spPr>
        <p:txBody>
          <a:bodyPr/>
          <a:lstStyle/>
          <a:p>
            <a:r>
              <a:rPr lang="ru-RU" dirty="0"/>
              <a:t>Актуальность программной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2E5091-54B3-4FF7-99DF-3757E3F1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i="1" u="sng" dirty="0"/>
              <a:t>Актуальность программной разработки</a:t>
            </a:r>
            <a:r>
              <a:rPr lang="ru-RU" sz="3600" dirty="0"/>
              <a:t> определяется возникновением при решении многих прикладных задач необходимости определения лучшего варианта из определенного набора иерархически соподчиненных альтернатив.</a:t>
            </a:r>
          </a:p>
        </p:txBody>
      </p:sp>
    </p:spTree>
    <p:extLst>
      <p:ext uri="{BB962C8B-B14F-4D97-AF65-F5344CB8AC3E}">
        <p14:creationId xmlns:p14="http://schemas.microsoft.com/office/powerpoint/2010/main" val="13114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34F60-209C-44F8-9E3C-DDCDD68C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Методы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2C10FD-C088-4046-982A-6A05F86D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i="1" u="sng" dirty="0"/>
              <a:t>Компьютерная реализация</a:t>
            </a:r>
            <a:r>
              <a:rPr lang="ru-RU" sz="3600" dirty="0"/>
              <a:t> многокритериального анализа опирается на специально разработанные алгоритмы математической оценки задаваемых пользователями критериев и альтернатив. В основе алгоритмов лежат методы анализа иерархий и аналитических сетей.</a:t>
            </a:r>
          </a:p>
        </p:txBody>
      </p:sp>
    </p:spTree>
    <p:extLst>
      <p:ext uri="{BB962C8B-B14F-4D97-AF65-F5344CB8AC3E}">
        <p14:creationId xmlns:p14="http://schemas.microsoft.com/office/powerpoint/2010/main" val="44145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A5107-63C6-4D3E-8094-E7BF6B68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287225" cy="1450757"/>
          </a:xfrm>
        </p:spPr>
        <p:txBody>
          <a:bodyPr>
            <a:normAutofit/>
          </a:bodyPr>
          <a:lstStyle/>
          <a:p>
            <a:r>
              <a:rPr lang="ru-RU" dirty="0"/>
              <a:t>Инструменты программной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5E5DC-3B5A-4CE6-BBEA-EF5BDF91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altLang="ru-RU" sz="3600" i="1" u="sng" dirty="0"/>
              <a:t>Программная разработка</a:t>
            </a:r>
            <a:r>
              <a:rPr lang="ru-RU" altLang="ru-RU" sz="3600" dirty="0"/>
              <a:t> выполнена средствами среды Embarcadero RAD Studio на языке C++</a:t>
            </a:r>
          </a:p>
          <a:p>
            <a:pPr>
              <a:lnSpc>
                <a:spcPct val="90000"/>
              </a:lnSpc>
            </a:pPr>
            <a:r>
              <a:rPr lang="ru-RU" altLang="ru-RU" sz="3600" i="1" u="sng" dirty="0"/>
              <a:t>Хранение данных</a:t>
            </a:r>
            <a:r>
              <a:rPr lang="ru-RU" altLang="ru-RU" sz="3600" dirty="0"/>
              <a:t> осуществляется с использованием таблиц базы данных с применением Microsoft Access</a:t>
            </a:r>
          </a:p>
          <a:p>
            <a:r>
              <a:rPr lang="ru-RU" altLang="ru-RU" sz="3600" i="1" u="sng" dirty="0"/>
              <a:t>Математическая обработка</a:t>
            </a:r>
            <a:r>
              <a:rPr lang="ru-RU" altLang="ru-RU" sz="3600" dirty="0"/>
              <a:t> реализована</a:t>
            </a:r>
            <a:br>
              <a:rPr lang="ru-RU" altLang="ru-RU" sz="3600" dirty="0"/>
            </a:br>
            <a:r>
              <a:rPr lang="ru-RU" altLang="ru-RU" sz="3600" dirty="0"/>
              <a:t>на основе авторских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35500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CE802-0CAE-4827-A4A4-18A844E3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10FC0276-F688-4276-A0C9-159A91D4F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06" y="2414386"/>
            <a:ext cx="6485714" cy="288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06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72137-A80B-4137-86FC-BBEABD2F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2645DE2-0CD9-4C63-B332-83854E1F2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523" y="1846263"/>
            <a:ext cx="689728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8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3EB5B-478B-4048-B19B-84329423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критериев и типа их показателей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1112F17-2A66-4E94-895B-D63F5F9F5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523" y="1846263"/>
            <a:ext cx="689728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7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4377E-C1CE-4618-8766-12D65932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Попарное сравнение критериев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C189F4F-0574-4DB2-8CFA-A8A75336B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523" y="1846263"/>
            <a:ext cx="689728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529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TM02900769[[fn=Ретро]]</Template>
  <TotalTime>205</TotalTime>
  <Words>244</Words>
  <Application>Microsoft Office PowerPoint</Application>
  <PresentationFormat>Широкоэкранный</PresentationFormat>
  <Paragraphs>47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Ретро</vt:lpstr>
      <vt:lpstr>Компьютерная система многокритериального анализа</vt:lpstr>
      <vt:lpstr>Цель работы</vt:lpstr>
      <vt:lpstr>Актуальность программной разработки</vt:lpstr>
      <vt:lpstr>Методы разработки</vt:lpstr>
      <vt:lpstr>Инструменты программной реализации</vt:lpstr>
      <vt:lpstr>Схема базы данных</vt:lpstr>
      <vt:lpstr>Постановка задачи</vt:lpstr>
      <vt:lpstr>Ввод критериев и типа их показателей</vt:lpstr>
      <vt:lpstr>Попарное сравнение критериев</vt:lpstr>
      <vt:lpstr>Расчёт вектора приоритетов критериев</vt:lpstr>
      <vt:lpstr>Ввод списка альтернатив</vt:lpstr>
      <vt:lpstr>Заполнение матрицы сравнений</vt:lpstr>
      <vt:lpstr>Расчёт векторов приоритетов альтернатив</vt:lpstr>
      <vt:lpstr>Расчёт векторов приоритетов альтернатив</vt:lpstr>
      <vt:lpstr>Глобальный вектор приоритетов альтернатив</vt:lpstr>
      <vt:lpstr>Результаты</vt:lpstr>
      <vt:lpstr>Выводы</vt:lpstr>
      <vt:lpstr>Выводы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система многокритериального анализа</dc:title>
  <dc:creator>Сергей Семушин</dc:creator>
  <cp:lastModifiedBy>Сергей Семушин</cp:lastModifiedBy>
  <cp:revision>16</cp:revision>
  <dcterms:created xsi:type="dcterms:W3CDTF">2018-03-18T13:14:03Z</dcterms:created>
  <dcterms:modified xsi:type="dcterms:W3CDTF">2018-03-18T17:50:53Z</dcterms:modified>
</cp:coreProperties>
</file>