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72" r:id="rId9"/>
    <p:sldId id="275" r:id="rId10"/>
    <p:sldId id="266" r:id="rId11"/>
    <p:sldId id="261" r:id="rId12"/>
    <p:sldId id="269" r:id="rId13"/>
    <p:sldId id="270" r:id="rId14"/>
    <p:sldId id="267" r:id="rId15"/>
    <p:sldId id="268" r:id="rId16"/>
    <p:sldId id="262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18" autoAdjust="0"/>
  </p:normalViewPr>
  <p:slideViewPr>
    <p:cSldViewPr snapToGrid="0">
      <p:cViewPr varScale="1">
        <p:scale>
          <a:sx n="108" d="100"/>
          <a:sy n="108" d="100"/>
        </p:scale>
        <p:origin x="22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33DE2-0FDC-4C7F-AF74-1260D70219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FD5B7-D210-4BC8-9458-362188483E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9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6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4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91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93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167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09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6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3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9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0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67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9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FD5B7-D210-4BC8-9458-362188483E8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5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E364D-D13A-0EB2-54EB-7412AB82A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EACA6C-6A70-3AFE-E5FF-A593B7BD8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ABA57-3A56-C132-ED3D-6EB72EB8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A1895-07F0-0B8D-0FFC-6B2D8B3E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36331-6B97-B8B4-F0E0-1AD6BC98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170DF-2B5A-E234-6214-A83A1D74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0B0C1-6025-BEAA-DDEC-36757451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878F2-20C0-0B06-F246-1455C42F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F9DF0-3B52-EA81-6A9D-55AE997A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69807E-2CF2-631F-EE7B-E5B179AE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54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1459E-4845-6D3D-777D-05A9F4D1F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08DFA2-8DCF-71A7-50EB-BDA9B3157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ED468-6723-DA90-65E7-4810DE9E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74E6-06FA-C51A-8223-18DCD2B5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17572-A07A-8A00-76AD-5A4618B7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1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35DEF-455D-DEE6-1932-923B276C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1D129-28D1-0B43-BC1B-F47F3505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61BBA-D61B-D40B-EA7A-8EAE4EA9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8664B-C4C6-EF3F-CDB3-2E08B033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4FAE6-23A4-F039-6267-6794B8C7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24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077A-FC8A-6074-3BE6-74E85984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7BDDB8-076E-2C0D-352E-9A6C1FB2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44920-4822-C4AB-6A0C-808A102F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DE44F-5606-A2B2-62C2-2C755F44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53B7D-D6CF-7735-59CA-1FFDC148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73DB9-4630-12BC-5306-3FF59C0C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2C1AE-3ED5-1000-F443-6F4E0019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B6E74C-88E0-0098-DD6A-B7817A26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89EEB-3721-BFC5-4DC0-DF68335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4997F-F80D-C971-2B34-93CD930A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29D0A-D30F-6AF8-CAFA-A402CBC1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76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56348-8A12-879C-273D-41DE5FF8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032F1-FBF0-9379-080D-ACFE7D4A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E7944C-1DDD-73E3-57A5-1C65C45F7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63BB0D-EFA0-F9A6-7B2E-5D4EBD80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7955C-E7DE-DDE3-4613-76A66443D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65313C-3994-06C5-322E-9338A724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6A3F16-61AC-A321-D654-515A8A6D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58044-6099-8706-4CF1-CE6B0DFD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0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EAB9-93E8-8A07-D3E0-51B81FD2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C0663F-D5ED-05F0-962E-82E2A368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69874-1616-E3B7-7C96-D461874C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450C6A-7771-F496-0929-BBFA3641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696595-2BEA-6939-C7F1-C466965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289274-FC29-71A9-99B6-25802737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DE6EC-80AE-93DC-E282-A55AC198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26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DB3BD-D653-7A58-4015-641F0E2D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6236D-54D7-D71E-8E1D-30B92000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51D30-B28A-1F57-2948-50A7BE1C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161023-5DF4-04CA-124A-CF9627F6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2A205D-4DAF-F6AF-E10A-5C7B8695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6848A-ED25-CB40-E02C-1CA82121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67E0F-1E15-8F4E-607C-F71B8C0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4D101E-657C-EAFA-456E-450BBFF80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A1D975-C3EF-1744-96AB-B217C8EE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532BC-E334-48C4-AAC1-4D61AFAA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55B3A-A529-B943-A133-FB9C51E4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16EAE-350D-4BC2-FFF5-1ADE099B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7354E7-364C-CBEC-E292-680D82BE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955A5-F9A9-0CF1-B19E-589BCD2A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3F9E0-655A-D873-CA12-3F4D0BD47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C027-CFAE-4EC1-94A8-34E790F0DC79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28CB2-BE39-27E6-7B2B-02FB9281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49D8-9CBE-4A13-BC0C-7131D9D82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DA4D-46C7-4C4D-8EE0-B03F7B53F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4.10350" TargetMode="External"/><Relationship Id="rId3" Type="http://schemas.openxmlformats.org/officeDocument/2006/relationships/hyperlink" Target="https://tidesandcurrents.noaa.gov/predmach.html" TargetMode="External"/><Relationship Id="rId7" Type="http://schemas.openxmlformats.org/officeDocument/2006/relationships/hyperlink" Target="https://doi.org/10.18653/v1/P19-13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5194/ars-19-105-2021" TargetMode="External"/><Relationship Id="rId5" Type="http://schemas.openxmlformats.org/officeDocument/2006/relationships/hyperlink" Target="https://spectrum.ieee.org/not-your-fathers-analog-computer" TargetMode="External"/><Relationship Id="rId10" Type="http://schemas.openxmlformats.org/officeDocument/2006/relationships/hyperlink" Target="https://doi.org/10.1109/TVLSI.2022.3221390" TargetMode="External"/><Relationship Id="rId4" Type="http://schemas.openxmlformats.org/officeDocument/2006/relationships/hyperlink" Target="https://www.computerhistory.org/revolution/analog-computers/3/143" TargetMode="External"/><Relationship Id="rId9" Type="http://schemas.openxmlformats.org/officeDocument/2006/relationships/hyperlink" Target="https://doi.org/10.1080/17445760.2023.2296672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esearch.ibm.com/blog/analog-ai-chip-inference" TargetMode="External"/><Relationship Id="rId3" Type="http://schemas.openxmlformats.org/officeDocument/2006/relationships/hyperlink" Target="https://www.computerhistory.org/revolution/analog-computers/3/143/311" TargetMode="External"/><Relationship Id="rId7" Type="http://schemas.openxmlformats.org/officeDocument/2006/relationships/hyperlink" Target="https://mythic.ai/wp-content/uploads/2021/12/MM1076-M.2-M-key-card.jpg.webp" TargetMode="External"/><Relationship Id="rId2" Type="http://schemas.openxmlformats.org/officeDocument/2006/relationships/hyperlink" Target="https://spectrum.ieee.org/not-your-fathers-analog-compu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ipvision.com/exploring-deep-learning/" TargetMode="External"/><Relationship Id="rId11" Type="http://schemas.openxmlformats.org/officeDocument/2006/relationships/hyperlink" Target="https://en.wikipedia.org/wiki/Amdahl%27s_law#/media/File:AmdahlsLaw.svg" TargetMode="External"/><Relationship Id="rId5" Type="http://schemas.openxmlformats.org/officeDocument/2006/relationships/hyperlink" Target="https://www.tandfonline.com/doi/full/10.1080/17445760.2023.2296672" TargetMode="External"/><Relationship Id="rId10" Type="http://schemas.openxmlformats.org/officeDocument/2006/relationships/hyperlink" Target="https://www.karlrupp.net/2018/02/42-years-of-microprocessor-trend-data/" TargetMode="External"/><Relationship Id="rId4" Type="http://schemas.openxmlformats.org/officeDocument/2006/relationships/hyperlink" Target="https://github.com/svenk/publications/tree/master/Talks/2022-05-21-GPN20-Karlsruhe" TargetMode="External"/><Relationship Id="rId9" Type="http://schemas.openxmlformats.org/officeDocument/2006/relationships/hyperlink" Target="https://www.aspinity.com/aml100-ref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E7623-22F8-7447-0958-3BC4C0E93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Analog </a:t>
            </a:r>
            <a:r>
              <a:rPr lang="de-DE" dirty="0"/>
              <a:t>Computing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7F423-6637-806E-3D77-D57993FEE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Die Zukunft für neuronale Netzwerke?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4395CD-06BF-DC5D-00D9-824D426FB376}"/>
              </a:ext>
            </a:extLst>
          </p:cNvPr>
          <p:cNvSpPr txBox="1"/>
          <p:nvPr/>
        </p:nvSpPr>
        <p:spPr>
          <a:xfrm>
            <a:off x="3242013" y="5227805"/>
            <a:ext cx="57079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Name:		kf-1337</a:t>
            </a:r>
            <a:endParaRPr lang="de-DE" dirty="0"/>
          </a:p>
          <a:p>
            <a:r>
              <a:rPr lang="de-DE" dirty="0" err="1"/>
              <a:t>Matrikelnr</a:t>
            </a:r>
            <a:r>
              <a:rPr lang="de-DE" dirty="0"/>
              <a:t>.:    	XXXXXX</a:t>
            </a:r>
          </a:p>
          <a:p>
            <a:r>
              <a:rPr lang="de-DE" dirty="0"/>
              <a:t>Modul:	       	IT-Trends und Innovationsmanagement</a:t>
            </a:r>
          </a:p>
          <a:p>
            <a:r>
              <a:rPr lang="de-DE" dirty="0"/>
              <a:t>Datum:		20.01.2024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EFAE7B-169C-F116-07C6-313C6888968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108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000" dirty="0"/>
          </a:p>
          <a:p>
            <a:pPr lvl="1"/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40C902-AD60-E679-3C51-0006A59B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03" y="2728492"/>
            <a:ext cx="51625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433F0E-79A6-0E21-A915-8FA4B904C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845"/>
            <a:ext cx="4771516" cy="424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860A1C4-6EAB-9F67-F05E-D67DF40DC358}"/>
              </a:ext>
            </a:extLst>
          </p:cNvPr>
          <p:cNvSpPr txBox="1"/>
          <p:nvPr/>
        </p:nvSpPr>
        <p:spPr>
          <a:xfrm>
            <a:off x="838200" y="5835943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6, </a:t>
            </a:r>
            <a:r>
              <a:rPr lang="de-DE" sz="1000" dirty="0" err="1"/>
              <a:t>shallow</a:t>
            </a:r>
            <a:r>
              <a:rPr lang="de-DE" sz="1000" dirty="0"/>
              <a:t> </a:t>
            </a:r>
            <a:r>
              <a:rPr lang="de-DE" sz="1000" dirty="0" err="1"/>
              <a:t>neural</a:t>
            </a:r>
            <a:r>
              <a:rPr lang="de-DE" sz="1000" dirty="0"/>
              <a:t> network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ABC177-47B0-86F3-897A-EA281278B6CE}"/>
              </a:ext>
            </a:extLst>
          </p:cNvPr>
          <p:cNvSpPr txBox="1"/>
          <p:nvPr/>
        </p:nvSpPr>
        <p:spPr>
          <a:xfrm>
            <a:off x="6407603" y="5835943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7, </a:t>
            </a:r>
            <a:r>
              <a:rPr lang="de-DE" sz="1000" dirty="0" err="1"/>
              <a:t>deep</a:t>
            </a:r>
            <a:r>
              <a:rPr lang="de-DE" sz="1000" dirty="0"/>
              <a:t> </a:t>
            </a:r>
            <a:r>
              <a:rPr lang="de-DE" sz="1000" dirty="0" err="1"/>
              <a:t>neural</a:t>
            </a:r>
            <a:r>
              <a:rPr lang="de-DE" sz="1000" dirty="0"/>
              <a:t> network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1F25E5-3232-B3B3-8B01-864BA78DD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446" y="365125"/>
            <a:ext cx="4104060" cy="20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4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passt Analog Computing zu neuronalen Netzwerken?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Baustein</a:t>
            </a:r>
            <a:r>
              <a:rPr lang="en-US" dirty="0"/>
              <a:t> “Node” </a:t>
            </a:r>
            <a:r>
              <a:rPr lang="en-US" dirty="0" err="1"/>
              <a:t>bauen</a:t>
            </a:r>
            <a:endParaRPr lang="en-US" dirty="0"/>
          </a:p>
          <a:p>
            <a:pPr algn="l"/>
            <a:r>
              <a:rPr lang="en-US" dirty="0"/>
              <a:t>Matrix und </a:t>
            </a:r>
            <a:r>
              <a:rPr lang="de-DE" dirty="0"/>
              <a:t>Vektorrechnungen</a:t>
            </a:r>
            <a:r>
              <a:rPr lang="en-US" dirty="0"/>
              <a:t> = </a:t>
            </a:r>
            <a:r>
              <a:rPr lang="de-DE" dirty="0"/>
              <a:t>rechnen mit Strom</a:t>
            </a:r>
          </a:p>
          <a:p>
            <a:pPr algn="l"/>
            <a:r>
              <a:rPr lang="de-DE" dirty="0"/>
              <a:t>Schaltkreise</a:t>
            </a:r>
            <a:r>
              <a:rPr lang="en-US" dirty="0"/>
              <a:t> </a:t>
            </a:r>
            <a:r>
              <a:rPr lang="en-US" dirty="0" err="1"/>
              <a:t>stapeln</a:t>
            </a:r>
            <a:endParaRPr lang="en-US" dirty="0"/>
          </a:p>
          <a:p>
            <a:pPr lvl="1"/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Energieeffizienz</a:t>
            </a:r>
            <a:r>
              <a:rPr lang="en-US" dirty="0"/>
              <a:t> &gt;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Abwärme</a:t>
            </a:r>
            <a:r>
              <a:rPr lang="en-US" dirty="0"/>
              <a:t> &gt; </a:t>
            </a:r>
            <a:r>
              <a:rPr lang="en-US" dirty="0" err="1"/>
              <a:t>hochskalierte</a:t>
            </a:r>
            <a:r>
              <a:rPr lang="en-US" dirty="0"/>
              <a:t> </a:t>
            </a:r>
            <a:r>
              <a:rPr lang="en-US" dirty="0" err="1"/>
              <a:t>dreidimensionale</a:t>
            </a:r>
            <a:r>
              <a:rPr lang="en-US" dirty="0"/>
              <a:t> </a:t>
            </a:r>
            <a:r>
              <a:rPr lang="en-US" dirty="0" err="1"/>
              <a:t>Topologien</a:t>
            </a:r>
            <a:r>
              <a:rPr lang="en-US" sz="1800" baseline="30000" dirty="0"/>
              <a:t>[4]</a:t>
            </a:r>
            <a:endParaRPr lang="de-DE" sz="1800" baseline="30000" dirty="0"/>
          </a:p>
          <a:p>
            <a:r>
              <a:rPr lang="de-DE" dirty="0"/>
              <a:t>Beispiele: Analoge Co-Prozessoren</a:t>
            </a:r>
          </a:p>
          <a:p>
            <a:pPr lvl="1"/>
            <a:r>
              <a:rPr lang="de-DE" dirty="0" err="1"/>
              <a:t>Mythic</a:t>
            </a:r>
            <a:r>
              <a:rPr lang="de-DE" dirty="0"/>
              <a:t>, IBM und </a:t>
            </a:r>
            <a:r>
              <a:rPr lang="de-DE" dirty="0" err="1"/>
              <a:t>Aspinity</a:t>
            </a:r>
            <a:r>
              <a:rPr lang="de-DE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8B2ED8-D4E7-3BE1-4BF2-0F2C197E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49" y="4947434"/>
            <a:ext cx="3691724" cy="112880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B48A7D-7D2D-5CF7-2D48-1212DE8E1A64}"/>
              </a:ext>
            </a:extLst>
          </p:cNvPr>
          <p:cNvSpPr txBox="1"/>
          <p:nvPr/>
        </p:nvSpPr>
        <p:spPr>
          <a:xfrm>
            <a:off x="1461949" y="6079838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8, M.2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card</a:t>
            </a:r>
            <a:endParaRPr lang="de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D68B70-53C0-E26D-DBB0-ED207633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01294"/>
            <a:ext cx="2630155" cy="189228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1D02FD6-DC28-109F-5EA2-58F21B02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3" y="3612841"/>
            <a:ext cx="1782429" cy="26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2D4A8CA-7694-C48C-FDCC-1BE43C676496}"/>
              </a:ext>
            </a:extLst>
          </p:cNvPr>
          <p:cNvSpPr txBox="1"/>
          <p:nvPr/>
        </p:nvSpPr>
        <p:spPr>
          <a:xfrm>
            <a:off x="6096000" y="5898981"/>
            <a:ext cx="2246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9, IBM Rendering </a:t>
            </a:r>
            <a:r>
              <a:rPr lang="de-DE" sz="1000" dirty="0" err="1"/>
              <a:t>of</a:t>
            </a:r>
            <a:r>
              <a:rPr lang="de-DE" sz="1000" dirty="0"/>
              <a:t> analog AI </a:t>
            </a:r>
            <a:r>
              <a:rPr lang="de-DE" sz="1000" dirty="0" err="1"/>
              <a:t>chip</a:t>
            </a:r>
            <a:endParaRPr lang="de-DE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9D15EB3-CC48-4FA4-9021-289E4C5986F2}"/>
              </a:ext>
            </a:extLst>
          </p:cNvPr>
          <p:cNvSpPr txBox="1"/>
          <p:nvPr/>
        </p:nvSpPr>
        <p:spPr>
          <a:xfrm>
            <a:off x="9148763" y="6171313"/>
            <a:ext cx="1859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10, </a:t>
            </a:r>
            <a:r>
              <a:rPr lang="de-DE" sz="1000" dirty="0" err="1"/>
              <a:t>Aspinity</a:t>
            </a:r>
            <a:r>
              <a:rPr lang="de-DE" sz="1000" dirty="0"/>
              <a:t> ALM100-REF-1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E38EEC-76CA-F435-55E0-3C2767542D27}"/>
              </a:ext>
            </a:extLst>
          </p:cNvPr>
          <p:cNvSpPr txBox="1"/>
          <p:nvPr/>
        </p:nvSpPr>
        <p:spPr>
          <a:xfrm>
            <a:off x="405494" y="6350147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[4] Ulmann, B. (2023)</a:t>
            </a:r>
          </a:p>
        </p:txBody>
      </p:sp>
    </p:spTree>
    <p:extLst>
      <p:ext uri="{BB962C8B-B14F-4D97-AF65-F5344CB8AC3E}">
        <p14:creationId xmlns:p14="http://schemas.microsoft.com/office/powerpoint/2010/main" val="303583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Aspekt Nachhaltigkeit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8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CADF5E-C7DC-2E95-923A-7CE285EDAE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1200" y="1729084"/>
            <a:ext cx="5500800" cy="42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C7A6261-6299-0221-6C62-D086D8703E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8200" y="1954330"/>
            <a:ext cx="5938311" cy="3744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F843E0-4B18-3E10-4E09-646B1D8E63F2}"/>
              </a:ext>
            </a:extLst>
          </p:cNvPr>
          <p:cNvSpPr txBox="1"/>
          <p:nvPr/>
        </p:nvSpPr>
        <p:spPr>
          <a:xfrm>
            <a:off x="838200" y="1544418"/>
            <a:ext cx="13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Moore‘s</a:t>
            </a:r>
            <a:r>
              <a:rPr lang="de-DE" dirty="0"/>
              <a:t> Law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80AA7D-701F-3A39-224E-229BC28909E4}"/>
              </a:ext>
            </a:extLst>
          </p:cNvPr>
          <p:cNvSpPr txBox="1"/>
          <p:nvPr/>
        </p:nvSpPr>
        <p:spPr>
          <a:xfrm>
            <a:off x="6836043" y="1544418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Amdahl‘s</a:t>
            </a:r>
            <a:r>
              <a:rPr lang="de-DE" dirty="0"/>
              <a:t> Law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D4A3B8-DF14-7EE6-A9CE-97729FA3E4C6}"/>
              </a:ext>
            </a:extLst>
          </p:cNvPr>
          <p:cNvSpPr txBox="1"/>
          <p:nvPr/>
        </p:nvSpPr>
        <p:spPr>
          <a:xfrm>
            <a:off x="838200" y="5698435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11, 48 </a:t>
            </a:r>
            <a:r>
              <a:rPr lang="de-DE" sz="1000" dirty="0" err="1"/>
              <a:t>years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99444A-55FF-74DE-CB42-28E3E207FB67}"/>
              </a:ext>
            </a:extLst>
          </p:cNvPr>
          <p:cNvSpPr txBox="1"/>
          <p:nvPr/>
        </p:nvSpPr>
        <p:spPr>
          <a:xfrm>
            <a:off x="6776511" y="6026403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12 </a:t>
            </a:r>
            <a:r>
              <a:rPr lang="de-DE" sz="1000" dirty="0" err="1"/>
              <a:t>Amdahl‘s</a:t>
            </a:r>
            <a:r>
              <a:rPr lang="de-DE" sz="1000" dirty="0"/>
              <a:t> </a:t>
            </a:r>
            <a:r>
              <a:rPr lang="de-DE" sz="1000" dirty="0" err="1"/>
              <a:t>law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3626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Aspekt Nachhaltigkeit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9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F678F6A-5FB7-030D-AA74-8C8C03D3E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32846"/>
              </p:ext>
            </p:extLst>
          </p:nvPr>
        </p:nvGraphicFramePr>
        <p:xfrm>
          <a:off x="838198" y="1533897"/>
          <a:ext cx="94615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24502">
                  <a:extLst>
                    <a:ext uri="{9D8B030D-6E8A-4147-A177-3AD203B41FA5}">
                      <a16:colId xmlns:a16="http://schemas.microsoft.com/office/drawing/2014/main" val="4025226680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8854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Verbraucher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Menge an Emissionen in CO</a:t>
                      </a:r>
                      <a:r>
                        <a:rPr lang="de-DE" baseline="-25000" dirty="0"/>
                        <a:t>2</a:t>
                      </a:r>
                      <a:r>
                        <a:rPr lang="de-DE" baseline="0" dirty="0"/>
                        <a:t>e (KG)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1x Flugpassagier von New York &lt;&gt; 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Durchschnittlicher Mensch in einem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Durchschnittlicher Amerikaner in einem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Durchschnittliches Auto inkl. Benzin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6102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1C3D44B-E637-2436-2426-312C8FC2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96329"/>
              </p:ext>
            </p:extLst>
          </p:nvPr>
        </p:nvGraphicFramePr>
        <p:xfrm>
          <a:off x="838197" y="3758937"/>
          <a:ext cx="946150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4161">
                  <a:extLst>
                    <a:ext uri="{9D8B030D-6E8A-4147-A177-3AD203B41FA5}">
                      <a16:colId xmlns:a16="http://schemas.microsoft.com/office/drawing/2014/main" val="4025226680"/>
                    </a:ext>
                  </a:extLst>
                </a:gridCol>
                <a:gridCol w="1845990">
                  <a:extLst>
                    <a:ext uri="{9D8B030D-6E8A-4147-A177-3AD203B41FA5}">
                      <a16:colId xmlns:a16="http://schemas.microsoft.com/office/drawing/2014/main" val="3029266769"/>
                    </a:ext>
                  </a:extLst>
                </a:gridCol>
                <a:gridCol w="2514352">
                  <a:extLst>
                    <a:ext uri="{9D8B030D-6E8A-4147-A177-3AD203B41FA5}">
                      <a16:colId xmlns:a16="http://schemas.microsoft.com/office/drawing/2014/main" val="3915590813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8854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KI-Modell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Trainingsdatum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Menge an Emissionen in CO</a:t>
                      </a:r>
                      <a:r>
                        <a:rPr lang="de-DE" baseline="-25000" dirty="0"/>
                        <a:t>2</a:t>
                      </a:r>
                      <a:r>
                        <a:rPr lang="de-DE" baseline="0" dirty="0"/>
                        <a:t>e (KG)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„T5“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 Mrd.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„Meena“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2,6 Mrd.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„GPT-3“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175 Mrd.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552000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49628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EB440BA0-6289-DFC4-048E-A678F33DD32B}"/>
              </a:ext>
            </a:extLst>
          </p:cNvPr>
          <p:cNvSpPr txBox="1"/>
          <p:nvPr/>
        </p:nvSpPr>
        <p:spPr>
          <a:xfrm>
            <a:off x="838198" y="3388097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vgl. </a:t>
            </a:r>
            <a:r>
              <a:rPr lang="de-DE" sz="1000" dirty="0" err="1"/>
              <a:t>Strubell</a:t>
            </a:r>
            <a:r>
              <a:rPr lang="de-DE" sz="1000" dirty="0"/>
              <a:t> et al. (2019)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DA5BB8-9865-2CD7-E682-7C05A4F5F45A}"/>
              </a:ext>
            </a:extLst>
          </p:cNvPr>
          <p:cNvSpPr txBox="1"/>
          <p:nvPr/>
        </p:nvSpPr>
        <p:spPr>
          <a:xfrm>
            <a:off x="801329" y="5243805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vgl. Patterson et al. (2021)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E9C127C-D6A2-D2C5-E49D-BCBFA05027ED}"/>
              </a:ext>
            </a:extLst>
          </p:cNvPr>
          <p:cNvSpPr txBox="1"/>
          <p:nvPr/>
        </p:nvSpPr>
        <p:spPr>
          <a:xfrm>
            <a:off x="838197" y="5613137"/>
            <a:ext cx="524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IBM Studie: 40x – 140x bessere Energieeffizienz </a:t>
            </a:r>
            <a:r>
              <a:rPr lang="de-DE" baseline="30000" dirty="0"/>
              <a:t>[5]</a:t>
            </a:r>
            <a:r>
              <a:rPr lang="de-DE" dirty="0"/>
              <a:t>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BB2F2C-7F22-86A3-E64A-2CB1C26D2A18}"/>
              </a:ext>
            </a:extLst>
          </p:cNvPr>
          <p:cNvSpPr txBox="1"/>
          <p:nvPr/>
        </p:nvSpPr>
        <p:spPr>
          <a:xfrm>
            <a:off x="405494" y="6350147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[5] Jain et al. (2022)</a:t>
            </a:r>
          </a:p>
        </p:txBody>
      </p:sp>
    </p:spTree>
    <p:extLst>
      <p:ext uri="{BB962C8B-B14F-4D97-AF65-F5344CB8AC3E}">
        <p14:creationId xmlns:p14="http://schemas.microsoft.com/office/powerpoint/2010/main" val="39321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Programmierfähigkeit</a:t>
            </a:r>
          </a:p>
          <a:p>
            <a:pPr lvl="1"/>
            <a:r>
              <a:rPr lang="de-DE" dirty="0"/>
              <a:t>Erfinden einer abstrakten DSL (Domain </a:t>
            </a:r>
            <a:r>
              <a:rPr lang="de-DE" dirty="0" err="1"/>
              <a:t>Specific</a:t>
            </a:r>
            <a:r>
              <a:rPr lang="de-DE" dirty="0"/>
              <a:t> Language)</a:t>
            </a:r>
          </a:p>
          <a:p>
            <a:pPr lvl="1"/>
            <a:r>
              <a:rPr lang="de-DE" dirty="0"/>
              <a:t>Schulung von IT-Personal/Studierenden</a:t>
            </a:r>
          </a:p>
          <a:p>
            <a:r>
              <a:rPr lang="de-DE" dirty="0"/>
              <a:t>Schnelleres Interrupt Verhalten bei digital Computern </a:t>
            </a:r>
            <a:r>
              <a:rPr lang="de-DE" sz="1800" baseline="30000" dirty="0"/>
              <a:t>[6]</a:t>
            </a:r>
            <a:endParaRPr lang="de-DE" baseline="30000" dirty="0"/>
          </a:p>
          <a:p>
            <a:pPr lvl="1"/>
            <a:r>
              <a:rPr lang="de-DE" dirty="0"/>
              <a:t>Möglicherweise durch „digitalen Controller“</a:t>
            </a:r>
          </a:p>
          <a:p>
            <a:r>
              <a:rPr lang="de-DE" dirty="0"/>
              <a:t>Standards in der Community </a:t>
            </a:r>
            <a:r>
              <a:rPr lang="de-DE" sz="1800" baseline="30000" dirty="0"/>
              <a:t>[7]</a:t>
            </a:r>
            <a:endParaRPr lang="de-DE" baseline="30000" dirty="0"/>
          </a:p>
          <a:p>
            <a:pPr lvl="1"/>
            <a:r>
              <a:rPr lang="de-DE" dirty="0"/>
              <a:t>Standardisierter Sockel</a:t>
            </a:r>
          </a:p>
          <a:p>
            <a:pPr lvl="1"/>
            <a:r>
              <a:rPr lang="de-DE" dirty="0"/>
              <a:t>Digitales Protokoll für DACs &amp; ADCs</a:t>
            </a:r>
          </a:p>
          <a:p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227324" y="6169706"/>
            <a:ext cx="55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10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0AA8F1-19E4-BDB7-E8FA-E26168A426AE}"/>
              </a:ext>
            </a:extLst>
          </p:cNvPr>
          <p:cNvSpPr txBox="1"/>
          <p:nvPr/>
        </p:nvSpPr>
        <p:spPr>
          <a:xfrm>
            <a:off x="405494" y="6165480"/>
            <a:ext cx="6269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[6] Ulmann (2023) </a:t>
            </a:r>
          </a:p>
          <a:p>
            <a:r>
              <a:rPr lang="de-DE" sz="1200" dirty="0"/>
              <a:t>[7] (Prof. Dr. Bernd Ulmann, persönliches Interview, Frankfurt am Main, 15.01.2024)</a:t>
            </a:r>
            <a:endParaRPr lang="de-DE" sz="1600" dirty="0"/>
          </a:p>
          <a:p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28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Forschungsfrage mit JA beantworten</a:t>
            </a:r>
          </a:p>
          <a:p>
            <a:pPr lvl="1"/>
            <a:r>
              <a:rPr lang="de-DE" dirty="0"/>
              <a:t>Technology prädestiniert für neuronale Netzwerke</a:t>
            </a:r>
          </a:p>
          <a:p>
            <a:endParaRPr lang="de-DE" dirty="0"/>
          </a:p>
          <a:p>
            <a:r>
              <a:rPr lang="de-DE" dirty="0"/>
              <a:t>Analog Computing als Co-Prozessor sinnvoll für spezielle Workloads</a:t>
            </a:r>
          </a:p>
          <a:p>
            <a:pPr lvl="1"/>
            <a:r>
              <a:rPr lang="de-DE" dirty="0"/>
              <a:t>(Re-)Programmierfähigkeit gegeben</a:t>
            </a:r>
          </a:p>
          <a:p>
            <a:endParaRPr lang="de-DE" dirty="0"/>
          </a:p>
          <a:p>
            <a:r>
              <a:rPr lang="de-DE" dirty="0"/>
              <a:t>starke Nachhaltigkeit</a:t>
            </a:r>
          </a:p>
          <a:p>
            <a:pPr lvl="1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246177" y="6169706"/>
            <a:ext cx="540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11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</p:spTree>
    <p:extLst>
      <p:ext uri="{BB962C8B-B14F-4D97-AF65-F5344CB8AC3E}">
        <p14:creationId xmlns:p14="http://schemas.microsoft.com/office/powerpoint/2010/main" val="229098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NOAA (</a:t>
            </a:r>
            <a:r>
              <a:rPr lang="de-DE" sz="1400" dirty="0" err="1"/>
              <a:t>o.D</a:t>
            </a:r>
            <a:r>
              <a:rPr lang="de-DE" sz="1400" dirty="0"/>
              <a:t>.): Tide </a:t>
            </a:r>
            <a:r>
              <a:rPr lang="de-DE" sz="1400" dirty="0" err="1"/>
              <a:t>Prediction</a:t>
            </a:r>
            <a:r>
              <a:rPr lang="de-DE" sz="1400" dirty="0"/>
              <a:t> </a:t>
            </a:r>
            <a:r>
              <a:rPr lang="de-DE" sz="1400" dirty="0" err="1"/>
              <a:t>Nachines</a:t>
            </a:r>
            <a:r>
              <a:rPr lang="de-DE" sz="1400" dirty="0"/>
              <a:t>, URL: </a:t>
            </a:r>
            <a:r>
              <a:rPr lang="de-DE" sz="1400" dirty="0">
                <a:hlinkClick r:id="rId3"/>
              </a:rPr>
              <a:t>https://tidesandcurrents.noaa.gov/predmach.html</a:t>
            </a:r>
            <a:r>
              <a:rPr lang="de-DE" sz="1400" dirty="0"/>
              <a:t> (Stand: 14.01.2024)</a:t>
            </a:r>
          </a:p>
          <a:p>
            <a:r>
              <a:rPr lang="de-DE" sz="1400" dirty="0"/>
              <a:t>Computer </a:t>
            </a:r>
            <a:r>
              <a:rPr lang="de-DE" sz="1400" dirty="0" err="1"/>
              <a:t>History</a:t>
            </a:r>
            <a:r>
              <a:rPr lang="de-DE" sz="1400" dirty="0"/>
              <a:t> Museum (</a:t>
            </a:r>
            <a:r>
              <a:rPr lang="de-DE" sz="1400" dirty="0" err="1"/>
              <a:t>o.D</a:t>
            </a:r>
            <a:r>
              <a:rPr lang="de-DE" sz="1400" dirty="0"/>
              <a:t>.): </a:t>
            </a:r>
            <a:r>
              <a:rPr lang="de-DE" sz="1400" dirty="0" err="1"/>
              <a:t>Bush‘s</a:t>
            </a:r>
            <a:r>
              <a:rPr lang="de-DE" sz="1400" dirty="0"/>
              <a:t> Analog Solution, URL: </a:t>
            </a:r>
            <a:r>
              <a:rPr lang="de-DE" sz="1400" dirty="0">
                <a:hlinkClick r:id="rId4"/>
              </a:rPr>
              <a:t>https://www.computerhistory.org/revolution/analog-computers/3/143</a:t>
            </a:r>
            <a:r>
              <a:rPr lang="de-DE" sz="1400" dirty="0"/>
              <a:t> (Stand: 14.01.2024)</a:t>
            </a:r>
          </a:p>
          <a:p>
            <a:r>
              <a:rPr lang="de-DE" sz="1400" dirty="0" err="1"/>
              <a:t>Tsividis</a:t>
            </a:r>
            <a:r>
              <a:rPr lang="de-DE" sz="1400" dirty="0"/>
              <a:t>, Yannis (2017): NOT YOUR FATHER‘S ANALOG COMPUTER, In: IEEE </a:t>
            </a:r>
            <a:r>
              <a:rPr lang="de-DE" sz="1400" dirty="0" err="1"/>
              <a:t>Spectrum</a:t>
            </a:r>
            <a:r>
              <a:rPr lang="de-DE" sz="1400" dirty="0"/>
              <a:t>, URL: </a:t>
            </a:r>
            <a:r>
              <a:rPr lang="de-DE" sz="1400" dirty="0">
                <a:hlinkClick r:id="rId5"/>
              </a:rPr>
              <a:t>https://spectrum.ieee.org/not-your-fathers-analog-computer</a:t>
            </a:r>
            <a:r>
              <a:rPr lang="de-DE" sz="1400" dirty="0"/>
              <a:t> (Stand: 14.01.2024)</a:t>
            </a:r>
          </a:p>
          <a:p>
            <a:r>
              <a:rPr lang="de-DE" sz="1400" dirty="0"/>
              <a:t>Köppel, S., Ulmann, B., Heimann, L., und </a:t>
            </a:r>
            <a:r>
              <a:rPr lang="de-DE" sz="1400" dirty="0" err="1"/>
              <a:t>Killat</a:t>
            </a:r>
            <a:r>
              <a:rPr lang="de-DE" sz="1400" dirty="0"/>
              <a:t>, D. (2021): </a:t>
            </a:r>
            <a:r>
              <a:rPr lang="de-DE" sz="1400" dirty="0" err="1"/>
              <a:t>Using</a:t>
            </a:r>
            <a:r>
              <a:rPr lang="de-DE" sz="1400" dirty="0"/>
              <a:t> analog </a:t>
            </a:r>
            <a:r>
              <a:rPr lang="de-DE" sz="1400" dirty="0" err="1"/>
              <a:t>computers</a:t>
            </a:r>
            <a:r>
              <a:rPr lang="de-DE" sz="1400" dirty="0"/>
              <a:t> in </a:t>
            </a:r>
            <a:r>
              <a:rPr lang="de-DE" sz="1400" dirty="0" err="1"/>
              <a:t>today's</a:t>
            </a:r>
            <a:r>
              <a:rPr lang="de-DE" sz="1400" dirty="0"/>
              <a:t> </a:t>
            </a:r>
            <a:r>
              <a:rPr lang="de-DE" sz="1400" dirty="0" err="1"/>
              <a:t>largest</a:t>
            </a:r>
            <a:r>
              <a:rPr lang="de-DE" sz="1400" dirty="0"/>
              <a:t> </a:t>
            </a:r>
            <a:r>
              <a:rPr lang="de-DE" sz="1400" dirty="0" err="1"/>
              <a:t>computational</a:t>
            </a:r>
            <a:r>
              <a:rPr lang="de-DE" sz="1400" dirty="0"/>
              <a:t> </a:t>
            </a:r>
            <a:r>
              <a:rPr lang="de-DE" sz="1400" dirty="0" err="1"/>
              <a:t>challenges</a:t>
            </a:r>
            <a:r>
              <a:rPr lang="de-DE" sz="1400" dirty="0"/>
              <a:t>, In: Adv. Radio </a:t>
            </a:r>
            <a:r>
              <a:rPr lang="de-DE" sz="1400" dirty="0" err="1"/>
              <a:t>Sci</a:t>
            </a:r>
            <a:r>
              <a:rPr lang="de-DE" sz="1400" dirty="0"/>
              <a:t>., URL: </a:t>
            </a:r>
            <a:r>
              <a:rPr lang="de-DE" sz="1400" dirty="0">
                <a:hlinkClick r:id="rId6"/>
              </a:rPr>
              <a:t>https://doi.org/10.5194/ars-19-105-2021</a:t>
            </a:r>
            <a:r>
              <a:rPr lang="de-DE" sz="1400" dirty="0"/>
              <a:t> (Stand: 14.01.2024)</a:t>
            </a:r>
          </a:p>
          <a:p>
            <a:r>
              <a:rPr lang="en-US" sz="1400" dirty="0" err="1"/>
              <a:t>Strubell</a:t>
            </a:r>
            <a:r>
              <a:rPr lang="en-US" sz="1400" dirty="0"/>
              <a:t>, E., Ganesh, A., McCallum, A. (2019): Energy and Policy Considerations for Deep Learning in NLP</a:t>
            </a:r>
            <a:r>
              <a:rPr lang="de-DE" sz="1400" dirty="0"/>
              <a:t>, URL: </a:t>
            </a:r>
            <a:r>
              <a:rPr lang="de-DE" sz="1400" dirty="0">
                <a:hlinkClick r:id="rId7"/>
              </a:rPr>
              <a:t>https://doi.org/10.18653/v1/P19-1355</a:t>
            </a:r>
            <a:r>
              <a:rPr lang="de-DE" sz="1400" dirty="0"/>
              <a:t> (Stand: 13.01.2024)</a:t>
            </a:r>
          </a:p>
          <a:p>
            <a:r>
              <a:rPr lang="de-DE" sz="1400" dirty="0"/>
              <a:t>Patterson, D., Gonzales, J., Le Q., Liang, C., </a:t>
            </a:r>
            <a:r>
              <a:rPr lang="de-DE" sz="1400" dirty="0" err="1"/>
              <a:t>Munguia</a:t>
            </a:r>
            <a:r>
              <a:rPr lang="de-DE" sz="1400" dirty="0"/>
              <a:t>, L., </a:t>
            </a:r>
            <a:r>
              <a:rPr lang="de-DE" sz="1400" dirty="0" err="1"/>
              <a:t>Rothchild</a:t>
            </a:r>
            <a:r>
              <a:rPr lang="de-DE" sz="1400" dirty="0"/>
              <a:t>, D., So D., </a:t>
            </a:r>
            <a:r>
              <a:rPr lang="de-DE" sz="1400" dirty="0" err="1"/>
              <a:t>Texier</a:t>
            </a:r>
            <a:r>
              <a:rPr lang="de-DE" sz="1400" dirty="0"/>
              <a:t>, M., Dean, J. (2021): Carbon </a:t>
            </a:r>
            <a:r>
              <a:rPr lang="de-DE" sz="1400" dirty="0" err="1"/>
              <a:t>Emissions</a:t>
            </a:r>
            <a:r>
              <a:rPr lang="de-DE" sz="1400" dirty="0"/>
              <a:t> and Large </a:t>
            </a:r>
            <a:r>
              <a:rPr lang="de-DE" sz="1400" dirty="0" err="1"/>
              <a:t>Neural</a:t>
            </a:r>
            <a:r>
              <a:rPr lang="de-DE" sz="1400" dirty="0"/>
              <a:t> Network Training, URL: </a:t>
            </a:r>
            <a:r>
              <a:rPr lang="de-DE" sz="1400" dirty="0">
                <a:hlinkClick r:id="rId8"/>
              </a:rPr>
              <a:t>https://arxiv.org/abs/2104.10350</a:t>
            </a:r>
            <a:r>
              <a:rPr lang="de-DE" sz="1400" dirty="0"/>
              <a:t> (Stand: 17.01.2024)</a:t>
            </a:r>
          </a:p>
          <a:p>
            <a:r>
              <a:rPr lang="de-DE" sz="1400" dirty="0"/>
              <a:t>Ulmann, B. (2023): </a:t>
            </a:r>
            <a:r>
              <a:rPr lang="en-US" sz="1400" dirty="0"/>
              <a:t>Beyond zeros and ones – analog computing in the twenty-first century</a:t>
            </a:r>
            <a:r>
              <a:rPr lang="de-DE" sz="1400" dirty="0"/>
              <a:t>, In: </a:t>
            </a:r>
            <a:r>
              <a:rPr lang="en-US" sz="1400" dirty="0"/>
              <a:t>International Journal of Parallel, Emergent and Distributed Systems</a:t>
            </a:r>
            <a:r>
              <a:rPr lang="de-DE" sz="1400" dirty="0"/>
              <a:t>, </a:t>
            </a:r>
            <a:r>
              <a:rPr lang="de-DE" sz="1400" dirty="0">
                <a:hlinkClick r:id="rId9"/>
              </a:rPr>
              <a:t>https://doi.org/10.1080/17445760.2023.2296672</a:t>
            </a:r>
            <a:r>
              <a:rPr lang="de-DE" sz="1400" dirty="0"/>
              <a:t> (Stand: 17.01.2024)</a:t>
            </a:r>
          </a:p>
          <a:p>
            <a:r>
              <a:rPr lang="en-US" sz="1400" dirty="0"/>
              <a:t>Jain, S., Tsai, H., Chen, C., Muralidhar, R., </a:t>
            </a:r>
            <a:r>
              <a:rPr lang="en-US" sz="1400" dirty="0" err="1"/>
              <a:t>Boybat</a:t>
            </a:r>
            <a:r>
              <a:rPr lang="en-US" sz="1400" dirty="0"/>
              <a:t>, I., Frank, M. </a:t>
            </a:r>
            <a:r>
              <a:rPr lang="en-US" sz="1400" dirty="0" err="1"/>
              <a:t>Woźniak</a:t>
            </a:r>
            <a:r>
              <a:rPr lang="en-US" sz="1400" dirty="0"/>
              <a:t>, S., </a:t>
            </a:r>
            <a:r>
              <a:rPr lang="en-US" sz="1400" dirty="0" err="1"/>
              <a:t>Stanisavljevic</a:t>
            </a:r>
            <a:r>
              <a:rPr lang="en-US" sz="1400" dirty="0"/>
              <a:t>, M., </a:t>
            </a:r>
            <a:r>
              <a:rPr lang="en-US" sz="1400" dirty="0" err="1"/>
              <a:t>Adusumilli</a:t>
            </a:r>
            <a:r>
              <a:rPr lang="en-US" sz="1400" dirty="0"/>
              <a:t>, P., Narayanan, P., Hosokawa, K., Ishii, M., Kumar, A., Narayanan, V., Burr, G. (2022): A Heterogeneous and Programmable Compute-In-Memory Accelerator Architecture for Analog-AI Using Dense 2-D Mesh</a:t>
            </a:r>
            <a:r>
              <a:rPr lang="de-DE" sz="1400" dirty="0"/>
              <a:t>, </a:t>
            </a:r>
            <a:r>
              <a:rPr lang="de-DE" sz="1400" dirty="0">
                <a:hlinkClick r:id="rId10"/>
              </a:rPr>
              <a:t>https://doi.org/10.1109/TVLSI.2022.3221390</a:t>
            </a:r>
            <a:r>
              <a:rPr lang="de-DE" sz="1400" dirty="0"/>
              <a:t> (Stand: 17.01.2024)</a:t>
            </a:r>
          </a:p>
          <a:p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208470" y="6169706"/>
            <a:ext cx="578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12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</p:spTree>
    <p:extLst>
      <p:ext uri="{BB962C8B-B14F-4D97-AF65-F5344CB8AC3E}">
        <p14:creationId xmlns:p14="http://schemas.microsoft.com/office/powerpoint/2010/main" val="40424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Abb. 1, „</a:t>
            </a:r>
            <a:r>
              <a:rPr lang="de-DE" sz="1400" dirty="0" err="1"/>
              <a:t>old</a:t>
            </a:r>
            <a:r>
              <a:rPr lang="de-DE" sz="1400" dirty="0"/>
              <a:t> brass </a:t>
            </a:r>
            <a:r>
              <a:rPr lang="de-DE" sz="1400" dirty="0" err="1"/>
              <a:t>brain</a:t>
            </a:r>
            <a:r>
              <a:rPr lang="de-DE" sz="1400" dirty="0"/>
              <a:t>“, </a:t>
            </a:r>
            <a:r>
              <a:rPr lang="de-DE" sz="1400" dirty="0">
                <a:hlinkClick r:id="rId2"/>
              </a:rPr>
              <a:t>https://spectrum.ieee.org/not-your-fathers-analog-computer</a:t>
            </a:r>
            <a:endParaRPr lang="de-DE" sz="1400" dirty="0"/>
          </a:p>
          <a:p>
            <a:r>
              <a:rPr lang="de-DE" sz="1400" dirty="0"/>
              <a:t>Abb. 2, </a:t>
            </a:r>
            <a:r>
              <a:rPr lang="de-DE" sz="1400" dirty="0" err="1"/>
              <a:t>bush‘s</a:t>
            </a:r>
            <a:r>
              <a:rPr lang="de-DE" sz="1400" dirty="0"/>
              <a:t> differential </a:t>
            </a:r>
            <a:r>
              <a:rPr lang="de-DE" sz="1400" dirty="0" err="1"/>
              <a:t>analyzer</a:t>
            </a:r>
            <a:r>
              <a:rPr lang="de-DE" sz="1400" dirty="0"/>
              <a:t>, </a:t>
            </a:r>
            <a:r>
              <a:rPr lang="de-DE" sz="1400" dirty="0">
                <a:hlinkClick r:id="rId3"/>
              </a:rPr>
              <a:t>https://www.computerhistory.org/revolution/analog-computers/3/143/311</a:t>
            </a:r>
            <a:endParaRPr lang="de-DE" sz="1400" dirty="0"/>
          </a:p>
          <a:p>
            <a:r>
              <a:rPr lang="de-DE" sz="1400" dirty="0"/>
              <a:t>Abb. 3, PACE 16-31R analog </a:t>
            </a:r>
            <a:r>
              <a:rPr lang="de-DE" sz="1400" dirty="0" err="1"/>
              <a:t>computer</a:t>
            </a:r>
            <a:r>
              <a:rPr lang="de-DE" sz="1400" dirty="0"/>
              <a:t>, </a:t>
            </a:r>
            <a:r>
              <a:rPr lang="de-DE" sz="1400" dirty="0">
                <a:hlinkClick r:id="rId2"/>
              </a:rPr>
              <a:t>https://spectrum.ieee.org/not-your-fathers-analog-computer</a:t>
            </a:r>
            <a:endParaRPr lang="de-DE" sz="1400" dirty="0"/>
          </a:p>
          <a:p>
            <a:r>
              <a:rPr lang="de-DE" sz="1400" dirty="0"/>
              <a:t>Abb. 4, Unterschiedliche Nutzung von Transistoren, </a:t>
            </a:r>
            <a:r>
              <a:rPr lang="de-DE" sz="1400" dirty="0">
                <a:hlinkClick r:id="rId4"/>
              </a:rPr>
              <a:t>https://github.com/svenk/publications/tree/master/Talks/2022-05-21-GPN20-Karlsruhe</a:t>
            </a:r>
            <a:endParaRPr lang="de-DE" sz="1400" dirty="0"/>
          </a:p>
          <a:p>
            <a:r>
              <a:rPr lang="de-DE" sz="1400" dirty="0"/>
              <a:t>Abb. 5, Vergleich von einfacher Rechnung, </a:t>
            </a:r>
            <a:r>
              <a:rPr lang="de-DE" sz="1400" dirty="0">
                <a:hlinkClick r:id="rId5"/>
              </a:rPr>
              <a:t>https://www.tandfonline.com/doi/full/10.1080/17445760.2023.2296672</a:t>
            </a:r>
            <a:endParaRPr lang="de-DE" sz="1400" dirty="0"/>
          </a:p>
          <a:p>
            <a:r>
              <a:rPr lang="de-DE" sz="1400" dirty="0"/>
              <a:t>Abb. 6, </a:t>
            </a:r>
            <a:r>
              <a:rPr lang="de-DE" sz="1400" dirty="0" err="1"/>
              <a:t>shallow</a:t>
            </a:r>
            <a:r>
              <a:rPr lang="de-DE" sz="1400" dirty="0"/>
              <a:t> </a:t>
            </a:r>
            <a:r>
              <a:rPr lang="de-DE" sz="1400" dirty="0" err="1"/>
              <a:t>neural</a:t>
            </a:r>
            <a:r>
              <a:rPr lang="de-DE" sz="1400" dirty="0"/>
              <a:t> network, </a:t>
            </a:r>
            <a:r>
              <a:rPr lang="de-DE" sz="1400" dirty="0">
                <a:hlinkClick r:id="rId6"/>
              </a:rPr>
              <a:t>https://www.rsipvision.com/exploring-deep-learning/</a:t>
            </a:r>
            <a:endParaRPr lang="de-DE" sz="1400" dirty="0"/>
          </a:p>
          <a:p>
            <a:r>
              <a:rPr lang="de-DE" sz="1400" dirty="0"/>
              <a:t>Abb. 7, </a:t>
            </a:r>
            <a:r>
              <a:rPr lang="de-DE" sz="1400" dirty="0" err="1"/>
              <a:t>deep</a:t>
            </a:r>
            <a:r>
              <a:rPr lang="de-DE" sz="1400" dirty="0"/>
              <a:t> </a:t>
            </a:r>
            <a:r>
              <a:rPr lang="de-DE" sz="1400" dirty="0" err="1"/>
              <a:t>neural</a:t>
            </a:r>
            <a:r>
              <a:rPr lang="de-DE" sz="1400" dirty="0"/>
              <a:t> network, </a:t>
            </a:r>
            <a:r>
              <a:rPr lang="de-DE" sz="1400" dirty="0">
                <a:hlinkClick r:id="rId6"/>
              </a:rPr>
              <a:t>https://www.rsipvision.com/exploring-deep-learning/</a:t>
            </a:r>
            <a:endParaRPr lang="de-DE" sz="1400" dirty="0"/>
          </a:p>
          <a:p>
            <a:r>
              <a:rPr lang="de-DE" sz="1400" dirty="0"/>
              <a:t>Abb. 8, M.2 </a:t>
            </a:r>
            <a:r>
              <a:rPr lang="de-DE" sz="1400" dirty="0" err="1"/>
              <a:t>key</a:t>
            </a:r>
            <a:r>
              <a:rPr lang="de-DE" sz="1400" dirty="0"/>
              <a:t> </a:t>
            </a:r>
            <a:r>
              <a:rPr lang="de-DE" sz="1400" dirty="0" err="1"/>
              <a:t>card</a:t>
            </a:r>
            <a:r>
              <a:rPr lang="de-DE" sz="1400" dirty="0"/>
              <a:t>, </a:t>
            </a:r>
            <a:r>
              <a:rPr lang="de-DE" sz="1400" dirty="0">
                <a:hlinkClick r:id="rId7"/>
              </a:rPr>
              <a:t>https://mythic.ai/wp-content/uploads/2021/12/MM1076-M.2-M-key-card.jpg.webp</a:t>
            </a:r>
            <a:endParaRPr lang="de-DE" sz="1400" dirty="0"/>
          </a:p>
          <a:p>
            <a:r>
              <a:rPr lang="de-DE" sz="1400" dirty="0"/>
              <a:t>Abb. 9, IBM Rendering </a:t>
            </a:r>
            <a:r>
              <a:rPr lang="de-DE" sz="1400" dirty="0" err="1"/>
              <a:t>of</a:t>
            </a:r>
            <a:r>
              <a:rPr lang="de-DE" sz="1400" dirty="0"/>
              <a:t> analog AI </a:t>
            </a:r>
            <a:r>
              <a:rPr lang="de-DE" sz="1400" dirty="0" err="1"/>
              <a:t>chip</a:t>
            </a:r>
            <a:r>
              <a:rPr lang="de-DE" sz="1400" dirty="0"/>
              <a:t>, </a:t>
            </a:r>
            <a:r>
              <a:rPr lang="de-DE" sz="1400" dirty="0">
                <a:hlinkClick r:id="rId8"/>
              </a:rPr>
              <a:t>https://research.ibm.com/blog/analog-ai-chip-inference</a:t>
            </a:r>
            <a:endParaRPr lang="de-DE" sz="1400" dirty="0"/>
          </a:p>
          <a:p>
            <a:r>
              <a:rPr lang="de-DE" sz="1400" dirty="0"/>
              <a:t>Abb. 10, </a:t>
            </a:r>
            <a:r>
              <a:rPr lang="de-DE" sz="1400" dirty="0" err="1"/>
              <a:t>Aspinity</a:t>
            </a:r>
            <a:r>
              <a:rPr lang="de-DE" sz="1400" dirty="0"/>
              <a:t> ALM100-REF-1, </a:t>
            </a:r>
            <a:r>
              <a:rPr lang="de-DE" sz="1400" dirty="0">
                <a:hlinkClick r:id="rId9"/>
              </a:rPr>
              <a:t>https://www.aspinity.com/aml100-ref-1</a:t>
            </a:r>
            <a:endParaRPr lang="de-DE" sz="1400" dirty="0"/>
          </a:p>
          <a:p>
            <a:r>
              <a:rPr lang="de-DE" sz="1400" dirty="0"/>
              <a:t>Abb. 11, 48 </a:t>
            </a:r>
            <a:r>
              <a:rPr lang="de-DE" sz="1400" dirty="0" err="1"/>
              <a:t>years</a:t>
            </a:r>
            <a:r>
              <a:rPr lang="de-DE" sz="1400" dirty="0"/>
              <a:t>, </a:t>
            </a:r>
            <a:r>
              <a:rPr lang="de-DE" sz="1400" dirty="0">
                <a:hlinkClick r:id="rId10"/>
              </a:rPr>
              <a:t>https://www.karlrupp.net/2018/02/42-years-of-microprocessor-trend-data/</a:t>
            </a:r>
            <a:endParaRPr lang="de-DE" sz="1400" dirty="0"/>
          </a:p>
          <a:p>
            <a:r>
              <a:rPr lang="de-DE" sz="1400" dirty="0"/>
              <a:t>Abb. 12, </a:t>
            </a:r>
            <a:r>
              <a:rPr lang="de-DE" sz="1400" dirty="0" err="1"/>
              <a:t>Amdahl‘s</a:t>
            </a:r>
            <a:r>
              <a:rPr lang="de-DE" sz="1400" dirty="0"/>
              <a:t> </a:t>
            </a:r>
            <a:r>
              <a:rPr lang="de-DE" sz="1400" dirty="0" err="1"/>
              <a:t>law</a:t>
            </a:r>
            <a:r>
              <a:rPr lang="de-DE" sz="1400" dirty="0"/>
              <a:t>, </a:t>
            </a:r>
            <a:r>
              <a:rPr lang="de-DE" sz="1400" dirty="0">
                <a:hlinkClick r:id="rId11"/>
              </a:rPr>
              <a:t>https://en.wikipedia.org/wiki/Amdahl%27s_law#/media/File:AmdahlsLaw.svg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208470" y="6169706"/>
            <a:ext cx="578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13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</a:t>
            </a:r>
            <a:r>
              <a:rPr lang="de-DE" sz="1200"/>
              <a:t>?]  [kf-1337]  </a:t>
            </a:r>
            <a:r>
              <a:rPr lang="de-DE" sz="1200" dirty="0"/>
              <a:t>[20.01.2024]</a:t>
            </a:r>
          </a:p>
        </p:txBody>
      </p:sp>
    </p:spTree>
    <p:extLst>
      <p:ext uri="{BB962C8B-B14F-4D97-AF65-F5344CB8AC3E}">
        <p14:creationId xmlns:p14="http://schemas.microsoft.com/office/powerpoint/2010/main" val="38962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72489" cy="4351338"/>
          </a:xfrm>
        </p:spPr>
        <p:txBody>
          <a:bodyPr/>
          <a:lstStyle/>
          <a:p>
            <a:r>
              <a:rPr lang="de-DE" dirty="0"/>
              <a:t>Forschungsfrage und Methode</a:t>
            </a:r>
          </a:p>
          <a:p>
            <a:r>
              <a:rPr lang="de-DE" dirty="0"/>
              <a:t>Historische Analogcomputer</a:t>
            </a:r>
          </a:p>
          <a:p>
            <a:r>
              <a:rPr lang="de-DE" dirty="0"/>
              <a:t>Wie funktioniert ein Analogcomputer?</a:t>
            </a:r>
          </a:p>
          <a:p>
            <a:r>
              <a:rPr lang="de-DE" dirty="0"/>
              <a:t>Neuronale Netzwerke</a:t>
            </a:r>
          </a:p>
          <a:p>
            <a:r>
              <a:rPr lang="de-DE" dirty="0"/>
              <a:t>Wie passt Analog Computing zu neuronalen Netzwerken?</a:t>
            </a:r>
          </a:p>
          <a:p>
            <a:r>
              <a:rPr lang="de-DE" dirty="0"/>
              <a:t>Der Aspekt Nachhaltigkeit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Fazit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EEB7036-6654-51E4-CA9D-11FB5E1518BF}"/>
              </a:ext>
            </a:extLst>
          </p:cNvPr>
          <p:cNvSpPr txBox="1">
            <a:spLocks/>
          </p:cNvSpPr>
          <p:nvPr/>
        </p:nvSpPr>
        <p:spPr>
          <a:xfrm>
            <a:off x="1645920" y="1825624"/>
            <a:ext cx="9453489" cy="434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dirty="0"/>
              <a:t>..........................................................3</a:t>
            </a:r>
          </a:p>
          <a:p>
            <a:pPr marL="0" indent="0" algn="r">
              <a:buNone/>
            </a:pPr>
            <a:r>
              <a:rPr lang="de-DE" dirty="0"/>
              <a:t>..............................................................4</a:t>
            </a:r>
          </a:p>
          <a:p>
            <a:pPr marL="0" indent="0" algn="r">
              <a:buNone/>
            </a:pPr>
            <a:r>
              <a:rPr lang="de-DE" dirty="0"/>
              <a:t>..............................................5</a:t>
            </a:r>
          </a:p>
          <a:p>
            <a:pPr marL="0" indent="0" algn="r">
              <a:buNone/>
            </a:pPr>
            <a:r>
              <a:rPr lang="de-DE" dirty="0"/>
              <a:t>........................................................................6</a:t>
            </a:r>
          </a:p>
          <a:p>
            <a:pPr marL="0" indent="0" algn="r">
              <a:buNone/>
            </a:pPr>
            <a:r>
              <a:rPr lang="de-DE" dirty="0"/>
              <a:t>................7</a:t>
            </a:r>
          </a:p>
          <a:p>
            <a:pPr marL="0" indent="0" algn="r">
              <a:buNone/>
            </a:pPr>
            <a:r>
              <a:rPr lang="de-DE" dirty="0"/>
              <a:t>.................................................................8</a:t>
            </a:r>
          </a:p>
          <a:p>
            <a:pPr marL="0" indent="0" algn="r">
              <a:buNone/>
            </a:pPr>
            <a:r>
              <a:rPr lang="de-DE" dirty="0"/>
              <a:t>...........................................................................................10</a:t>
            </a:r>
          </a:p>
          <a:p>
            <a:pPr marL="0" indent="0" algn="r">
              <a:buNone/>
            </a:pPr>
            <a:r>
              <a:rPr lang="de-DE" dirty="0"/>
              <a:t>.................................................................................................11</a:t>
            </a:r>
          </a:p>
        </p:txBody>
      </p:sp>
    </p:spTree>
    <p:extLst>
      <p:ext uri="{BB962C8B-B14F-4D97-AF65-F5344CB8AC3E}">
        <p14:creationId xmlns:p14="http://schemas.microsoft.com/office/powerpoint/2010/main" val="30929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 und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560"/>
            <a:ext cx="10515600" cy="8979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3200" dirty="0"/>
              <a:t>„Modernes Analog Computing: Kann die Technologie </a:t>
            </a:r>
            <a:br>
              <a:rPr lang="de-DE" sz="3200" dirty="0"/>
            </a:br>
            <a:r>
              <a:rPr lang="de-DE" sz="3200" dirty="0"/>
              <a:t>für neuronale Netzwerke eingesetzt werden?“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226340-EE02-C6D8-6CBD-C60E5A5B1A8B}"/>
              </a:ext>
            </a:extLst>
          </p:cNvPr>
          <p:cNvSpPr txBox="1">
            <a:spLocks/>
          </p:cNvSpPr>
          <p:nvPr/>
        </p:nvSpPr>
        <p:spPr>
          <a:xfrm>
            <a:off x="838200" y="4134395"/>
            <a:ext cx="10515600" cy="203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unsystematische Literaturrecherche</a:t>
            </a:r>
          </a:p>
          <a:p>
            <a:pPr lvl="1"/>
            <a:r>
              <a:rPr lang="de-DE" dirty="0"/>
              <a:t>Persönlichkeiten &gt; deren Veröffentlichungen &gt; Weitere Artikel und Medien</a:t>
            </a:r>
          </a:p>
          <a:p>
            <a:r>
              <a:rPr lang="de-DE" dirty="0"/>
              <a:t>Experteninterview mit Prof. Dr. Bernd Ulmann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83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Analogcomputer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/>
          <a:lstStyle/>
          <a:p>
            <a:r>
              <a:rPr lang="de-DE" dirty="0"/>
              <a:t>Tide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1912-1965 – U.S. Coast and </a:t>
            </a:r>
            <a:r>
              <a:rPr lang="de-DE" dirty="0" err="1"/>
              <a:t>Geodetic</a:t>
            </a:r>
            <a:r>
              <a:rPr lang="de-DE" dirty="0"/>
              <a:t> Survey</a:t>
            </a:r>
            <a:r>
              <a:rPr lang="de-DE" baseline="30000" dirty="0"/>
              <a:t> </a:t>
            </a:r>
            <a:r>
              <a:rPr lang="de-DE" sz="2000" baseline="30000" dirty="0"/>
              <a:t>[1]</a:t>
            </a:r>
            <a:endParaRPr lang="de-DE" dirty="0"/>
          </a:p>
          <a:p>
            <a:r>
              <a:rPr lang="de-DE" dirty="0"/>
              <a:t>differential </a:t>
            </a:r>
            <a:r>
              <a:rPr lang="de-DE" dirty="0" err="1"/>
              <a:t>analyzer</a:t>
            </a:r>
            <a:r>
              <a:rPr lang="de-DE" dirty="0"/>
              <a:t> 1928-1931 – Entwickelt am MIT (Bush + </a:t>
            </a:r>
            <a:r>
              <a:rPr lang="de-DE" dirty="0" err="1"/>
              <a:t>Hazen</a:t>
            </a:r>
            <a:r>
              <a:rPr lang="de-DE" dirty="0"/>
              <a:t>)</a:t>
            </a:r>
            <a:r>
              <a:rPr lang="de-DE" baseline="30000" dirty="0"/>
              <a:t> </a:t>
            </a:r>
            <a:r>
              <a:rPr lang="de-DE" sz="1800" baseline="30000" dirty="0"/>
              <a:t>[2]</a:t>
            </a:r>
            <a:endParaRPr lang="de-DE" dirty="0"/>
          </a:p>
          <a:p>
            <a:r>
              <a:rPr lang="de-DE" dirty="0"/>
              <a:t>Mondlandung 1969 – NASA nutzte Analogcomputer für Simulationen</a:t>
            </a:r>
            <a:r>
              <a:rPr lang="de-DE" sz="1800" baseline="30000" dirty="0"/>
              <a:t>[3]</a:t>
            </a:r>
            <a:endParaRPr lang="de-DE" baseline="30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B74E8A-2A8E-79DB-93B3-D7488A30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33" y="3431395"/>
            <a:ext cx="3426367" cy="21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33697BA-DEA2-2DCC-D7BC-9112042131D7}"/>
              </a:ext>
            </a:extLst>
          </p:cNvPr>
          <p:cNvSpPr txBox="1"/>
          <p:nvPr/>
        </p:nvSpPr>
        <p:spPr>
          <a:xfrm>
            <a:off x="4520854" y="5668895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2, </a:t>
            </a:r>
            <a:r>
              <a:rPr lang="de-DE" sz="1000" dirty="0" err="1"/>
              <a:t>Bush‘s</a:t>
            </a:r>
            <a:r>
              <a:rPr lang="de-DE" sz="1000" dirty="0"/>
              <a:t> differential </a:t>
            </a:r>
            <a:r>
              <a:rPr lang="de-DE" sz="1000" dirty="0" err="1"/>
              <a:t>analyzer</a:t>
            </a:r>
            <a:endParaRPr lang="de-DE" sz="1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5D8F1E-6AEE-C14D-0501-26E333F5C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91" y="3433793"/>
            <a:ext cx="2825032" cy="21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2946D9-2064-E7FE-27CE-EB1209F6B139}"/>
              </a:ext>
            </a:extLst>
          </p:cNvPr>
          <p:cNvSpPr txBox="1"/>
          <p:nvPr/>
        </p:nvSpPr>
        <p:spPr>
          <a:xfrm>
            <a:off x="921391" y="5668895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1, „</a:t>
            </a:r>
            <a:r>
              <a:rPr lang="de-DE" sz="1000" dirty="0" err="1"/>
              <a:t>old</a:t>
            </a:r>
            <a:r>
              <a:rPr lang="de-DE" sz="1000" dirty="0"/>
              <a:t> brass </a:t>
            </a:r>
            <a:r>
              <a:rPr lang="de-DE" sz="1000" dirty="0" err="1"/>
              <a:t>brain</a:t>
            </a:r>
            <a:r>
              <a:rPr lang="de-DE" sz="1000" dirty="0"/>
              <a:t>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68E256-3151-0812-E521-3250675C98DE}"/>
              </a:ext>
            </a:extLst>
          </p:cNvPr>
          <p:cNvSpPr txBox="1"/>
          <p:nvPr/>
        </p:nvSpPr>
        <p:spPr>
          <a:xfrm>
            <a:off x="7927433" y="5668895"/>
            <a:ext cx="2165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3, PACE 16-31R analog </a:t>
            </a:r>
            <a:r>
              <a:rPr lang="de-DE" sz="1000" dirty="0" err="1"/>
              <a:t>computer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ED830E-F55B-79F7-75A4-4FC475F3B512}"/>
              </a:ext>
            </a:extLst>
          </p:cNvPr>
          <p:cNvSpPr txBox="1"/>
          <p:nvPr/>
        </p:nvSpPr>
        <p:spPr>
          <a:xfrm>
            <a:off x="405494" y="6350147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[1] NOAA (</a:t>
            </a:r>
            <a:r>
              <a:rPr lang="de-DE" sz="1200" dirty="0" err="1"/>
              <a:t>o.D</a:t>
            </a:r>
            <a:r>
              <a:rPr lang="de-DE" sz="1200" dirty="0"/>
              <a:t>.)   [2] </a:t>
            </a:r>
            <a:r>
              <a:rPr lang="de-DE" sz="1200" dirty="0" err="1"/>
              <a:t>Computerhistory</a:t>
            </a:r>
            <a:r>
              <a:rPr lang="de-DE" sz="1200" dirty="0"/>
              <a:t> (</a:t>
            </a:r>
            <a:r>
              <a:rPr lang="de-DE" sz="1200" dirty="0" err="1"/>
              <a:t>o.D</a:t>
            </a:r>
            <a:r>
              <a:rPr lang="de-DE" sz="1200" dirty="0"/>
              <a:t>.)   [3] </a:t>
            </a:r>
            <a:r>
              <a:rPr lang="de-DE" sz="1200" dirty="0" err="1"/>
              <a:t>Tsividis</a:t>
            </a:r>
            <a:r>
              <a:rPr lang="de-DE" sz="1200" dirty="0"/>
              <a:t> (2017)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C255E0C-C027-A1B8-91EA-FEEFE606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99" y="3429000"/>
            <a:ext cx="2963658" cy="216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0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ein Analogcomputer?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„... eine Schaltung aufbaut, die sich analog zu dem zu lösenden Problem verhält.“ </a:t>
            </a:r>
            <a:r>
              <a:rPr lang="de-DE" sz="1800" baseline="30000" dirty="0"/>
              <a:t>[4]</a:t>
            </a:r>
          </a:p>
          <a:p>
            <a:r>
              <a:rPr lang="de-DE" sz="2600" dirty="0"/>
              <a:t>Echte Welt nachbilden in Elektronik -&gt; Differenzialgleichungen bilden</a:t>
            </a:r>
          </a:p>
          <a:p>
            <a:pPr lvl="1"/>
            <a:r>
              <a:rPr lang="de-DE" dirty="0"/>
              <a:t>Bausteine auf Basis von Transistoren</a:t>
            </a:r>
          </a:p>
          <a:p>
            <a:pPr lvl="2"/>
            <a:r>
              <a:rPr lang="de-DE" dirty="0" err="1"/>
              <a:t>Summierer</a:t>
            </a:r>
            <a:r>
              <a:rPr lang="de-DE" dirty="0"/>
              <a:t>, </a:t>
            </a:r>
            <a:r>
              <a:rPr lang="de-DE" dirty="0" err="1"/>
              <a:t>Multiplizierer</a:t>
            </a:r>
            <a:r>
              <a:rPr lang="de-DE" dirty="0"/>
              <a:t>, Integrierer, Input, Output, etc.</a:t>
            </a:r>
          </a:p>
          <a:p>
            <a:pPr lvl="2"/>
            <a:r>
              <a:rPr lang="de-DE" dirty="0"/>
              <a:t>Potentiometer als „Variablen“</a:t>
            </a:r>
          </a:p>
          <a:p>
            <a:pPr lvl="2"/>
            <a:r>
              <a:rPr lang="de-DE" dirty="0"/>
              <a:t>Einfache Bausteine zu komplexeren Bausteinen zusammenbauen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2EE3B6-D348-33DB-DA09-0D02A5B5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53" y="3999939"/>
            <a:ext cx="6675783" cy="19923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9953D3-8C83-D713-0B21-3D5781EF65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2518" y="3999940"/>
            <a:ext cx="3848935" cy="16655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311C70-896F-1A7C-436F-643687E6E8EB}"/>
              </a:ext>
            </a:extLst>
          </p:cNvPr>
          <p:cNvSpPr txBox="1"/>
          <p:nvPr/>
        </p:nvSpPr>
        <p:spPr>
          <a:xfrm>
            <a:off x="829082" y="5665510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4, Unterschiedliche Nutzung von Transistoren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FEAC0D-6806-9FAF-C833-6E3CBFAB5165}"/>
              </a:ext>
            </a:extLst>
          </p:cNvPr>
          <p:cNvSpPr txBox="1"/>
          <p:nvPr/>
        </p:nvSpPr>
        <p:spPr>
          <a:xfrm>
            <a:off x="4681453" y="5909469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5, Vergleich von einfacher Rechnung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4E4444-7AF2-2BB6-0A2C-25724428DE7C}"/>
              </a:ext>
            </a:extLst>
          </p:cNvPr>
          <p:cNvSpPr txBox="1"/>
          <p:nvPr/>
        </p:nvSpPr>
        <p:spPr>
          <a:xfrm>
            <a:off x="405494" y="6350147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[4] (Prof. Dr. Bernd Ulmann, persönliches Interview, Frankfurt am Main, 15.01.2024)</a:t>
            </a:r>
          </a:p>
        </p:txBody>
      </p:sp>
    </p:spTree>
    <p:extLst>
      <p:ext uri="{BB962C8B-B14F-4D97-AF65-F5344CB8AC3E}">
        <p14:creationId xmlns:p14="http://schemas.microsoft.com/office/powerpoint/2010/main" val="229773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ein Analogcomputer?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Echte Welt nachbilden in Elektronik -&gt; Differenzialgleichungen bilden</a:t>
            </a:r>
          </a:p>
          <a:p>
            <a:r>
              <a:rPr lang="de-DE" dirty="0"/>
              <a:t>Differenzialgleichung in einem Schaltkreis nachbauen</a:t>
            </a:r>
          </a:p>
          <a:p>
            <a:pPr lvl="1"/>
            <a:r>
              <a:rPr lang="de-DE" dirty="0"/>
              <a:t>Bausteine auf Basis von CMOS-Transistoren</a:t>
            </a:r>
          </a:p>
          <a:p>
            <a:pPr lvl="1"/>
            <a:r>
              <a:rPr lang="de-DE" dirty="0" err="1"/>
              <a:t>Summierer</a:t>
            </a:r>
            <a:r>
              <a:rPr lang="de-DE" dirty="0"/>
              <a:t>, </a:t>
            </a:r>
            <a:r>
              <a:rPr lang="de-DE" dirty="0" err="1"/>
              <a:t>Multiplizierer</a:t>
            </a:r>
            <a:r>
              <a:rPr lang="de-DE" dirty="0"/>
              <a:t>, Integrierer, Input, Output, etc.</a:t>
            </a:r>
          </a:p>
          <a:p>
            <a:pPr lvl="1"/>
            <a:r>
              <a:rPr lang="de-DE" dirty="0"/>
              <a:t>Einfache Bausteine zu Komplexen zusammenbauen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2EE3B6-D348-33DB-DA09-0D02A5B5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53" y="3999939"/>
            <a:ext cx="6675783" cy="19923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9953D3-8C83-D713-0B21-3D5781EF65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4764" y="1485939"/>
            <a:ext cx="10413659" cy="45063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BE623B-9932-79BF-2333-B44BCCB40598}"/>
              </a:ext>
            </a:extLst>
          </p:cNvPr>
          <p:cNvSpPr txBox="1"/>
          <p:nvPr/>
        </p:nvSpPr>
        <p:spPr>
          <a:xfrm>
            <a:off x="729387" y="5992297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4, Unterschiedliche Nutzung von Transistoren</a:t>
            </a:r>
          </a:p>
        </p:txBody>
      </p:sp>
    </p:spTree>
    <p:extLst>
      <p:ext uri="{BB962C8B-B14F-4D97-AF65-F5344CB8AC3E}">
        <p14:creationId xmlns:p14="http://schemas.microsoft.com/office/powerpoint/2010/main" val="74807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ein Analogcomputer?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„... eine Schaltung aufbaut, die sich analog zu dem zu lösenden Problem verhält.“ </a:t>
            </a:r>
            <a:r>
              <a:rPr lang="de-DE" sz="1800" baseline="30000" dirty="0"/>
              <a:t>[4]</a:t>
            </a:r>
          </a:p>
          <a:p>
            <a:r>
              <a:rPr lang="de-DE" sz="2600" dirty="0"/>
              <a:t>Echte Welt nachbilden in Elektronik -&gt; Differenzialgleichungen bilden</a:t>
            </a:r>
          </a:p>
          <a:p>
            <a:pPr lvl="1"/>
            <a:r>
              <a:rPr lang="de-DE" dirty="0"/>
              <a:t>Bausteine auf Basis von Transistoren</a:t>
            </a:r>
          </a:p>
          <a:p>
            <a:pPr lvl="2"/>
            <a:r>
              <a:rPr lang="de-DE" dirty="0" err="1"/>
              <a:t>Summierer</a:t>
            </a:r>
            <a:r>
              <a:rPr lang="de-DE" dirty="0"/>
              <a:t>, </a:t>
            </a:r>
            <a:r>
              <a:rPr lang="de-DE" dirty="0" err="1"/>
              <a:t>Multiplizierer</a:t>
            </a:r>
            <a:r>
              <a:rPr lang="de-DE" dirty="0"/>
              <a:t>, Integrierer, Input, Output, etc.</a:t>
            </a:r>
          </a:p>
          <a:p>
            <a:pPr lvl="2"/>
            <a:r>
              <a:rPr lang="de-DE" dirty="0"/>
              <a:t>Potentiometer als „Variablen“</a:t>
            </a:r>
          </a:p>
          <a:p>
            <a:pPr lvl="2"/>
            <a:r>
              <a:rPr lang="de-DE" dirty="0"/>
              <a:t>Einfache Bausteine zu komplexeren Bausteinen zusammenbauen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2EE3B6-D348-33DB-DA09-0D02A5B5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53" y="3999939"/>
            <a:ext cx="6675783" cy="19923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9953D3-8C83-D713-0B21-3D5781EF65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2518" y="3999940"/>
            <a:ext cx="3848935" cy="1665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02EC1DB-88B0-AEB6-1E96-656DA157C5BF}"/>
              </a:ext>
            </a:extLst>
          </p:cNvPr>
          <p:cNvSpPr txBox="1"/>
          <p:nvPr/>
        </p:nvSpPr>
        <p:spPr>
          <a:xfrm>
            <a:off x="838200" y="5665510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4, Unterschiedliche Nutzung von Transistoren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F030CF-5607-60CB-1B09-A1F39FC7EAB6}"/>
              </a:ext>
            </a:extLst>
          </p:cNvPr>
          <p:cNvSpPr txBox="1"/>
          <p:nvPr/>
        </p:nvSpPr>
        <p:spPr>
          <a:xfrm>
            <a:off x="4681453" y="5911810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5, Vergleich von einfacher Rechnung</a:t>
            </a:r>
          </a:p>
        </p:txBody>
      </p:sp>
    </p:spTree>
    <p:extLst>
      <p:ext uri="{BB962C8B-B14F-4D97-AF65-F5344CB8AC3E}">
        <p14:creationId xmlns:p14="http://schemas.microsoft.com/office/powerpoint/2010/main" val="98678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ein Analogcomputer?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Echte Welt nachbilden in Elektronik -&gt; Differenzialgleichungen bilden</a:t>
            </a:r>
          </a:p>
          <a:p>
            <a:r>
              <a:rPr lang="de-DE" dirty="0"/>
              <a:t>Differenzialgleichung in einem Schaltkreis nachbauen</a:t>
            </a:r>
          </a:p>
          <a:p>
            <a:pPr lvl="1"/>
            <a:r>
              <a:rPr lang="de-DE" dirty="0"/>
              <a:t>Bausteine auf Basis von CMOS-Transistoren</a:t>
            </a:r>
          </a:p>
          <a:p>
            <a:pPr lvl="1"/>
            <a:r>
              <a:rPr lang="de-DE" dirty="0" err="1"/>
              <a:t>Summierer</a:t>
            </a:r>
            <a:r>
              <a:rPr lang="de-DE" dirty="0"/>
              <a:t>, </a:t>
            </a:r>
            <a:r>
              <a:rPr lang="de-DE" dirty="0" err="1"/>
              <a:t>Multiplizierer</a:t>
            </a:r>
            <a:r>
              <a:rPr lang="de-DE" dirty="0"/>
              <a:t>, Integrierer, Input, Output, etc.</a:t>
            </a:r>
          </a:p>
          <a:p>
            <a:pPr lvl="1"/>
            <a:r>
              <a:rPr lang="de-DE" dirty="0"/>
              <a:t>Einfache Bausteine zu Komplexen zusammenbauen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2EE3B6-D348-33DB-DA09-0D02A5B5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81" y="1868097"/>
            <a:ext cx="10524719" cy="31410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8B3F60-0C0D-D080-2F9A-C8A3ED4BA605}"/>
              </a:ext>
            </a:extLst>
          </p:cNvPr>
          <p:cNvSpPr txBox="1"/>
          <p:nvPr/>
        </p:nvSpPr>
        <p:spPr>
          <a:xfrm>
            <a:off x="829081" y="5009153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5, Vergleich von einfacher Rechnung</a:t>
            </a:r>
          </a:p>
        </p:txBody>
      </p:sp>
    </p:spTree>
    <p:extLst>
      <p:ext uri="{BB962C8B-B14F-4D97-AF65-F5344CB8AC3E}">
        <p14:creationId xmlns:p14="http://schemas.microsoft.com/office/powerpoint/2010/main" val="297226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0246-2105-425C-24EF-AE58A5B7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ein Analogcomputer?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F9C7-3C05-8ADE-0467-D0C3DE8D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„... eine Schaltung aufbaut, die sich analog zu dem zu lösenden Problem verhält.“ </a:t>
            </a:r>
            <a:r>
              <a:rPr lang="de-DE" sz="1800" baseline="30000" dirty="0"/>
              <a:t>[4]</a:t>
            </a:r>
          </a:p>
          <a:p>
            <a:r>
              <a:rPr lang="de-DE" sz="2600" dirty="0"/>
              <a:t>Echte Welt nachbilden in Elektronik -&gt; Differenzialgleichungen bilden</a:t>
            </a:r>
          </a:p>
          <a:p>
            <a:pPr lvl="1"/>
            <a:r>
              <a:rPr lang="de-DE" dirty="0"/>
              <a:t>Bausteine auf Basis von Transistoren</a:t>
            </a:r>
          </a:p>
          <a:p>
            <a:pPr lvl="2"/>
            <a:r>
              <a:rPr lang="de-DE" dirty="0" err="1"/>
              <a:t>Summierer</a:t>
            </a:r>
            <a:r>
              <a:rPr lang="de-DE" dirty="0"/>
              <a:t>, </a:t>
            </a:r>
            <a:r>
              <a:rPr lang="de-DE" dirty="0" err="1"/>
              <a:t>Multiplizierer</a:t>
            </a:r>
            <a:r>
              <a:rPr lang="de-DE" dirty="0"/>
              <a:t>, Integrierer, Input, Output, etc.</a:t>
            </a:r>
          </a:p>
          <a:p>
            <a:pPr lvl="2"/>
            <a:r>
              <a:rPr lang="de-DE" dirty="0"/>
              <a:t>Potentiometer als „Variablen“</a:t>
            </a:r>
          </a:p>
          <a:p>
            <a:pPr lvl="2"/>
            <a:r>
              <a:rPr lang="de-DE" dirty="0"/>
              <a:t>Einfache Bausteine zu komplexeren Bausteinen zusammenbauen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8AFA56-0B70-6FE8-C11B-5FC3C3EA36CB}"/>
              </a:ext>
            </a:extLst>
          </p:cNvPr>
          <p:cNvSpPr txBox="1"/>
          <p:nvPr/>
        </p:nvSpPr>
        <p:spPr>
          <a:xfrm>
            <a:off x="11353800" y="6169706"/>
            <a:ext cx="43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dirty="0"/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BE41B82-5F8E-EAB5-1791-D7EE20C762EF}"/>
              </a:ext>
            </a:extLst>
          </p:cNvPr>
          <p:cNvSpPr txBox="1"/>
          <p:nvPr/>
        </p:nvSpPr>
        <p:spPr>
          <a:xfrm>
            <a:off x="5084173" y="6354372"/>
            <a:ext cx="626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200" dirty="0"/>
              <a:t>[Analog Computing – Die Zukunft für neuronale Netzwerke?]  [kf-1337]  [20.01.2024]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2EE3B6-D348-33DB-DA09-0D02A5B5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53" y="3999939"/>
            <a:ext cx="6675783" cy="19923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9953D3-8C83-D713-0B21-3D5781EF65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2518" y="3999940"/>
            <a:ext cx="3848935" cy="1665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02EC1DB-88B0-AEB6-1E96-656DA157C5BF}"/>
              </a:ext>
            </a:extLst>
          </p:cNvPr>
          <p:cNvSpPr txBox="1"/>
          <p:nvPr/>
        </p:nvSpPr>
        <p:spPr>
          <a:xfrm>
            <a:off x="838200" y="5665510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4, Unterschiedliche Nutzung von Transistoren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F030CF-5607-60CB-1B09-A1F39FC7EAB6}"/>
              </a:ext>
            </a:extLst>
          </p:cNvPr>
          <p:cNvSpPr txBox="1"/>
          <p:nvPr/>
        </p:nvSpPr>
        <p:spPr>
          <a:xfrm>
            <a:off x="4681453" y="5911810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Abb. 5, Vergleich von einfacher Rechnung</a:t>
            </a:r>
          </a:p>
        </p:txBody>
      </p:sp>
    </p:spTree>
    <p:extLst>
      <p:ext uri="{BB962C8B-B14F-4D97-AF65-F5344CB8AC3E}">
        <p14:creationId xmlns:p14="http://schemas.microsoft.com/office/powerpoint/2010/main" val="3123014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PresentationFormat>Breitbild</PresentationFormat>
  <Paragraphs>228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Office</vt:lpstr>
      <vt:lpstr>Analog Computing</vt:lpstr>
      <vt:lpstr>Agenda</vt:lpstr>
      <vt:lpstr>Forschungsfrage und Methode</vt:lpstr>
      <vt:lpstr>Historische Analogcomputer</vt:lpstr>
      <vt:lpstr>Wie funktioniert ein Analogcomputer?</vt:lpstr>
      <vt:lpstr>Wie funktioniert ein Analogcomputer?</vt:lpstr>
      <vt:lpstr>Wie funktioniert ein Analogcomputer?</vt:lpstr>
      <vt:lpstr>Wie funktioniert ein Analogcomputer?</vt:lpstr>
      <vt:lpstr>Wie funktioniert ein Analogcomputer?</vt:lpstr>
      <vt:lpstr>Neuronale Netzwerke</vt:lpstr>
      <vt:lpstr>Wie passt Analog Computing zu neuronalen Netzwerken?</vt:lpstr>
      <vt:lpstr>Der Aspekt Nachhaltigkeit</vt:lpstr>
      <vt:lpstr>Der Aspekt Nachhaltigkeit</vt:lpstr>
      <vt:lpstr>Ausblick</vt:lpstr>
      <vt:lpstr>Fazit</vt:lpstr>
      <vt:lpstr>Quellenverzeichnis</vt:lpstr>
      <vt:lpstr>Abbildungsverzeichnis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Computing</dc:title>
  <dc:creator>kf-1337</dc:creator>
  <dcterms:created xsi:type="dcterms:W3CDTF">2024-01-07T15:15:02Z</dcterms:created>
  <dcterms:modified xsi:type="dcterms:W3CDTF">2024-03-14T09:54:11Z</dcterms:modified>
</cp:coreProperties>
</file>