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10F-9790-4CC7-8BA9-71E024986DD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AC4B-DC0F-4A2B-9918-F25578BA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10F-9790-4CC7-8BA9-71E024986DD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AC4B-DC0F-4A2B-9918-F25578BA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4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10F-9790-4CC7-8BA9-71E024986DD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AC4B-DC0F-4A2B-9918-F25578BA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91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10F-9790-4CC7-8BA9-71E024986DD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AC4B-DC0F-4A2B-9918-F25578BA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0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10F-9790-4CC7-8BA9-71E024986DD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AC4B-DC0F-4A2B-9918-F25578BA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89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10F-9790-4CC7-8BA9-71E024986DD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AC4B-DC0F-4A2B-9918-F25578BA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82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10F-9790-4CC7-8BA9-71E024986DD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AC4B-DC0F-4A2B-9918-F25578BA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86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10F-9790-4CC7-8BA9-71E024986DD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AC4B-DC0F-4A2B-9918-F25578BA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53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10F-9790-4CC7-8BA9-71E024986DD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AC4B-DC0F-4A2B-9918-F25578BA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8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10F-9790-4CC7-8BA9-71E024986DD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8DAC4B-DC0F-4A2B-9918-F25578BA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9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10F-9790-4CC7-8BA9-71E024986DD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AC4B-DC0F-4A2B-9918-F25578BA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3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10F-9790-4CC7-8BA9-71E024986DD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AC4B-DC0F-4A2B-9918-F25578BA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1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10F-9790-4CC7-8BA9-71E024986DD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AC4B-DC0F-4A2B-9918-F25578BA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9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10F-9790-4CC7-8BA9-71E024986DD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AC4B-DC0F-4A2B-9918-F25578BA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2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10F-9790-4CC7-8BA9-71E024986DD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AC4B-DC0F-4A2B-9918-F25578BA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10F-9790-4CC7-8BA9-71E024986DD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AC4B-DC0F-4A2B-9918-F25578BA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3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010F-9790-4CC7-8BA9-71E024986DD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AC4B-DC0F-4A2B-9918-F25578BA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77010F-9790-4CC7-8BA9-71E024986DD5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DAC4B-DC0F-4A2B-9918-F25578BA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0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serialization-in-java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inheritance.asp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25341" y="2616537"/>
            <a:ext cx="66498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 Polymorphism</a:t>
            </a:r>
            <a:endParaRPr lang="en-US" sz="6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6089" y="2220752"/>
            <a:ext cx="8000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0" i="0" dirty="0" smtClean="0">
                <a:solidFill>
                  <a:srgbClr val="610B38"/>
                </a:solidFill>
                <a:effectLst/>
                <a:latin typeface="erdana"/>
              </a:rPr>
              <a:t>Java 8 Default Method in Interface</a:t>
            </a:r>
            <a:endParaRPr lang="en-US" sz="40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26800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543595"/>
            <a:ext cx="1005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610B38"/>
                </a:solidFill>
                <a:effectLst/>
                <a:latin typeface="erdana"/>
              </a:rPr>
              <a:t>What is marker or tagged interface?</a:t>
            </a:r>
          </a:p>
          <a:p>
            <a:endParaRPr lang="en-US" b="0" i="0" dirty="0" smtClean="0">
              <a:solidFill>
                <a:srgbClr val="610B38"/>
              </a:solidFill>
              <a:effectLst/>
              <a:latin typeface="erdana"/>
            </a:endParaRPr>
          </a:p>
          <a:p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interface which has no member is known as a marker or tagged interface, for example, </a:t>
            </a:r>
            <a:r>
              <a:rPr lang="en-US" sz="2000" b="0" i="0" u="none" strike="noStrike" dirty="0" err="1" smtClean="0">
                <a:solidFill>
                  <a:srgbClr val="008000"/>
                </a:solidFill>
                <a:effectLst/>
                <a:latin typeface="verdana" panose="020B0604030504040204" pitchFamily="34" charset="0"/>
                <a:hlinkClick r:id="rId2"/>
              </a:rPr>
              <a:t>Serializable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Cloneable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Remote, etc. They are used to provide some essential information to the JVM so that JVM may perform some useful operation.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57144" y="3244334"/>
            <a:ext cx="73789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0" i="0" dirty="0" smtClean="0">
                <a:solidFill>
                  <a:srgbClr val="610B38"/>
                </a:solidFill>
                <a:effectLst/>
                <a:latin typeface="erdana"/>
              </a:rPr>
              <a:t>Method Overriding in Java</a:t>
            </a:r>
            <a:endParaRPr lang="en-US" sz="48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131686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6554" y="1282596"/>
            <a:ext cx="958982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610B4B"/>
                </a:solidFill>
                <a:effectLst/>
                <a:latin typeface="erdana"/>
              </a:rPr>
              <a:t>Usage of Java Method Overriding</a:t>
            </a:r>
          </a:p>
          <a:p>
            <a:endParaRPr lang="en-US" sz="2800" b="0" i="0" dirty="0" smtClean="0">
              <a:solidFill>
                <a:srgbClr val="610B4B"/>
              </a:solidFill>
              <a:effectLst/>
              <a:latin typeface="erdan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 overriding is used to provide the specific implementation of a </a:t>
            </a:r>
          </a:p>
          <a:p>
            <a:r>
              <a:rPr lang="en-US" sz="2000" b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 which is already provided by its superclass.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 overriding is used for runtime polymorphism</a:t>
            </a:r>
            <a:endParaRPr lang="en-US" sz="20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9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1270" y="1594472"/>
            <a:ext cx="923498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 smtClean="0">
                <a:solidFill>
                  <a:srgbClr val="610B4B"/>
                </a:solidFill>
                <a:effectLst/>
                <a:latin typeface="erdana"/>
              </a:rPr>
              <a:t>Rules for Java Method Overriding</a:t>
            </a:r>
          </a:p>
          <a:p>
            <a:endParaRPr lang="en-US" b="0" i="0" dirty="0" smtClean="0">
              <a:solidFill>
                <a:srgbClr val="610B4B"/>
              </a:solidFill>
              <a:effectLst/>
              <a:latin typeface="erdana"/>
            </a:endParaRPr>
          </a:p>
          <a:p>
            <a:pPr>
              <a:buFont typeface="+mj-lt"/>
              <a:buAutoNum type="arabicPeriod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method must have the same name as in the parent class</a:t>
            </a:r>
          </a:p>
          <a:p>
            <a:pPr>
              <a:buFont typeface="+mj-lt"/>
              <a:buAutoNum type="arabicPeriod"/>
            </a:pPr>
            <a:endParaRPr lang="en-US" sz="20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method must have the same parameter as in the parent class.</a:t>
            </a:r>
          </a:p>
          <a:p>
            <a:pPr>
              <a:buFont typeface="+mj-lt"/>
              <a:buAutoNum type="arabicPeriod"/>
            </a:pPr>
            <a:endParaRPr lang="en-US" sz="20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must be an IS-A relationship (inheritance).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8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ava method overriding example of b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133" y="648269"/>
            <a:ext cx="9388867" cy="328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3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9457" y="2084274"/>
            <a:ext cx="55860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 Inner Classes</a:t>
            </a:r>
            <a:endParaRPr lang="en-US" sz="5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5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45039" y="139216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OuterClass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x = 10;</a:t>
            </a:r>
          </a:p>
          <a:p>
            <a:endParaRPr lang="en-US" sz="2000" dirty="0" smtClean="0"/>
          </a:p>
          <a:p>
            <a:r>
              <a:rPr lang="en-US" sz="2000" dirty="0" smtClean="0"/>
              <a:t>  class </a:t>
            </a:r>
            <a:r>
              <a:rPr lang="en-US" sz="2000" dirty="0" err="1" smtClean="0"/>
              <a:t>InnerClass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y = 5;</a:t>
            </a:r>
          </a:p>
          <a:p>
            <a:r>
              <a:rPr lang="en-US" sz="2000" dirty="0" smtClean="0"/>
              <a:t>  }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/>
              <a:t>public class Main {</a:t>
            </a:r>
          </a:p>
          <a:p>
            <a:r>
              <a:rPr lang="en-US" sz="2000" dirty="0" smtClean="0"/>
              <a:t>  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OuterClass</a:t>
            </a:r>
            <a:r>
              <a:rPr lang="en-US" sz="2000" dirty="0" smtClean="0"/>
              <a:t> </a:t>
            </a:r>
            <a:r>
              <a:rPr lang="en-US" sz="2000" dirty="0" err="1" smtClean="0"/>
              <a:t>myOuter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OuterClass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OuterClass.InnerClass</a:t>
            </a:r>
            <a:r>
              <a:rPr lang="en-US" sz="2000" dirty="0" smtClean="0"/>
              <a:t> </a:t>
            </a:r>
            <a:r>
              <a:rPr lang="en-US" sz="2000" dirty="0" err="1" smtClean="0"/>
              <a:t>myInner</a:t>
            </a:r>
            <a:r>
              <a:rPr lang="en-US" sz="2000" dirty="0" smtClean="0"/>
              <a:t> = </a:t>
            </a:r>
            <a:r>
              <a:rPr lang="en-US" sz="2000" dirty="0" err="1" smtClean="0"/>
              <a:t>myOuter.new</a:t>
            </a:r>
            <a:r>
              <a:rPr lang="en-US" sz="2000" dirty="0" smtClean="0"/>
              <a:t> </a:t>
            </a:r>
            <a:r>
              <a:rPr lang="en-US" sz="2000" dirty="0" err="1" smtClean="0"/>
              <a:t>InnerClass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myInner.y</a:t>
            </a:r>
            <a:r>
              <a:rPr lang="en-US" sz="2000" dirty="0" smtClean="0"/>
              <a:t> + </a:t>
            </a:r>
            <a:r>
              <a:rPr lang="en-US" sz="2000" dirty="0" err="1" smtClean="0"/>
              <a:t>myOuter.x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}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/>
              <a:t>// Outputs 15 (5 + 10)</a:t>
            </a:r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8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61648" y="1257321"/>
            <a:ext cx="91303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/>
              <a:t>Private Inner Class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Unlike a "regular" class, an inner class can be private or protected. If you don't want outside objects to access the inner class, declare the class as private: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1146" y="648733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Polymorphism means "many forms", and it occurs when we have many classes that are related to each other by inheritance.</a:t>
            </a:r>
          </a:p>
          <a:p>
            <a:r>
              <a:rPr lang="en-US" sz="24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Inheritance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lets us inherit attributes and methods from another class. 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Polymorphism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uses those methods to perform different tasks. This allows us to perform a single action in different ways.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61898" y="98840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dirty="0" smtClean="0"/>
              <a:t>Static Inner Class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An inner class can also be static, which means that you can access it without creating an object of the outer class: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82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90448" y="0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OuterClass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x = 10;</a:t>
            </a:r>
          </a:p>
          <a:p>
            <a:endParaRPr lang="en-US" sz="2400" dirty="0" smtClean="0"/>
          </a:p>
          <a:p>
            <a:r>
              <a:rPr lang="en-US" sz="2400" dirty="0" smtClean="0"/>
              <a:t>  static class </a:t>
            </a:r>
            <a:r>
              <a:rPr lang="en-US" sz="2400" dirty="0" err="1" smtClean="0"/>
              <a:t>InnerClass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y = 5;</a:t>
            </a:r>
          </a:p>
          <a:p>
            <a:r>
              <a:rPr lang="en-US" sz="2400" dirty="0" smtClean="0"/>
              <a:t>  }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r>
              <a:rPr lang="en-US" sz="2400" dirty="0" smtClean="0"/>
              <a:t>public class Main {</a:t>
            </a:r>
          </a:p>
          <a:p>
            <a:r>
              <a:rPr lang="en-US" sz="2400" dirty="0" smtClean="0"/>
              <a:t>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OuterClass.InnerClass</a:t>
            </a:r>
            <a:r>
              <a:rPr lang="en-US" sz="2400" dirty="0" smtClean="0"/>
              <a:t> </a:t>
            </a:r>
            <a:r>
              <a:rPr lang="en-US" sz="2400" dirty="0" err="1" smtClean="0"/>
              <a:t>myInner</a:t>
            </a:r>
            <a:r>
              <a:rPr lang="en-US" sz="2400" dirty="0" smtClean="0"/>
              <a:t> = new </a:t>
            </a:r>
            <a:r>
              <a:rPr lang="en-US" sz="2400" dirty="0" err="1" smtClean="0"/>
              <a:t>OuterClass.InnerClass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myInner.y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}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r>
              <a:rPr lang="en-US" sz="2400" dirty="0" smtClean="0"/>
              <a:t>// Outputs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92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3197" y="2534651"/>
            <a:ext cx="64011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0" i="0" dirty="0" smtClean="0">
                <a:solidFill>
                  <a:srgbClr val="610B38"/>
                </a:solidFill>
                <a:effectLst/>
                <a:latin typeface="erdana"/>
              </a:rPr>
              <a:t>Interface in Java</a:t>
            </a:r>
            <a:endParaRPr lang="en-US" sz="66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191165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8191" y="418742"/>
            <a:ext cx="94988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Interface also 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represents the IS-A relationship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US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cannot be instantiated just like the abstract class.</a:t>
            </a:r>
          </a:p>
          <a:p>
            <a:endParaRPr lang="en-US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Since Java 8, we can have 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default and static methods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 an interface.</a:t>
            </a:r>
          </a:p>
          <a:p>
            <a:endParaRPr lang="en-US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Since Java 9, we can have 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private methods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 an interface.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4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2322" y="216049"/>
            <a:ext cx="104041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610B38"/>
                </a:solidFill>
                <a:effectLst/>
                <a:latin typeface="erdana"/>
              </a:rPr>
              <a:t>                                            Why use Java interface?</a:t>
            </a:r>
          </a:p>
          <a:p>
            <a:endParaRPr lang="en-US" sz="2400" b="0" i="0" dirty="0" smtClean="0">
              <a:solidFill>
                <a:srgbClr val="610B38"/>
              </a:solidFill>
              <a:effectLst/>
              <a:latin typeface="erdana"/>
            </a:endParaRP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mainly three reasons to use interface. They are given below.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It 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used to achieve abstraction.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By 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interface, we can support the functionality of multiple inheritance.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It can be used to achieve loose coupling.</a:t>
            </a:r>
            <a:endParaRPr lang="en-US" sz="24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use Java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550" y="147282"/>
            <a:ext cx="6995852" cy="532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0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35316" y="3244334"/>
            <a:ext cx="73725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 smtClean="0">
                <a:solidFill>
                  <a:srgbClr val="610B38"/>
                </a:solidFill>
                <a:effectLst/>
                <a:latin typeface="erdana"/>
              </a:rPr>
              <a:t>How to declare an interface?</a:t>
            </a:r>
            <a:endParaRPr lang="en-US" sz="44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11428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relationship between class and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366" y="0"/>
            <a:ext cx="9061213" cy="437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5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1185" y="2234399"/>
            <a:ext cx="100703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 smtClean="0">
                <a:solidFill>
                  <a:srgbClr val="610B38"/>
                </a:solidFill>
                <a:effectLst/>
                <a:latin typeface="erdana"/>
              </a:rPr>
              <a:t>Multiple inheritance in Java by interface</a:t>
            </a:r>
            <a:endParaRPr lang="en-US" sz="44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247800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107</TotalTime>
  <Words>383</Words>
  <Application>Microsoft Office PowerPoint</Application>
  <PresentationFormat>Widescreen</PresentationFormat>
  <Paragraphs>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Corbel</vt:lpstr>
      <vt:lpstr>erdana</vt:lpstr>
      <vt:lpstr>Segoe UI</vt:lpstr>
      <vt:lpstr>verdana</vt:lpstr>
      <vt:lpstr>verdana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Xəyal Fərziyev</dc:creator>
  <cp:lastModifiedBy>Xəyal Fərziyev</cp:lastModifiedBy>
  <cp:revision>8</cp:revision>
  <dcterms:created xsi:type="dcterms:W3CDTF">2020-12-26T15:08:39Z</dcterms:created>
  <dcterms:modified xsi:type="dcterms:W3CDTF">2021-04-17T19:01:35Z</dcterms:modified>
</cp:coreProperties>
</file>