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75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8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97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6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3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D90F-F6E5-4B34-8E70-AACD7836BC71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33DF3A-3253-4EB7-85A0-539FB6C9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interface.a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interface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5864" y="1684445"/>
            <a:ext cx="78975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Java Abstraction</a:t>
            </a:r>
          </a:p>
          <a:p>
            <a:pPr algn="ctr">
              <a:lnSpc>
                <a:spcPct val="150000"/>
              </a:lnSpc>
            </a:pPr>
            <a:r>
              <a:rPr lang="en-US" sz="4000" b="1" dirty="0" smtClean="0"/>
              <a:t>Abstract Classes and Methods</a:t>
            </a:r>
          </a:p>
          <a:p>
            <a:pPr algn="ctr">
              <a:lnSpc>
                <a:spcPct val="150000"/>
              </a:lnSpc>
            </a:pPr>
            <a:r>
              <a:rPr lang="en-US" sz="4000" b="1" dirty="0" smtClean="0"/>
              <a:t>Java </a:t>
            </a:r>
            <a:r>
              <a:rPr lang="en-US" sz="4000" b="1" dirty="0" err="1" smtClean="0"/>
              <a:t>Enums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923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282" y="753872"/>
            <a:ext cx="934871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enum</a:t>
            </a:r>
            <a:r>
              <a:rPr lang="en-US" sz="2800" b="1" dirty="0" smtClean="0"/>
              <a:t> Level {</a:t>
            </a:r>
          </a:p>
          <a:p>
            <a:r>
              <a:rPr lang="en-US" sz="2800" b="1" dirty="0" smtClean="0"/>
              <a:t>  LOW,</a:t>
            </a:r>
          </a:p>
          <a:p>
            <a:r>
              <a:rPr lang="en-US" sz="2800" b="1" dirty="0" smtClean="0"/>
              <a:t>  MEDIUM,</a:t>
            </a:r>
          </a:p>
          <a:p>
            <a:r>
              <a:rPr lang="en-US" sz="2800" b="1" dirty="0" smtClean="0"/>
              <a:t>  HIGH</a:t>
            </a:r>
          </a:p>
          <a:p>
            <a:r>
              <a:rPr lang="en-US" sz="2800" b="1" dirty="0" smtClean="0"/>
              <a:t>}</a:t>
            </a:r>
          </a:p>
          <a:p>
            <a:r>
              <a:rPr lang="en-US" sz="2800" dirty="0" smtClean="0"/>
              <a:t>You can access </a:t>
            </a:r>
            <a:r>
              <a:rPr lang="en-US" sz="2800" dirty="0" err="1" smtClean="0"/>
              <a:t>enum</a:t>
            </a:r>
            <a:r>
              <a:rPr lang="en-US" sz="2800" dirty="0" smtClean="0"/>
              <a:t> constants with the dot syntax: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Level </a:t>
            </a:r>
            <a:r>
              <a:rPr lang="en-US" sz="2800" b="1" dirty="0" err="1" smtClean="0"/>
              <a:t>myVar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Level.MEDIUM</a:t>
            </a:r>
            <a:r>
              <a:rPr lang="en-US" sz="2800" b="1" dirty="0" smtClean="0"/>
              <a:t>;</a:t>
            </a:r>
          </a:p>
          <a:p>
            <a:endParaRPr lang="en-US" sz="2800" b="1" dirty="0" smtClean="0"/>
          </a:p>
          <a:p>
            <a:r>
              <a:rPr lang="en-US" sz="2800" b="1" dirty="0" err="1" smtClean="0">
                <a:solidFill>
                  <a:srgbClr val="FF0000"/>
                </a:solidFill>
              </a:rPr>
              <a:t>Enum</a:t>
            </a:r>
            <a:r>
              <a:rPr lang="en-US" sz="2800" b="1" dirty="0" smtClean="0">
                <a:solidFill>
                  <a:srgbClr val="FF0000"/>
                </a:solidFill>
              </a:rPr>
              <a:t> is short for "enumerations", which means "specifically listed".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9701" y="200422"/>
            <a:ext cx="103722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inside a Class</a:t>
            </a:r>
          </a:p>
          <a:p>
            <a:endParaRPr lang="en-US" sz="2800" dirty="0" smtClean="0"/>
          </a:p>
          <a:p>
            <a:r>
              <a:rPr lang="en-US" sz="2800" dirty="0" smtClean="0"/>
              <a:t>You can also have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 inside a class:</a:t>
            </a:r>
          </a:p>
          <a:p>
            <a:endParaRPr lang="en-US" sz="2400" b="1" dirty="0" smtClean="0"/>
          </a:p>
          <a:p>
            <a:r>
              <a:rPr lang="en-US" sz="2400" dirty="0" smtClean="0"/>
              <a:t>Example</a:t>
            </a:r>
          </a:p>
          <a:p>
            <a:r>
              <a:rPr lang="en-US" sz="2400" b="1" dirty="0" smtClean="0"/>
              <a:t>public class Main {</a:t>
            </a:r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enum</a:t>
            </a:r>
            <a:r>
              <a:rPr lang="en-US" sz="2400" b="1" dirty="0" smtClean="0"/>
              <a:t> Level {</a:t>
            </a:r>
          </a:p>
          <a:p>
            <a:r>
              <a:rPr lang="en-US" sz="2400" b="1" dirty="0" smtClean="0"/>
              <a:t>    LOW,</a:t>
            </a:r>
          </a:p>
          <a:p>
            <a:r>
              <a:rPr lang="en-US" sz="2400" b="1" dirty="0" smtClean="0"/>
              <a:t>    MEDIUM,</a:t>
            </a:r>
          </a:p>
          <a:p>
            <a:r>
              <a:rPr lang="en-US" sz="2400" b="1" dirty="0" smtClean="0"/>
              <a:t>    HIGH</a:t>
            </a:r>
          </a:p>
          <a:p>
            <a:r>
              <a:rPr lang="en-US" sz="2400" b="1" dirty="0" smtClean="0"/>
              <a:t>  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public 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 {</a:t>
            </a:r>
          </a:p>
          <a:p>
            <a:r>
              <a:rPr lang="en-US" sz="2400" b="1" dirty="0" smtClean="0"/>
              <a:t>    Level </a:t>
            </a:r>
            <a:r>
              <a:rPr lang="en-US" sz="2400" b="1" dirty="0" err="1" smtClean="0"/>
              <a:t>myVar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Level.MEDIUM</a:t>
            </a:r>
            <a:r>
              <a:rPr lang="en-US" sz="2400" b="1" dirty="0" smtClean="0"/>
              <a:t>; 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myVar</a:t>
            </a:r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  }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57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8064" y="551176"/>
            <a:ext cx="1015393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Loop Through an </a:t>
            </a:r>
            <a:r>
              <a:rPr lang="en-US" sz="3600" b="1" dirty="0" err="1" smtClean="0"/>
              <a:t>Enum</a:t>
            </a:r>
            <a:endParaRPr lang="en-US" sz="36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enum</a:t>
            </a:r>
            <a:r>
              <a:rPr lang="en-US" sz="2800" dirty="0" smtClean="0"/>
              <a:t> type has a values() method, which returns an array of all </a:t>
            </a:r>
            <a:r>
              <a:rPr lang="en-US" sz="2800" dirty="0" err="1" smtClean="0"/>
              <a:t>enum</a:t>
            </a:r>
            <a:r>
              <a:rPr lang="en-US" sz="2800" dirty="0" smtClean="0"/>
              <a:t> constants. This method is useful when you want to loop through the constants of an </a:t>
            </a:r>
            <a:r>
              <a:rPr lang="en-US" sz="2800" dirty="0" err="1" smtClean="0"/>
              <a:t>enum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dirty="0" smtClean="0"/>
              <a:t>Example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for (Level </a:t>
            </a:r>
            <a:r>
              <a:rPr lang="en-US" sz="2800" b="1" dirty="0" err="1" smtClean="0"/>
              <a:t>myVar</a:t>
            </a:r>
            <a:r>
              <a:rPr lang="en-US" sz="2800" b="1" dirty="0" smtClean="0"/>
              <a:t> : </a:t>
            </a:r>
            <a:r>
              <a:rPr lang="en-US" sz="2800" b="1" dirty="0" err="1" smtClean="0"/>
              <a:t>Level.values</a:t>
            </a:r>
            <a:r>
              <a:rPr lang="en-US" sz="2800" b="1" dirty="0" smtClean="0"/>
              <a:t>()) {</a:t>
            </a:r>
          </a:p>
          <a:p>
            <a:r>
              <a:rPr lang="en-US" sz="2800" b="1" dirty="0" smtClean="0"/>
              <a:t>  </a:t>
            </a:r>
            <a:r>
              <a:rPr lang="en-US" sz="2800" b="1" dirty="0" err="1" smtClean="0"/>
              <a:t>System.out.println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myVar</a:t>
            </a:r>
            <a:r>
              <a:rPr lang="en-US" sz="2800" b="1" dirty="0" smtClean="0"/>
              <a:t>);</a:t>
            </a:r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51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0394" y="805218"/>
            <a:ext cx="106316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Difference between </a:t>
            </a:r>
            <a:r>
              <a:rPr lang="en-US" sz="2800" b="1" dirty="0" err="1" smtClean="0"/>
              <a:t>Enums</a:t>
            </a:r>
            <a:r>
              <a:rPr lang="en-US" sz="2800" b="1" dirty="0" smtClean="0"/>
              <a:t> and Classes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An </a:t>
            </a:r>
            <a:r>
              <a:rPr lang="en-US" sz="2800" b="1" dirty="0" err="1" smtClean="0">
                <a:solidFill>
                  <a:srgbClr val="FF0000"/>
                </a:solidFill>
              </a:rPr>
              <a:t>enum</a:t>
            </a:r>
            <a:r>
              <a:rPr lang="en-US" sz="2800" b="1" dirty="0" smtClean="0">
                <a:solidFill>
                  <a:srgbClr val="FF0000"/>
                </a:solidFill>
              </a:rPr>
              <a:t> can, just like a class, have attributes and methods. The only difference is that </a:t>
            </a:r>
            <a:r>
              <a:rPr lang="en-US" sz="2800" b="1" dirty="0" err="1" smtClean="0">
                <a:solidFill>
                  <a:srgbClr val="FF0000"/>
                </a:solidFill>
              </a:rPr>
              <a:t>enum</a:t>
            </a:r>
            <a:r>
              <a:rPr lang="en-US" sz="2800" b="1" dirty="0" smtClean="0">
                <a:solidFill>
                  <a:srgbClr val="FF0000"/>
                </a:solidFill>
              </a:rPr>
              <a:t> constants are public, static and final (unchangeable - cannot be overridden).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An </a:t>
            </a:r>
            <a:r>
              <a:rPr lang="en-US" sz="2800" b="1" dirty="0" err="1" smtClean="0">
                <a:solidFill>
                  <a:srgbClr val="FF0000"/>
                </a:solidFill>
              </a:rPr>
              <a:t>enum</a:t>
            </a:r>
            <a:r>
              <a:rPr lang="en-US" sz="2800" b="1" dirty="0" smtClean="0">
                <a:solidFill>
                  <a:srgbClr val="FF0000"/>
                </a:solidFill>
              </a:rPr>
              <a:t> cannot be used to create objects, and it cannot extend other classes (but it can implement interfaces).</a:t>
            </a:r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907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3349" y="440477"/>
            <a:ext cx="94988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Why And When To Use </a:t>
            </a:r>
            <a:r>
              <a:rPr lang="en-US" sz="3200" b="1" dirty="0" err="1" smtClean="0"/>
              <a:t>Enums</a:t>
            </a:r>
            <a:r>
              <a:rPr lang="en-US" sz="3200" b="1" dirty="0" smtClean="0"/>
              <a:t>?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Use </a:t>
            </a:r>
            <a:r>
              <a:rPr lang="en-US" sz="3200" b="1" dirty="0" err="1" smtClean="0">
                <a:solidFill>
                  <a:srgbClr val="FF0000"/>
                </a:solidFill>
              </a:rPr>
              <a:t>enums</a:t>
            </a:r>
            <a:r>
              <a:rPr lang="en-US" sz="3200" b="1" dirty="0" smtClean="0">
                <a:solidFill>
                  <a:srgbClr val="FF0000"/>
                </a:solidFill>
              </a:rPr>
              <a:t> when you have values that you know aren't going to change, like month days, days, colors, deck of cards, etc.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2908" y="1173413"/>
            <a:ext cx="97990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i="0" dirty="0" err="1" smtClean="0">
                <a:solidFill>
                  <a:srgbClr val="40424E"/>
                </a:solidFill>
                <a:effectLst/>
                <a:latin typeface="urw-din"/>
              </a:rPr>
              <a:t>enum</a:t>
            </a:r>
            <a:r>
              <a:rPr lang="en-US" sz="3200" b="1" i="0" dirty="0" smtClean="0">
                <a:solidFill>
                  <a:srgbClr val="40424E"/>
                </a:solidFill>
                <a:effectLst/>
                <a:latin typeface="urw-din"/>
              </a:rPr>
              <a:t> and constructor :</a:t>
            </a:r>
          </a:p>
          <a:p>
            <a:pPr fontAlgn="base"/>
            <a:endParaRPr lang="en-US" sz="2400" b="0" i="0" dirty="0" smtClean="0">
              <a:solidFill>
                <a:srgbClr val="40424E"/>
              </a:solidFill>
              <a:effectLst/>
              <a:latin typeface="urw-din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40424E"/>
                </a:solidFill>
                <a:effectLst/>
                <a:latin typeface="urw-din"/>
              </a:rPr>
              <a:t> </a:t>
            </a:r>
            <a:r>
              <a:rPr lang="en-US" sz="2400" dirty="0" err="1">
                <a:solidFill>
                  <a:srgbClr val="40424E"/>
                </a:solidFill>
                <a:latin typeface="urw-din"/>
              </a:rPr>
              <a:t>E</a:t>
            </a:r>
            <a:r>
              <a:rPr lang="en-US" sz="2400" b="0" i="0" dirty="0" err="1" smtClean="0">
                <a:solidFill>
                  <a:srgbClr val="40424E"/>
                </a:solidFill>
                <a:effectLst/>
                <a:latin typeface="urw-din"/>
              </a:rPr>
              <a:t>num</a:t>
            </a:r>
            <a:r>
              <a:rPr lang="en-US" sz="2400" b="0" i="0" dirty="0" smtClean="0">
                <a:solidFill>
                  <a:srgbClr val="40424E"/>
                </a:solidFill>
                <a:effectLst/>
                <a:latin typeface="urw-din"/>
              </a:rPr>
              <a:t> can contain constructor and it is executed separately for each </a:t>
            </a:r>
            <a:r>
              <a:rPr lang="en-US" sz="2400" b="0" i="0" dirty="0" err="1" smtClean="0">
                <a:solidFill>
                  <a:srgbClr val="40424E"/>
                </a:solidFill>
                <a:effectLst/>
                <a:latin typeface="urw-din"/>
              </a:rPr>
              <a:t>enum</a:t>
            </a:r>
            <a:r>
              <a:rPr lang="en-US" sz="2400" b="0" i="0" dirty="0" smtClean="0">
                <a:solidFill>
                  <a:srgbClr val="40424E"/>
                </a:solidFill>
                <a:effectLst/>
                <a:latin typeface="urw-din"/>
              </a:rPr>
              <a:t> constant at the time of </a:t>
            </a:r>
            <a:r>
              <a:rPr lang="en-US" sz="2400" b="0" i="0" dirty="0" err="1" smtClean="0">
                <a:solidFill>
                  <a:srgbClr val="40424E"/>
                </a:solidFill>
                <a:effectLst/>
                <a:latin typeface="urw-din"/>
              </a:rPr>
              <a:t>enum</a:t>
            </a:r>
            <a:r>
              <a:rPr lang="en-US" sz="2400" b="0" i="0" dirty="0" smtClean="0">
                <a:solidFill>
                  <a:srgbClr val="40424E"/>
                </a:solidFill>
                <a:effectLst/>
                <a:latin typeface="urw-din"/>
              </a:rPr>
              <a:t> class loading.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40424E"/>
                </a:solidFill>
                <a:effectLst/>
                <a:latin typeface="urw-din"/>
              </a:rPr>
              <a:t> We can’t create </a:t>
            </a:r>
            <a:r>
              <a:rPr lang="en-US" sz="2400" b="0" i="0" dirty="0" err="1" smtClean="0">
                <a:solidFill>
                  <a:srgbClr val="40424E"/>
                </a:solidFill>
                <a:effectLst/>
                <a:latin typeface="urw-din"/>
              </a:rPr>
              <a:t>enum</a:t>
            </a:r>
            <a:r>
              <a:rPr lang="en-US" sz="2400" b="0" i="0" dirty="0" smtClean="0">
                <a:solidFill>
                  <a:srgbClr val="40424E"/>
                </a:solidFill>
                <a:effectLst/>
                <a:latin typeface="urw-din"/>
              </a:rPr>
              <a:t> objects explicitly and hence we can’t invoke </a:t>
            </a:r>
            <a:r>
              <a:rPr lang="en-US" sz="2400" b="0" i="0" dirty="0" err="1" smtClean="0">
                <a:solidFill>
                  <a:srgbClr val="40424E"/>
                </a:solidFill>
                <a:effectLst/>
                <a:latin typeface="urw-din"/>
              </a:rPr>
              <a:t>enum</a:t>
            </a:r>
            <a:r>
              <a:rPr lang="en-US" sz="2400" b="0" i="0" dirty="0" smtClean="0">
                <a:solidFill>
                  <a:srgbClr val="40424E"/>
                </a:solidFill>
                <a:effectLst/>
                <a:latin typeface="urw-din"/>
              </a:rPr>
              <a:t> constructor directly.</a:t>
            </a:r>
            <a:endParaRPr lang="en-US" sz="2400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905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0519" y="1557572"/>
            <a:ext cx="101766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 err="1">
                <a:solidFill>
                  <a:srgbClr val="40424E"/>
                </a:solidFill>
                <a:latin typeface="urw-din"/>
              </a:rPr>
              <a:t>E</a:t>
            </a:r>
            <a:r>
              <a:rPr lang="en-US" sz="3600" b="1" i="0" dirty="0" err="1" smtClean="0">
                <a:solidFill>
                  <a:srgbClr val="40424E"/>
                </a:solidFill>
                <a:effectLst/>
                <a:latin typeface="urw-din"/>
              </a:rPr>
              <a:t>num</a:t>
            </a:r>
            <a:r>
              <a:rPr lang="en-US" sz="3600" b="1" i="0" dirty="0" smtClean="0">
                <a:solidFill>
                  <a:srgbClr val="40424E"/>
                </a:solidFill>
                <a:effectLst/>
                <a:latin typeface="urw-din"/>
              </a:rPr>
              <a:t> and methods :</a:t>
            </a:r>
          </a:p>
          <a:p>
            <a:pPr fontAlgn="base"/>
            <a:endParaRPr lang="en-US" sz="3600" b="1" dirty="0">
              <a:solidFill>
                <a:srgbClr val="40424E"/>
              </a:solidFill>
              <a:latin typeface="urw-din"/>
            </a:endParaRPr>
          </a:p>
          <a:p>
            <a:pPr fontAlgn="base"/>
            <a:endParaRPr lang="en-US" sz="3600" b="0" i="0" dirty="0" smtClean="0">
              <a:solidFill>
                <a:srgbClr val="40424E"/>
              </a:solidFill>
              <a:effectLst/>
              <a:latin typeface="urw-din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40424E"/>
                </a:solidFill>
                <a:effectLst/>
                <a:latin typeface="urw-din"/>
              </a:rPr>
              <a:t> </a:t>
            </a:r>
            <a:r>
              <a:rPr lang="en-US" sz="2800" dirty="0" err="1">
                <a:solidFill>
                  <a:srgbClr val="40424E"/>
                </a:solidFill>
                <a:latin typeface="urw-din"/>
              </a:rPr>
              <a:t>E</a:t>
            </a:r>
            <a:r>
              <a:rPr lang="en-US" sz="2800" b="0" i="0" dirty="0" err="1" smtClean="0">
                <a:solidFill>
                  <a:srgbClr val="40424E"/>
                </a:solidFill>
                <a:effectLst/>
                <a:latin typeface="urw-din"/>
              </a:rPr>
              <a:t>num</a:t>
            </a:r>
            <a:r>
              <a:rPr lang="en-US" sz="2800" b="0" i="0" dirty="0" smtClean="0">
                <a:solidFill>
                  <a:srgbClr val="40424E"/>
                </a:solidFill>
                <a:effectLst/>
                <a:latin typeface="urw-din"/>
              </a:rPr>
              <a:t> can contain both </a:t>
            </a:r>
            <a:r>
              <a:rPr lang="en-US" sz="2800" b="1" i="0" dirty="0" smtClean="0">
                <a:solidFill>
                  <a:srgbClr val="40424E"/>
                </a:solidFill>
                <a:effectLst/>
                <a:latin typeface="urw-din"/>
              </a:rPr>
              <a:t>concrete</a:t>
            </a:r>
            <a:r>
              <a:rPr lang="en-US" sz="2800" b="0" i="0" dirty="0" smtClean="0">
                <a:solidFill>
                  <a:srgbClr val="40424E"/>
                </a:solidFill>
                <a:effectLst/>
                <a:latin typeface="urw-din"/>
              </a:rPr>
              <a:t> methods and </a:t>
            </a:r>
            <a:r>
              <a:rPr lang="en-US" sz="2800" b="1" i="0" dirty="0" smtClean="0">
                <a:solidFill>
                  <a:srgbClr val="40424E"/>
                </a:solidFill>
                <a:effectLst/>
                <a:latin typeface="urw-din"/>
              </a:rPr>
              <a:t>abstract</a:t>
            </a:r>
            <a:r>
              <a:rPr lang="en-US" sz="2800" b="0" i="0" dirty="0" smtClean="0">
                <a:solidFill>
                  <a:srgbClr val="40424E"/>
                </a:solidFill>
                <a:effectLst/>
                <a:latin typeface="urw-din"/>
              </a:rPr>
              <a:t> methods. If an </a:t>
            </a:r>
            <a:r>
              <a:rPr lang="en-US" sz="2800" b="0" i="0" dirty="0" err="1" smtClean="0">
                <a:solidFill>
                  <a:srgbClr val="40424E"/>
                </a:solidFill>
                <a:effectLst/>
                <a:latin typeface="urw-din"/>
              </a:rPr>
              <a:t>enum</a:t>
            </a:r>
            <a:r>
              <a:rPr lang="en-US" sz="2800" b="0" i="0" dirty="0" smtClean="0">
                <a:solidFill>
                  <a:srgbClr val="40424E"/>
                </a:solidFill>
                <a:effectLst/>
                <a:latin typeface="urw-din"/>
              </a:rPr>
              <a:t> class has an abstract method, then each instance of the </a:t>
            </a:r>
            <a:r>
              <a:rPr lang="en-US" sz="2800" b="0" i="0" dirty="0" err="1" smtClean="0">
                <a:solidFill>
                  <a:srgbClr val="40424E"/>
                </a:solidFill>
                <a:effectLst/>
                <a:latin typeface="urw-din"/>
              </a:rPr>
              <a:t>enum</a:t>
            </a:r>
            <a:r>
              <a:rPr lang="en-US" sz="2800" b="0" i="0" dirty="0" smtClean="0">
                <a:solidFill>
                  <a:srgbClr val="40424E"/>
                </a:solidFill>
                <a:effectLst/>
                <a:latin typeface="urw-din"/>
              </a:rPr>
              <a:t> class must implement it</a:t>
            </a:r>
            <a:endParaRPr lang="en-US" sz="2800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4731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0436" y="117693"/>
            <a:ext cx="105815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Color { </a:t>
            </a:r>
          </a:p>
          <a:p>
            <a:r>
              <a:rPr lang="en-US" dirty="0" smtClean="0"/>
              <a:t>	RED, GREEN, BLUE; </a:t>
            </a:r>
          </a:p>
          <a:p>
            <a:endParaRPr lang="en-US" dirty="0" smtClean="0"/>
          </a:p>
          <a:p>
            <a:r>
              <a:rPr lang="en-US" dirty="0" smtClean="0"/>
              <a:t>	// </a:t>
            </a:r>
            <a:r>
              <a:rPr lang="en-US" dirty="0" err="1" smtClean="0"/>
              <a:t>enum</a:t>
            </a:r>
            <a:r>
              <a:rPr lang="en-US" dirty="0" smtClean="0"/>
              <a:t> constructor called separately for each  constant </a:t>
            </a:r>
          </a:p>
          <a:p>
            <a:r>
              <a:rPr lang="en-US" dirty="0" smtClean="0"/>
              <a:t>	private Color() 	{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("Constructor called for : " +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this.toString</a:t>
            </a:r>
            <a:r>
              <a:rPr lang="en-US" dirty="0" smtClean="0"/>
              <a:t>()); 	} </a:t>
            </a:r>
          </a:p>
          <a:p>
            <a:endParaRPr lang="en-US" dirty="0" smtClean="0"/>
          </a:p>
          <a:p>
            <a:r>
              <a:rPr lang="en-US" dirty="0" smtClean="0"/>
              <a:t>	public void </a:t>
            </a:r>
            <a:r>
              <a:rPr lang="en-US" dirty="0" err="1" smtClean="0"/>
              <a:t>colorInfo</a:t>
            </a:r>
            <a:r>
              <a:rPr lang="en-US" dirty="0" smtClean="0"/>
              <a:t>() 	{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("Universal Color"); 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smtClean="0"/>
              <a:t>public class Test </a:t>
            </a:r>
          </a:p>
          <a:p>
            <a:r>
              <a:rPr lang="en-US" dirty="0" smtClean="0"/>
              <a:t>{	 </a:t>
            </a:r>
          </a:p>
          <a:p>
            <a:r>
              <a:rPr lang="en-US" dirty="0" smtClean="0"/>
              <a:t>	// Driver method 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	{ </a:t>
            </a:r>
          </a:p>
          <a:p>
            <a:r>
              <a:rPr lang="en-US" dirty="0" smtClean="0"/>
              <a:t>		Color c1 = </a:t>
            </a:r>
            <a:r>
              <a:rPr lang="en-US" dirty="0" err="1" smtClean="0"/>
              <a:t>Color.RED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(c1); </a:t>
            </a:r>
          </a:p>
          <a:p>
            <a:r>
              <a:rPr lang="en-US" dirty="0" smtClean="0"/>
              <a:t>		c1.colorInfo(); 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3194" y="2875845"/>
            <a:ext cx="6233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Abstraction</a:t>
            </a:r>
            <a:endParaRPr lang="en-US" sz="6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2298" y="2903140"/>
            <a:ext cx="6970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 Classes and Methods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23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8442" y="2481577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Abstract Classes and 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Methods</a:t>
            </a:r>
          </a:p>
          <a:p>
            <a:endParaRPr lang="en-US" sz="24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abstraction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process of hiding certain details and showing only essential information to the user.</a:t>
            </a:r>
            <a:b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Abstraction can be achieved with either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 classes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lang="en-US" sz="24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interfaces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(which you will learn more about in the next chapter).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9009" y="1356394"/>
            <a:ext cx="91849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abstract keyword is a non-access modifier, used for classes and methods: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Abstract class: is a restricted class that cannot be used to create objects (to access it, it must be inherited from another class).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Abstract method: can only be used in an abstract class, and it does not have a body. The body is provided by the subclass (inherited from).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07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4209" y="1166843"/>
            <a:ext cx="104177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abstract class can have both abstract and regular methods: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abstract class Animal {</a:t>
            </a:r>
          </a:p>
          <a:p>
            <a:r>
              <a:rPr lang="en-US" sz="2400" b="1" dirty="0" smtClean="0"/>
              <a:t>  public abstract void </a:t>
            </a:r>
            <a:r>
              <a:rPr lang="en-US" sz="2400" b="1" dirty="0" err="1" smtClean="0"/>
              <a:t>animalSound</a:t>
            </a:r>
            <a:r>
              <a:rPr lang="en-US" sz="2400" b="1" dirty="0" smtClean="0"/>
              <a:t>();</a:t>
            </a:r>
          </a:p>
          <a:p>
            <a:r>
              <a:rPr lang="en-US" sz="2400" b="1" dirty="0" smtClean="0"/>
              <a:t>  public void sleep() {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("</a:t>
            </a:r>
            <a:r>
              <a:rPr lang="en-US" sz="2400" b="1" dirty="0" err="1" smtClean="0"/>
              <a:t>Zzz</a:t>
            </a:r>
            <a:r>
              <a:rPr lang="en-US" sz="2400" b="1" dirty="0" smtClean="0"/>
              <a:t>");</a:t>
            </a:r>
          </a:p>
          <a:p>
            <a:r>
              <a:rPr lang="en-US" sz="2400" b="1" dirty="0" smtClean="0"/>
              <a:t>  }</a:t>
            </a:r>
          </a:p>
          <a:p>
            <a:r>
              <a:rPr lang="en-US" sz="2400" b="1" dirty="0" smtClean="0"/>
              <a:t>}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dirty="0" smtClean="0"/>
              <a:t>From the example above, it is not possible to create an object of the Animal class: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Animal </a:t>
            </a:r>
            <a:r>
              <a:rPr lang="en-US" sz="2400" b="1" dirty="0" err="1" smtClean="0"/>
              <a:t>myObj</a:t>
            </a:r>
            <a:r>
              <a:rPr lang="en-US" sz="2400" b="1" dirty="0" smtClean="0"/>
              <a:t> = new Animal(); // will generate an error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31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1630" y="2144426"/>
            <a:ext cx="96535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And When To Use Abstract Classes and Methods?</a:t>
            </a:r>
          </a:p>
          <a:p>
            <a:endParaRPr lang="en-US" sz="28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achieve security - hide certain details and only show the important details of an object.</a:t>
            </a:r>
          </a:p>
          <a:p>
            <a:endParaRPr lang="en-US" sz="2800" b="1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800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Abstraction can also be achieved with 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Interfaces</a:t>
            </a: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6169" y="3244334"/>
            <a:ext cx="4818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</a:t>
            </a:r>
            <a:r>
              <a:rPr lang="en-US" sz="7200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Enums</a:t>
            </a:r>
            <a:endParaRPr lang="en-US" sz="7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9134" y="1058166"/>
            <a:ext cx="9962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Enums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 err="1" smtClean="0"/>
              <a:t>enum</a:t>
            </a:r>
            <a:r>
              <a:rPr lang="en-US" sz="2400" dirty="0" smtClean="0"/>
              <a:t> is a special "class" that represents a group of constants (unchangeable variables, like final variables).</a:t>
            </a:r>
          </a:p>
          <a:p>
            <a:endParaRPr lang="en-US" sz="2400" dirty="0" smtClean="0"/>
          </a:p>
          <a:p>
            <a:r>
              <a:rPr lang="en-US" sz="2400" dirty="0" smtClean="0"/>
              <a:t>To create an </a:t>
            </a:r>
            <a:r>
              <a:rPr lang="en-US" sz="2400" dirty="0" err="1" smtClean="0"/>
              <a:t>enum</a:t>
            </a:r>
            <a:r>
              <a:rPr lang="en-US" sz="2400" dirty="0" smtClean="0"/>
              <a:t>, use the </a:t>
            </a:r>
            <a:r>
              <a:rPr lang="en-US" sz="2400" dirty="0" err="1" smtClean="0"/>
              <a:t>enum</a:t>
            </a:r>
            <a:r>
              <a:rPr lang="en-US" sz="2400" dirty="0" smtClean="0"/>
              <a:t> keyword (instead of class or interface), and separate the constants with a comma. Note that they should be in uppercase letters: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7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538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Segoe UI</vt:lpstr>
      <vt:lpstr>urw-din</vt:lpstr>
      <vt:lpstr>Verdana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Xəyal Fərziyev</dc:creator>
  <cp:lastModifiedBy>Xəyal Fərziyev</cp:lastModifiedBy>
  <cp:revision>5</cp:revision>
  <dcterms:created xsi:type="dcterms:W3CDTF">2021-01-09T13:56:22Z</dcterms:created>
  <dcterms:modified xsi:type="dcterms:W3CDTF">2021-01-14T14:29:38Z</dcterms:modified>
</cp:coreProperties>
</file>