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19644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86751-C2A0-4EC2-AA46-237726EBA0A4}"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255918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3197077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6210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4035390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36934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122856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3595887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323990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279011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50218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386751-C2A0-4EC2-AA46-237726EBA0A4}"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39044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386751-C2A0-4EC2-AA46-237726EBA0A4}"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236411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254417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90114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B386751-C2A0-4EC2-AA46-237726EBA0A4}" type="datetimeFigureOut">
              <a:rPr lang="en-US" smtClean="0"/>
              <a:t>4/19/2021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245484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86751-C2A0-4EC2-AA46-237726EBA0A4}"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033D7-D5EA-40E3-96E6-B81CAFEDDD56}" type="slidenum">
              <a:rPr lang="en-US" smtClean="0"/>
              <a:t>‹#›</a:t>
            </a:fld>
            <a:endParaRPr lang="en-US"/>
          </a:p>
        </p:txBody>
      </p:sp>
    </p:spTree>
    <p:extLst>
      <p:ext uri="{BB962C8B-B14F-4D97-AF65-F5344CB8AC3E}">
        <p14:creationId xmlns:p14="http://schemas.microsoft.com/office/powerpoint/2010/main" val="373719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386751-C2A0-4EC2-AA46-237726EBA0A4}" type="datetimeFigureOut">
              <a:rPr lang="en-US" smtClean="0"/>
              <a:t>4/19/2021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E033D7-D5EA-40E3-96E6-B81CAFEDDD56}" type="slidenum">
              <a:rPr lang="en-US" smtClean="0"/>
              <a:t>‹#›</a:t>
            </a:fld>
            <a:endParaRPr lang="en-US"/>
          </a:p>
        </p:txBody>
      </p:sp>
    </p:spTree>
    <p:extLst>
      <p:ext uri="{BB962C8B-B14F-4D97-AF65-F5344CB8AC3E}">
        <p14:creationId xmlns:p14="http://schemas.microsoft.com/office/powerpoint/2010/main" val="139915809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2030" y="1834572"/>
            <a:ext cx="8852848" cy="3785652"/>
          </a:xfrm>
          <a:prstGeom prst="rect">
            <a:avLst/>
          </a:prstGeom>
        </p:spPr>
        <p:txBody>
          <a:bodyPr wrap="square">
            <a:spAutoFit/>
          </a:bodyPr>
          <a:lstStyle/>
          <a:p>
            <a:pPr algn="ctr">
              <a:lnSpc>
                <a:spcPct val="150000"/>
              </a:lnSpc>
            </a:pPr>
            <a:r>
              <a:rPr lang="en-US" sz="4000" dirty="0" smtClean="0"/>
              <a:t>Java Wrapper Classes</a:t>
            </a:r>
          </a:p>
          <a:p>
            <a:pPr algn="ctr">
              <a:lnSpc>
                <a:spcPct val="150000"/>
              </a:lnSpc>
            </a:pPr>
            <a:r>
              <a:rPr lang="en-US" sz="4000" dirty="0" smtClean="0"/>
              <a:t>Java Regular Expressions</a:t>
            </a:r>
          </a:p>
          <a:p>
            <a:pPr algn="ctr">
              <a:lnSpc>
                <a:spcPct val="150000"/>
              </a:lnSpc>
            </a:pPr>
            <a:r>
              <a:rPr lang="en-US" sz="4000" dirty="0" smtClean="0"/>
              <a:t>Java Date and Time</a:t>
            </a:r>
          </a:p>
          <a:p>
            <a:pPr algn="ctr">
              <a:lnSpc>
                <a:spcPct val="150000"/>
              </a:lnSpc>
            </a:pPr>
            <a:r>
              <a:rPr lang="en-US" sz="4000" dirty="0" smtClean="0"/>
              <a:t>Java Generics</a:t>
            </a:r>
            <a:endParaRPr lang="en-US" sz="4000" dirty="0"/>
          </a:p>
        </p:txBody>
      </p:sp>
    </p:spTree>
    <p:extLst>
      <p:ext uri="{BB962C8B-B14F-4D97-AF65-F5344CB8AC3E}">
        <p14:creationId xmlns:p14="http://schemas.microsoft.com/office/powerpoint/2010/main" val="4258201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32530"/>
            <a:ext cx="12117606" cy="3162300"/>
          </a:xfrm>
          <a:prstGeom prst="rect">
            <a:avLst/>
          </a:prstGeom>
        </p:spPr>
      </p:pic>
    </p:spTree>
    <p:extLst>
      <p:ext uri="{BB962C8B-B14F-4D97-AF65-F5344CB8AC3E}">
        <p14:creationId xmlns:p14="http://schemas.microsoft.com/office/powerpoint/2010/main" val="4024659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0710"/>
            <a:ext cx="12192000" cy="6667290"/>
          </a:xfrm>
          <a:prstGeom prst="rect">
            <a:avLst/>
          </a:prstGeom>
        </p:spPr>
      </p:pic>
    </p:spTree>
    <p:extLst>
      <p:ext uri="{BB962C8B-B14F-4D97-AF65-F5344CB8AC3E}">
        <p14:creationId xmlns:p14="http://schemas.microsoft.com/office/powerpoint/2010/main" val="4126130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82785"/>
            <a:ext cx="12192000" cy="5175215"/>
          </a:xfrm>
          <a:prstGeom prst="rect">
            <a:avLst/>
          </a:prstGeom>
        </p:spPr>
      </p:pic>
    </p:spTree>
    <p:extLst>
      <p:ext uri="{BB962C8B-B14F-4D97-AF65-F5344CB8AC3E}">
        <p14:creationId xmlns:p14="http://schemas.microsoft.com/office/powerpoint/2010/main" val="148196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72143"/>
            <a:ext cx="12192000" cy="2677656"/>
          </a:xfrm>
          <a:prstGeom prst="rect">
            <a:avLst/>
          </a:prstGeom>
        </p:spPr>
        <p:txBody>
          <a:bodyPr wrap="square">
            <a:spAutoFit/>
          </a:bodyPr>
          <a:lstStyle/>
          <a:p>
            <a:r>
              <a:rPr lang="en-US" sz="2800" b="1" dirty="0" smtClean="0">
                <a:solidFill>
                  <a:srgbClr val="C00000"/>
                </a:solidFill>
              </a:rPr>
              <a:t>Note: If your expression needs to search for one of the special characters you can use a backslash ( \ ) to escape them. In Java, backslashes in strings need to be escaped themselves, so two backslashes are needed to escape special characters. For example, to search for one or more question marks you can use the following expression: "\\?"</a:t>
            </a:r>
            <a:endParaRPr lang="en-US" sz="2800" b="1" dirty="0">
              <a:solidFill>
                <a:srgbClr val="C00000"/>
              </a:solidFill>
            </a:endParaRPr>
          </a:p>
        </p:txBody>
      </p:sp>
    </p:spTree>
    <p:extLst>
      <p:ext uri="{BB962C8B-B14F-4D97-AF65-F5344CB8AC3E}">
        <p14:creationId xmlns:p14="http://schemas.microsoft.com/office/powerpoint/2010/main" val="1020379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987" y="2643832"/>
            <a:ext cx="8929047" cy="1323439"/>
          </a:xfrm>
          <a:prstGeom prst="rect">
            <a:avLst/>
          </a:prstGeom>
        </p:spPr>
        <p:txBody>
          <a:bodyPr wrap="none">
            <a:spAutoFit/>
          </a:bodyPr>
          <a:lstStyle/>
          <a:p>
            <a:r>
              <a:rPr lang="en-US" sz="8000" b="0" i="0" dirty="0" smtClean="0">
                <a:solidFill>
                  <a:srgbClr val="000000"/>
                </a:solidFill>
                <a:effectLst/>
                <a:latin typeface="Segoe UI" panose="020B0502040204020203" pitchFamily="34" charset="0"/>
              </a:rPr>
              <a:t>Java Date and Time</a:t>
            </a:r>
            <a:endParaRPr lang="en-US" sz="8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103732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69387"/>
            <a:ext cx="12192000" cy="4868663"/>
          </a:xfrm>
          <a:prstGeom prst="rect">
            <a:avLst/>
          </a:prstGeom>
        </p:spPr>
      </p:pic>
    </p:spTree>
    <p:extLst>
      <p:ext uri="{BB962C8B-B14F-4D97-AF65-F5344CB8AC3E}">
        <p14:creationId xmlns:p14="http://schemas.microsoft.com/office/powerpoint/2010/main" val="3408124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306" y="2930435"/>
            <a:ext cx="9521453" cy="1323439"/>
          </a:xfrm>
          <a:prstGeom prst="rect">
            <a:avLst/>
          </a:prstGeom>
        </p:spPr>
        <p:txBody>
          <a:bodyPr wrap="none">
            <a:spAutoFit/>
          </a:bodyPr>
          <a:lstStyle/>
          <a:p>
            <a:r>
              <a:rPr lang="en-US" sz="8000" b="0" i="0" dirty="0" smtClean="0">
                <a:solidFill>
                  <a:srgbClr val="000000"/>
                </a:solidFill>
                <a:effectLst/>
                <a:latin typeface="Segoe UI" panose="020B0502040204020203" pitchFamily="34" charset="0"/>
              </a:rPr>
              <a:t>Display Current Date</a:t>
            </a:r>
            <a:endParaRPr lang="en-US" sz="8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489528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3456" y="2889493"/>
            <a:ext cx="7248587" cy="1015663"/>
          </a:xfrm>
          <a:prstGeom prst="rect">
            <a:avLst/>
          </a:prstGeom>
        </p:spPr>
        <p:txBody>
          <a:bodyPr wrap="none">
            <a:spAutoFit/>
          </a:bodyPr>
          <a:lstStyle/>
          <a:p>
            <a:r>
              <a:rPr lang="en-US" sz="6000" b="0" i="0" dirty="0" smtClean="0">
                <a:solidFill>
                  <a:srgbClr val="000000"/>
                </a:solidFill>
                <a:effectLst/>
                <a:latin typeface="Segoe UI" panose="020B0502040204020203" pitchFamily="34" charset="0"/>
              </a:rPr>
              <a:t>Display Current Time</a:t>
            </a:r>
            <a:endParaRPr lang="en-US" sz="6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812650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648"/>
            <a:ext cx="12192000" cy="6858000"/>
          </a:xfrm>
          <a:prstGeom prst="rect">
            <a:avLst/>
          </a:prstGeom>
        </p:spPr>
      </p:pic>
    </p:spTree>
    <p:extLst>
      <p:ext uri="{BB962C8B-B14F-4D97-AF65-F5344CB8AC3E}">
        <p14:creationId xmlns:p14="http://schemas.microsoft.com/office/powerpoint/2010/main" val="396925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710" y="3175085"/>
            <a:ext cx="7614585" cy="1180772"/>
          </a:xfrm>
          <a:prstGeom prst="rect">
            <a:avLst/>
          </a:prstGeom>
        </p:spPr>
        <p:txBody>
          <a:bodyPr wrap="none">
            <a:spAutoFit/>
          </a:bodyPr>
          <a:lstStyle/>
          <a:p>
            <a:pPr algn="ctr">
              <a:lnSpc>
                <a:spcPct val="150000"/>
              </a:lnSpc>
            </a:pPr>
            <a:r>
              <a:rPr lang="en-US" sz="5400" dirty="0" smtClean="0"/>
              <a:t>Java Wrapper Classes</a:t>
            </a:r>
          </a:p>
        </p:txBody>
      </p:sp>
    </p:spTree>
    <p:extLst>
      <p:ext uri="{BB962C8B-B14F-4D97-AF65-F5344CB8AC3E}">
        <p14:creationId xmlns:p14="http://schemas.microsoft.com/office/powerpoint/2010/main" val="2491249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37437"/>
            <a:ext cx="12078269" cy="2031325"/>
          </a:xfrm>
          <a:prstGeom prst="rect">
            <a:avLst/>
          </a:prstGeom>
        </p:spPr>
        <p:txBody>
          <a:bodyPr wrap="square">
            <a:spAutoFit/>
          </a:bodyPr>
          <a:lstStyle/>
          <a:p>
            <a:pPr algn="ctr"/>
            <a:r>
              <a:rPr lang="en-US" sz="2400" dirty="0" smtClean="0"/>
              <a:t>Java Wrapper Classes</a:t>
            </a:r>
          </a:p>
          <a:p>
            <a:pPr algn="ctr"/>
            <a:endParaRPr lang="en-US" sz="2400" dirty="0" smtClean="0"/>
          </a:p>
          <a:p>
            <a:endParaRPr lang="en-US" dirty="0" smtClean="0"/>
          </a:p>
          <a:p>
            <a:r>
              <a:rPr lang="en-US" sz="2000" dirty="0" smtClean="0"/>
              <a:t>Wrapper classes provide a way to use primitive data types (</a:t>
            </a:r>
            <a:r>
              <a:rPr lang="en-US" sz="2000" dirty="0" err="1" smtClean="0"/>
              <a:t>int</a:t>
            </a:r>
            <a:r>
              <a:rPr lang="en-US" sz="2000" dirty="0" smtClean="0"/>
              <a:t>, </a:t>
            </a:r>
            <a:r>
              <a:rPr lang="en-US" sz="2000" dirty="0" err="1" smtClean="0"/>
              <a:t>boolean</a:t>
            </a:r>
            <a:r>
              <a:rPr lang="en-US" sz="2000" dirty="0" smtClean="0"/>
              <a:t>, etc..) as objects.</a:t>
            </a:r>
          </a:p>
          <a:p>
            <a:endParaRPr lang="en-US" sz="2000" dirty="0" smtClean="0"/>
          </a:p>
          <a:p>
            <a:r>
              <a:rPr lang="en-US" sz="2000" dirty="0" smtClean="0"/>
              <a:t>The table below shows the primitive type and the equivalent wrapper class:</a:t>
            </a:r>
            <a:endParaRPr lang="en-US" sz="2000" dirty="0"/>
          </a:p>
        </p:txBody>
      </p:sp>
    </p:spTree>
    <p:extLst>
      <p:ext uri="{BB962C8B-B14F-4D97-AF65-F5344CB8AC3E}">
        <p14:creationId xmlns:p14="http://schemas.microsoft.com/office/powerpoint/2010/main" val="3122429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82638"/>
            <a:ext cx="12209312" cy="5090616"/>
          </a:xfrm>
          <a:prstGeom prst="rect">
            <a:avLst/>
          </a:prstGeom>
        </p:spPr>
      </p:pic>
    </p:spTree>
    <p:extLst>
      <p:ext uri="{BB962C8B-B14F-4D97-AF65-F5344CB8AC3E}">
        <p14:creationId xmlns:p14="http://schemas.microsoft.com/office/powerpoint/2010/main" val="3080674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266" y="1001551"/>
            <a:ext cx="11300346" cy="4401205"/>
          </a:xfrm>
          <a:prstGeom prst="rect">
            <a:avLst/>
          </a:prstGeom>
        </p:spPr>
        <p:txBody>
          <a:bodyPr wrap="square">
            <a:spAutoFit/>
          </a:bodyPr>
          <a:lstStyle/>
          <a:p>
            <a:r>
              <a:rPr lang="en-US" sz="2800" dirty="0" smtClean="0"/>
              <a:t>Sometimes you must use wrapper classes, for example when working with Collection objects, such as </a:t>
            </a:r>
            <a:r>
              <a:rPr lang="en-US" sz="2800" dirty="0" err="1" smtClean="0"/>
              <a:t>ArrayList</a:t>
            </a:r>
            <a:r>
              <a:rPr lang="en-US" sz="2800" dirty="0" smtClean="0"/>
              <a:t>, where primitive types cannot be used (the list can only store objects):</a:t>
            </a:r>
          </a:p>
          <a:p>
            <a:endParaRPr lang="en-US" sz="2800" dirty="0" smtClean="0"/>
          </a:p>
          <a:p>
            <a:r>
              <a:rPr lang="en-US" sz="2800" dirty="0" smtClean="0"/>
              <a:t>Example</a:t>
            </a:r>
          </a:p>
          <a:p>
            <a:endParaRPr lang="en-US" sz="2800" dirty="0" smtClean="0"/>
          </a:p>
          <a:p>
            <a:r>
              <a:rPr lang="en-US" sz="2800" dirty="0" err="1" smtClean="0">
                <a:solidFill>
                  <a:srgbClr val="FF0000"/>
                </a:solidFill>
              </a:rPr>
              <a:t>ArrayList</a:t>
            </a:r>
            <a:r>
              <a:rPr lang="en-US" sz="2800" dirty="0" smtClean="0">
                <a:solidFill>
                  <a:srgbClr val="FF0000"/>
                </a:solidFill>
              </a:rPr>
              <a:t>&lt;</a:t>
            </a:r>
            <a:r>
              <a:rPr lang="en-US" sz="2800" dirty="0" err="1" smtClean="0">
                <a:solidFill>
                  <a:srgbClr val="FF0000"/>
                </a:solidFill>
              </a:rPr>
              <a:t>int</a:t>
            </a:r>
            <a:r>
              <a:rPr lang="en-US" sz="2800" dirty="0" smtClean="0">
                <a:solidFill>
                  <a:srgbClr val="FF0000"/>
                </a:solidFill>
              </a:rPr>
              <a:t>&gt; </a:t>
            </a:r>
            <a:r>
              <a:rPr lang="en-US" sz="2800" dirty="0" err="1" smtClean="0">
                <a:solidFill>
                  <a:srgbClr val="FF0000"/>
                </a:solidFill>
              </a:rPr>
              <a:t>myNumbers</a:t>
            </a:r>
            <a:r>
              <a:rPr lang="en-US" sz="2800" dirty="0" smtClean="0">
                <a:solidFill>
                  <a:srgbClr val="FF0000"/>
                </a:solidFill>
              </a:rPr>
              <a:t> = new </a:t>
            </a:r>
            <a:r>
              <a:rPr lang="en-US" sz="2800" dirty="0" err="1" smtClean="0">
                <a:solidFill>
                  <a:srgbClr val="FF0000"/>
                </a:solidFill>
              </a:rPr>
              <a:t>ArrayList</a:t>
            </a:r>
            <a:r>
              <a:rPr lang="en-US" sz="2800" dirty="0" smtClean="0">
                <a:solidFill>
                  <a:srgbClr val="FF0000"/>
                </a:solidFill>
              </a:rPr>
              <a:t>&lt;</a:t>
            </a:r>
            <a:r>
              <a:rPr lang="en-US" sz="2800" dirty="0" err="1" smtClean="0">
                <a:solidFill>
                  <a:srgbClr val="FF0000"/>
                </a:solidFill>
              </a:rPr>
              <a:t>int</a:t>
            </a:r>
            <a:r>
              <a:rPr lang="en-US" sz="2800" dirty="0" smtClean="0">
                <a:solidFill>
                  <a:srgbClr val="FF0000"/>
                </a:solidFill>
              </a:rPr>
              <a:t>&gt;(); // Invalid</a:t>
            </a:r>
          </a:p>
          <a:p>
            <a:endParaRPr lang="en-US" sz="2800" dirty="0" smtClean="0"/>
          </a:p>
          <a:p>
            <a:r>
              <a:rPr lang="en-US" sz="2800" dirty="0" err="1" smtClean="0"/>
              <a:t>ArrayList</a:t>
            </a:r>
            <a:r>
              <a:rPr lang="en-US" sz="2800" dirty="0" smtClean="0"/>
              <a:t>&lt;Integer&gt; </a:t>
            </a:r>
            <a:r>
              <a:rPr lang="en-US" sz="2800" dirty="0" err="1" smtClean="0"/>
              <a:t>myNumbers</a:t>
            </a:r>
            <a:r>
              <a:rPr lang="en-US" sz="2800" dirty="0" smtClean="0"/>
              <a:t> = new </a:t>
            </a:r>
            <a:r>
              <a:rPr lang="en-US" sz="2800" dirty="0" err="1" smtClean="0"/>
              <a:t>ArrayList</a:t>
            </a:r>
            <a:r>
              <a:rPr lang="en-US" sz="2800" dirty="0" smtClean="0"/>
              <a:t>&lt;Integer&gt;(); // Valid</a:t>
            </a:r>
            <a:endParaRPr lang="en-US" sz="2800" dirty="0"/>
          </a:p>
        </p:txBody>
      </p:sp>
    </p:spTree>
    <p:extLst>
      <p:ext uri="{BB962C8B-B14F-4D97-AF65-F5344CB8AC3E}">
        <p14:creationId xmlns:p14="http://schemas.microsoft.com/office/powerpoint/2010/main" val="4269005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6255" y="3175085"/>
            <a:ext cx="9379492" cy="1301767"/>
          </a:xfrm>
          <a:prstGeom prst="rect">
            <a:avLst/>
          </a:prstGeom>
        </p:spPr>
        <p:txBody>
          <a:bodyPr wrap="none">
            <a:spAutoFit/>
          </a:bodyPr>
          <a:lstStyle/>
          <a:p>
            <a:pPr algn="ctr">
              <a:lnSpc>
                <a:spcPct val="150000"/>
              </a:lnSpc>
            </a:pPr>
            <a:r>
              <a:rPr lang="en-US" sz="6000" dirty="0" smtClean="0"/>
              <a:t>Java Regular Expressions</a:t>
            </a:r>
          </a:p>
        </p:txBody>
      </p:sp>
    </p:spTree>
    <p:extLst>
      <p:ext uri="{BB962C8B-B14F-4D97-AF65-F5344CB8AC3E}">
        <p14:creationId xmlns:p14="http://schemas.microsoft.com/office/powerpoint/2010/main" val="3144360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528" y="1025690"/>
            <a:ext cx="9644417" cy="4832092"/>
          </a:xfrm>
          <a:prstGeom prst="rect">
            <a:avLst/>
          </a:prstGeom>
        </p:spPr>
        <p:txBody>
          <a:bodyPr wrap="square">
            <a:spAutoFit/>
          </a:bodyPr>
          <a:lstStyle/>
          <a:p>
            <a:r>
              <a:rPr lang="en-US" sz="2800" b="0" i="0" dirty="0" smtClean="0">
                <a:effectLst/>
                <a:latin typeface="Segoe UI" panose="020B0502040204020203" pitchFamily="34" charset="0"/>
              </a:rPr>
              <a:t>What is a Regular Expression?</a:t>
            </a:r>
          </a:p>
          <a:p>
            <a:endParaRPr lang="en-US" sz="2800" b="0" i="0" dirty="0" smtClean="0">
              <a:effectLst/>
              <a:latin typeface="Segoe UI" panose="020B0502040204020203" pitchFamily="34" charset="0"/>
            </a:endParaRPr>
          </a:p>
          <a:p>
            <a:r>
              <a:rPr lang="en-US" sz="2800" b="0" i="0" dirty="0" smtClean="0">
                <a:effectLst/>
                <a:latin typeface="Verdana" panose="020B0604030504040204" pitchFamily="34" charset="0"/>
              </a:rPr>
              <a:t>A regular expression is a sequence of characters that forms a search pattern. When you search for data in a text, you can use this search pattern to describe what you are searching for.</a:t>
            </a:r>
          </a:p>
          <a:p>
            <a:endParaRPr lang="en-US" sz="2800" b="0" i="0" dirty="0" smtClean="0">
              <a:effectLst/>
              <a:latin typeface="Verdana" panose="020B0604030504040204" pitchFamily="34" charset="0"/>
            </a:endParaRPr>
          </a:p>
          <a:p>
            <a:r>
              <a:rPr lang="en-US" sz="2800" b="0" i="0" dirty="0" smtClean="0">
                <a:effectLst/>
                <a:latin typeface="Verdana" panose="020B0604030504040204" pitchFamily="34" charset="0"/>
              </a:rPr>
              <a:t>A regular expression can be a single character, or a more complicated pattern.</a:t>
            </a:r>
          </a:p>
          <a:p>
            <a:r>
              <a:rPr lang="en-US" sz="2800" b="0" i="0" dirty="0" smtClean="0">
                <a:effectLst/>
                <a:latin typeface="Verdana" panose="020B0604030504040204" pitchFamily="34" charset="0"/>
              </a:rPr>
              <a:t>Regular expressions can be used to perform all types of </a:t>
            </a:r>
            <a:r>
              <a:rPr lang="en-US" sz="2800" b="1" i="0" dirty="0" smtClean="0">
                <a:effectLst/>
                <a:latin typeface="Verdana" panose="020B0604030504040204" pitchFamily="34" charset="0"/>
              </a:rPr>
              <a:t>text search</a:t>
            </a:r>
            <a:r>
              <a:rPr lang="en-US" sz="2800" b="0" i="0" dirty="0" smtClean="0">
                <a:effectLst/>
                <a:latin typeface="Verdana" panose="020B0604030504040204" pitchFamily="34" charset="0"/>
              </a:rPr>
              <a:t> and </a:t>
            </a:r>
            <a:r>
              <a:rPr lang="en-US" sz="2800" b="1" i="0" dirty="0" smtClean="0">
                <a:effectLst/>
                <a:latin typeface="Verdana" panose="020B0604030504040204" pitchFamily="34" charset="0"/>
              </a:rPr>
              <a:t>text replace</a:t>
            </a:r>
            <a:r>
              <a:rPr lang="en-US" sz="2800" b="0" i="0" dirty="0" smtClean="0">
                <a:effectLst/>
                <a:latin typeface="Verdana" panose="020B0604030504040204" pitchFamily="34" charset="0"/>
              </a:rPr>
              <a:t> operations.</a:t>
            </a:r>
            <a:endParaRPr lang="en-US" sz="2800" b="0" i="0" dirty="0">
              <a:effectLst/>
              <a:latin typeface="Verdana" panose="020B0604030504040204" pitchFamily="34" charset="0"/>
            </a:endParaRPr>
          </a:p>
        </p:txBody>
      </p:sp>
    </p:spTree>
    <p:extLst>
      <p:ext uri="{BB962C8B-B14F-4D97-AF65-F5344CB8AC3E}">
        <p14:creationId xmlns:p14="http://schemas.microsoft.com/office/powerpoint/2010/main" val="1643235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47212"/>
            <a:ext cx="11122926" cy="2769989"/>
          </a:xfrm>
          <a:prstGeom prst="rect">
            <a:avLst/>
          </a:prstGeom>
        </p:spPr>
        <p:txBody>
          <a:bodyPr wrap="square">
            <a:spAutoFit/>
          </a:bodyPr>
          <a:lstStyle/>
          <a:p>
            <a:r>
              <a:rPr lang="en-US" sz="2000" dirty="0" smtClean="0"/>
              <a:t>Java does not have a built-in Regular Expression class, but we can import the </a:t>
            </a:r>
            <a:r>
              <a:rPr lang="en-US" sz="2000" dirty="0" err="1" smtClean="0"/>
              <a:t>java.util.regex</a:t>
            </a:r>
            <a:r>
              <a:rPr lang="en-US" sz="2000" dirty="0" smtClean="0"/>
              <a:t> package to work with regular expressions. The package includes the following classes:</a:t>
            </a:r>
          </a:p>
          <a:p>
            <a:endParaRPr lang="en-US" dirty="0" smtClean="0"/>
          </a:p>
          <a:p>
            <a:r>
              <a:rPr lang="en-US" sz="2400" b="1" dirty="0" smtClean="0"/>
              <a:t>Pattern Class</a:t>
            </a:r>
            <a:r>
              <a:rPr lang="en-US" sz="2400" dirty="0" smtClean="0"/>
              <a:t> - Defines a pattern (to be used in a search)</a:t>
            </a:r>
          </a:p>
          <a:p>
            <a:r>
              <a:rPr lang="en-US" sz="2400" b="1" dirty="0" smtClean="0"/>
              <a:t>Matcher Class</a:t>
            </a:r>
            <a:r>
              <a:rPr lang="en-US" sz="2400" dirty="0" smtClean="0"/>
              <a:t> - Used to search for the pattern</a:t>
            </a:r>
          </a:p>
          <a:p>
            <a:r>
              <a:rPr lang="en-US" sz="2400" b="1" dirty="0" err="1" smtClean="0"/>
              <a:t>PatternSyntaxException</a:t>
            </a:r>
            <a:r>
              <a:rPr lang="en-US" sz="2400" b="1" dirty="0" smtClean="0"/>
              <a:t> Class</a:t>
            </a:r>
            <a:r>
              <a:rPr lang="en-US" sz="2400" dirty="0" smtClean="0"/>
              <a:t> - Indicates syntax error in a regular expression pattern</a:t>
            </a:r>
            <a:endParaRPr lang="en-US" sz="2400" dirty="0"/>
          </a:p>
        </p:txBody>
      </p:sp>
    </p:spTree>
    <p:extLst>
      <p:ext uri="{BB962C8B-B14F-4D97-AF65-F5344CB8AC3E}">
        <p14:creationId xmlns:p14="http://schemas.microsoft.com/office/powerpoint/2010/main" val="2607635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278" y="363141"/>
            <a:ext cx="11750722" cy="5632311"/>
          </a:xfrm>
          <a:prstGeom prst="rect">
            <a:avLst/>
          </a:prstGeom>
        </p:spPr>
        <p:txBody>
          <a:bodyPr wrap="square">
            <a:spAutoFit/>
          </a:bodyPr>
          <a:lstStyle/>
          <a:p>
            <a:r>
              <a:rPr lang="en-US" dirty="0" smtClean="0"/>
              <a:t>Example</a:t>
            </a:r>
          </a:p>
          <a:p>
            <a:endParaRPr lang="en-US" dirty="0" smtClean="0"/>
          </a:p>
          <a:p>
            <a:r>
              <a:rPr lang="en-US" dirty="0" smtClean="0"/>
              <a:t>Find out if there are any occurrences of the word "w3schools" in a sentence:</a:t>
            </a:r>
          </a:p>
          <a:p>
            <a:endParaRPr lang="en-US" dirty="0" smtClean="0"/>
          </a:p>
          <a:p>
            <a:r>
              <a:rPr lang="en-US" dirty="0" smtClean="0"/>
              <a:t>import </a:t>
            </a:r>
            <a:r>
              <a:rPr lang="en-US" dirty="0" err="1" smtClean="0"/>
              <a:t>java.util.regex.Matcher</a:t>
            </a:r>
            <a:r>
              <a:rPr lang="en-US" dirty="0" smtClean="0"/>
              <a:t>;</a:t>
            </a:r>
          </a:p>
          <a:p>
            <a:r>
              <a:rPr lang="en-US" dirty="0" smtClean="0"/>
              <a:t>import </a:t>
            </a:r>
            <a:r>
              <a:rPr lang="en-US" dirty="0" err="1" smtClean="0"/>
              <a:t>java.util.regex.Pattern</a:t>
            </a:r>
            <a:r>
              <a:rPr lang="en-US" dirty="0" smtClean="0"/>
              <a:t>;</a:t>
            </a:r>
          </a:p>
          <a:p>
            <a:endParaRPr lang="en-US" dirty="0" smtClean="0"/>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Pattern </a:t>
            </a:r>
            <a:r>
              <a:rPr lang="en-US" dirty="0" err="1" smtClean="0"/>
              <a:t>pattern</a:t>
            </a:r>
            <a:r>
              <a:rPr lang="en-US" dirty="0" smtClean="0"/>
              <a:t> = </a:t>
            </a:r>
            <a:r>
              <a:rPr lang="en-US" dirty="0" err="1" smtClean="0"/>
              <a:t>Pattern.compile</a:t>
            </a:r>
            <a:r>
              <a:rPr lang="en-US" dirty="0" smtClean="0"/>
              <a:t>(“IKTLAB", </a:t>
            </a:r>
            <a:r>
              <a:rPr lang="en-US" dirty="0" err="1" smtClean="0"/>
              <a:t>Pattern.CASE_INSENSITIVE</a:t>
            </a:r>
            <a:r>
              <a:rPr lang="en-US" dirty="0" smtClean="0"/>
              <a:t>);</a:t>
            </a:r>
          </a:p>
          <a:p>
            <a:r>
              <a:rPr lang="en-US" dirty="0" smtClean="0"/>
              <a:t>    Matcher </a:t>
            </a:r>
            <a:r>
              <a:rPr lang="en-US" dirty="0" err="1" smtClean="0"/>
              <a:t>matcher</a:t>
            </a:r>
            <a:r>
              <a:rPr lang="en-US" dirty="0" smtClean="0"/>
              <a:t> = </a:t>
            </a:r>
            <a:r>
              <a:rPr lang="en-US" dirty="0" err="1" smtClean="0"/>
              <a:t>pattern.matcher</a:t>
            </a:r>
            <a:r>
              <a:rPr lang="en-US" dirty="0" smtClean="0"/>
              <a:t>("Visit IKTLAB!");</a:t>
            </a:r>
          </a:p>
          <a:p>
            <a:r>
              <a:rPr lang="en-US" dirty="0" smtClean="0"/>
              <a:t>    </a:t>
            </a:r>
            <a:r>
              <a:rPr lang="en-US" dirty="0" err="1" smtClean="0"/>
              <a:t>boolean</a:t>
            </a:r>
            <a:r>
              <a:rPr lang="en-US" dirty="0" smtClean="0"/>
              <a:t> </a:t>
            </a:r>
            <a:r>
              <a:rPr lang="en-US" dirty="0" err="1" smtClean="0"/>
              <a:t>matchFound</a:t>
            </a:r>
            <a:r>
              <a:rPr lang="en-US" dirty="0" smtClean="0"/>
              <a:t> = </a:t>
            </a:r>
            <a:r>
              <a:rPr lang="en-US" dirty="0" err="1" smtClean="0"/>
              <a:t>matcher.find</a:t>
            </a:r>
            <a:r>
              <a:rPr lang="en-US" dirty="0" smtClean="0"/>
              <a:t>();</a:t>
            </a:r>
          </a:p>
          <a:p>
            <a:r>
              <a:rPr lang="en-US" dirty="0" smtClean="0"/>
              <a:t>    if(</a:t>
            </a:r>
            <a:r>
              <a:rPr lang="en-US" dirty="0" err="1" smtClean="0"/>
              <a:t>matchFound</a:t>
            </a:r>
            <a:r>
              <a:rPr lang="en-US" dirty="0" smtClean="0"/>
              <a:t>) {</a:t>
            </a:r>
          </a:p>
          <a:p>
            <a:r>
              <a:rPr lang="en-US" dirty="0" smtClean="0"/>
              <a:t>      </a:t>
            </a:r>
            <a:r>
              <a:rPr lang="en-US" dirty="0" err="1" smtClean="0"/>
              <a:t>System.out.println</a:t>
            </a:r>
            <a:r>
              <a:rPr lang="en-US" dirty="0" smtClean="0"/>
              <a:t>("Match found");</a:t>
            </a:r>
          </a:p>
          <a:p>
            <a:r>
              <a:rPr lang="en-US" dirty="0" smtClean="0"/>
              <a:t>    } else {</a:t>
            </a:r>
          </a:p>
          <a:p>
            <a:r>
              <a:rPr lang="en-US" dirty="0" smtClean="0"/>
              <a:t>      </a:t>
            </a:r>
            <a:r>
              <a:rPr lang="en-US" dirty="0" err="1" smtClean="0"/>
              <a:t>System.out.println</a:t>
            </a:r>
            <a:r>
              <a:rPr lang="en-US" dirty="0" smtClean="0"/>
              <a:t>("Match not found");</a:t>
            </a:r>
          </a:p>
          <a:p>
            <a:r>
              <a:rPr lang="en-US" dirty="0" smtClean="0"/>
              <a:t>    }</a:t>
            </a:r>
          </a:p>
          <a:p>
            <a:r>
              <a:rPr lang="en-US" dirty="0" smtClean="0"/>
              <a:t>  }</a:t>
            </a:r>
          </a:p>
          <a:p>
            <a:r>
              <a:rPr lang="en-US" dirty="0" smtClean="0"/>
              <a:t>}</a:t>
            </a:r>
          </a:p>
          <a:p>
            <a:r>
              <a:rPr lang="en-US" dirty="0" smtClean="0"/>
              <a:t>// Outputs Match found</a:t>
            </a:r>
            <a:endParaRPr lang="en-US" dirty="0"/>
          </a:p>
        </p:txBody>
      </p:sp>
    </p:spTree>
    <p:extLst>
      <p:ext uri="{BB962C8B-B14F-4D97-AF65-F5344CB8AC3E}">
        <p14:creationId xmlns:p14="http://schemas.microsoft.com/office/powerpoint/2010/main" val="12291881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212</TotalTime>
  <Words>404</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Segoe UI</vt:lpstr>
      <vt:lpstr>Verdana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Xəyal Fərziyev</dc:creator>
  <cp:lastModifiedBy>Xəyal Fərziyev</cp:lastModifiedBy>
  <cp:revision>9</cp:revision>
  <dcterms:created xsi:type="dcterms:W3CDTF">2021-01-09T14:35:48Z</dcterms:created>
  <dcterms:modified xsi:type="dcterms:W3CDTF">2021-04-19T17:05:58Z</dcterms:modified>
</cp:coreProperties>
</file>