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320138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4CFC8-517A-49EF-B16D-8BE94601592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326077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267959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546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604475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95759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25537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2063736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95499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178820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139681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44CFC8-517A-49EF-B16D-8BE94601592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36734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44CFC8-517A-49EF-B16D-8BE946015922}"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188895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168892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79344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E44CFC8-517A-49EF-B16D-8BE946015922}" type="datetimeFigureOut">
              <a:rPr lang="en-US" smtClean="0"/>
              <a:t>11/21/2020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8117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4CFC8-517A-49EF-B16D-8BE94601592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3AD98-9B57-4F23-989B-3EC9086E23D2}" type="slidenum">
              <a:rPr lang="en-US" smtClean="0"/>
              <a:t>‹#›</a:t>
            </a:fld>
            <a:endParaRPr lang="en-US"/>
          </a:p>
        </p:txBody>
      </p:sp>
    </p:spTree>
    <p:extLst>
      <p:ext uri="{BB962C8B-B14F-4D97-AF65-F5344CB8AC3E}">
        <p14:creationId xmlns:p14="http://schemas.microsoft.com/office/powerpoint/2010/main" val="197829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44CFC8-517A-49EF-B16D-8BE946015922}" type="datetimeFigureOut">
              <a:rPr lang="en-US" smtClean="0"/>
              <a:t>11/21/2020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F3AD98-9B57-4F23-989B-3EC9086E23D2}" type="slidenum">
              <a:rPr lang="en-US" smtClean="0"/>
              <a:t>‹#›</a:t>
            </a:fld>
            <a:endParaRPr lang="en-US"/>
          </a:p>
        </p:txBody>
      </p:sp>
    </p:spTree>
    <p:extLst>
      <p:ext uri="{BB962C8B-B14F-4D97-AF65-F5344CB8AC3E}">
        <p14:creationId xmlns:p14="http://schemas.microsoft.com/office/powerpoint/2010/main" val="26609408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18" y="887104"/>
            <a:ext cx="5349923" cy="923330"/>
          </a:xfrm>
          <a:prstGeom prst="rect">
            <a:avLst/>
          </a:prstGeom>
          <a:noFill/>
        </p:spPr>
        <p:txBody>
          <a:bodyPr wrap="square" rtlCol="0">
            <a:spAutoFit/>
          </a:bodyPr>
          <a:lstStyle/>
          <a:p>
            <a:r>
              <a:rPr lang="en-US" sz="5400" dirty="0"/>
              <a:t>Java Syntax</a:t>
            </a:r>
          </a:p>
        </p:txBody>
      </p:sp>
      <p:sp>
        <p:nvSpPr>
          <p:cNvPr id="5" name="Rectangle 4"/>
          <p:cNvSpPr/>
          <p:nvPr/>
        </p:nvSpPr>
        <p:spPr>
          <a:xfrm>
            <a:off x="2802341" y="2773971"/>
            <a:ext cx="6096000" cy="2777683"/>
          </a:xfrm>
          <a:prstGeom prst="rect">
            <a:avLst/>
          </a:prstGeom>
        </p:spPr>
        <p:txBody>
          <a:bodyPr>
            <a:spAutoFit/>
          </a:bodyPr>
          <a:lstStyle/>
          <a:p>
            <a:pPr>
              <a:lnSpc>
                <a:spcPct val="107000"/>
              </a:lnSpc>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public class Main {</a:t>
            </a:r>
          </a:p>
          <a:p>
            <a:pPr>
              <a:lnSpc>
                <a:spcPct val="107000"/>
              </a:lnSpc>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  public static void main(String[] </a:t>
            </a:r>
            <a:r>
              <a:rPr lang="en-US" sz="2800" dirty="0" err="1" smtClean="0">
                <a:effectLst/>
                <a:latin typeface="Calibri" panose="020F0502020204030204" pitchFamily="34" charset="0"/>
                <a:ea typeface="Calibri" panose="020F0502020204030204" pitchFamily="34" charset="0"/>
                <a:cs typeface="Times New Roman" panose="02020603050405020304" pitchFamily="18" charset="0"/>
              </a:rPr>
              <a:t>args</a:t>
            </a: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("Hello World");</a:t>
            </a:r>
          </a:p>
          <a:p>
            <a:pPr>
              <a:lnSpc>
                <a:spcPct val="107000"/>
              </a:lnSpc>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  }</a:t>
            </a:r>
          </a:p>
          <a:p>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103234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6" y="855592"/>
            <a:ext cx="8052179" cy="3965957"/>
          </a:xfrm>
          <a:prstGeom prst="rect">
            <a:avLst/>
          </a:prstGeom>
        </p:spPr>
        <p:txBody>
          <a:bodyPr wrap="square">
            <a:spAutoFit/>
          </a:bodyPr>
          <a:lstStyle/>
          <a:p>
            <a:pPr algn="ctr">
              <a:lnSpc>
                <a:spcPct val="107000"/>
              </a:lnSpc>
              <a:spcAft>
                <a:spcPts val="800"/>
              </a:spcAft>
            </a:pPr>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Java Operators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Operators are used to perform operations on variables and values.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the example below, we use the + operator to add together two values: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Example</a:t>
            </a:r>
          </a:p>
          <a:p>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x = 100 + 50;</a:t>
            </a:r>
            <a:endParaRPr lang="en-US" dirty="0"/>
          </a:p>
        </p:txBody>
      </p:sp>
    </p:spTree>
    <p:extLst>
      <p:ext uri="{BB962C8B-B14F-4D97-AF65-F5344CB8AC3E}">
        <p14:creationId xmlns:p14="http://schemas.microsoft.com/office/powerpoint/2010/main" val="1215831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2231229"/>
            <a:ext cx="8120418" cy="1843838"/>
          </a:xfrm>
          <a:prstGeom prst="rect">
            <a:avLst/>
          </a:prstGeom>
        </p:spPr>
        <p:txBody>
          <a:bodyPr wrap="square">
            <a:spAutoFit/>
          </a:bodyPr>
          <a:lstStyle/>
          <a:p>
            <a:pPr>
              <a:lnSpc>
                <a:spcPct val="107000"/>
              </a:lnSpc>
              <a:spcAft>
                <a:spcPts val="800"/>
              </a:spcAft>
            </a:pPr>
            <a:r>
              <a:rPr lang="en-US" sz="3200"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sz="3200" dirty="0" smtClean="0">
                <a:effectLst/>
                <a:latin typeface="Calibri" panose="020F0502020204030204" pitchFamily="34" charset="0"/>
                <a:ea typeface="Calibri" panose="020F0502020204030204" pitchFamily="34" charset="0"/>
                <a:cs typeface="Times New Roman" panose="02020603050405020304" pitchFamily="18" charset="0"/>
              </a:rPr>
              <a:t> sum1 = 100 + 50;        // 150 (100 + 50)</a:t>
            </a:r>
          </a:p>
          <a:p>
            <a:pPr>
              <a:lnSpc>
                <a:spcPct val="107000"/>
              </a:lnSpc>
              <a:spcAft>
                <a:spcPts val="800"/>
              </a:spcAft>
            </a:pPr>
            <a:r>
              <a:rPr lang="en-US" sz="3200"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sz="3200" dirty="0" smtClean="0">
                <a:effectLst/>
                <a:latin typeface="Calibri" panose="020F0502020204030204" pitchFamily="34" charset="0"/>
                <a:ea typeface="Calibri" panose="020F0502020204030204" pitchFamily="34" charset="0"/>
                <a:cs typeface="Times New Roman" panose="02020603050405020304" pitchFamily="18" charset="0"/>
              </a:rPr>
              <a:t> sum2 = sum1 + 250;      // 400 (150 + 250)</a:t>
            </a:r>
          </a:p>
          <a:p>
            <a:r>
              <a:rPr lang="en-US" sz="3200"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sz="3200" dirty="0" smtClean="0">
                <a:effectLst/>
                <a:latin typeface="Calibri" panose="020F0502020204030204" pitchFamily="34" charset="0"/>
                <a:ea typeface="Calibri" panose="020F0502020204030204" pitchFamily="34" charset="0"/>
                <a:cs typeface="Times New Roman" panose="02020603050405020304" pitchFamily="18" charset="0"/>
              </a:rPr>
              <a:t> sum3 = sum2 + sum2;     // 800 (400 + 400)</a:t>
            </a:r>
            <a:endParaRPr lang="en-US" sz="3200" dirty="0"/>
          </a:p>
        </p:txBody>
      </p:sp>
    </p:spTree>
    <p:extLst>
      <p:ext uri="{BB962C8B-B14F-4D97-AF65-F5344CB8AC3E}">
        <p14:creationId xmlns:p14="http://schemas.microsoft.com/office/powerpoint/2010/main" val="2233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424" y="1355398"/>
            <a:ext cx="7738281" cy="3456587"/>
          </a:xfrm>
          <a:prstGeom prst="rect">
            <a:avLst/>
          </a:prstGeom>
        </p:spPr>
        <p:txBody>
          <a:bodyPr wrap="square">
            <a:spAutoFit/>
          </a:bodyPr>
          <a:lstStyle/>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Java divides the operators into the following groups:</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Arithmetic operators</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Assignment operators</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Comparison operators</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Logical operators</a:t>
            </a:r>
          </a:p>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Bitwise operators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1923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2264" y="435716"/>
            <a:ext cx="9820180" cy="6046970"/>
          </a:xfrm>
          <a:prstGeom prst="rect">
            <a:avLst/>
          </a:prstGeom>
        </p:spPr>
      </p:pic>
    </p:spTree>
    <p:extLst>
      <p:ext uri="{BB962C8B-B14F-4D97-AF65-F5344CB8AC3E}">
        <p14:creationId xmlns:p14="http://schemas.microsoft.com/office/powerpoint/2010/main" val="3403539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7797" y="371634"/>
            <a:ext cx="9547768" cy="6001870"/>
          </a:xfrm>
          <a:prstGeom prst="rect">
            <a:avLst/>
          </a:prstGeom>
        </p:spPr>
      </p:pic>
    </p:spTree>
    <p:extLst>
      <p:ext uri="{BB962C8B-B14F-4D97-AF65-F5344CB8AC3E}">
        <p14:creationId xmlns:p14="http://schemas.microsoft.com/office/powerpoint/2010/main" val="2120023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5093" y="776804"/>
            <a:ext cx="9662133" cy="5282802"/>
          </a:xfrm>
          <a:prstGeom prst="rect">
            <a:avLst/>
          </a:prstGeom>
        </p:spPr>
      </p:pic>
    </p:spTree>
    <p:extLst>
      <p:ext uri="{BB962C8B-B14F-4D97-AF65-F5344CB8AC3E}">
        <p14:creationId xmlns:p14="http://schemas.microsoft.com/office/powerpoint/2010/main" val="1219084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2243" y="791570"/>
            <a:ext cx="9876771" cy="4599295"/>
          </a:xfrm>
          <a:prstGeom prst="rect">
            <a:avLst/>
          </a:prstGeom>
        </p:spPr>
      </p:pic>
    </p:spTree>
    <p:extLst>
      <p:ext uri="{BB962C8B-B14F-4D97-AF65-F5344CB8AC3E}">
        <p14:creationId xmlns:p14="http://schemas.microsoft.com/office/powerpoint/2010/main" val="3338857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011" y="312547"/>
            <a:ext cx="9867331" cy="6354297"/>
          </a:xfrm>
          <a:prstGeom prst="rect">
            <a:avLst/>
          </a:prstGeom>
        </p:spPr>
      </p:pic>
    </p:spTree>
    <p:extLst>
      <p:ext uri="{BB962C8B-B14F-4D97-AF65-F5344CB8AC3E}">
        <p14:creationId xmlns:p14="http://schemas.microsoft.com/office/powerpoint/2010/main" val="2550252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0105" y="787736"/>
            <a:ext cx="4077463" cy="830997"/>
          </a:xfrm>
          <a:prstGeom prst="rect">
            <a:avLst/>
          </a:prstGeom>
        </p:spPr>
        <p:txBody>
          <a:bodyPr wrap="none">
            <a:spAutoFit/>
          </a:bodyPr>
          <a:lstStyle/>
          <a:p>
            <a:r>
              <a:rPr lang="en-US" sz="4800" dirty="0" smtClean="0">
                <a:effectLst/>
                <a:latin typeface="Calibri" panose="020F0502020204030204" pitchFamily="34" charset="0"/>
                <a:ea typeface="Calibri" panose="020F0502020204030204" pitchFamily="34" charset="0"/>
                <a:cs typeface="Times New Roman" panose="02020603050405020304" pitchFamily="18" charset="0"/>
              </a:rPr>
              <a:t>Java Comments</a:t>
            </a:r>
            <a:endParaRPr lang="en-US" sz="4800" dirty="0"/>
          </a:p>
        </p:txBody>
      </p:sp>
      <p:sp>
        <p:nvSpPr>
          <p:cNvPr id="3" name="Rectangle 2"/>
          <p:cNvSpPr/>
          <p:nvPr/>
        </p:nvSpPr>
        <p:spPr>
          <a:xfrm>
            <a:off x="1060965" y="3069188"/>
            <a:ext cx="6556603" cy="1384995"/>
          </a:xfrm>
          <a:prstGeom prst="rect">
            <a:avLst/>
          </a:prstGeom>
        </p:spPr>
        <p:txBody>
          <a:bodyPr wrap="none">
            <a:spAutoFit/>
          </a:bodyPr>
          <a:lstStyle/>
          <a:p>
            <a:r>
              <a:rPr lang="en-US" sz="2800" dirty="0" smtClean="0"/>
              <a:t>// This is the single line comment</a:t>
            </a:r>
          </a:p>
          <a:p>
            <a:endParaRPr lang="en-US" sz="2800" dirty="0"/>
          </a:p>
          <a:p>
            <a:r>
              <a:rPr lang="en-US" sz="2800" dirty="0" smtClean="0"/>
              <a:t>/* This is the multiple line comment */</a:t>
            </a:r>
            <a:endParaRPr lang="en-US" sz="2800" dirty="0"/>
          </a:p>
        </p:txBody>
      </p:sp>
    </p:spTree>
    <p:extLst>
      <p:ext uri="{BB962C8B-B14F-4D97-AF65-F5344CB8AC3E}">
        <p14:creationId xmlns:p14="http://schemas.microsoft.com/office/powerpoint/2010/main" val="115364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1021" y="863954"/>
            <a:ext cx="6096000" cy="4343368"/>
          </a:xfrm>
          <a:prstGeom prst="rect">
            <a:avLst/>
          </a:prstGeom>
        </p:spPr>
        <p:txBody>
          <a:bodyPr>
            <a:spAutoFit/>
          </a:bodyPr>
          <a:lstStyle/>
          <a:p>
            <a:pPr algn="ctr">
              <a:lnSpc>
                <a:spcPct val="107000"/>
              </a:lnSpc>
              <a:spcAft>
                <a:spcPts val="800"/>
              </a:spcAft>
            </a:pPr>
            <a:r>
              <a:rPr lang="en-US" sz="4800" dirty="0" smtClean="0">
                <a:effectLst/>
                <a:latin typeface="Calibri" panose="020F0502020204030204" pitchFamily="34" charset="0"/>
                <a:ea typeface="Calibri" panose="020F0502020204030204" pitchFamily="34" charset="0"/>
                <a:cs typeface="Times New Roman" panose="02020603050405020304" pitchFamily="18" charset="0"/>
              </a:rPr>
              <a:t>Java Variables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Declaring (Creating) Variables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To create a variable, you must specify the type and assign it a value: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4000" dirty="0"/>
              <a:t>Syntax</a:t>
            </a:r>
          </a:p>
          <a:p>
            <a:endParaRPr lang="en-US" dirty="0" smtClean="0"/>
          </a:p>
          <a:p>
            <a:r>
              <a:rPr lang="en-US" dirty="0" smtClean="0"/>
              <a:t>type </a:t>
            </a:r>
            <a:r>
              <a:rPr lang="en-US" dirty="0"/>
              <a:t>variable = value;</a:t>
            </a:r>
          </a:p>
          <a:p>
            <a:pPr>
              <a:lnSpc>
                <a:spcPct val="107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2561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3" y="784728"/>
            <a:ext cx="9198591" cy="4033797"/>
          </a:xfrm>
          <a:prstGeom prst="rect">
            <a:avLst/>
          </a:prstGeom>
        </p:spPr>
        <p:txBody>
          <a:bodyPr wrap="square">
            <a:spAutoFit/>
          </a:bodyPr>
          <a:lstStyle/>
          <a:p>
            <a:pPr algn="ctr">
              <a:lnSpc>
                <a:spcPct val="107000"/>
              </a:lnSpc>
              <a:spcAft>
                <a:spcPts val="800"/>
              </a:spcAft>
            </a:pPr>
            <a:r>
              <a:rPr lang="en-US" sz="4800" dirty="0" smtClean="0">
                <a:effectLst/>
                <a:latin typeface="Calibri" panose="020F0502020204030204" pitchFamily="34" charset="0"/>
                <a:ea typeface="Calibri" panose="020F0502020204030204" pitchFamily="34" charset="0"/>
                <a:cs typeface="Times New Roman" panose="02020603050405020304" pitchFamily="18" charset="0"/>
              </a:rPr>
              <a:t>Final Variables</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However, you can add the final keyword if you don't want others (or yourself) to overwrite existing values (this will declare the variable as "final" or "constant", which means unchangeable and read-only):</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800" b="1" dirty="0" smtClean="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final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myNum</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15;</a:t>
            </a:r>
          </a:p>
          <a:p>
            <a:pPr>
              <a:lnSpc>
                <a:spcPct val="107000"/>
              </a:lnSpc>
              <a:spcAft>
                <a:spcPts val="800"/>
              </a:spcAft>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myNum</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20;  // will generate an error: cannot assign a value to a final variable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5084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3915" y="911533"/>
            <a:ext cx="8784609" cy="4951740"/>
          </a:xfrm>
          <a:prstGeom prst="rect">
            <a:avLst/>
          </a:prstGeom>
        </p:spPr>
        <p:txBody>
          <a:bodyPr wrap="square">
            <a:spAutoFit/>
          </a:bodyPr>
          <a:lstStyle/>
          <a:p>
            <a:pPr algn="ctr">
              <a:lnSpc>
                <a:spcPct val="107000"/>
              </a:lnSpc>
              <a:spcAft>
                <a:spcPts val="800"/>
              </a:spcAft>
            </a:pPr>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Other Types</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 demonstration of how to declare variables of other types: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3200" b="1" dirty="0" smtClean="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myNum</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5;</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float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myFloatNum</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5.99f;</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char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myLetter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'D';</a:t>
            </a:r>
          </a:p>
          <a:p>
            <a:pPr>
              <a:lnSpc>
                <a:spcPct val="107000"/>
              </a:lnSpc>
              <a:spcAft>
                <a:spcPts val="800"/>
              </a:spcAft>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boolean</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myBool</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true;</a:t>
            </a:r>
          </a:p>
          <a:p>
            <a:r>
              <a:rPr lang="en-US" dirty="0" smtClean="0">
                <a:effectLst/>
                <a:latin typeface="Calibri" panose="020F0502020204030204" pitchFamily="34" charset="0"/>
                <a:ea typeface="Calibri" panose="020F0502020204030204" pitchFamily="34" charset="0"/>
                <a:cs typeface="Times New Roman" panose="02020603050405020304" pitchFamily="18" charset="0"/>
              </a:rPr>
              <a:t>String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myText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"Hello";</a:t>
            </a:r>
            <a:endParaRPr lang="en-US" dirty="0"/>
          </a:p>
        </p:txBody>
      </p:sp>
    </p:spTree>
    <p:extLst>
      <p:ext uri="{BB962C8B-B14F-4D97-AF65-F5344CB8AC3E}">
        <p14:creationId xmlns:p14="http://schemas.microsoft.com/office/powerpoint/2010/main" val="225501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0960" y="855669"/>
            <a:ext cx="9262281" cy="4506298"/>
          </a:xfrm>
          <a:prstGeom prst="rect">
            <a:avLst/>
          </a:prstGeom>
        </p:spPr>
        <p:txBody>
          <a:bodyPr wrap="square">
            <a:spAutoFit/>
          </a:bodyPr>
          <a:lstStyle/>
          <a:p>
            <a:pPr algn="ctr">
              <a:lnSpc>
                <a:spcPct val="107000"/>
              </a:lnSpc>
              <a:spcAft>
                <a:spcPts val="800"/>
              </a:spcAft>
            </a:pPr>
            <a:r>
              <a:rPr lang="en-US" sz="3600" dirty="0" smtClean="0">
                <a:effectLst/>
                <a:latin typeface="Calibri" panose="020F0502020204030204" pitchFamily="34" charset="0"/>
                <a:ea typeface="Calibri" panose="020F0502020204030204" pitchFamily="34" charset="0"/>
                <a:cs typeface="Times New Roman" panose="02020603050405020304" pitchFamily="18" charset="0"/>
              </a:rPr>
              <a:t>Display Variables</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println</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method is often used to display variables.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To combine both text and a variable, use the + character:</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3200" b="1" dirty="0" smtClean="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String name = "John";</a:t>
            </a:r>
          </a:p>
          <a:p>
            <a:pPr>
              <a:lnSpc>
                <a:spcPct val="107000"/>
              </a:lnSpc>
              <a:spcAft>
                <a:spcPts val="800"/>
              </a:spcAft>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System.out.println</a:t>
            </a:r>
            <a:r>
              <a:rPr lang="en-US" dirty="0" smtClean="0">
                <a:effectLst/>
                <a:latin typeface="Calibri" panose="020F0502020204030204" pitchFamily="34" charset="0"/>
                <a:ea typeface="Calibri" panose="020F0502020204030204" pitchFamily="34" charset="0"/>
                <a:cs typeface="Times New Roman" panose="02020603050405020304" pitchFamily="18" charset="0"/>
              </a:rPr>
              <a:t>("Hello " + name);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931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471" y="788579"/>
            <a:ext cx="9344167" cy="3688959"/>
          </a:xfrm>
          <a:prstGeom prst="rect">
            <a:avLst/>
          </a:prstGeom>
        </p:spPr>
        <p:txBody>
          <a:bodyPr wrap="square">
            <a:spAutoFit/>
          </a:bodyPr>
          <a:lstStyle/>
          <a:p>
            <a:pPr algn="ctr">
              <a:lnSpc>
                <a:spcPct val="107000"/>
              </a:lnSpc>
              <a:spcAft>
                <a:spcPts val="800"/>
              </a:spcAft>
            </a:pPr>
            <a:r>
              <a:rPr lang="en-US" sz="4400" dirty="0" smtClean="0">
                <a:effectLst/>
                <a:latin typeface="Calibri" panose="020F0502020204030204" pitchFamily="34" charset="0"/>
                <a:ea typeface="Calibri" panose="020F0502020204030204" pitchFamily="34" charset="0"/>
                <a:cs typeface="Times New Roman" panose="02020603050405020304" pitchFamily="18" charset="0"/>
              </a:rPr>
              <a:t>Declare Many Variables</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To declare more than one variable of the same type, use a comma-separated list:</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x = 5, y = 6, z = 50;</a:t>
            </a:r>
          </a:p>
          <a:p>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System.out.println</a:t>
            </a:r>
            <a:r>
              <a:rPr lang="en-US" dirty="0" smtClean="0">
                <a:effectLst/>
                <a:latin typeface="Calibri" panose="020F0502020204030204" pitchFamily="34" charset="0"/>
                <a:ea typeface="Calibri" panose="020F0502020204030204" pitchFamily="34" charset="0"/>
                <a:cs typeface="Times New Roman" panose="02020603050405020304" pitchFamily="18" charset="0"/>
              </a:rPr>
              <a:t>(x + y + z);</a:t>
            </a:r>
            <a:endParaRPr lang="en-US" dirty="0"/>
          </a:p>
        </p:txBody>
      </p:sp>
    </p:spTree>
    <p:extLst>
      <p:ext uri="{BB962C8B-B14F-4D97-AF65-F5344CB8AC3E}">
        <p14:creationId xmlns:p14="http://schemas.microsoft.com/office/powerpoint/2010/main" val="206287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155284"/>
            <a:ext cx="9894627" cy="5646995"/>
          </a:xfrm>
          <a:prstGeom prst="rect">
            <a:avLst/>
          </a:prstGeom>
        </p:spPr>
        <p:txBody>
          <a:bodyPr wrap="square">
            <a:spAutoFit/>
          </a:bodyPr>
          <a:lstStyle/>
          <a:p>
            <a:pPr algn="ctr">
              <a:lnSpc>
                <a:spcPct val="107000"/>
              </a:lnSpc>
              <a:spcAft>
                <a:spcPts val="800"/>
              </a:spcAft>
            </a:pPr>
            <a:r>
              <a:rPr lang="en-US" sz="4400" dirty="0" smtClean="0">
                <a:effectLst/>
                <a:latin typeface="Calibri" panose="020F0502020204030204" pitchFamily="34" charset="0"/>
                <a:ea typeface="Calibri" panose="020F0502020204030204" pitchFamily="34" charset="0"/>
                <a:cs typeface="Times New Roman" panose="02020603050405020304" pitchFamily="18" charset="0"/>
              </a:rPr>
              <a:t>Java Identifiers</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All Java variables must be identified with unique names.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These unique names are called identifiers.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Identifiers can be short names (like x and y) or more descriptive names (age, sum,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totalVolume</a:t>
            </a:r>
            <a:r>
              <a:rPr lang="en-US"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Note: It is recommended to use descriptive names in order to create understandable and maintainable code:</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dirty="0" smtClean="0">
                <a:effectLst/>
                <a:latin typeface="Calibri" panose="020F0502020204030204" pitchFamily="34" charset="0"/>
                <a:ea typeface="Calibri" panose="020F0502020204030204" pitchFamily="34" charset="0"/>
                <a:cs typeface="Times New Roman" panose="02020603050405020304" pitchFamily="18" charset="0"/>
              </a:rPr>
              <a:t> Example</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Good</a:t>
            </a:r>
          </a:p>
          <a:p>
            <a:pPr>
              <a:lnSpc>
                <a:spcPct val="107000"/>
              </a:lnSpc>
              <a:spcAft>
                <a:spcPts val="800"/>
              </a:spcAft>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minutesPerHour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60;</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 OK, but not so easy to understand what m actually is</a:t>
            </a:r>
          </a:p>
          <a:p>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m = 60;</a:t>
            </a:r>
            <a:endParaRPr lang="en-US" dirty="0"/>
          </a:p>
        </p:txBody>
      </p:sp>
    </p:spTree>
    <p:extLst>
      <p:ext uri="{BB962C8B-B14F-4D97-AF65-F5344CB8AC3E}">
        <p14:creationId xmlns:p14="http://schemas.microsoft.com/office/powerpoint/2010/main" val="666286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679559"/>
            <a:ext cx="8639033" cy="4341573"/>
          </a:xfrm>
          <a:prstGeom prst="rect">
            <a:avLst/>
          </a:prstGeom>
        </p:spPr>
        <p:txBody>
          <a:bodyPr wrap="square">
            <a:spAutoFit/>
          </a:bodyPr>
          <a:lstStyle/>
          <a:p>
            <a:pPr algn="ctr">
              <a:lnSpc>
                <a:spcPct val="107000"/>
              </a:lnSpc>
              <a:spcAft>
                <a:spcPts val="800"/>
              </a:spcAft>
            </a:pPr>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FINALLY</a:t>
            </a:r>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general rules for constructing names for variables (unique identifiers) are:</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Names can contain letters, digits, underscores, and dollar signs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Names must begin with a letter</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Names should start with a lowercase letter and it cannot contain whitespace</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Names can also begin with $ and _ (but we will not use it in this tutorial)</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Names are case sensitive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myVar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myvar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are different variables)</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Reserved words (like Java keywords, such as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int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or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boolean</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cannot be used as names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5397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211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3</cp:revision>
  <dcterms:created xsi:type="dcterms:W3CDTF">2020-11-21T08:56:56Z</dcterms:created>
  <dcterms:modified xsi:type="dcterms:W3CDTF">2020-11-21T09:27:43Z</dcterms:modified>
</cp:coreProperties>
</file>