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800-F657-4018-A61A-ACDA87D8215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9091-F542-4C60-BD18-3DEA75AA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800-F657-4018-A61A-ACDA87D8215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9091-F542-4C60-BD18-3DEA75AA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8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800-F657-4018-A61A-ACDA87D8215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9091-F542-4C60-BD18-3DEA75AA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65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800-F657-4018-A61A-ACDA87D8215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9091-F542-4C60-BD18-3DEA75AAFD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0644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800-F657-4018-A61A-ACDA87D8215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9091-F542-4C60-BD18-3DEA75AA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56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800-F657-4018-A61A-ACDA87D8215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9091-F542-4C60-BD18-3DEA75AA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30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800-F657-4018-A61A-ACDA87D8215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9091-F542-4C60-BD18-3DEA75AA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55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800-F657-4018-A61A-ACDA87D8215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9091-F542-4C60-BD18-3DEA75AA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1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800-F657-4018-A61A-ACDA87D8215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9091-F542-4C60-BD18-3DEA75AA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4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800-F657-4018-A61A-ACDA87D8215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9091-F542-4C60-BD18-3DEA75AA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7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800-F657-4018-A61A-ACDA87D8215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9091-F542-4C60-BD18-3DEA75AA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0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800-F657-4018-A61A-ACDA87D8215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9091-F542-4C60-BD18-3DEA75AA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6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800-F657-4018-A61A-ACDA87D8215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9091-F542-4C60-BD18-3DEA75AA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5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800-F657-4018-A61A-ACDA87D8215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9091-F542-4C60-BD18-3DEA75AA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3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800-F657-4018-A61A-ACDA87D8215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9091-F542-4C60-BD18-3DEA75AA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6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800-F657-4018-A61A-ACDA87D8215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9091-F542-4C60-BD18-3DEA75AA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7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800-F657-4018-A61A-ACDA87D8215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9091-F542-4C60-BD18-3DEA75AA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4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68C6800-F657-4018-A61A-ACDA87D8215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69091-F542-4C60-BD18-3DEA75AA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41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41778" y="783188"/>
            <a:ext cx="93578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/>
              <a:t>Java Strings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Strings are used for storing text.</a:t>
            </a:r>
          </a:p>
          <a:p>
            <a:endParaRPr lang="en-US" dirty="0" smtClean="0"/>
          </a:p>
          <a:p>
            <a:r>
              <a:rPr lang="en-US" dirty="0" smtClean="0"/>
              <a:t>A String variable contains a collection of characters surrounded by double quotes:</a:t>
            </a:r>
          </a:p>
          <a:p>
            <a:endParaRPr lang="en-US" dirty="0" smtClean="0"/>
          </a:p>
          <a:p>
            <a:r>
              <a:rPr lang="en-US" sz="2800" b="1" dirty="0" smtClean="0"/>
              <a:t>Example</a:t>
            </a:r>
          </a:p>
          <a:p>
            <a:endParaRPr lang="en-US" dirty="0" smtClean="0"/>
          </a:p>
          <a:p>
            <a:r>
              <a:rPr lang="en-US" dirty="0" smtClean="0"/>
              <a:t>Create a variable of type String and assign it a value:</a:t>
            </a:r>
          </a:p>
          <a:p>
            <a:endParaRPr lang="en-US" dirty="0" smtClean="0"/>
          </a:p>
          <a:p>
            <a:r>
              <a:rPr lang="en-US" dirty="0" smtClean="0"/>
              <a:t>String greeting = "Hello";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8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18" y="928047"/>
            <a:ext cx="9489279" cy="458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2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84" y="516299"/>
            <a:ext cx="9057564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Java Math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Java Math class has many methods that allows you to perform mathematical tasks on numbers.</a:t>
            </a:r>
          </a:p>
          <a:p>
            <a:endParaRPr lang="en-US" dirty="0"/>
          </a:p>
          <a:p>
            <a:r>
              <a:rPr lang="en-US" sz="2800" b="1" dirty="0" err="1"/>
              <a:t>Math.max</a:t>
            </a:r>
            <a:r>
              <a:rPr lang="en-US" sz="2800" b="1" dirty="0"/>
              <a:t>(</a:t>
            </a:r>
            <a:r>
              <a:rPr lang="en-US" sz="2800" b="1" dirty="0" err="1"/>
              <a:t>x,y</a:t>
            </a:r>
            <a:r>
              <a:rPr lang="en-US" sz="2800" b="1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Math.max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method can be used to find the highest value of x and 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sz="2800" b="1" dirty="0" err="1"/>
              <a:t>Math.min</a:t>
            </a:r>
            <a:r>
              <a:rPr lang="en-US" sz="2800" b="1" dirty="0"/>
              <a:t>(</a:t>
            </a:r>
            <a:r>
              <a:rPr lang="en-US" sz="2800" b="1" dirty="0" err="1"/>
              <a:t>x,y</a:t>
            </a:r>
            <a:r>
              <a:rPr lang="en-US" sz="2800" b="1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Math.min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method can be used to find the lowest value of </a:t>
            </a:r>
            <a:r>
              <a:rPr lang="en-US" dirty="0" err="1"/>
              <a:t>of</a:t>
            </a:r>
            <a:r>
              <a:rPr lang="en-US" dirty="0"/>
              <a:t> x and y:</a:t>
            </a:r>
          </a:p>
        </p:txBody>
      </p:sp>
    </p:spTree>
    <p:extLst>
      <p:ext uri="{BB962C8B-B14F-4D97-AF65-F5344CB8AC3E}">
        <p14:creationId xmlns:p14="http://schemas.microsoft.com/office/powerpoint/2010/main" val="33910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6119" y="662886"/>
            <a:ext cx="9439701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/>
              <a:t>Math.sqrt</a:t>
            </a:r>
            <a:r>
              <a:rPr lang="en-US" sz="3200" b="1" dirty="0"/>
              <a:t>(x)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Math.sqrt</a:t>
            </a:r>
            <a:r>
              <a:rPr lang="en-US" dirty="0"/>
              <a:t>(x) method returns the square root of x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algn="ctr"/>
            <a:r>
              <a:rPr lang="en-US" sz="2800" b="1" dirty="0" err="1" smtClean="0"/>
              <a:t>Math.abs</a:t>
            </a:r>
            <a:r>
              <a:rPr lang="en-US" sz="2800" b="1" dirty="0" smtClean="0"/>
              <a:t>(x)</a:t>
            </a:r>
            <a:endParaRPr lang="en-US" sz="2800" b="1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Math.abs</a:t>
            </a:r>
            <a:r>
              <a:rPr lang="en-US" dirty="0"/>
              <a:t>(x) method returns the absolute (positive) value of x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algn="ctr"/>
            <a:r>
              <a:rPr lang="en-US" sz="2800" b="1" dirty="0"/>
              <a:t>Random Numbers</a:t>
            </a:r>
          </a:p>
          <a:p>
            <a:endParaRPr lang="en-US" dirty="0" smtClean="0"/>
          </a:p>
          <a:p>
            <a:r>
              <a:rPr lang="en-US" dirty="0" err="1" smtClean="0"/>
              <a:t>Math.random</a:t>
            </a:r>
            <a:r>
              <a:rPr lang="en-US" dirty="0"/>
              <a:t>() returns a random number between 0.0 (inclusive), and 1.0 (exclusive</a:t>
            </a:r>
            <a:r>
              <a:rPr lang="en-US" dirty="0" smtClean="0"/>
              <a:t>):</a:t>
            </a:r>
          </a:p>
          <a:p>
            <a:endParaRPr lang="en-US" dirty="0"/>
          </a:p>
          <a:p>
            <a:pPr algn="ctr"/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randomNum</a:t>
            </a:r>
            <a:r>
              <a:rPr lang="en-US" sz="2400" b="1" dirty="0"/>
              <a:t> = (</a:t>
            </a:r>
            <a:r>
              <a:rPr lang="en-US" sz="2400" b="1" dirty="0" err="1"/>
              <a:t>int</a:t>
            </a:r>
            <a:r>
              <a:rPr lang="en-US" sz="2400" b="1" dirty="0"/>
              <a:t>)(</a:t>
            </a:r>
            <a:r>
              <a:rPr lang="en-US" sz="2400" b="1" dirty="0" err="1"/>
              <a:t>Math.random</a:t>
            </a:r>
            <a:r>
              <a:rPr lang="en-US" sz="2400" b="1" dirty="0"/>
              <a:t>() * 101);  // 0 to 100</a:t>
            </a:r>
          </a:p>
        </p:txBody>
      </p:sp>
    </p:spTree>
    <p:extLst>
      <p:ext uri="{BB962C8B-B14F-4D97-AF65-F5344CB8AC3E}">
        <p14:creationId xmlns:p14="http://schemas.microsoft.com/office/powerpoint/2010/main" val="28774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1654" y="960609"/>
            <a:ext cx="930322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Java Booleans</a:t>
            </a:r>
          </a:p>
          <a:p>
            <a:endParaRPr lang="en-US" dirty="0" smtClean="0"/>
          </a:p>
          <a:p>
            <a:r>
              <a:rPr lang="en-US" dirty="0" smtClean="0"/>
              <a:t>Very </a:t>
            </a:r>
            <a:r>
              <a:rPr lang="en-US" dirty="0"/>
              <a:t>often, in programming, you will need a data type that can only have one of two values, like:</a:t>
            </a:r>
          </a:p>
          <a:p>
            <a:endParaRPr lang="en-US" dirty="0"/>
          </a:p>
          <a:p>
            <a:r>
              <a:rPr lang="en-US" dirty="0"/>
              <a:t>YES / NO</a:t>
            </a:r>
          </a:p>
          <a:p>
            <a:r>
              <a:rPr lang="en-US" dirty="0"/>
              <a:t>ON / OFF</a:t>
            </a:r>
          </a:p>
          <a:p>
            <a:r>
              <a:rPr lang="en-US" dirty="0"/>
              <a:t>TRUE / FALSE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this, Java has a </a:t>
            </a:r>
            <a:r>
              <a:rPr lang="en-US" dirty="0" err="1"/>
              <a:t>boolean</a:t>
            </a:r>
            <a:r>
              <a:rPr lang="en-US" dirty="0"/>
              <a:t> data type, which can take the values true or false.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2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8824" y="771563"/>
            <a:ext cx="941240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Boolean Values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/>
              <a:t>boolean</a:t>
            </a:r>
            <a:r>
              <a:rPr lang="en-US" dirty="0"/>
              <a:t> type is declared with the </a:t>
            </a:r>
            <a:r>
              <a:rPr lang="en-US" dirty="0" err="1"/>
              <a:t>boolean</a:t>
            </a:r>
            <a:r>
              <a:rPr lang="en-US" dirty="0"/>
              <a:t> keyword and can only take the values true or false:</a:t>
            </a:r>
          </a:p>
          <a:p>
            <a:endParaRPr lang="en-US" dirty="0"/>
          </a:p>
          <a:p>
            <a:r>
              <a:rPr lang="en-US" sz="2400" b="1" dirty="0"/>
              <a:t>Example</a:t>
            </a:r>
          </a:p>
          <a:p>
            <a:endParaRPr lang="en-US" dirty="0" smtClean="0"/>
          </a:p>
          <a:p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/>
              <a:t>isJavaFun</a:t>
            </a:r>
            <a:r>
              <a:rPr lang="en-US" dirty="0"/>
              <a:t> = true;</a:t>
            </a:r>
          </a:p>
          <a:p>
            <a:endParaRPr lang="en-US" dirty="0" smtClean="0"/>
          </a:p>
          <a:p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/>
              <a:t>isFishTasty</a:t>
            </a:r>
            <a:r>
              <a:rPr lang="en-US" dirty="0"/>
              <a:t> = false;</a:t>
            </a:r>
          </a:p>
          <a:p>
            <a:endParaRPr lang="en-US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isJavaFun</a:t>
            </a:r>
            <a:r>
              <a:rPr lang="en-US" dirty="0"/>
              <a:t>);     // Outputs true</a:t>
            </a:r>
          </a:p>
          <a:p>
            <a:endParaRPr lang="en-US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isFishTasty</a:t>
            </a:r>
            <a:r>
              <a:rPr lang="en-US" dirty="0"/>
              <a:t>);   // Outputs false</a:t>
            </a:r>
          </a:p>
        </p:txBody>
      </p:sp>
    </p:spTree>
    <p:extLst>
      <p:ext uri="{BB962C8B-B14F-4D97-AF65-F5344CB8AC3E}">
        <p14:creationId xmlns:p14="http://schemas.microsoft.com/office/powerpoint/2010/main" val="27631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6979" y="329274"/>
            <a:ext cx="93623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/>
              <a:t>String Length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sz="2000" dirty="0" smtClean="0"/>
              <a:t>A String in Java is actually an object, which contain methods that can perform certain operations on strings. For example, the length of a string can be found with the length() method:</a:t>
            </a:r>
          </a:p>
          <a:p>
            <a:pPr>
              <a:lnSpc>
                <a:spcPct val="200000"/>
              </a:lnSpc>
            </a:pP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b="1" dirty="0" smtClean="0"/>
              <a:t>Example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String txt = "ABCDEFGHIJKLMNOPQRSTUVWXYZ";</a:t>
            </a:r>
          </a:p>
          <a:p>
            <a:pPr>
              <a:lnSpc>
                <a:spcPct val="200000"/>
              </a:lnSpc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("The length of the txt string is: " + </a:t>
            </a:r>
            <a:r>
              <a:rPr lang="en-US" sz="2000" dirty="0" err="1" smtClean="0"/>
              <a:t>txt.length</a:t>
            </a:r>
            <a:r>
              <a:rPr lang="en-US" sz="2000" dirty="0" smtClean="0"/>
              <a:t>());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181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6035" y="1247212"/>
            <a:ext cx="966261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/>
              <a:t>More String Methods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 are many string methods available, for example </a:t>
            </a:r>
            <a:r>
              <a:rPr lang="en-US" dirty="0" err="1" smtClean="0"/>
              <a:t>toUpperCase</a:t>
            </a:r>
            <a:r>
              <a:rPr lang="en-US" dirty="0" smtClean="0"/>
              <a:t>() and </a:t>
            </a:r>
            <a:r>
              <a:rPr lang="en-US" dirty="0" err="1" smtClean="0"/>
              <a:t>toLowerCase</a:t>
            </a:r>
            <a:r>
              <a:rPr lang="en-US" dirty="0" smtClean="0"/>
              <a:t>():</a:t>
            </a:r>
          </a:p>
          <a:p>
            <a:endParaRPr lang="en-US" dirty="0" smtClean="0"/>
          </a:p>
          <a:p>
            <a:r>
              <a:rPr lang="en-US" b="1" dirty="0" smtClean="0"/>
              <a:t>Example</a:t>
            </a:r>
          </a:p>
          <a:p>
            <a:endParaRPr lang="en-US" dirty="0" smtClean="0"/>
          </a:p>
          <a:p>
            <a:r>
              <a:rPr lang="en-US" dirty="0" smtClean="0"/>
              <a:t>String txt = "Hello World";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txt.toUpperCase</a:t>
            </a:r>
            <a:r>
              <a:rPr lang="en-US" dirty="0" smtClean="0"/>
              <a:t>());   // Outputs "HELLO WORLD"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txt.toLowerCase</a:t>
            </a:r>
            <a:r>
              <a:rPr lang="en-US" dirty="0" smtClean="0"/>
              <a:t>());   // Outputs "hello world"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1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8699" y="1496916"/>
            <a:ext cx="9658066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/>
              <a:t>Finding a Character in a String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indexOf</a:t>
            </a:r>
            <a:r>
              <a:rPr lang="en-US" dirty="0" smtClean="0"/>
              <a:t>() method returns the index (the position) of the first occurrence of a specified text in a string (including whitespace):</a:t>
            </a:r>
          </a:p>
          <a:p>
            <a:endParaRPr lang="en-US" dirty="0" smtClean="0"/>
          </a:p>
          <a:p>
            <a:r>
              <a:rPr lang="en-US" b="1" dirty="0" smtClean="0"/>
              <a:t>Example</a:t>
            </a:r>
          </a:p>
          <a:p>
            <a:endParaRPr lang="en-US" dirty="0" smtClean="0"/>
          </a:p>
          <a:p>
            <a:r>
              <a:rPr lang="en-US" dirty="0" smtClean="0"/>
              <a:t>String txt = "Please locate where 'locate' occurs!";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txt.indexOf</a:t>
            </a:r>
            <a:r>
              <a:rPr lang="en-US" dirty="0" smtClean="0"/>
              <a:t>("locate")); // Outputs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5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4925" y="1019244"/>
            <a:ext cx="967171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/>
              <a:t>String Concatenation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+ operator can be used between strings to combine them. This is called concatenation:</a:t>
            </a:r>
          </a:p>
          <a:p>
            <a:endParaRPr lang="en-US" dirty="0" smtClean="0"/>
          </a:p>
          <a:p>
            <a:r>
              <a:rPr lang="en-US" b="1" dirty="0" smtClean="0"/>
              <a:t>Example</a:t>
            </a:r>
          </a:p>
          <a:p>
            <a:endParaRPr lang="en-US" dirty="0" smtClean="0"/>
          </a:p>
          <a:p>
            <a:r>
              <a:rPr lang="en-US" dirty="0" smtClean="0"/>
              <a:t>String </a:t>
            </a:r>
            <a:r>
              <a:rPr lang="en-US" dirty="0" err="1" smtClean="0"/>
              <a:t>firstName</a:t>
            </a:r>
            <a:r>
              <a:rPr lang="en-US" dirty="0" smtClean="0"/>
              <a:t> = "John";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lastName</a:t>
            </a:r>
            <a:r>
              <a:rPr lang="en-US" dirty="0" smtClean="0"/>
              <a:t> = "Doe";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firstName</a:t>
            </a:r>
            <a:r>
              <a:rPr lang="en-US" dirty="0" smtClean="0"/>
              <a:t> + " " + </a:t>
            </a:r>
            <a:r>
              <a:rPr lang="en-US" dirty="0" err="1" smtClean="0"/>
              <a:t>lastName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4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6371" y="1976611"/>
            <a:ext cx="90029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You can also use the </a:t>
            </a:r>
            <a:r>
              <a:rPr lang="en-US" sz="2000" dirty="0" err="1" smtClean="0"/>
              <a:t>concat</a:t>
            </a:r>
            <a:r>
              <a:rPr lang="en-US" sz="2000" dirty="0" smtClean="0"/>
              <a:t>() method to concatenate two strings:</a:t>
            </a:r>
          </a:p>
          <a:p>
            <a:endParaRPr lang="en-US" sz="2000" dirty="0" smtClean="0"/>
          </a:p>
          <a:p>
            <a:r>
              <a:rPr lang="en-US" sz="2000" dirty="0" smtClean="0"/>
              <a:t>Example</a:t>
            </a:r>
          </a:p>
          <a:p>
            <a:endParaRPr lang="en-US" sz="2000" dirty="0" smtClean="0"/>
          </a:p>
          <a:p>
            <a:r>
              <a:rPr lang="en-US" sz="2000" dirty="0" smtClean="0"/>
              <a:t>String 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 = "John ";</a:t>
            </a:r>
          </a:p>
          <a:p>
            <a:r>
              <a:rPr lang="en-US" sz="2000" dirty="0" smtClean="0"/>
              <a:t>String 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 = "Doe";</a:t>
            </a:r>
          </a:p>
          <a:p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firstName.concat</a:t>
            </a:r>
            <a:r>
              <a:rPr lang="en-US" sz="2000" dirty="0" smtClean="0"/>
              <a:t>(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));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238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5051" y="549155"/>
            <a:ext cx="9594376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Special Characters</a:t>
            </a:r>
          </a:p>
          <a:p>
            <a:endParaRPr lang="en-US" dirty="0" smtClean="0"/>
          </a:p>
          <a:p>
            <a:r>
              <a:rPr lang="en-US" dirty="0" smtClean="0"/>
              <a:t>Because </a:t>
            </a:r>
            <a:r>
              <a:rPr lang="en-US" dirty="0"/>
              <a:t>strings must be written within quotes, Java will misunderstand this string, and generate an error:</a:t>
            </a:r>
          </a:p>
          <a:p>
            <a:endParaRPr lang="en-US" dirty="0"/>
          </a:p>
          <a:p>
            <a:r>
              <a:rPr lang="en-US" dirty="0"/>
              <a:t>String txt = "We are the so-called "Vikings" from the north.";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solution to avoid this problem, is to use the backslash escape character.</a:t>
            </a:r>
          </a:p>
          <a:p>
            <a:endParaRPr lang="en-US" dirty="0"/>
          </a:p>
          <a:p>
            <a:r>
              <a:rPr lang="en-US" dirty="0"/>
              <a:t>The backslash (\) escape character turns special characters into string characters: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81" y="3762588"/>
            <a:ext cx="11389414" cy="235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0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4" y="955344"/>
            <a:ext cx="9747446" cy="473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4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47" y="1304835"/>
            <a:ext cx="8300683" cy="489147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02753" y="473838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/>
              <a:t>String Pool</a:t>
            </a:r>
          </a:p>
        </p:txBody>
      </p:sp>
    </p:spTree>
    <p:extLst>
      <p:ext uri="{BB962C8B-B14F-4D97-AF65-F5344CB8AC3E}">
        <p14:creationId xmlns:p14="http://schemas.microsoft.com/office/powerpoint/2010/main" val="90618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</TotalTime>
  <Words>540</Words>
  <Application>Microsoft Office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Xəyal Fərziyev</dc:creator>
  <cp:lastModifiedBy>Xəyal Fərziyev</cp:lastModifiedBy>
  <cp:revision>7</cp:revision>
  <dcterms:created xsi:type="dcterms:W3CDTF">2020-11-21T09:30:00Z</dcterms:created>
  <dcterms:modified xsi:type="dcterms:W3CDTF">2021-04-03T17:09:54Z</dcterms:modified>
</cp:coreProperties>
</file>