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7F2E-DD53-400C-B1DA-35F48753124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B65B-4E13-4596-A50D-D49ADE3A6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7F2E-DD53-400C-B1DA-35F48753124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B65B-4E13-4596-A50D-D49ADE3A6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4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7F2E-DD53-400C-B1DA-35F48753124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B65B-4E13-4596-A50D-D49ADE3A6C4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4922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7F2E-DD53-400C-B1DA-35F48753124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B65B-4E13-4596-A50D-D49ADE3A6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66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7F2E-DD53-400C-B1DA-35F48753124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B65B-4E13-4596-A50D-D49ADE3A6C4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9742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7F2E-DD53-400C-B1DA-35F48753124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B65B-4E13-4596-A50D-D49ADE3A6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02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7F2E-DD53-400C-B1DA-35F48753124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B65B-4E13-4596-A50D-D49ADE3A6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84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7F2E-DD53-400C-B1DA-35F48753124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B65B-4E13-4596-A50D-D49ADE3A6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9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7F2E-DD53-400C-B1DA-35F48753124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B65B-4E13-4596-A50D-D49ADE3A6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2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7F2E-DD53-400C-B1DA-35F48753124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B65B-4E13-4596-A50D-D49ADE3A6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3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7F2E-DD53-400C-B1DA-35F48753124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B65B-4E13-4596-A50D-D49ADE3A6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4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7F2E-DD53-400C-B1DA-35F48753124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B65B-4E13-4596-A50D-D49ADE3A6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4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7F2E-DD53-400C-B1DA-35F48753124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B65B-4E13-4596-A50D-D49ADE3A6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7F2E-DD53-400C-B1DA-35F48753124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B65B-4E13-4596-A50D-D49ADE3A6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2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7F2E-DD53-400C-B1DA-35F48753124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B65B-4E13-4596-A50D-D49ADE3A6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1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B65B-4E13-4596-A50D-D49ADE3A6C4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7F2E-DD53-400C-B1DA-35F487531242}" type="datetimeFigureOut">
              <a:rPr lang="en-US" smtClean="0"/>
              <a:t>12/9/2021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17F2E-DD53-400C-B1DA-35F48753124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C31B65B-4E13-4596-A50D-D49ADE3A6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97120" y="2411820"/>
            <a:ext cx="704231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 If ... Else</a:t>
            </a:r>
            <a:endParaRPr lang="en-US" sz="9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248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0709" y="785211"/>
            <a:ext cx="8552597" cy="556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0" dirty="0" smtClean="0">
                <a:effectLst/>
                <a:latin typeface="Helvetica" panose="020B0604020202020204" pitchFamily="34" charset="0"/>
              </a:rPr>
              <a:t>2.</a:t>
            </a:r>
            <a:r>
              <a:rPr lang="en-US" sz="2400" b="0" i="0" dirty="0" smtClean="0">
                <a:effectLst/>
                <a:latin typeface="Helvetica" panose="020B0604020202020204" pitchFamily="34" charset="0"/>
              </a:rPr>
              <a:t> Write a Java program to solve quadratic equations (use if, else if and else).</a:t>
            </a:r>
          </a:p>
          <a:p>
            <a:pPr>
              <a:lnSpc>
                <a:spcPct val="150000"/>
              </a:lnSpc>
            </a:pPr>
            <a:endParaRPr lang="en-US" sz="2400" b="0" i="1" dirty="0" smtClean="0">
              <a:effectLst/>
              <a:latin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0" i="1" dirty="0" smtClean="0">
                <a:effectLst/>
                <a:latin typeface="Helvetica" panose="020B0604020202020204" pitchFamily="34" charset="0"/>
              </a:rPr>
              <a:t>Test Data</a:t>
            </a:r>
            <a:r>
              <a:rPr lang="en-US" sz="2400" b="0" i="0" dirty="0" smtClean="0">
                <a:effectLst/>
                <a:latin typeface="Helvetica" panose="020B0604020202020204" pitchFamily="34" charset="0"/>
              </a:rPr>
              <a:t/>
            </a:r>
            <a:br>
              <a:rPr lang="en-US" sz="2400" b="0" i="0" dirty="0" smtClean="0">
                <a:effectLst/>
                <a:latin typeface="Helvetica" panose="020B0604020202020204" pitchFamily="34" charset="0"/>
              </a:rPr>
            </a:br>
            <a:r>
              <a:rPr lang="en-US" sz="2400" b="0" i="0" dirty="0" smtClean="0">
                <a:effectLst/>
                <a:latin typeface="Helvetica" panose="020B0604020202020204" pitchFamily="34" charset="0"/>
              </a:rPr>
              <a:t>Input a: 1</a:t>
            </a:r>
            <a:br>
              <a:rPr lang="en-US" sz="2400" b="0" i="0" dirty="0" smtClean="0">
                <a:effectLst/>
                <a:latin typeface="Helvetica" panose="020B0604020202020204" pitchFamily="34" charset="0"/>
              </a:rPr>
            </a:br>
            <a:r>
              <a:rPr lang="en-US" sz="2400" b="0" i="0" dirty="0" smtClean="0">
                <a:effectLst/>
                <a:latin typeface="Helvetica" panose="020B0604020202020204" pitchFamily="34" charset="0"/>
              </a:rPr>
              <a:t>Input b: 5</a:t>
            </a:r>
            <a:br>
              <a:rPr lang="en-US" sz="2400" b="0" i="0" dirty="0" smtClean="0">
                <a:effectLst/>
                <a:latin typeface="Helvetica" panose="020B0604020202020204" pitchFamily="34" charset="0"/>
              </a:rPr>
            </a:br>
            <a:r>
              <a:rPr lang="en-US" sz="2400" b="0" i="0" dirty="0" smtClean="0">
                <a:effectLst/>
                <a:latin typeface="Helvetica" panose="020B0604020202020204" pitchFamily="34" charset="0"/>
              </a:rPr>
              <a:t>Input c: 1</a:t>
            </a:r>
            <a:br>
              <a:rPr lang="en-US" sz="2400" b="0" i="0" dirty="0" smtClean="0">
                <a:effectLst/>
                <a:latin typeface="Helvetica" panose="020B0604020202020204" pitchFamily="34" charset="0"/>
              </a:rPr>
            </a:br>
            <a:r>
              <a:rPr lang="en-US" sz="2400" b="0" i="1" dirty="0" smtClean="0">
                <a:effectLst/>
                <a:latin typeface="Helvetica" panose="020B0604020202020204" pitchFamily="34" charset="0"/>
              </a:rPr>
              <a:t>Expected Output</a:t>
            </a:r>
            <a:r>
              <a:rPr lang="en-US" sz="2400" b="0" i="0" dirty="0" smtClean="0">
                <a:effectLst/>
                <a:latin typeface="Helvetica" panose="020B0604020202020204" pitchFamily="34" charset="0"/>
              </a:rPr>
              <a:t> :</a:t>
            </a:r>
            <a:br>
              <a:rPr lang="en-US" sz="2400" b="0" i="0" dirty="0" smtClean="0">
                <a:effectLst/>
                <a:latin typeface="Helvetica" panose="020B0604020202020204" pitchFamily="34" charset="0"/>
              </a:rPr>
            </a:br>
            <a:r>
              <a:rPr lang="en-US" sz="2400" b="0" i="0" dirty="0" smtClean="0">
                <a:effectLst/>
                <a:latin typeface="Helvetica" panose="020B0604020202020204" pitchFamily="34" charset="0"/>
              </a:rPr>
              <a:t>The roots are -0.20871215252208009 and -4.7912878474779195</a:t>
            </a:r>
            <a:endParaRPr lang="en-US" sz="2400" b="0" i="0" dirty="0"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543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Java Conditional Statement Exercises: Solve quadratic equ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808" y="844952"/>
            <a:ext cx="4730324" cy="552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500048" y="6127845"/>
            <a:ext cx="1624084" cy="2409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56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5300" y="869118"/>
            <a:ext cx="9371463" cy="4455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0" dirty="0" smtClean="0">
                <a:effectLst/>
                <a:latin typeface="Helvetica" panose="020B0604020202020204" pitchFamily="34" charset="0"/>
              </a:rPr>
              <a:t>3.</a:t>
            </a:r>
            <a:r>
              <a:rPr lang="en-US" sz="2400" b="0" i="0" dirty="0" smtClean="0">
                <a:effectLst/>
                <a:latin typeface="Helvetica" panose="020B0604020202020204" pitchFamily="34" charset="0"/>
              </a:rPr>
              <a:t> Take three numbers from the user and print the greatest number.</a:t>
            </a:r>
          </a:p>
          <a:p>
            <a:pPr>
              <a:lnSpc>
                <a:spcPct val="150000"/>
              </a:lnSpc>
            </a:pPr>
            <a:endParaRPr lang="en-US" sz="2400" b="0" i="1" dirty="0" smtClean="0">
              <a:effectLst/>
              <a:latin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0" i="1" dirty="0" smtClean="0">
                <a:effectLst/>
                <a:latin typeface="Helvetica" panose="020B0604020202020204" pitchFamily="34" charset="0"/>
              </a:rPr>
              <a:t>Test Data</a:t>
            </a:r>
            <a:r>
              <a:rPr lang="en-US" sz="2400" b="0" i="0" dirty="0" smtClean="0">
                <a:effectLst/>
                <a:latin typeface="Helvetica" panose="020B0604020202020204" pitchFamily="34" charset="0"/>
              </a:rPr>
              <a:t/>
            </a:r>
            <a:br>
              <a:rPr lang="en-US" sz="2400" b="0" i="0" dirty="0" smtClean="0">
                <a:effectLst/>
                <a:latin typeface="Helvetica" panose="020B0604020202020204" pitchFamily="34" charset="0"/>
              </a:rPr>
            </a:br>
            <a:r>
              <a:rPr lang="en-US" sz="2400" b="0" i="0" dirty="0" smtClean="0">
                <a:effectLst/>
                <a:latin typeface="Helvetica" panose="020B0604020202020204" pitchFamily="34" charset="0"/>
              </a:rPr>
              <a:t>Input the 1st number: 25</a:t>
            </a:r>
            <a:br>
              <a:rPr lang="en-US" sz="2400" b="0" i="0" dirty="0" smtClean="0">
                <a:effectLst/>
                <a:latin typeface="Helvetica" panose="020B0604020202020204" pitchFamily="34" charset="0"/>
              </a:rPr>
            </a:br>
            <a:r>
              <a:rPr lang="en-US" sz="2400" b="0" i="0" dirty="0" smtClean="0">
                <a:effectLst/>
                <a:latin typeface="Helvetica" panose="020B0604020202020204" pitchFamily="34" charset="0"/>
              </a:rPr>
              <a:t>Input the 2nd number: 78</a:t>
            </a:r>
            <a:br>
              <a:rPr lang="en-US" sz="2400" b="0" i="0" dirty="0" smtClean="0">
                <a:effectLst/>
                <a:latin typeface="Helvetica" panose="020B0604020202020204" pitchFamily="34" charset="0"/>
              </a:rPr>
            </a:br>
            <a:r>
              <a:rPr lang="en-US" sz="2400" b="0" i="0" dirty="0" smtClean="0">
                <a:effectLst/>
                <a:latin typeface="Helvetica" panose="020B0604020202020204" pitchFamily="34" charset="0"/>
              </a:rPr>
              <a:t>Input the 3rd number: 87</a:t>
            </a:r>
            <a:br>
              <a:rPr lang="en-US" sz="2400" b="0" i="0" dirty="0" smtClean="0">
                <a:effectLst/>
                <a:latin typeface="Helvetica" panose="020B0604020202020204" pitchFamily="34" charset="0"/>
              </a:rPr>
            </a:br>
            <a:r>
              <a:rPr lang="en-US" sz="2400" b="0" i="1" dirty="0" smtClean="0">
                <a:effectLst/>
                <a:latin typeface="Helvetica" panose="020B0604020202020204" pitchFamily="34" charset="0"/>
              </a:rPr>
              <a:t>Expected Output</a:t>
            </a:r>
            <a:r>
              <a:rPr lang="en-US" sz="2400" b="0" i="0" dirty="0" smtClean="0">
                <a:effectLst/>
                <a:latin typeface="Helvetica" panose="020B0604020202020204" pitchFamily="34" charset="0"/>
              </a:rPr>
              <a:t> :</a:t>
            </a:r>
            <a:br>
              <a:rPr lang="en-US" sz="2400" b="0" i="0" dirty="0" smtClean="0">
                <a:effectLst/>
                <a:latin typeface="Helvetica" panose="020B0604020202020204" pitchFamily="34" charset="0"/>
              </a:rPr>
            </a:br>
            <a:r>
              <a:rPr lang="en-US" sz="2400" b="0" i="0" dirty="0" smtClean="0">
                <a:effectLst/>
                <a:latin typeface="Helvetica" panose="020B0604020202020204" pitchFamily="34" charset="0"/>
              </a:rPr>
              <a:t>The greatest: 87</a:t>
            </a:r>
            <a:endParaRPr lang="en-US" sz="2400" b="0" i="0" dirty="0"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410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Java conditional statement Exercises: Find the greatest number from three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490" y="241683"/>
            <a:ext cx="3160831" cy="6616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694830" y="6591869"/>
            <a:ext cx="1569492" cy="2661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8131" y="732136"/>
            <a:ext cx="8429768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/>
              <a:t>Java Switch Statements</a:t>
            </a:r>
          </a:p>
          <a:p>
            <a:endParaRPr lang="en-US" dirty="0" smtClean="0"/>
          </a:p>
          <a:p>
            <a:r>
              <a:rPr lang="en-US" dirty="0" smtClean="0"/>
              <a:t>Use the switch statement to select one of many code blocks to be executed.</a:t>
            </a:r>
          </a:p>
          <a:p>
            <a:endParaRPr lang="en-US" dirty="0" smtClean="0"/>
          </a:p>
          <a:p>
            <a:r>
              <a:rPr lang="en-US" dirty="0" smtClean="0"/>
              <a:t>Syntax</a:t>
            </a:r>
          </a:p>
          <a:p>
            <a:endParaRPr lang="en-US" dirty="0" smtClean="0"/>
          </a:p>
          <a:p>
            <a:r>
              <a:rPr lang="en-US" dirty="0" smtClean="0"/>
              <a:t>switch(expression) {</a:t>
            </a:r>
          </a:p>
          <a:p>
            <a:r>
              <a:rPr lang="en-US" dirty="0" smtClean="0"/>
              <a:t>  case x:</a:t>
            </a:r>
          </a:p>
          <a:p>
            <a:r>
              <a:rPr lang="en-US" dirty="0" smtClean="0"/>
              <a:t>    // code block</a:t>
            </a:r>
          </a:p>
          <a:p>
            <a:r>
              <a:rPr lang="en-US" dirty="0" smtClean="0"/>
              <a:t>    break;</a:t>
            </a:r>
          </a:p>
          <a:p>
            <a:r>
              <a:rPr lang="en-US" dirty="0" smtClean="0"/>
              <a:t>  case y:</a:t>
            </a:r>
          </a:p>
          <a:p>
            <a:r>
              <a:rPr lang="en-US" dirty="0" smtClean="0"/>
              <a:t>    // code block</a:t>
            </a:r>
          </a:p>
          <a:p>
            <a:r>
              <a:rPr lang="en-US" dirty="0" smtClean="0"/>
              <a:t>    break;</a:t>
            </a:r>
          </a:p>
          <a:p>
            <a:r>
              <a:rPr lang="en-US" dirty="0" smtClean="0"/>
              <a:t>  default:</a:t>
            </a:r>
          </a:p>
          <a:p>
            <a:r>
              <a:rPr lang="en-US" dirty="0" smtClean="0"/>
              <a:t>    // code block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25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1653" y="1685963"/>
            <a:ext cx="8798257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/>
              <a:t>This is how it works:</a:t>
            </a:r>
          </a:p>
          <a:p>
            <a:endParaRPr lang="en-US" dirty="0" smtClean="0"/>
          </a:p>
          <a:p>
            <a:r>
              <a:rPr lang="en-US" sz="2400" dirty="0" smtClean="0"/>
              <a:t>The switch expression is evaluated once.</a:t>
            </a:r>
          </a:p>
          <a:p>
            <a:r>
              <a:rPr lang="en-US" sz="2400" dirty="0" smtClean="0"/>
              <a:t>The value of the expression is compared with the values of each case.</a:t>
            </a:r>
          </a:p>
          <a:p>
            <a:r>
              <a:rPr lang="en-US" sz="2400" dirty="0" smtClean="0"/>
              <a:t>If there is a match, the associated block of code is executed.</a:t>
            </a:r>
          </a:p>
          <a:p>
            <a:r>
              <a:rPr lang="en-US" sz="2400" dirty="0" smtClean="0"/>
              <a:t>The break and default keywords are optional, and will be described later in this chapter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986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1695" y="146294"/>
            <a:ext cx="8707272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The example below uses the weekday number to calculate the weekday name:</a:t>
            </a:r>
          </a:p>
          <a:p>
            <a:endParaRPr lang="en-US" sz="1600" dirty="0" smtClean="0"/>
          </a:p>
          <a:p>
            <a:r>
              <a:rPr lang="en-US" sz="1600" dirty="0" smtClean="0"/>
              <a:t>Example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day = 4;</a:t>
            </a:r>
          </a:p>
          <a:p>
            <a:r>
              <a:rPr lang="en-US" sz="1600" dirty="0" smtClean="0"/>
              <a:t>switch (day) {</a:t>
            </a:r>
          </a:p>
          <a:p>
            <a:r>
              <a:rPr lang="en-US" sz="1600" dirty="0" smtClean="0"/>
              <a:t>  case 1: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("Monday");</a:t>
            </a:r>
          </a:p>
          <a:p>
            <a:r>
              <a:rPr lang="en-US" sz="1600" dirty="0" smtClean="0"/>
              <a:t>    break;</a:t>
            </a:r>
          </a:p>
          <a:p>
            <a:r>
              <a:rPr lang="en-US" sz="1600" dirty="0" smtClean="0"/>
              <a:t>  case 2: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("Tuesday");</a:t>
            </a:r>
          </a:p>
          <a:p>
            <a:r>
              <a:rPr lang="en-US" sz="1600" dirty="0" smtClean="0"/>
              <a:t>    break;</a:t>
            </a:r>
          </a:p>
          <a:p>
            <a:r>
              <a:rPr lang="en-US" sz="1600" dirty="0" smtClean="0"/>
              <a:t>  case 3: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("Wednesday");</a:t>
            </a:r>
          </a:p>
          <a:p>
            <a:r>
              <a:rPr lang="en-US" sz="1600" dirty="0" smtClean="0"/>
              <a:t>    break;</a:t>
            </a:r>
          </a:p>
          <a:p>
            <a:r>
              <a:rPr lang="en-US" sz="1600" dirty="0" smtClean="0"/>
              <a:t>  case 4: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("Thursday");</a:t>
            </a:r>
          </a:p>
          <a:p>
            <a:r>
              <a:rPr lang="en-US" sz="1600" dirty="0" smtClean="0"/>
              <a:t>    break;</a:t>
            </a:r>
          </a:p>
          <a:p>
            <a:r>
              <a:rPr lang="en-US" sz="1600" dirty="0" smtClean="0"/>
              <a:t>  case 5: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("Friday");</a:t>
            </a:r>
          </a:p>
          <a:p>
            <a:r>
              <a:rPr lang="en-US" sz="1600" dirty="0" smtClean="0"/>
              <a:t>    break;</a:t>
            </a:r>
          </a:p>
          <a:p>
            <a:r>
              <a:rPr lang="en-US" sz="1600" dirty="0" smtClean="0"/>
              <a:t>  case 6: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("Saturday");</a:t>
            </a:r>
          </a:p>
          <a:p>
            <a:r>
              <a:rPr lang="en-US" sz="1600" dirty="0" smtClean="0"/>
              <a:t>    break;</a:t>
            </a:r>
          </a:p>
          <a:p>
            <a:r>
              <a:rPr lang="en-US" sz="1600" dirty="0" smtClean="0"/>
              <a:t>  case 7: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("Sunday");</a:t>
            </a:r>
          </a:p>
          <a:p>
            <a:r>
              <a:rPr lang="en-US" sz="1600" dirty="0" smtClean="0"/>
              <a:t>    break;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2057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9074" y="886305"/>
            <a:ext cx="8429767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/>
              <a:t>The break Keyword</a:t>
            </a:r>
          </a:p>
          <a:p>
            <a:endParaRPr lang="en-US" dirty="0" smtClean="0"/>
          </a:p>
          <a:p>
            <a:r>
              <a:rPr lang="en-US" sz="2000" dirty="0" smtClean="0"/>
              <a:t>When Java reaches a break keyword, it breaks out of the switch block.</a:t>
            </a:r>
          </a:p>
          <a:p>
            <a:endParaRPr lang="en-US" sz="2000" dirty="0" smtClean="0"/>
          </a:p>
          <a:p>
            <a:r>
              <a:rPr lang="en-US" sz="2000" dirty="0" smtClean="0"/>
              <a:t>This will stop the execution of more code and case testing inside the block.</a:t>
            </a:r>
          </a:p>
          <a:p>
            <a:endParaRPr lang="en-US" sz="2000" dirty="0" smtClean="0"/>
          </a:p>
          <a:p>
            <a:r>
              <a:rPr lang="en-US" sz="2000" dirty="0" smtClean="0"/>
              <a:t>When a match is found, and the job is done, it's time for a break. There is no need for more testing.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A break can save a lot of execution time because it "ignores" the execution of all the rest of the code in the switch block.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148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6160" y="359603"/>
            <a:ext cx="8639033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/>
              <a:t>The default Keyword</a:t>
            </a:r>
          </a:p>
          <a:p>
            <a:endParaRPr lang="en-US" dirty="0" smtClean="0"/>
          </a:p>
          <a:p>
            <a:r>
              <a:rPr lang="en-US" sz="2000" dirty="0" smtClean="0"/>
              <a:t>The default keyword specifies some code to run if there is no case match:</a:t>
            </a:r>
          </a:p>
          <a:p>
            <a:endParaRPr lang="en-US" sz="2000" dirty="0" smtClean="0"/>
          </a:p>
          <a:p>
            <a:r>
              <a:rPr lang="en-US" sz="2000" dirty="0" smtClean="0"/>
              <a:t>Example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day = 4;</a:t>
            </a:r>
          </a:p>
          <a:p>
            <a:r>
              <a:rPr lang="en-US" sz="2000" dirty="0" smtClean="0"/>
              <a:t>switch (day) {</a:t>
            </a:r>
          </a:p>
          <a:p>
            <a:r>
              <a:rPr lang="en-US" sz="2000" dirty="0" smtClean="0"/>
              <a:t>  case 6: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("Today is Saturday");</a:t>
            </a:r>
          </a:p>
          <a:p>
            <a:r>
              <a:rPr lang="en-US" sz="2000" dirty="0" smtClean="0"/>
              <a:t>    break;</a:t>
            </a:r>
          </a:p>
          <a:p>
            <a:r>
              <a:rPr lang="en-US" sz="2000" dirty="0" smtClean="0"/>
              <a:t>  case 7: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("Today is Sunday");</a:t>
            </a:r>
          </a:p>
          <a:p>
            <a:r>
              <a:rPr lang="en-US" sz="2000" dirty="0" smtClean="0"/>
              <a:t>    break;</a:t>
            </a:r>
          </a:p>
          <a:p>
            <a:r>
              <a:rPr lang="en-US" sz="2000" dirty="0" smtClean="0"/>
              <a:t>  default: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("Looking forward to the Weekend");</a:t>
            </a:r>
          </a:p>
          <a:p>
            <a:r>
              <a:rPr lang="en-US" sz="2000" dirty="0" smtClean="0"/>
              <a:t>}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Note that if the default statement is used as the last statement in a switch block, it does not need a break.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66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32764" y="0"/>
            <a:ext cx="8011236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Main {</a:t>
            </a:r>
          </a:p>
          <a:p>
            <a:r>
              <a:rPr lang="en-US" dirty="0" smtClean="0"/>
              <a:t>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expression = 2;</a:t>
            </a:r>
          </a:p>
          <a:p>
            <a:endParaRPr lang="en-US" dirty="0" smtClean="0"/>
          </a:p>
          <a:p>
            <a:r>
              <a:rPr lang="en-US" dirty="0" smtClean="0"/>
              <a:t>    // switch statement to check size</a:t>
            </a:r>
          </a:p>
          <a:p>
            <a:r>
              <a:rPr lang="en-US" dirty="0" smtClean="0"/>
              <a:t>    switch (expression) {</a:t>
            </a:r>
          </a:p>
          <a:p>
            <a:r>
              <a:rPr lang="en-US" dirty="0" smtClean="0"/>
              <a:t>      case 1: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("Case 1");</a:t>
            </a:r>
          </a:p>
          <a:p>
            <a:endParaRPr lang="en-US" dirty="0" smtClean="0"/>
          </a:p>
          <a:p>
            <a:r>
              <a:rPr lang="en-US" dirty="0" smtClean="0"/>
              <a:t>        // matching case</a:t>
            </a:r>
          </a:p>
          <a:p>
            <a:r>
              <a:rPr lang="en-US" dirty="0" smtClean="0"/>
              <a:t>      case 2: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("Case 2");</a:t>
            </a:r>
          </a:p>
          <a:p>
            <a:endParaRPr lang="en-US" dirty="0" smtClean="0"/>
          </a:p>
          <a:p>
            <a:r>
              <a:rPr lang="en-US" dirty="0" smtClean="0"/>
              <a:t>      case 3: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("Case 3");</a:t>
            </a:r>
          </a:p>
          <a:p>
            <a:endParaRPr lang="en-US" dirty="0" smtClean="0"/>
          </a:p>
          <a:p>
            <a:r>
              <a:rPr lang="en-US" dirty="0" smtClean="0"/>
              <a:t>      default: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("Default case");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Output</a:t>
            </a:r>
          </a:p>
          <a:p>
            <a:r>
              <a:rPr lang="en-US" dirty="0" smtClean="0"/>
              <a:t>Case 2</a:t>
            </a:r>
          </a:p>
          <a:p>
            <a:r>
              <a:rPr lang="en-US" dirty="0" smtClean="0"/>
              <a:t>Case 3      </a:t>
            </a:r>
          </a:p>
          <a:p>
            <a:r>
              <a:rPr lang="en-US" dirty="0" smtClean="0"/>
              <a:t>Default case</a:t>
            </a:r>
          </a:p>
        </p:txBody>
      </p:sp>
    </p:spTree>
    <p:extLst>
      <p:ext uri="{BB962C8B-B14F-4D97-AF65-F5344CB8AC3E}">
        <p14:creationId xmlns:p14="http://schemas.microsoft.com/office/powerpoint/2010/main" val="199899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2263" y="497597"/>
            <a:ext cx="112730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Java Conditions and If Statements</a:t>
            </a:r>
          </a:p>
          <a:p>
            <a:endParaRPr lang="en-US" dirty="0" smtClean="0"/>
          </a:p>
          <a:p>
            <a:r>
              <a:rPr lang="en-US" dirty="0" smtClean="0"/>
              <a:t>Java supports the usual logical conditions from mathematics:</a:t>
            </a:r>
          </a:p>
          <a:p>
            <a:endParaRPr lang="en-US" dirty="0" smtClean="0"/>
          </a:p>
          <a:p>
            <a:r>
              <a:rPr lang="en-US" dirty="0" smtClean="0"/>
              <a:t>Less than: a &lt; b</a:t>
            </a:r>
          </a:p>
          <a:p>
            <a:r>
              <a:rPr lang="en-US" dirty="0" smtClean="0"/>
              <a:t>Less than or equal to: a &lt;= b</a:t>
            </a:r>
          </a:p>
          <a:p>
            <a:r>
              <a:rPr lang="en-US" dirty="0" smtClean="0"/>
              <a:t>Greater than: a &gt; b</a:t>
            </a:r>
          </a:p>
          <a:p>
            <a:r>
              <a:rPr lang="en-US" dirty="0" smtClean="0"/>
              <a:t>Greater than or equal to: a &gt;= b</a:t>
            </a:r>
          </a:p>
          <a:p>
            <a:r>
              <a:rPr lang="en-US" dirty="0" smtClean="0"/>
              <a:t>Equal to a == b</a:t>
            </a:r>
          </a:p>
          <a:p>
            <a:r>
              <a:rPr lang="en-US" dirty="0" smtClean="0"/>
              <a:t>Not Equal to: a != b</a:t>
            </a:r>
          </a:p>
          <a:p>
            <a:endParaRPr lang="en-US" dirty="0" smtClean="0"/>
          </a:p>
          <a:p>
            <a:r>
              <a:rPr lang="en-US" dirty="0" smtClean="0"/>
              <a:t>You can use these conditions to perform different actions for different decisions.</a:t>
            </a:r>
          </a:p>
          <a:p>
            <a:endParaRPr lang="en-US" dirty="0" smtClean="0"/>
          </a:p>
          <a:p>
            <a:r>
              <a:rPr lang="en-US" dirty="0" smtClean="0"/>
              <a:t>Java has the following conditional statements:</a:t>
            </a:r>
          </a:p>
          <a:p>
            <a:endParaRPr lang="en-US" dirty="0" smtClean="0"/>
          </a:p>
          <a:p>
            <a:r>
              <a:rPr lang="en-US" dirty="0" smtClean="0"/>
              <a:t>Use if to specify a block of code to be executed, if a specified condition is true</a:t>
            </a:r>
          </a:p>
          <a:p>
            <a:r>
              <a:rPr lang="en-US" dirty="0" smtClean="0"/>
              <a:t>Use else to specify a block of code to be executed, if the same condition is false</a:t>
            </a:r>
          </a:p>
          <a:p>
            <a:r>
              <a:rPr lang="en-US" dirty="0" smtClean="0"/>
              <a:t>Use else if to specify a new condition to test, if the first condition is false</a:t>
            </a:r>
          </a:p>
          <a:p>
            <a:r>
              <a:rPr lang="en-US" dirty="0" smtClean="0"/>
              <a:t>Use switch to specify many alternative blocks of code to be executed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46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8131" y="1325559"/>
            <a:ext cx="804763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Example : </a:t>
            </a:r>
          </a:p>
          <a:p>
            <a:r>
              <a:rPr lang="en-US" sz="2400" dirty="0" smtClean="0"/>
              <a:t>Making Calculator using the switch statement</a:t>
            </a:r>
          </a:p>
          <a:p>
            <a:r>
              <a:rPr lang="en-US" sz="2400" dirty="0" smtClean="0"/>
              <a:t>The program below takes three inputs from the user: one operator and 2 numbers. Based on the operator provided by the user, it performs the calculation on the numbers. Then the result is displayed on the screen.</a:t>
            </a:r>
          </a:p>
          <a:p>
            <a:r>
              <a:rPr lang="en-US" sz="2400" dirty="0" smtClean="0"/>
              <a:t>=================================================</a:t>
            </a:r>
            <a:endParaRPr lang="en-US" sz="2400" dirty="0"/>
          </a:p>
          <a:p>
            <a:r>
              <a:rPr lang="en-US" sz="2400" dirty="0" smtClean="0"/>
              <a:t>Choose an operator: +, -, *, or /: +</a:t>
            </a:r>
          </a:p>
          <a:p>
            <a:r>
              <a:rPr lang="en-US" sz="2400" dirty="0" smtClean="0"/>
              <a:t>Enter first number: 23</a:t>
            </a:r>
          </a:p>
          <a:p>
            <a:r>
              <a:rPr lang="en-US" sz="2400" dirty="0" smtClean="0"/>
              <a:t>Enter second number: </a:t>
            </a:r>
          </a:p>
          <a:p>
            <a:r>
              <a:rPr lang="en-US" sz="2400" dirty="0" smtClean="0"/>
              <a:t>21</a:t>
            </a:r>
          </a:p>
          <a:p>
            <a:r>
              <a:rPr lang="en-US" sz="2400" dirty="0" smtClean="0"/>
              <a:t>23.0+21.0 = 44.0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625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0585" y="1206269"/>
            <a:ext cx="852530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The if Statement</a:t>
            </a:r>
          </a:p>
          <a:p>
            <a:endParaRPr lang="en-US" dirty="0" smtClean="0"/>
          </a:p>
          <a:p>
            <a:r>
              <a:rPr lang="en-US" dirty="0" smtClean="0"/>
              <a:t>Use the if statement to specify a block of Java code to be executed if a condition is true.</a:t>
            </a:r>
          </a:p>
          <a:p>
            <a:endParaRPr lang="en-US" dirty="0" smtClean="0"/>
          </a:p>
          <a:p>
            <a:r>
              <a:rPr lang="en-US" dirty="0" smtClean="0"/>
              <a:t>Syntax</a:t>
            </a:r>
          </a:p>
          <a:p>
            <a:endParaRPr lang="en-US" dirty="0" smtClean="0"/>
          </a:p>
          <a:p>
            <a:r>
              <a:rPr lang="en-US" dirty="0" smtClean="0"/>
              <a:t>if (condition) {</a:t>
            </a:r>
          </a:p>
          <a:p>
            <a:r>
              <a:rPr lang="en-US" dirty="0" smtClean="0"/>
              <a:t>  // block of code to be executed if the condition is true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sz="2000" b="1" dirty="0" smtClean="0">
                <a:solidFill>
                  <a:srgbClr val="FF0000"/>
                </a:solidFill>
              </a:rPr>
              <a:t>Note that if is in lowercase letters. Uppercase letters (If or IF) will generate an error.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5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3539" y="1574758"/>
            <a:ext cx="834788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/>
              <a:t>The else Statement</a:t>
            </a:r>
          </a:p>
          <a:p>
            <a:endParaRPr lang="en-US" dirty="0" smtClean="0"/>
          </a:p>
          <a:p>
            <a:r>
              <a:rPr lang="en-US" dirty="0" smtClean="0"/>
              <a:t>Use the else statement to specify a block of code to be executed if the condition is false.</a:t>
            </a:r>
          </a:p>
          <a:p>
            <a:endParaRPr lang="en-US" dirty="0" smtClean="0"/>
          </a:p>
          <a:p>
            <a:r>
              <a:rPr lang="en-US" dirty="0" smtClean="0"/>
              <a:t>Syntax</a:t>
            </a:r>
          </a:p>
          <a:p>
            <a:endParaRPr lang="en-US" dirty="0" smtClean="0"/>
          </a:p>
          <a:p>
            <a:r>
              <a:rPr lang="en-US" dirty="0" smtClean="0"/>
              <a:t>if (condition) {</a:t>
            </a:r>
          </a:p>
          <a:p>
            <a:r>
              <a:rPr lang="en-US" dirty="0" smtClean="0"/>
              <a:t>  // block of code to be executed if the condition is true</a:t>
            </a:r>
          </a:p>
          <a:p>
            <a:r>
              <a:rPr lang="en-US" dirty="0" smtClean="0"/>
              <a:t>} else {</a:t>
            </a:r>
          </a:p>
          <a:p>
            <a:r>
              <a:rPr lang="en-US" dirty="0" smtClean="0"/>
              <a:t>  // block of code to be executed if the condition is false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3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7104" y="1078173"/>
            <a:ext cx="8352430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The else if Statement</a:t>
            </a:r>
          </a:p>
          <a:p>
            <a:endParaRPr lang="en-US" dirty="0" smtClean="0"/>
          </a:p>
          <a:p>
            <a:r>
              <a:rPr lang="en-US" sz="2000" dirty="0" smtClean="0"/>
              <a:t>Use the else if statement to specify a new condition if the first condition is false.</a:t>
            </a:r>
          </a:p>
          <a:p>
            <a:endParaRPr lang="en-US" sz="2000" dirty="0" smtClean="0"/>
          </a:p>
          <a:p>
            <a:r>
              <a:rPr lang="en-US" sz="2000" dirty="0" smtClean="0"/>
              <a:t>Syntax</a:t>
            </a:r>
          </a:p>
          <a:p>
            <a:endParaRPr lang="en-US" sz="2000" dirty="0" smtClean="0"/>
          </a:p>
          <a:p>
            <a:r>
              <a:rPr lang="en-US" sz="2000" dirty="0" smtClean="0"/>
              <a:t>if (condition1) {</a:t>
            </a:r>
          </a:p>
          <a:p>
            <a:r>
              <a:rPr lang="en-US" sz="2000" dirty="0" smtClean="0"/>
              <a:t>  // block of code to be executed if condition1 is true</a:t>
            </a:r>
          </a:p>
          <a:p>
            <a:r>
              <a:rPr lang="en-US" sz="2000" dirty="0" smtClean="0"/>
              <a:t>} else if (condition2) {</a:t>
            </a:r>
          </a:p>
          <a:p>
            <a:r>
              <a:rPr lang="en-US" sz="2000" dirty="0" smtClean="0"/>
              <a:t>  // block of code to be executed if the condition1 is false and condition2 is true</a:t>
            </a:r>
          </a:p>
          <a:p>
            <a:r>
              <a:rPr lang="en-US" sz="2000" dirty="0" smtClean="0"/>
              <a:t>} else {</a:t>
            </a:r>
          </a:p>
          <a:p>
            <a:r>
              <a:rPr lang="en-US" sz="2000" dirty="0" smtClean="0"/>
              <a:t>  // block of code to be executed if the condition1 is false and condition2 is false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645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14232" y="1410985"/>
            <a:ext cx="856624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/>
              <a:t>Short Hand If...Else (Ternary Operator)</a:t>
            </a:r>
          </a:p>
          <a:p>
            <a:pPr algn="ctr"/>
            <a:endParaRPr lang="en-US" sz="3200" dirty="0" smtClean="0"/>
          </a:p>
          <a:p>
            <a:r>
              <a:rPr lang="en-US" sz="2400" dirty="0" smtClean="0"/>
              <a:t>There is also a short-hand if else, which is known as the ternary operator because it consists of three operands. It can be used to replace multiple lines of code with a single line. It is often used to replace simple if else statements:</a:t>
            </a:r>
          </a:p>
          <a:p>
            <a:endParaRPr lang="en-US" sz="2400" dirty="0" smtClean="0"/>
          </a:p>
          <a:p>
            <a:r>
              <a:rPr lang="en-US" sz="2400" dirty="0" smtClean="0"/>
              <a:t>Syntax</a:t>
            </a:r>
          </a:p>
          <a:p>
            <a:endParaRPr lang="en-US" sz="2400" dirty="0" smtClean="0"/>
          </a:p>
          <a:p>
            <a:r>
              <a:rPr lang="en-US" sz="2400" dirty="0" smtClean="0"/>
              <a:t>variable = (condition) ? </a:t>
            </a:r>
            <a:r>
              <a:rPr lang="en-US" sz="2400" dirty="0" err="1" smtClean="0"/>
              <a:t>expressionTrue</a:t>
            </a:r>
            <a:r>
              <a:rPr lang="en-US" sz="2400" dirty="0" smtClean="0"/>
              <a:t> :  </a:t>
            </a:r>
            <a:r>
              <a:rPr lang="en-US" sz="2400" dirty="0" err="1" smtClean="0"/>
              <a:t>expressionFalse</a:t>
            </a:r>
            <a:r>
              <a:rPr lang="en-US" sz="2400" dirty="0" smtClean="0"/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0124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8006" y="582011"/>
            <a:ext cx="848435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/>
              <a:t>Example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time = 20;</a:t>
            </a:r>
          </a:p>
          <a:p>
            <a:endParaRPr lang="en-US" dirty="0" smtClean="0"/>
          </a:p>
          <a:p>
            <a:r>
              <a:rPr lang="en-US" dirty="0" smtClean="0"/>
              <a:t>if (time &lt; 18)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System.out.println</a:t>
            </a:r>
            <a:r>
              <a:rPr lang="en-US" dirty="0" smtClean="0"/>
              <a:t>("Good day.");</a:t>
            </a:r>
          </a:p>
          <a:p>
            <a:r>
              <a:rPr lang="en-US" dirty="0" smtClean="0"/>
              <a:t>} else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System.out.println</a:t>
            </a:r>
            <a:r>
              <a:rPr lang="en-US" dirty="0" smtClean="0"/>
              <a:t>("Good evening.");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You can simply write:</a:t>
            </a:r>
          </a:p>
          <a:p>
            <a:endParaRPr lang="en-US" dirty="0" smtClean="0"/>
          </a:p>
          <a:p>
            <a:pPr algn="ctr"/>
            <a:r>
              <a:rPr lang="en-US" sz="4800" dirty="0" smtClean="0"/>
              <a:t>Example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time = 20;</a:t>
            </a:r>
          </a:p>
          <a:p>
            <a:endParaRPr lang="en-US" dirty="0" smtClean="0"/>
          </a:p>
          <a:p>
            <a:r>
              <a:rPr lang="en-US" dirty="0" smtClean="0"/>
              <a:t>String result = (time &lt; 18) ? "Good day." : "Good evening.";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(result);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90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69974" y="936812"/>
            <a:ext cx="5160387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 smtClean="0"/>
              <a:t>Practice </a:t>
            </a:r>
          </a:p>
          <a:p>
            <a:pPr algn="ctr"/>
            <a:r>
              <a:rPr lang="en-US" sz="7200" dirty="0" smtClean="0"/>
              <a:t>with if, else</a:t>
            </a:r>
          </a:p>
          <a:p>
            <a:pPr algn="ctr"/>
            <a:r>
              <a:rPr lang="en-US" sz="7200" dirty="0" smtClean="0"/>
              <a:t> and if else </a:t>
            </a:r>
          </a:p>
          <a:p>
            <a:pPr algn="ctr"/>
            <a:r>
              <a:rPr lang="en-US" sz="7200" dirty="0" smtClean="0"/>
              <a:t>statement  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03793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114" y="1125416"/>
            <a:ext cx="911586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 smtClean="0">
                <a:effectLst/>
                <a:latin typeface="Helvetica" panose="020B0604020202020204" pitchFamily="34" charset="0"/>
              </a:rPr>
              <a:t>1.</a:t>
            </a:r>
            <a:r>
              <a:rPr lang="en-US" sz="2800" b="0" i="0" dirty="0" smtClean="0">
                <a:effectLst/>
                <a:latin typeface="Helvetica" panose="020B0604020202020204" pitchFamily="34" charset="0"/>
              </a:rPr>
              <a:t> Write a Java program to get a number from the user and print whether it is positive or negative.</a:t>
            </a:r>
          </a:p>
          <a:p>
            <a:endParaRPr lang="en-US" sz="2800" b="0" i="1" dirty="0" smtClean="0">
              <a:effectLst/>
              <a:latin typeface="Helvetica" panose="020B0604020202020204" pitchFamily="34" charset="0"/>
            </a:endParaRPr>
          </a:p>
          <a:p>
            <a:r>
              <a:rPr lang="en-US" sz="2800" b="0" i="1" dirty="0" smtClean="0">
                <a:effectLst/>
                <a:latin typeface="Helvetica" panose="020B0604020202020204" pitchFamily="34" charset="0"/>
              </a:rPr>
              <a:t>Test Data</a:t>
            </a:r>
            <a:r>
              <a:rPr lang="en-US" sz="2800" b="0" i="0" dirty="0" smtClean="0">
                <a:effectLst/>
                <a:latin typeface="Helvetica" panose="020B0604020202020204" pitchFamily="34" charset="0"/>
              </a:rPr>
              <a:t/>
            </a:r>
            <a:br>
              <a:rPr lang="en-US" sz="2800" b="0" i="0" dirty="0" smtClean="0">
                <a:effectLst/>
                <a:latin typeface="Helvetica" panose="020B0604020202020204" pitchFamily="34" charset="0"/>
              </a:rPr>
            </a:br>
            <a:endParaRPr lang="en-US" sz="2800" b="0" i="0" dirty="0" smtClean="0">
              <a:effectLst/>
              <a:latin typeface="Helvetica" panose="020B0604020202020204" pitchFamily="34" charset="0"/>
            </a:endParaRPr>
          </a:p>
          <a:p>
            <a:r>
              <a:rPr lang="en-US" sz="2800" b="0" i="0" dirty="0" smtClean="0">
                <a:effectLst/>
                <a:latin typeface="Helvetica" panose="020B0604020202020204" pitchFamily="34" charset="0"/>
              </a:rPr>
              <a:t>Input number: 35</a:t>
            </a:r>
            <a:br>
              <a:rPr lang="en-US" sz="2800" b="0" i="0" dirty="0" smtClean="0">
                <a:effectLst/>
                <a:latin typeface="Helvetica" panose="020B0604020202020204" pitchFamily="34" charset="0"/>
              </a:rPr>
            </a:br>
            <a:endParaRPr lang="en-US" sz="2800" b="0" i="0" dirty="0" smtClean="0">
              <a:effectLst/>
              <a:latin typeface="Helvetica" panose="020B0604020202020204" pitchFamily="34" charset="0"/>
            </a:endParaRPr>
          </a:p>
          <a:p>
            <a:r>
              <a:rPr lang="en-US" sz="2800" b="0" i="1" dirty="0" smtClean="0">
                <a:effectLst/>
                <a:latin typeface="Helvetica" panose="020B0604020202020204" pitchFamily="34" charset="0"/>
              </a:rPr>
              <a:t>Expected Output</a:t>
            </a:r>
            <a:r>
              <a:rPr lang="en-US" sz="2800" b="0" i="0" dirty="0" smtClean="0">
                <a:effectLst/>
                <a:latin typeface="Helvetica" panose="020B0604020202020204" pitchFamily="34" charset="0"/>
              </a:rPr>
              <a:t> :</a:t>
            </a:r>
            <a:br>
              <a:rPr lang="en-US" sz="2800" b="0" i="0" dirty="0" smtClean="0">
                <a:effectLst/>
                <a:latin typeface="Helvetica" panose="020B0604020202020204" pitchFamily="34" charset="0"/>
              </a:rPr>
            </a:br>
            <a:endParaRPr lang="en-US" sz="2800" b="0" i="0" dirty="0" smtClean="0">
              <a:effectLst/>
              <a:latin typeface="Helvetica" panose="020B0604020202020204" pitchFamily="34" charset="0"/>
            </a:endParaRPr>
          </a:p>
          <a:p>
            <a:r>
              <a:rPr lang="en-US" sz="2800" b="0" i="0" dirty="0" smtClean="0">
                <a:effectLst/>
                <a:latin typeface="Helvetica" panose="020B0604020202020204" pitchFamily="34" charset="0"/>
              </a:rPr>
              <a:t>Number is positive</a:t>
            </a:r>
            <a:endParaRPr lang="en-US" sz="2800" b="0" i="0" dirty="0"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039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1050</Words>
  <Application>Microsoft Office PowerPoint</Application>
  <PresentationFormat>Widescreen</PresentationFormat>
  <Paragraphs>206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Helvetica</vt:lpstr>
      <vt:lpstr>Segoe UI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Xəyal Fərziyev</dc:creator>
  <cp:lastModifiedBy>Khayal Farziyev</cp:lastModifiedBy>
  <cp:revision>7</cp:revision>
  <dcterms:created xsi:type="dcterms:W3CDTF">2020-11-28T08:52:50Z</dcterms:created>
  <dcterms:modified xsi:type="dcterms:W3CDTF">2021-12-09T14:39:29Z</dcterms:modified>
</cp:coreProperties>
</file>