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EB69F2B-58DA-42E4-B33C-35E554143E45}" type="datetimeFigureOut">
              <a:rPr lang="en-US" smtClean="0"/>
              <a:t>12/11/2020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257250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69F2B-58DA-42E4-B33C-35E554143E45}"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685484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69F2B-58DA-42E4-B33C-35E554143E45}"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234993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69F2B-58DA-42E4-B33C-35E554143E45}"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1F694-6FFE-4E98-B713-D744F70B804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8560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69F2B-58DA-42E4-B33C-35E554143E45}"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1972978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EB69F2B-58DA-42E4-B33C-35E554143E45}"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252430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EB69F2B-58DA-42E4-B33C-35E554143E45}"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2773417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B69F2B-58DA-42E4-B33C-35E554143E45}"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2804101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B69F2B-58DA-42E4-B33C-35E554143E45}"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386996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B69F2B-58DA-42E4-B33C-35E554143E45}"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376197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B69F2B-58DA-42E4-B33C-35E554143E45}"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63529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B69F2B-58DA-42E4-B33C-35E554143E45}"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346334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B69F2B-58DA-42E4-B33C-35E554143E45}"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30622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B69F2B-58DA-42E4-B33C-35E554143E45}"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36268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69F2B-58DA-42E4-B33C-35E554143E45}" type="datetimeFigureOut">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2321840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69F2B-58DA-42E4-B33C-35E554143E45}"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166404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69F2B-58DA-42E4-B33C-35E554143E45}"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1F694-6FFE-4E98-B713-D744F70B8045}" type="slidenum">
              <a:rPr lang="en-US" smtClean="0"/>
              <a:t>‹#›</a:t>
            </a:fld>
            <a:endParaRPr lang="en-US"/>
          </a:p>
        </p:txBody>
      </p:sp>
    </p:spTree>
    <p:extLst>
      <p:ext uri="{BB962C8B-B14F-4D97-AF65-F5344CB8AC3E}">
        <p14:creationId xmlns:p14="http://schemas.microsoft.com/office/powerpoint/2010/main" val="157049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B69F2B-58DA-42E4-B33C-35E554143E45}" type="datetimeFigureOut">
              <a:rPr lang="en-US" smtClean="0"/>
              <a:t>12/11/2020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51F694-6FFE-4E98-B713-D744F70B8045}" type="slidenum">
              <a:rPr lang="en-US" smtClean="0"/>
              <a:t>‹#›</a:t>
            </a:fld>
            <a:endParaRPr lang="en-US"/>
          </a:p>
        </p:txBody>
      </p:sp>
    </p:spTree>
    <p:extLst>
      <p:ext uri="{BB962C8B-B14F-4D97-AF65-F5344CB8AC3E}">
        <p14:creationId xmlns:p14="http://schemas.microsoft.com/office/powerpoint/2010/main" val="3085387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18151" y="1188372"/>
            <a:ext cx="3889206" cy="830997"/>
          </a:xfrm>
          <a:prstGeom prst="rect">
            <a:avLst/>
          </a:prstGeom>
        </p:spPr>
        <p:txBody>
          <a:bodyPr wrap="none">
            <a:spAutoFit/>
          </a:bodyPr>
          <a:lstStyle/>
          <a:p>
            <a:pPr algn="ctr"/>
            <a:r>
              <a:rPr lang="en-US" sz="4800" b="0" i="0" dirty="0" smtClean="0">
                <a:solidFill>
                  <a:srgbClr val="000000"/>
                </a:solidFill>
                <a:effectLst/>
                <a:latin typeface="Segoe UI" panose="020B0502040204020203" pitchFamily="34" charset="0"/>
              </a:rPr>
              <a:t>Java Methods</a:t>
            </a:r>
            <a:endParaRPr lang="en-US" sz="4800" b="0" i="0" dirty="0">
              <a:solidFill>
                <a:srgbClr val="000000"/>
              </a:solidFill>
              <a:effectLst/>
              <a:latin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5469" y="2174645"/>
            <a:ext cx="4534133" cy="2387723"/>
          </a:xfrm>
          <a:prstGeom prst="rect">
            <a:avLst/>
          </a:prstGeom>
        </p:spPr>
      </p:pic>
    </p:spTree>
    <p:extLst>
      <p:ext uri="{BB962C8B-B14F-4D97-AF65-F5344CB8AC3E}">
        <p14:creationId xmlns:p14="http://schemas.microsoft.com/office/powerpoint/2010/main" val="3455426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06770" y="335846"/>
            <a:ext cx="7237562" cy="6463308"/>
          </a:xfrm>
          <a:prstGeom prst="rect">
            <a:avLst/>
          </a:prstGeom>
        </p:spPr>
        <p:txBody>
          <a:bodyPr wrap="square">
            <a:spAutoFit/>
          </a:bodyPr>
          <a:lstStyle/>
          <a:p>
            <a:r>
              <a:rPr lang="en-US" dirty="0" smtClean="0">
                <a:solidFill>
                  <a:schemeClr val="bg1"/>
                </a:solidFill>
              </a:rPr>
              <a:t>Recursion Example</a:t>
            </a:r>
          </a:p>
          <a:p>
            <a:endParaRPr lang="en-US" dirty="0" smtClean="0">
              <a:solidFill>
                <a:schemeClr val="bg1"/>
              </a:solidFill>
            </a:endParaRPr>
          </a:p>
          <a:p>
            <a:r>
              <a:rPr lang="en-US" dirty="0" smtClean="0">
                <a:solidFill>
                  <a:schemeClr val="bg1"/>
                </a:solidFill>
              </a:rPr>
              <a:t>Adding two numbers together is easy to do, but adding a range of numbers is more complicated. In the following example, recursion is used to add a range of numbers together by breaking it down into the simple task of adding two numbers:</a:t>
            </a:r>
          </a:p>
          <a:p>
            <a:endParaRPr lang="en-US" dirty="0" smtClean="0">
              <a:solidFill>
                <a:schemeClr val="bg1"/>
              </a:solidFill>
            </a:endParaRPr>
          </a:p>
          <a:p>
            <a:r>
              <a:rPr lang="en-US" dirty="0" smtClean="0">
                <a:solidFill>
                  <a:schemeClr val="bg1"/>
                </a:solidFill>
              </a:rPr>
              <a:t>Example</a:t>
            </a:r>
          </a:p>
          <a:p>
            <a:r>
              <a:rPr lang="en-US" dirty="0" smtClean="0">
                <a:solidFill>
                  <a:schemeClr val="bg1"/>
                </a:solidFill>
              </a:rPr>
              <a:t>Use recursion to add all of the numbers up to 10.</a:t>
            </a:r>
          </a:p>
          <a:p>
            <a:endParaRPr lang="en-US" dirty="0" smtClean="0">
              <a:solidFill>
                <a:schemeClr val="bg1"/>
              </a:solidFill>
            </a:endParaRPr>
          </a:p>
          <a:p>
            <a:r>
              <a:rPr lang="en-US" dirty="0" smtClean="0">
                <a:solidFill>
                  <a:schemeClr val="bg1"/>
                </a:solidFill>
              </a:rPr>
              <a:t>public class Main {</a:t>
            </a:r>
          </a:p>
          <a:p>
            <a:r>
              <a:rPr lang="en-US" dirty="0" smtClean="0">
                <a:solidFill>
                  <a:schemeClr val="bg1"/>
                </a:solidFill>
              </a:rPr>
              <a:t>  public static void main(String[] </a:t>
            </a:r>
            <a:r>
              <a:rPr lang="en-US" dirty="0" err="1" smtClean="0">
                <a:solidFill>
                  <a:schemeClr val="bg1"/>
                </a:solidFill>
              </a:rPr>
              <a:t>args</a:t>
            </a:r>
            <a:r>
              <a:rPr lang="en-US" dirty="0" smtClean="0">
                <a:solidFill>
                  <a:schemeClr val="bg1"/>
                </a:solidFill>
              </a:rPr>
              <a:t>) {</a:t>
            </a:r>
          </a:p>
          <a:p>
            <a:r>
              <a:rPr lang="en-US" dirty="0" smtClean="0">
                <a:solidFill>
                  <a:schemeClr val="bg1"/>
                </a:solidFill>
              </a:rPr>
              <a:t>    </a:t>
            </a:r>
            <a:r>
              <a:rPr lang="en-US" dirty="0" err="1" smtClean="0">
                <a:solidFill>
                  <a:schemeClr val="bg1"/>
                </a:solidFill>
              </a:rPr>
              <a:t>int</a:t>
            </a:r>
            <a:r>
              <a:rPr lang="en-US" dirty="0" smtClean="0">
                <a:solidFill>
                  <a:schemeClr val="bg1"/>
                </a:solidFill>
              </a:rPr>
              <a:t> result = sum(10);</a:t>
            </a:r>
          </a:p>
          <a:p>
            <a:r>
              <a:rPr lang="en-US" dirty="0" smtClean="0">
                <a:solidFill>
                  <a:schemeClr val="bg1"/>
                </a:solidFill>
              </a:rPr>
              <a:t>    </a:t>
            </a:r>
            <a:r>
              <a:rPr lang="en-US" dirty="0" err="1" smtClean="0">
                <a:solidFill>
                  <a:schemeClr val="bg1"/>
                </a:solidFill>
              </a:rPr>
              <a:t>System.out.println</a:t>
            </a:r>
            <a:r>
              <a:rPr lang="en-US" dirty="0" smtClean="0">
                <a:solidFill>
                  <a:schemeClr val="bg1"/>
                </a:solidFill>
              </a:rPr>
              <a:t>(result);</a:t>
            </a:r>
          </a:p>
          <a:p>
            <a:r>
              <a:rPr lang="en-US" dirty="0" smtClean="0">
                <a:solidFill>
                  <a:schemeClr val="bg1"/>
                </a:solidFill>
              </a:rPr>
              <a:t>  }</a:t>
            </a:r>
          </a:p>
          <a:p>
            <a:r>
              <a:rPr lang="en-US" dirty="0" smtClean="0">
                <a:solidFill>
                  <a:schemeClr val="bg1"/>
                </a:solidFill>
              </a:rPr>
              <a:t>  public static </a:t>
            </a:r>
            <a:r>
              <a:rPr lang="en-US" dirty="0" err="1" smtClean="0">
                <a:solidFill>
                  <a:schemeClr val="bg1"/>
                </a:solidFill>
              </a:rPr>
              <a:t>int</a:t>
            </a:r>
            <a:r>
              <a:rPr lang="en-US" dirty="0" smtClean="0">
                <a:solidFill>
                  <a:schemeClr val="bg1"/>
                </a:solidFill>
              </a:rPr>
              <a:t> sum(</a:t>
            </a:r>
            <a:r>
              <a:rPr lang="en-US" dirty="0" err="1" smtClean="0">
                <a:solidFill>
                  <a:schemeClr val="bg1"/>
                </a:solidFill>
              </a:rPr>
              <a:t>int</a:t>
            </a:r>
            <a:r>
              <a:rPr lang="en-US" dirty="0" smtClean="0">
                <a:solidFill>
                  <a:schemeClr val="bg1"/>
                </a:solidFill>
              </a:rPr>
              <a:t> k) {</a:t>
            </a:r>
          </a:p>
          <a:p>
            <a:r>
              <a:rPr lang="en-US" dirty="0" smtClean="0">
                <a:solidFill>
                  <a:schemeClr val="bg1"/>
                </a:solidFill>
              </a:rPr>
              <a:t>    if (k &gt; 0) {</a:t>
            </a:r>
          </a:p>
          <a:p>
            <a:r>
              <a:rPr lang="en-US" dirty="0" smtClean="0">
                <a:solidFill>
                  <a:schemeClr val="bg1"/>
                </a:solidFill>
              </a:rPr>
              <a:t>      return k + sum(k - 1);</a:t>
            </a:r>
          </a:p>
          <a:p>
            <a:r>
              <a:rPr lang="en-US" dirty="0" smtClean="0">
                <a:solidFill>
                  <a:schemeClr val="bg1"/>
                </a:solidFill>
              </a:rPr>
              <a:t>    } else {</a:t>
            </a:r>
          </a:p>
          <a:p>
            <a:r>
              <a:rPr lang="en-US" dirty="0" smtClean="0">
                <a:solidFill>
                  <a:schemeClr val="bg1"/>
                </a:solidFill>
              </a:rPr>
              <a:t>      return 0;</a:t>
            </a:r>
          </a:p>
          <a:p>
            <a:r>
              <a:rPr lang="en-US" dirty="0" smtClean="0">
                <a:solidFill>
                  <a:schemeClr val="bg1"/>
                </a:solidFill>
              </a:rPr>
              <a:t>    }</a:t>
            </a:r>
          </a:p>
          <a:p>
            <a:r>
              <a:rPr lang="en-US" dirty="0" smtClean="0">
                <a:solidFill>
                  <a:schemeClr val="bg1"/>
                </a:solidFill>
              </a:rPr>
              <a:t>  }</a:t>
            </a:r>
          </a:p>
          <a:p>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24901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62996" y="109132"/>
            <a:ext cx="7760898" cy="2862322"/>
          </a:xfrm>
          <a:prstGeom prst="rect">
            <a:avLst/>
          </a:prstGeom>
        </p:spPr>
        <p:txBody>
          <a:bodyPr wrap="square">
            <a:spAutoFit/>
          </a:bodyPr>
          <a:lstStyle/>
          <a:p>
            <a:r>
              <a:rPr lang="en-US" dirty="0" smtClean="0">
                <a:solidFill>
                  <a:schemeClr val="bg1"/>
                </a:solidFill>
              </a:rPr>
              <a:t>1. Write a Java method to find the smallest number among three numbers.</a:t>
            </a:r>
          </a:p>
          <a:p>
            <a:endParaRPr lang="en-US" dirty="0" smtClean="0">
              <a:solidFill>
                <a:schemeClr val="bg1"/>
              </a:solidFill>
            </a:endParaRPr>
          </a:p>
          <a:p>
            <a:r>
              <a:rPr lang="en-US" dirty="0" smtClean="0">
                <a:solidFill>
                  <a:schemeClr val="bg1"/>
                </a:solidFill>
              </a:rPr>
              <a:t>Test Data:</a:t>
            </a:r>
          </a:p>
          <a:p>
            <a:endParaRPr lang="en-US" dirty="0" smtClean="0">
              <a:solidFill>
                <a:schemeClr val="bg1"/>
              </a:solidFill>
            </a:endParaRPr>
          </a:p>
          <a:p>
            <a:r>
              <a:rPr lang="en-US" dirty="0" smtClean="0">
                <a:solidFill>
                  <a:schemeClr val="bg1"/>
                </a:solidFill>
              </a:rPr>
              <a:t>Input the first number: 25</a:t>
            </a:r>
          </a:p>
          <a:p>
            <a:r>
              <a:rPr lang="en-US" dirty="0" smtClean="0">
                <a:solidFill>
                  <a:schemeClr val="bg1"/>
                </a:solidFill>
              </a:rPr>
              <a:t>Input the Second number: 37</a:t>
            </a:r>
          </a:p>
          <a:p>
            <a:r>
              <a:rPr lang="en-US" dirty="0" smtClean="0">
                <a:solidFill>
                  <a:schemeClr val="bg1"/>
                </a:solidFill>
              </a:rPr>
              <a:t>Input the third number: 29</a:t>
            </a:r>
          </a:p>
          <a:p>
            <a:endParaRPr lang="en-US" dirty="0" smtClean="0">
              <a:solidFill>
                <a:schemeClr val="bg1"/>
              </a:solidFill>
            </a:endParaRPr>
          </a:p>
          <a:p>
            <a:r>
              <a:rPr lang="en-US" dirty="0" smtClean="0">
                <a:solidFill>
                  <a:schemeClr val="bg1"/>
                </a:solidFill>
              </a:rPr>
              <a:t>Expected Output:</a:t>
            </a:r>
          </a:p>
          <a:p>
            <a:r>
              <a:rPr lang="en-US" dirty="0" smtClean="0">
                <a:solidFill>
                  <a:schemeClr val="bg1"/>
                </a:solidFill>
              </a:rPr>
              <a:t>The smallest value is 25.0</a:t>
            </a:r>
            <a:endParaRPr lang="en-US" dirty="0">
              <a:solidFill>
                <a:schemeClr val="bg1"/>
              </a:solidFill>
            </a:endParaRPr>
          </a:p>
        </p:txBody>
      </p:sp>
      <p:pic>
        <p:nvPicPr>
          <p:cNvPr id="6147" name="Picture 3" descr="Java Method Exercises: Find the smallest number among three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445" y="2971454"/>
            <a:ext cx="4002357"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409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28491" y="193964"/>
            <a:ext cx="6096000" cy="2862322"/>
          </a:xfrm>
          <a:prstGeom prst="rect">
            <a:avLst/>
          </a:prstGeom>
        </p:spPr>
        <p:txBody>
          <a:bodyPr>
            <a:spAutoFit/>
          </a:bodyPr>
          <a:lstStyle/>
          <a:p>
            <a:r>
              <a:rPr lang="en-US" dirty="0" smtClean="0">
                <a:solidFill>
                  <a:schemeClr val="bg1"/>
                </a:solidFill>
              </a:rPr>
              <a:t>Write a Java method to display the middle character of a string.</a:t>
            </a:r>
          </a:p>
          <a:p>
            <a:r>
              <a:rPr lang="en-US" dirty="0" smtClean="0">
                <a:solidFill>
                  <a:schemeClr val="bg1"/>
                </a:solidFill>
              </a:rPr>
              <a:t>Note: a) If the length of the string is odd there will be two middle characters.</a:t>
            </a:r>
          </a:p>
          <a:p>
            <a:r>
              <a:rPr lang="en-US" dirty="0" smtClean="0">
                <a:solidFill>
                  <a:schemeClr val="bg1"/>
                </a:solidFill>
              </a:rPr>
              <a:t>b) If the length of the string is even there will be one middle character.</a:t>
            </a:r>
          </a:p>
          <a:p>
            <a:endParaRPr lang="en-US" dirty="0" smtClean="0">
              <a:solidFill>
                <a:schemeClr val="bg1"/>
              </a:solidFill>
            </a:endParaRPr>
          </a:p>
          <a:p>
            <a:r>
              <a:rPr lang="en-US" dirty="0" smtClean="0">
                <a:solidFill>
                  <a:schemeClr val="bg1"/>
                </a:solidFill>
              </a:rPr>
              <a:t>Test Data:</a:t>
            </a:r>
          </a:p>
          <a:p>
            <a:r>
              <a:rPr lang="en-US" dirty="0" smtClean="0">
                <a:solidFill>
                  <a:schemeClr val="bg1"/>
                </a:solidFill>
              </a:rPr>
              <a:t>Input a string: 350</a:t>
            </a:r>
          </a:p>
          <a:p>
            <a:r>
              <a:rPr lang="en-US" dirty="0" smtClean="0">
                <a:solidFill>
                  <a:schemeClr val="bg1"/>
                </a:solidFill>
              </a:rPr>
              <a:t>Expected Output:                                                 </a:t>
            </a:r>
          </a:p>
          <a:p>
            <a:r>
              <a:rPr lang="en-US" dirty="0" smtClean="0">
                <a:solidFill>
                  <a:schemeClr val="bg1"/>
                </a:solidFill>
              </a:rPr>
              <a:t>The middle character in the string: 5</a:t>
            </a:r>
            <a:endParaRPr lang="en-US" dirty="0">
              <a:solidFill>
                <a:schemeClr val="bg1"/>
              </a:solidFill>
            </a:endParaRPr>
          </a:p>
        </p:txBody>
      </p:sp>
      <p:pic>
        <p:nvPicPr>
          <p:cNvPr id="7171" name="Picture 3" descr="Java Method Exercises: Display the middle character of a st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359" y="3333285"/>
            <a:ext cx="3588289"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99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73547" y="1533444"/>
            <a:ext cx="6096000" cy="2677656"/>
          </a:xfrm>
          <a:prstGeom prst="rect">
            <a:avLst/>
          </a:prstGeom>
        </p:spPr>
        <p:txBody>
          <a:bodyPr>
            <a:spAutoFit/>
          </a:bodyPr>
          <a:lstStyle/>
          <a:p>
            <a:r>
              <a:rPr lang="en-US" sz="2400" dirty="0" smtClean="0">
                <a:solidFill>
                  <a:schemeClr val="bg1"/>
                </a:solidFill>
              </a:rPr>
              <a:t>Write a Java method to count all vowels in a string.</a:t>
            </a:r>
          </a:p>
          <a:p>
            <a:endParaRPr lang="en-US" sz="2400" dirty="0" smtClean="0">
              <a:solidFill>
                <a:schemeClr val="bg1"/>
              </a:solidFill>
            </a:endParaRPr>
          </a:p>
          <a:p>
            <a:r>
              <a:rPr lang="en-US" sz="2400" dirty="0" smtClean="0">
                <a:solidFill>
                  <a:schemeClr val="bg1"/>
                </a:solidFill>
              </a:rPr>
              <a:t>Test Data:</a:t>
            </a:r>
          </a:p>
          <a:p>
            <a:r>
              <a:rPr lang="en-US" sz="2400" dirty="0" smtClean="0">
                <a:solidFill>
                  <a:schemeClr val="bg1"/>
                </a:solidFill>
              </a:rPr>
              <a:t>Input the string: resource</a:t>
            </a:r>
          </a:p>
          <a:p>
            <a:r>
              <a:rPr lang="en-US" sz="2400" dirty="0" smtClean="0">
                <a:solidFill>
                  <a:schemeClr val="bg1"/>
                </a:solidFill>
              </a:rPr>
              <a:t>Expected Output:</a:t>
            </a:r>
          </a:p>
          <a:p>
            <a:r>
              <a:rPr lang="en-US" sz="2400" dirty="0" smtClean="0">
                <a:solidFill>
                  <a:schemeClr val="bg1"/>
                </a:solidFill>
              </a:rPr>
              <a:t>Number of  Vowels in the string: 4</a:t>
            </a:r>
            <a:endParaRPr lang="en-US" sz="2400" dirty="0">
              <a:solidFill>
                <a:schemeClr val="bg1"/>
              </a:solidFill>
            </a:endParaRPr>
          </a:p>
        </p:txBody>
      </p:sp>
    </p:spTree>
    <p:extLst>
      <p:ext uri="{BB962C8B-B14F-4D97-AF65-F5344CB8AC3E}">
        <p14:creationId xmlns:p14="http://schemas.microsoft.com/office/powerpoint/2010/main" val="2880818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8030" y="140776"/>
            <a:ext cx="10483970" cy="3139321"/>
          </a:xfrm>
          <a:prstGeom prst="rect">
            <a:avLst/>
          </a:prstGeom>
        </p:spPr>
        <p:txBody>
          <a:bodyPr wrap="square">
            <a:spAutoFit/>
          </a:bodyPr>
          <a:lstStyle/>
          <a:p>
            <a:r>
              <a:rPr lang="en-US" dirty="0" smtClean="0">
                <a:solidFill>
                  <a:schemeClr val="bg1"/>
                </a:solidFill>
              </a:rPr>
              <a:t>Write a Java method to display the first 50 pentagonal numbers. Go to the editor</a:t>
            </a:r>
          </a:p>
          <a:p>
            <a:r>
              <a:rPr lang="en-US" dirty="0" smtClean="0">
                <a:solidFill>
                  <a:schemeClr val="bg1"/>
                </a:solidFill>
              </a:rPr>
              <a:t>Note: A pentagonal number is a figurate number that extends the concept of triangular and square numbers to the pentagon, but, unlike the first two, the patterns involved in the construction of pentagonal numbers are not rotationally symmetrical.</a:t>
            </a:r>
          </a:p>
          <a:p>
            <a:r>
              <a:rPr lang="en-US" dirty="0" smtClean="0">
                <a:solidFill>
                  <a:schemeClr val="bg1"/>
                </a:solidFill>
              </a:rPr>
              <a:t>Expected Output:</a:t>
            </a:r>
          </a:p>
          <a:p>
            <a:endParaRPr lang="en-US" dirty="0" smtClean="0">
              <a:solidFill>
                <a:schemeClr val="bg1"/>
              </a:solidFill>
            </a:endParaRPr>
          </a:p>
          <a:p>
            <a:r>
              <a:rPr lang="en-US" dirty="0" smtClean="0">
                <a:solidFill>
                  <a:schemeClr val="bg1"/>
                </a:solidFill>
              </a:rPr>
              <a:t>1     5     12    22    35    51    70    92    117   145</a:t>
            </a:r>
          </a:p>
          <a:p>
            <a:r>
              <a:rPr lang="en-US" dirty="0" smtClean="0">
                <a:solidFill>
                  <a:schemeClr val="bg1"/>
                </a:solidFill>
              </a:rPr>
              <a:t>176   210   247   287   330   376   425   477   532   590</a:t>
            </a:r>
          </a:p>
          <a:p>
            <a:r>
              <a:rPr lang="en-US" dirty="0" smtClean="0">
                <a:solidFill>
                  <a:schemeClr val="bg1"/>
                </a:solidFill>
              </a:rPr>
              <a:t>651   715   782   852   925   1001  1080  1162  1247  1335</a:t>
            </a:r>
          </a:p>
          <a:p>
            <a:r>
              <a:rPr lang="en-US" dirty="0" smtClean="0">
                <a:solidFill>
                  <a:schemeClr val="bg1"/>
                </a:solidFill>
              </a:rPr>
              <a:t>1426  1520  1617  1717  1820  1926  2035  2147  2262  2380</a:t>
            </a:r>
          </a:p>
          <a:p>
            <a:r>
              <a:rPr lang="en-US" dirty="0" smtClean="0">
                <a:solidFill>
                  <a:schemeClr val="bg1"/>
                </a:solidFill>
              </a:rPr>
              <a:t>2501  2625  2752  2882  3015  3151  3290  3432  3577  3725 </a:t>
            </a:r>
            <a:endParaRPr lang="en-US" dirty="0">
              <a:solidFill>
                <a:schemeClr val="bg1"/>
              </a:solidFill>
            </a:endParaRPr>
          </a:p>
        </p:txBody>
      </p:sp>
      <p:pic>
        <p:nvPicPr>
          <p:cNvPr id="9218" name="Picture 2" descr="Java Method Exercises: Display the first 50 pentagonal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937" y="3212260"/>
            <a:ext cx="5451595" cy="364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6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321" y="1481209"/>
            <a:ext cx="9097992" cy="3323987"/>
          </a:xfrm>
          <a:prstGeom prst="rect">
            <a:avLst/>
          </a:prstGeom>
        </p:spPr>
        <p:txBody>
          <a:bodyPr wrap="square">
            <a:spAutoFit/>
          </a:bodyPr>
          <a:lstStyle/>
          <a:p>
            <a:pPr algn="ctr">
              <a:lnSpc>
                <a:spcPct val="150000"/>
              </a:lnSpc>
            </a:pPr>
            <a:r>
              <a:rPr lang="en-US" sz="2000" b="0" i="0" dirty="0" smtClean="0">
                <a:solidFill>
                  <a:srgbClr val="000000"/>
                </a:solidFill>
                <a:effectLst/>
                <a:latin typeface="Verdana" panose="020B0604030504040204" pitchFamily="34" charset="0"/>
              </a:rPr>
              <a:t>A </a:t>
            </a:r>
            <a:r>
              <a:rPr lang="en-US" sz="2000" b="1" i="0" dirty="0" smtClean="0">
                <a:solidFill>
                  <a:srgbClr val="000000"/>
                </a:solidFill>
                <a:effectLst/>
                <a:latin typeface="Verdana" panose="020B0604030504040204" pitchFamily="34" charset="0"/>
              </a:rPr>
              <a:t>method</a:t>
            </a:r>
            <a:r>
              <a:rPr lang="en-US" sz="2000" b="0" i="0" dirty="0" smtClean="0">
                <a:solidFill>
                  <a:srgbClr val="000000"/>
                </a:solidFill>
                <a:effectLst/>
                <a:latin typeface="Verdana" panose="020B0604030504040204" pitchFamily="34" charset="0"/>
              </a:rPr>
              <a:t> is a block of code which only runs when it is called.</a:t>
            </a:r>
          </a:p>
          <a:p>
            <a:pPr algn="ctr">
              <a:lnSpc>
                <a:spcPct val="150000"/>
              </a:lnSpc>
            </a:pPr>
            <a:r>
              <a:rPr lang="en-US" sz="2000" b="0" i="0" dirty="0" smtClean="0">
                <a:solidFill>
                  <a:srgbClr val="000000"/>
                </a:solidFill>
                <a:effectLst/>
                <a:latin typeface="Verdana" panose="020B0604030504040204" pitchFamily="34" charset="0"/>
              </a:rPr>
              <a:t>You can pass data, known as parameters, into a method.</a:t>
            </a:r>
          </a:p>
          <a:p>
            <a:pPr algn="ctr">
              <a:lnSpc>
                <a:spcPct val="150000"/>
              </a:lnSpc>
            </a:pPr>
            <a:r>
              <a:rPr lang="en-US" sz="2000" b="0" i="0" dirty="0" smtClean="0">
                <a:solidFill>
                  <a:srgbClr val="000000"/>
                </a:solidFill>
                <a:effectLst/>
                <a:latin typeface="Verdana" panose="020B0604030504040204" pitchFamily="34" charset="0"/>
              </a:rPr>
              <a:t>Methods are used to perform certain actions, and they are also known as </a:t>
            </a:r>
            <a:r>
              <a:rPr lang="en-US" sz="2000" b="1" i="0" dirty="0" smtClean="0">
                <a:solidFill>
                  <a:srgbClr val="000000"/>
                </a:solidFill>
                <a:effectLst/>
                <a:latin typeface="Verdana" panose="020B0604030504040204" pitchFamily="34" charset="0"/>
              </a:rPr>
              <a:t>functions</a:t>
            </a:r>
            <a:r>
              <a:rPr lang="en-US" sz="2000" b="0" i="0" dirty="0" smtClean="0">
                <a:solidFill>
                  <a:srgbClr val="000000"/>
                </a:solidFill>
                <a:effectLst/>
                <a:latin typeface="Verdana" panose="020B0604030504040204" pitchFamily="34" charset="0"/>
              </a:rPr>
              <a:t>.</a:t>
            </a:r>
          </a:p>
          <a:p>
            <a:pPr algn="ctr">
              <a:lnSpc>
                <a:spcPct val="150000"/>
              </a:lnSpc>
            </a:pPr>
            <a:endParaRPr lang="en-US" sz="2000" b="0" i="0" dirty="0" smtClean="0">
              <a:solidFill>
                <a:srgbClr val="000000"/>
              </a:solidFill>
              <a:effectLst/>
              <a:latin typeface="Verdana" panose="020B0604030504040204" pitchFamily="34" charset="0"/>
            </a:endParaRPr>
          </a:p>
          <a:p>
            <a:pPr algn="ctr">
              <a:lnSpc>
                <a:spcPct val="150000"/>
              </a:lnSpc>
            </a:pPr>
            <a:r>
              <a:rPr lang="en-US" sz="2000" b="0" i="0" dirty="0" smtClean="0">
                <a:solidFill>
                  <a:srgbClr val="000000"/>
                </a:solidFill>
                <a:effectLst/>
                <a:latin typeface="Verdana" panose="020B0604030504040204" pitchFamily="34" charset="0"/>
              </a:rPr>
              <a:t>Why use methods? </a:t>
            </a:r>
          </a:p>
          <a:p>
            <a:pPr algn="ctr">
              <a:lnSpc>
                <a:spcPct val="150000"/>
              </a:lnSpc>
            </a:pPr>
            <a:r>
              <a:rPr lang="en-US" sz="2000" b="0" i="0" dirty="0" smtClean="0">
                <a:solidFill>
                  <a:srgbClr val="000000"/>
                </a:solidFill>
                <a:effectLst/>
                <a:latin typeface="Verdana" panose="020B0604030504040204" pitchFamily="34" charset="0"/>
              </a:rPr>
              <a:t>To reuse code: define the code once, and use it many times.</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85447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46698" y="604651"/>
            <a:ext cx="2839688" cy="523220"/>
          </a:xfrm>
          <a:prstGeom prst="rect">
            <a:avLst/>
          </a:prstGeom>
        </p:spPr>
        <p:txBody>
          <a:bodyPr wrap="none">
            <a:spAutoFit/>
          </a:bodyPr>
          <a:lstStyle/>
          <a:p>
            <a:pPr algn="ctr"/>
            <a:r>
              <a:rPr lang="en-US" sz="2800" b="0" i="0" dirty="0" smtClean="0">
                <a:solidFill>
                  <a:srgbClr val="000000"/>
                </a:solidFill>
                <a:effectLst/>
                <a:latin typeface="Segoe UI" panose="020B0502040204020203" pitchFamily="34" charset="0"/>
              </a:rPr>
              <a:t>Create a Method</a:t>
            </a:r>
            <a:endParaRPr lang="en-US" sz="2800" b="0" i="0" dirty="0">
              <a:solidFill>
                <a:srgbClr val="000000"/>
              </a:solidFill>
              <a:effectLst/>
              <a:latin typeface="Segoe UI" panose="020B0502040204020203" pitchFamily="34" charset="0"/>
            </a:endParaRPr>
          </a:p>
        </p:txBody>
      </p:sp>
      <p:sp>
        <p:nvSpPr>
          <p:cNvPr id="5" name="Rectangle 4"/>
          <p:cNvSpPr/>
          <p:nvPr/>
        </p:nvSpPr>
        <p:spPr>
          <a:xfrm>
            <a:off x="1883433" y="1677231"/>
            <a:ext cx="8597661" cy="4401205"/>
          </a:xfrm>
          <a:prstGeom prst="rect">
            <a:avLst/>
          </a:prstGeom>
        </p:spPr>
        <p:txBody>
          <a:bodyPr wrap="square">
            <a:spAutoFit/>
          </a:bodyPr>
          <a:lstStyle/>
          <a:p>
            <a:pPr algn="ctr"/>
            <a:r>
              <a:rPr lang="en-US" sz="2000" dirty="0" smtClean="0">
                <a:solidFill>
                  <a:schemeClr val="bg1"/>
                </a:solidFill>
              </a:rPr>
              <a:t>A method must be declared within a class. It is defined with the name of the method, followed by parentheses (). Java provides some pre-defined methods, such as </a:t>
            </a:r>
            <a:r>
              <a:rPr lang="en-US" sz="2000" dirty="0" err="1" smtClean="0">
                <a:solidFill>
                  <a:schemeClr val="bg1"/>
                </a:solidFill>
              </a:rPr>
              <a:t>System.out.println</a:t>
            </a:r>
            <a:r>
              <a:rPr lang="en-US" sz="2000" dirty="0" smtClean="0">
                <a:solidFill>
                  <a:schemeClr val="bg1"/>
                </a:solidFill>
              </a:rPr>
              <a:t>(), but you can also create your own methods to perform certain actions:</a:t>
            </a:r>
          </a:p>
          <a:p>
            <a:pPr algn="ctr"/>
            <a:endParaRPr lang="en-US" sz="2000" dirty="0" smtClean="0">
              <a:solidFill>
                <a:schemeClr val="bg1"/>
              </a:solidFill>
            </a:endParaRPr>
          </a:p>
          <a:p>
            <a:pPr algn="ctr"/>
            <a:r>
              <a:rPr lang="en-US" sz="2000" dirty="0" smtClean="0">
                <a:solidFill>
                  <a:schemeClr val="bg1"/>
                </a:solidFill>
              </a:rPr>
              <a:t>Example</a:t>
            </a:r>
          </a:p>
          <a:p>
            <a:pPr algn="ctr"/>
            <a:r>
              <a:rPr lang="en-US" sz="2000" dirty="0" smtClean="0">
                <a:solidFill>
                  <a:schemeClr val="bg1"/>
                </a:solidFill>
              </a:rPr>
              <a:t>Create a method inside Main:</a:t>
            </a:r>
          </a:p>
          <a:p>
            <a:pPr algn="ctr"/>
            <a:endParaRPr lang="en-US" sz="2000" dirty="0" smtClean="0">
              <a:solidFill>
                <a:schemeClr val="bg1"/>
              </a:solidFill>
            </a:endParaRPr>
          </a:p>
          <a:p>
            <a:pPr algn="ctr"/>
            <a:r>
              <a:rPr lang="en-US" sz="2000" dirty="0" smtClean="0">
                <a:solidFill>
                  <a:schemeClr val="bg1"/>
                </a:solidFill>
              </a:rPr>
              <a:t>public class Main {</a:t>
            </a:r>
          </a:p>
          <a:p>
            <a:pPr algn="ctr"/>
            <a:endParaRPr lang="en-US" sz="2000" dirty="0" smtClean="0">
              <a:solidFill>
                <a:schemeClr val="bg1"/>
              </a:solidFill>
            </a:endParaRPr>
          </a:p>
          <a:p>
            <a:pPr algn="ctr"/>
            <a:r>
              <a:rPr lang="en-US" sz="2000" dirty="0" smtClean="0">
                <a:solidFill>
                  <a:schemeClr val="bg1"/>
                </a:solidFill>
              </a:rPr>
              <a:t>  static void </a:t>
            </a:r>
            <a:r>
              <a:rPr lang="en-US" sz="2000" dirty="0" err="1" smtClean="0">
                <a:solidFill>
                  <a:schemeClr val="bg1"/>
                </a:solidFill>
              </a:rPr>
              <a:t>myMethod</a:t>
            </a:r>
            <a:r>
              <a:rPr lang="en-US" sz="2000" dirty="0" smtClean="0">
                <a:solidFill>
                  <a:schemeClr val="bg1"/>
                </a:solidFill>
              </a:rPr>
              <a:t>() {</a:t>
            </a:r>
          </a:p>
          <a:p>
            <a:pPr algn="ctr"/>
            <a:r>
              <a:rPr lang="en-US" sz="2000" dirty="0" smtClean="0">
                <a:solidFill>
                  <a:schemeClr val="bg1"/>
                </a:solidFill>
              </a:rPr>
              <a:t>    // code to be executed</a:t>
            </a:r>
          </a:p>
          <a:p>
            <a:pPr algn="ctr"/>
            <a:r>
              <a:rPr lang="en-US" sz="2000" dirty="0" smtClean="0">
                <a:solidFill>
                  <a:schemeClr val="bg1"/>
                </a:solidFill>
              </a:rPr>
              <a:t>  }</a:t>
            </a:r>
          </a:p>
          <a:p>
            <a:pPr algn="ctr"/>
            <a:r>
              <a:rPr lang="en-US" sz="2000" dirty="0" smtClean="0">
                <a:solidFill>
                  <a:schemeClr val="bg1"/>
                </a:solidFill>
              </a:rPr>
              <a:t>}</a:t>
            </a:r>
            <a:endParaRPr lang="en-US" sz="2000" dirty="0">
              <a:solidFill>
                <a:schemeClr val="bg1"/>
              </a:solidFill>
            </a:endParaRPr>
          </a:p>
        </p:txBody>
      </p:sp>
    </p:spTree>
    <p:extLst>
      <p:ext uri="{BB962C8B-B14F-4D97-AF65-F5344CB8AC3E}">
        <p14:creationId xmlns:p14="http://schemas.microsoft.com/office/powerpoint/2010/main" val="29131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4974" y="713457"/>
            <a:ext cx="6096000" cy="3785652"/>
          </a:xfrm>
          <a:prstGeom prst="rect">
            <a:avLst/>
          </a:prstGeom>
        </p:spPr>
        <p:txBody>
          <a:bodyPr>
            <a:spAutoFit/>
          </a:bodyPr>
          <a:lstStyle/>
          <a:p>
            <a:pPr algn="ctr"/>
            <a:r>
              <a:rPr lang="en-US" sz="2400" b="0" i="0" dirty="0" smtClean="0">
                <a:solidFill>
                  <a:srgbClr val="000000"/>
                </a:solidFill>
                <a:effectLst/>
                <a:latin typeface="Segoe UI" panose="020B0502040204020203" pitchFamily="34" charset="0"/>
              </a:rPr>
              <a:t>Parameters and Arguments</a:t>
            </a:r>
          </a:p>
          <a:p>
            <a:pPr algn="ctr"/>
            <a:endParaRPr lang="en-US" sz="2400" b="0" i="0" dirty="0" smtClean="0">
              <a:solidFill>
                <a:srgbClr val="000000"/>
              </a:solidFill>
              <a:effectLst/>
              <a:latin typeface="Segoe UI" panose="020B0502040204020203" pitchFamily="34" charset="0"/>
            </a:endParaRPr>
          </a:p>
          <a:p>
            <a:pPr algn="ctr"/>
            <a:r>
              <a:rPr lang="en-US" sz="2400" b="0" i="0" dirty="0" smtClean="0">
                <a:solidFill>
                  <a:srgbClr val="000000"/>
                </a:solidFill>
                <a:effectLst/>
                <a:latin typeface="Verdana" panose="020B0604030504040204" pitchFamily="34" charset="0"/>
              </a:rPr>
              <a:t>Information can be passed to methods as parameter. Parameters act as variables inside the method.</a:t>
            </a:r>
          </a:p>
          <a:p>
            <a:pPr algn="ctr"/>
            <a:r>
              <a:rPr lang="en-US" sz="2400" b="0" i="0" dirty="0" smtClean="0">
                <a:solidFill>
                  <a:srgbClr val="000000"/>
                </a:solidFill>
                <a:effectLst/>
                <a:latin typeface="Verdana" panose="020B0604030504040204" pitchFamily="34" charset="0"/>
              </a:rPr>
              <a:t>Parameters are specified after the method name, inside the parentheses. You can add as many parameters as you want, just separate them with a comma.</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6526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7283" y="1240622"/>
            <a:ext cx="6096000" cy="3046988"/>
          </a:xfrm>
          <a:prstGeom prst="rect">
            <a:avLst/>
          </a:prstGeom>
        </p:spPr>
        <p:txBody>
          <a:bodyPr>
            <a:spAutoFit/>
          </a:bodyPr>
          <a:lstStyle/>
          <a:p>
            <a:pPr algn="ctr"/>
            <a:r>
              <a:rPr lang="en-US" sz="2400" dirty="0" smtClean="0">
                <a:solidFill>
                  <a:schemeClr val="bg1"/>
                </a:solidFill>
              </a:rPr>
              <a:t>Return Values</a:t>
            </a:r>
          </a:p>
          <a:p>
            <a:pPr algn="ctr"/>
            <a:endParaRPr lang="en-US" sz="2400" dirty="0" smtClean="0">
              <a:solidFill>
                <a:schemeClr val="bg1"/>
              </a:solidFill>
            </a:endParaRPr>
          </a:p>
          <a:p>
            <a:pPr algn="ctr"/>
            <a:r>
              <a:rPr lang="en-US" sz="2400" dirty="0" smtClean="0">
                <a:solidFill>
                  <a:schemeClr val="bg1"/>
                </a:solidFill>
              </a:rPr>
              <a:t>The void keyword, used in the examples above, indicates that the method should not return a value. If you want the method to return a value, you can use a primitive data type (such as </a:t>
            </a:r>
            <a:r>
              <a:rPr lang="en-US" sz="2400" dirty="0" err="1" smtClean="0">
                <a:solidFill>
                  <a:schemeClr val="bg1"/>
                </a:solidFill>
              </a:rPr>
              <a:t>int</a:t>
            </a:r>
            <a:r>
              <a:rPr lang="en-US" sz="2400" dirty="0" smtClean="0">
                <a:solidFill>
                  <a:schemeClr val="bg1"/>
                </a:solidFill>
              </a:rPr>
              <a:t>, char, etc.) instead of void, and use the return keyword inside the method:</a:t>
            </a:r>
            <a:endParaRPr lang="en-US" sz="2400" dirty="0">
              <a:solidFill>
                <a:schemeClr val="bg1"/>
              </a:solidFill>
            </a:endParaRPr>
          </a:p>
        </p:txBody>
      </p:sp>
    </p:spTree>
    <p:extLst>
      <p:ext uri="{BB962C8B-B14F-4D97-AF65-F5344CB8AC3E}">
        <p14:creationId xmlns:p14="http://schemas.microsoft.com/office/powerpoint/2010/main" val="218813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3637" y="185382"/>
            <a:ext cx="10092906" cy="5909310"/>
          </a:xfrm>
          <a:prstGeom prst="rect">
            <a:avLst/>
          </a:prstGeom>
        </p:spPr>
        <p:txBody>
          <a:bodyPr wrap="square">
            <a:spAutoFit/>
          </a:bodyPr>
          <a:lstStyle/>
          <a:p>
            <a:pPr algn="ctr"/>
            <a:r>
              <a:rPr lang="en-US" dirty="0" smtClean="0">
                <a:solidFill>
                  <a:schemeClr val="bg1"/>
                </a:solidFill>
              </a:rPr>
              <a:t>A Method with If...Else</a:t>
            </a:r>
          </a:p>
          <a:p>
            <a:pPr algn="ctr"/>
            <a:endParaRPr lang="en-US" dirty="0" smtClean="0">
              <a:solidFill>
                <a:schemeClr val="bg1"/>
              </a:solidFill>
            </a:endParaRPr>
          </a:p>
          <a:p>
            <a:r>
              <a:rPr lang="en-US" dirty="0" smtClean="0">
                <a:solidFill>
                  <a:schemeClr val="bg1"/>
                </a:solidFill>
              </a:rPr>
              <a:t>It is common to use if...else statements inside methods:</a:t>
            </a:r>
          </a:p>
          <a:p>
            <a:r>
              <a:rPr lang="en-US" dirty="0" smtClean="0">
                <a:solidFill>
                  <a:schemeClr val="bg1"/>
                </a:solidFill>
              </a:rPr>
              <a:t>public class Main {</a:t>
            </a:r>
          </a:p>
          <a:p>
            <a:r>
              <a:rPr lang="en-US" dirty="0" smtClean="0">
                <a:solidFill>
                  <a:schemeClr val="bg1"/>
                </a:solidFill>
              </a:rPr>
              <a:t>  // Create a </a:t>
            </a:r>
            <a:r>
              <a:rPr lang="en-US" dirty="0" err="1" smtClean="0">
                <a:solidFill>
                  <a:schemeClr val="bg1"/>
                </a:solidFill>
              </a:rPr>
              <a:t>checkAge</a:t>
            </a:r>
            <a:r>
              <a:rPr lang="en-US" dirty="0" smtClean="0">
                <a:solidFill>
                  <a:schemeClr val="bg1"/>
                </a:solidFill>
              </a:rPr>
              <a:t>() method with an integer variable called age</a:t>
            </a:r>
          </a:p>
          <a:p>
            <a:r>
              <a:rPr lang="en-US" dirty="0" smtClean="0">
                <a:solidFill>
                  <a:schemeClr val="bg1"/>
                </a:solidFill>
              </a:rPr>
              <a:t>  static void </a:t>
            </a:r>
            <a:r>
              <a:rPr lang="en-US" dirty="0" err="1" smtClean="0">
                <a:solidFill>
                  <a:schemeClr val="bg1"/>
                </a:solidFill>
              </a:rPr>
              <a:t>checkAge</a:t>
            </a:r>
            <a:r>
              <a:rPr lang="en-US" dirty="0" smtClean="0">
                <a:solidFill>
                  <a:schemeClr val="bg1"/>
                </a:solidFill>
              </a:rPr>
              <a:t>(</a:t>
            </a:r>
            <a:r>
              <a:rPr lang="en-US" dirty="0" err="1" smtClean="0">
                <a:solidFill>
                  <a:schemeClr val="bg1"/>
                </a:solidFill>
              </a:rPr>
              <a:t>int</a:t>
            </a:r>
            <a:r>
              <a:rPr lang="en-US" dirty="0" smtClean="0">
                <a:solidFill>
                  <a:schemeClr val="bg1"/>
                </a:solidFill>
              </a:rPr>
              <a:t> age) {</a:t>
            </a:r>
          </a:p>
          <a:p>
            <a:r>
              <a:rPr lang="en-US" dirty="0" smtClean="0">
                <a:solidFill>
                  <a:schemeClr val="bg1"/>
                </a:solidFill>
              </a:rPr>
              <a:t>    // If age is less than 18, print "access denied"</a:t>
            </a:r>
          </a:p>
          <a:p>
            <a:r>
              <a:rPr lang="en-US" dirty="0" smtClean="0">
                <a:solidFill>
                  <a:schemeClr val="bg1"/>
                </a:solidFill>
              </a:rPr>
              <a:t>    if (age &lt; 18) {</a:t>
            </a:r>
          </a:p>
          <a:p>
            <a:r>
              <a:rPr lang="en-US" dirty="0" smtClean="0">
                <a:solidFill>
                  <a:schemeClr val="bg1"/>
                </a:solidFill>
              </a:rPr>
              <a:t>      </a:t>
            </a:r>
            <a:r>
              <a:rPr lang="en-US" dirty="0" err="1" smtClean="0">
                <a:solidFill>
                  <a:schemeClr val="bg1"/>
                </a:solidFill>
              </a:rPr>
              <a:t>System.out.println</a:t>
            </a:r>
            <a:r>
              <a:rPr lang="en-US" dirty="0" smtClean="0">
                <a:solidFill>
                  <a:schemeClr val="bg1"/>
                </a:solidFill>
              </a:rPr>
              <a:t>("Access denied - You are not old enough!");</a:t>
            </a:r>
          </a:p>
          <a:p>
            <a:endParaRPr lang="en-US" dirty="0" smtClean="0">
              <a:solidFill>
                <a:schemeClr val="bg1"/>
              </a:solidFill>
            </a:endParaRPr>
          </a:p>
          <a:p>
            <a:r>
              <a:rPr lang="en-US" dirty="0" smtClean="0">
                <a:solidFill>
                  <a:schemeClr val="bg1"/>
                </a:solidFill>
              </a:rPr>
              <a:t>    // If age is greater than, or equal to, 18, print "access granted"</a:t>
            </a:r>
          </a:p>
          <a:p>
            <a:r>
              <a:rPr lang="en-US" dirty="0" smtClean="0">
                <a:solidFill>
                  <a:schemeClr val="bg1"/>
                </a:solidFill>
              </a:rPr>
              <a:t>    } else {</a:t>
            </a:r>
          </a:p>
          <a:p>
            <a:r>
              <a:rPr lang="en-US" dirty="0" smtClean="0">
                <a:solidFill>
                  <a:schemeClr val="bg1"/>
                </a:solidFill>
              </a:rPr>
              <a:t>      </a:t>
            </a:r>
            <a:r>
              <a:rPr lang="en-US" dirty="0" err="1" smtClean="0">
                <a:solidFill>
                  <a:schemeClr val="bg1"/>
                </a:solidFill>
              </a:rPr>
              <a:t>System.out.println</a:t>
            </a:r>
            <a:r>
              <a:rPr lang="en-US" dirty="0" smtClean="0">
                <a:solidFill>
                  <a:schemeClr val="bg1"/>
                </a:solidFill>
              </a:rPr>
              <a:t>("Access granted - You are old enough!");</a:t>
            </a:r>
          </a:p>
          <a:p>
            <a:r>
              <a:rPr lang="en-US" dirty="0" smtClean="0">
                <a:solidFill>
                  <a:schemeClr val="bg1"/>
                </a:solidFill>
              </a:rPr>
              <a:t>    }</a:t>
            </a:r>
          </a:p>
          <a:p>
            <a:endParaRPr lang="en-US" dirty="0" smtClean="0">
              <a:solidFill>
                <a:schemeClr val="bg1"/>
              </a:solidFill>
            </a:endParaRPr>
          </a:p>
          <a:p>
            <a:r>
              <a:rPr lang="en-US" dirty="0" smtClean="0">
                <a:solidFill>
                  <a:schemeClr val="bg1"/>
                </a:solidFill>
              </a:rPr>
              <a:t>  }</a:t>
            </a:r>
          </a:p>
          <a:p>
            <a:r>
              <a:rPr lang="en-US" dirty="0" smtClean="0">
                <a:solidFill>
                  <a:schemeClr val="bg1"/>
                </a:solidFill>
              </a:rPr>
              <a:t>  public static void main(String[] </a:t>
            </a:r>
            <a:r>
              <a:rPr lang="en-US" dirty="0" err="1" smtClean="0">
                <a:solidFill>
                  <a:schemeClr val="bg1"/>
                </a:solidFill>
              </a:rPr>
              <a:t>args</a:t>
            </a:r>
            <a:r>
              <a:rPr lang="en-US" dirty="0" smtClean="0">
                <a:solidFill>
                  <a:schemeClr val="bg1"/>
                </a:solidFill>
              </a:rPr>
              <a:t>) {</a:t>
            </a:r>
          </a:p>
          <a:p>
            <a:r>
              <a:rPr lang="en-US" dirty="0" smtClean="0">
                <a:solidFill>
                  <a:schemeClr val="bg1"/>
                </a:solidFill>
              </a:rPr>
              <a:t>    </a:t>
            </a:r>
            <a:r>
              <a:rPr lang="en-US" dirty="0" err="1" smtClean="0">
                <a:solidFill>
                  <a:schemeClr val="bg1"/>
                </a:solidFill>
              </a:rPr>
              <a:t>checkAge</a:t>
            </a:r>
            <a:r>
              <a:rPr lang="en-US" dirty="0" smtClean="0">
                <a:solidFill>
                  <a:schemeClr val="bg1"/>
                </a:solidFill>
              </a:rPr>
              <a:t>(20); // Call the </a:t>
            </a:r>
            <a:r>
              <a:rPr lang="en-US" dirty="0" err="1" smtClean="0">
                <a:solidFill>
                  <a:schemeClr val="bg1"/>
                </a:solidFill>
              </a:rPr>
              <a:t>checkAge</a:t>
            </a:r>
            <a:r>
              <a:rPr lang="en-US" dirty="0" smtClean="0">
                <a:solidFill>
                  <a:schemeClr val="bg1"/>
                </a:solidFill>
              </a:rPr>
              <a:t> method and pass along an age of 20</a:t>
            </a:r>
          </a:p>
          <a:p>
            <a:r>
              <a:rPr lang="en-US" dirty="0" smtClean="0">
                <a:solidFill>
                  <a:schemeClr val="bg1"/>
                </a:solidFill>
              </a:rPr>
              <a:t>  }</a:t>
            </a:r>
          </a:p>
          <a:p>
            <a:r>
              <a:rPr lang="en-US" dirty="0" smtClean="0">
                <a:solidFill>
                  <a:schemeClr val="bg1"/>
                </a:solidFill>
              </a:rPr>
              <a:t>}</a:t>
            </a:r>
          </a:p>
          <a:p>
            <a:r>
              <a:rPr lang="en-US" dirty="0" smtClean="0">
                <a:solidFill>
                  <a:schemeClr val="bg1"/>
                </a:solidFill>
              </a:rPr>
              <a:t>// Outputs "Access granted - You are old enough!"</a:t>
            </a:r>
            <a:endParaRPr lang="en-US" dirty="0">
              <a:solidFill>
                <a:schemeClr val="bg1"/>
              </a:solidFill>
            </a:endParaRPr>
          </a:p>
        </p:txBody>
      </p:sp>
    </p:spTree>
    <p:extLst>
      <p:ext uri="{BB962C8B-B14F-4D97-AF65-F5344CB8AC3E}">
        <p14:creationId xmlns:p14="http://schemas.microsoft.com/office/powerpoint/2010/main" val="164666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1404" y="1222415"/>
            <a:ext cx="6096000" cy="3170099"/>
          </a:xfrm>
          <a:prstGeom prst="rect">
            <a:avLst/>
          </a:prstGeom>
        </p:spPr>
        <p:txBody>
          <a:bodyPr>
            <a:spAutoFit/>
          </a:bodyPr>
          <a:lstStyle/>
          <a:p>
            <a:pPr algn="ctr"/>
            <a:r>
              <a:rPr lang="en-US" sz="2000" dirty="0" smtClean="0">
                <a:solidFill>
                  <a:schemeClr val="bg1"/>
                </a:solidFill>
              </a:rPr>
              <a:t>Method Overloading</a:t>
            </a:r>
          </a:p>
          <a:p>
            <a:pPr algn="ctr"/>
            <a:endParaRPr lang="en-US" sz="2000" dirty="0" smtClean="0">
              <a:solidFill>
                <a:schemeClr val="bg1"/>
              </a:solidFill>
            </a:endParaRPr>
          </a:p>
          <a:p>
            <a:pPr algn="ctr"/>
            <a:r>
              <a:rPr lang="en-US" sz="2000" dirty="0" smtClean="0">
                <a:solidFill>
                  <a:schemeClr val="bg1"/>
                </a:solidFill>
              </a:rPr>
              <a:t>With method overloading, multiple methods can have the same name with different parameters:</a:t>
            </a:r>
          </a:p>
          <a:p>
            <a:pPr algn="ctr"/>
            <a:endParaRPr lang="en-US" sz="2000" dirty="0" smtClean="0">
              <a:solidFill>
                <a:schemeClr val="bg1"/>
              </a:solidFill>
            </a:endParaRPr>
          </a:p>
          <a:p>
            <a:pPr algn="ctr"/>
            <a:r>
              <a:rPr lang="en-US" sz="2000" dirty="0" smtClean="0">
                <a:solidFill>
                  <a:schemeClr val="bg1"/>
                </a:solidFill>
              </a:rPr>
              <a:t>Example</a:t>
            </a:r>
          </a:p>
          <a:p>
            <a:pPr algn="ctr"/>
            <a:endParaRPr lang="en-US" sz="2000" dirty="0" smtClean="0">
              <a:solidFill>
                <a:schemeClr val="bg1"/>
              </a:solidFill>
            </a:endParaRPr>
          </a:p>
          <a:p>
            <a:pPr algn="ctr"/>
            <a:r>
              <a:rPr lang="en-US" sz="2000" dirty="0" err="1" smtClean="0">
                <a:solidFill>
                  <a:schemeClr val="bg1"/>
                </a:solidFill>
              </a:rPr>
              <a:t>int</a:t>
            </a:r>
            <a:r>
              <a:rPr lang="en-US" sz="2000" dirty="0" smtClean="0">
                <a:solidFill>
                  <a:schemeClr val="bg1"/>
                </a:solidFill>
              </a:rPr>
              <a:t> </a:t>
            </a:r>
            <a:r>
              <a:rPr lang="en-US" sz="2000" dirty="0" err="1" smtClean="0">
                <a:solidFill>
                  <a:schemeClr val="bg1"/>
                </a:solidFill>
              </a:rPr>
              <a:t>myMethod</a:t>
            </a:r>
            <a:r>
              <a:rPr lang="en-US" sz="2000" dirty="0" smtClean="0">
                <a:solidFill>
                  <a:schemeClr val="bg1"/>
                </a:solidFill>
              </a:rPr>
              <a:t>(</a:t>
            </a:r>
            <a:r>
              <a:rPr lang="en-US" sz="2000" dirty="0" err="1" smtClean="0">
                <a:solidFill>
                  <a:schemeClr val="bg1"/>
                </a:solidFill>
              </a:rPr>
              <a:t>int</a:t>
            </a:r>
            <a:r>
              <a:rPr lang="en-US" sz="2000" dirty="0" smtClean="0">
                <a:solidFill>
                  <a:schemeClr val="bg1"/>
                </a:solidFill>
              </a:rPr>
              <a:t> x)</a:t>
            </a:r>
          </a:p>
          <a:p>
            <a:pPr algn="ctr"/>
            <a:r>
              <a:rPr lang="en-US" sz="2000" dirty="0" smtClean="0">
                <a:solidFill>
                  <a:schemeClr val="bg1"/>
                </a:solidFill>
              </a:rPr>
              <a:t>float </a:t>
            </a:r>
            <a:r>
              <a:rPr lang="en-US" sz="2000" dirty="0" err="1" smtClean="0">
                <a:solidFill>
                  <a:schemeClr val="bg1"/>
                </a:solidFill>
              </a:rPr>
              <a:t>myMethod</a:t>
            </a:r>
            <a:r>
              <a:rPr lang="en-US" sz="2000" dirty="0" smtClean="0">
                <a:solidFill>
                  <a:schemeClr val="bg1"/>
                </a:solidFill>
              </a:rPr>
              <a:t>(float x)</a:t>
            </a:r>
          </a:p>
          <a:p>
            <a:pPr algn="ctr"/>
            <a:r>
              <a:rPr lang="en-US" sz="2000" dirty="0" smtClean="0">
                <a:solidFill>
                  <a:schemeClr val="bg1"/>
                </a:solidFill>
              </a:rPr>
              <a:t>double </a:t>
            </a:r>
            <a:r>
              <a:rPr lang="en-US" sz="2000" dirty="0" err="1" smtClean="0">
                <a:solidFill>
                  <a:schemeClr val="bg1"/>
                </a:solidFill>
              </a:rPr>
              <a:t>myMethod</a:t>
            </a:r>
            <a:r>
              <a:rPr lang="en-US" sz="2000" dirty="0" smtClean="0">
                <a:solidFill>
                  <a:schemeClr val="bg1"/>
                </a:solidFill>
              </a:rPr>
              <a:t>(double x, double y)</a:t>
            </a:r>
            <a:endParaRPr lang="en-US" sz="2000" dirty="0">
              <a:solidFill>
                <a:schemeClr val="bg1"/>
              </a:solidFill>
            </a:endParaRPr>
          </a:p>
        </p:txBody>
      </p:sp>
    </p:spTree>
    <p:extLst>
      <p:ext uri="{BB962C8B-B14F-4D97-AF65-F5344CB8AC3E}">
        <p14:creationId xmlns:p14="http://schemas.microsoft.com/office/powerpoint/2010/main" val="310066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6935" y="163794"/>
            <a:ext cx="6970143" cy="6247864"/>
          </a:xfrm>
          <a:prstGeom prst="rect">
            <a:avLst/>
          </a:prstGeom>
        </p:spPr>
        <p:txBody>
          <a:bodyPr wrap="square">
            <a:spAutoFit/>
          </a:bodyPr>
          <a:lstStyle/>
          <a:p>
            <a:pPr algn="ctr"/>
            <a:r>
              <a:rPr lang="en-US" sz="2000" dirty="0" smtClean="0">
                <a:solidFill>
                  <a:schemeClr val="bg1"/>
                </a:solidFill>
              </a:rPr>
              <a:t>Java Scope</a:t>
            </a:r>
          </a:p>
          <a:p>
            <a:r>
              <a:rPr lang="en-US" sz="2000" dirty="0" smtClean="0">
                <a:solidFill>
                  <a:schemeClr val="bg1"/>
                </a:solidFill>
              </a:rPr>
              <a:t>In Java, variables are only accessible inside the region they are created. This is called scope.</a:t>
            </a:r>
          </a:p>
          <a:p>
            <a:pPr algn="ctr"/>
            <a:r>
              <a:rPr lang="en-US" sz="2000" dirty="0" smtClean="0">
                <a:solidFill>
                  <a:schemeClr val="bg1"/>
                </a:solidFill>
              </a:rPr>
              <a:t>Method Scope</a:t>
            </a:r>
          </a:p>
          <a:p>
            <a:r>
              <a:rPr lang="en-US" sz="2000" dirty="0" smtClean="0">
                <a:solidFill>
                  <a:schemeClr val="bg1"/>
                </a:solidFill>
              </a:rPr>
              <a:t>Variables declared directly inside a method are available anywhere in the method following the line of code in which they were declared:</a:t>
            </a:r>
          </a:p>
          <a:p>
            <a:endParaRPr lang="en-US" sz="2000" dirty="0" smtClean="0">
              <a:solidFill>
                <a:schemeClr val="bg1"/>
              </a:solidFill>
            </a:endParaRPr>
          </a:p>
          <a:p>
            <a:r>
              <a:rPr lang="en-US" sz="2000" dirty="0" smtClean="0">
                <a:solidFill>
                  <a:schemeClr val="bg1"/>
                </a:solidFill>
              </a:rPr>
              <a:t>Example</a:t>
            </a:r>
          </a:p>
          <a:p>
            <a:r>
              <a:rPr lang="en-US" sz="2000" dirty="0" smtClean="0">
                <a:solidFill>
                  <a:schemeClr val="bg1"/>
                </a:solidFill>
              </a:rPr>
              <a:t>public class Main {</a:t>
            </a:r>
          </a:p>
          <a:p>
            <a:r>
              <a:rPr lang="en-US" sz="2000" dirty="0" smtClean="0">
                <a:solidFill>
                  <a:schemeClr val="bg1"/>
                </a:solidFill>
              </a:rPr>
              <a:t>  public static void main(String[] </a:t>
            </a:r>
            <a:r>
              <a:rPr lang="en-US" sz="2000" dirty="0" err="1" smtClean="0">
                <a:solidFill>
                  <a:schemeClr val="bg1"/>
                </a:solidFill>
              </a:rPr>
              <a:t>args</a:t>
            </a:r>
            <a:r>
              <a:rPr lang="en-US" sz="2000" dirty="0" smtClean="0">
                <a:solidFill>
                  <a:schemeClr val="bg1"/>
                </a:solidFill>
              </a:rPr>
              <a:t>) {</a:t>
            </a:r>
          </a:p>
          <a:p>
            <a:endParaRPr lang="en-US" sz="2000" dirty="0" smtClean="0">
              <a:solidFill>
                <a:schemeClr val="bg1"/>
              </a:solidFill>
            </a:endParaRPr>
          </a:p>
          <a:p>
            <a:r>
              <a:rPr lang="en-US" sz="2000" dirty="0" smtClean="0">
                <a:solidFill>
                  <a:schemeClr val="bg1"/>
                </a:solidFill>
              </a:rPr>
              <a:t>    // Code here CANNOT use x</a:t>
            </a:r>
          </a:p>
          <a:p>
            <a:endParaRPr lang="en-US" sz="2000" dirty="0" smtClean="0">
              <a:solidFill>
                <a:schemeClr val="bg1"/>
              </a:solidFill>
            </a:endParaRPr>
          </a:p>
          <a:p>
            <a:r>
              <a:rPr lang="en-US" sz="2000" dirty="0" smtClean="0">
                <a:solidFill>
                  <a:schemeClr val="bg1"/>
                </a:solidFill>
              </a:rPr>
              <a:t>    </a:t>
            </a:r>
            <a:r>
              <a:rPr lang="en-US" sz="2000" dirty="0" err="1" smtClean="0">
                <a:solidFill>
                  <a:schemeClr val="bg1"/>
                </a:solidFill>
              </a:rPr>
              <a:t>int</a:t>
            </a:r>
            <a:r>
              <a:rPr lang="en-US" sz="2000" dirty="0" smtClean="0">
                <a:solidFill>
                  <a:schemeClr val="bg1"/>
                </a:solidFill>
              </a:rPr>
              <a:t> x = 100;</a:t>
            </a:r>
          </a:p>
          <a:p>
            <a:endParaRPr lang="en-US" sz="2000" dirty="0" smtClean="0">
              <a:solidFill>
                <a:schemeClr val="bg1"/>
              </a:solidFill>
            </a:endParaRPr>
          </a:p>
          <a:p>
            <a:r>
              <a:rPr lang="en-US" sz="2000" dirty="0" smtClean="0">
                <a:solidFill>
                  <a:schemeClr val="bg1"/>
                </a:solidFill>
              </a:rPr>
              <a:t>    // Code here can use x</a:t>
            </a:r>
          </a:p>
          <a:p>
            <a:r>
              <a:rPr lang="en-US" sz="2000" dirty="0" smtClean="0">
                <a:solidFill>
                  <a:schemeClr val="bg1"/>
                </a:solidFill>
              </a:rPr>
              <a:t>    </a:t>
            </a:r>
            <a:r>
              <a:rPr lang="en-US" sz="2000" dirty="0" err="1" smtClean="0">
                <a:solidFill>
                  <a:schemeClr val="bg1"/>
                </a:solidFill>
              </a:rPr>
              <a:t>System.out.println</a:t>
            </a:r>
            <a:r>
              <a:rPr lang="en-US" sz="2000" dirty="0" smtClean="0">
                <a:solidFill>
                  <a:schemeClr val="bg1"/>
                </a:solidFill>
              </a:rPr>
              <a:t>(x);</a:t>
            </a:r>
          </a:p>
          <a:p>
            <a:r>
              <a:rPr lang="en-US" sz="2000" dirty="0" smtClean="0">
                <a:solidFill>
                  <a:schemeClr val="bg1"/>
                </a:solidFill>
              </a:rPr>
              <a:t>  }</a:t>
            </a:r>
          </a:p>
          <a:p>
            <a:r>
              <a:rPr lang="en-US" sz="2000" dirty="0" smtClean="0">
                <a:solidFill>
                  <a:schemeClr val="bg1"/>
                </a:solidFill>
              </a:rPr>
              <a:t>}</a:t>
            </a:r>
            <a:endParaRPr lang="en-US" sz="2000" dirty="0">
              <a:solidFill>
                <a:schemeClr val="bg1"/>
              </a:solidFill>
            </a:endParaRPr>
          </a:p>
        </p:txBody>
      </p:sp>
    </p:spTree>
    <p:extLst>
      <p:ext uri="{BB962C8B-B14F-4D97-AF65-F5344CB8AC3E}">
        <p14:creationId xmlns:p14="http://schemas.microsoft.com/office/powerpoint/2010/main" val="2539249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6076" y="1299100"/>
            <a:ext cx="6096000" cy="3293209"/>
          </a:xfrm>
          <a:prstGeom prst="rect">
            <a:avLst/>
          </a:prstGeom>
        </p:spPr>
        <p:txBody>
          <a:bodyPr>
            <a:spAutoFit/>
          </a:bodyPr>
          <a:lstStyle/>
          <a:p>
            <a:pPr algn="ctr"/>
            <a:r>
              <a:rPr lang="en-US" sz="2800" b="0" i="0" dirty="0" smtClean="0">
                <a:solidFill>
                  <a:srgbClr val="000000"/>
                </a:solidFill>
                <a:effectLst/>
                <a:latin typeface="Segoe UI" panose="020B0502040204020203" pitchFamily="34" charset="0"/>
              </a:rPr>
              <a:t>Java Recursion</a:t>
            </a:r>
          </a:p>
          <a:p>
            <a:pPr algn="ctr"/>
            <a:endParaRPr lang="en-US" sz="2000" b="0" i="0" dirty="0" smtClean="0">
              <a:solidFill>
                <a:srgbClr val="000000"/>
              </a:solidFill>
              <a:effectLst/>
              <a:latin typeface="Segoe UI" panose="020B0502040204020203" pitchFamily="34" charset="0"/>
            </a:endParaRPr>
          </a:p>
          <a:p>
            <a:pPr algn="ctr"/>
            <a:r>
              <a:rPr lang="en-US" sz="2000" b="0" i="0" dirty="0" smtClean="0">
                <a:solidFill>
                  <a:srgbClr val="000000"/>
                </a:solidFill>
                <a:effectLst/>
                <a:latin typeface="Verdana" panose="020B0604030504040204" pitchFamily="34" charset="0"/>
              </a:rPr>
              <a:t>Recursion is the technique of making a function call itself. This technique provides a way to break complicated problems down into simple problems which are easier to solve.</a:t>
            </a:r>
          </a:p>
          <a:p>
            <a:pPr algn="ctr"/>
            <a:r>
              <a:rPr lang="en-US" sz="2000" b="0" i="0" dirty="0" smtClean="0">
                <a:solidFill>
                  <a:srgbClr val="000000"/>
                </a:solidFill>
                <a:effectLst/>
                <a:latin typeface="Verdana" panose="020B0604030504040204" pitchFamily="34" charset="0"/>
              </a:rPr>
              <a:t>Recursion may be a bit difficult to understand. The best way to figure out how it works is to experiment with it.</a:t>
            </a:r>
          </a:p>
          <a:p>
            <a:pPr algn="ctr"/>
            <a:endParaRPr lang="en-US" sz="2000" dirty="0"/>
          </a:p>
        </p:txBody>
      </p:sp>
    </p:spTree>
    <p:extLst>
      <p:ext uri="{BB962C8B-B14F-4D97-AF65-F5344CB8AC3E}">
        <p14:creationId xmlns:p14="http://schemas.microsoft.com/office/powerpoint/2010/main" val="733976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67</TotalTime>
  <Words>892</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Segoe UI</vt:lpstr>
      <vt:lpstr>Trebuchet MS</vt:lpstr>
      <vt:lpstr>Tw Cen MT</vt:lpstr>
      <vt:lpstr>Verdana</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Xəyal Fərziyev</dc:creator>
  <cp:lastModifiedBy>Xəyal Fərziyev</cp:lastModifiedBy>
  <cp:revision>6</cp:revision>
  <dcterms:created xsi:type="dcterms:W3CDTF">2020-12-11T11:39:00Z</dcterms:created>
  <dcterms:modified xsi:type="dcterms:W3CDTF">2020-12-11T12:46:43Z</dcterms:modified>
</cp:coreProperties>
</file>