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6C3788-48CC-40A4-80EF-16ADB18BC6A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2A5B-A975-4822-B517-936718CBC6DB}" type="slidenum">
              <a:rPr lang="en-US" smtClean="0"/>
              <a:t>‹#›</a:t>
            </a:fld>
            <a:endParaRPr lang="en-US"/>
          </a:p>
        </p:txBody>
      </p:sp>
    </p:spTree>
    <p:extLst>
      <p:ext uri="{BB962C8B-B14F-4D97-AF65-F5344CB8AC3E}">
        <p14:creationId xmlns:p14="http://schemas.microsoft.com/office/powerpoint/2010/main" val="40303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C3788-48CC-40A4-80EF-16ADB18BC6A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2A5B-A975-4822-B517-936718CBC6DB}" type="slidenum">
              <a:rPr lang="en-US" smtClean="0"/>
              <a:t>‹#›</a:t>
            </a:fld>
            <a:endParaRPr lang="en-US"/>
          </a:p>
        </p:txBody>
      </p:sp>
    </p:spTree>
    <p:extLst>
      <p:ext uri="{BB962C8B-B14F-4D97-AF65-F5344CB8AC3E}">
        <p14:creationId xmlns:p14="http://schemas.microsoft.com/office/powerpoint/2010/main" val="236324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F6C3788-48CC-40A4-80EF-16ADB18BC6A7}" type="datetimeFigureOut">
              <a:rPr lang="en-US" smtClean="0"/>
              <a:t>12/19/2020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E37E2A5B-A975-4822-B517-936718CBC6DB}" type="slidenum">
              <a:rPr lang="en-US" smtClean="0"/>
              <a:t>‹#›</a:t>
            </a:fld>
            <a:endParaRPr lang="en-US"/>
          </a:p>
        </p:txBody>
      </p:sp>
    </p:spTree>
    <p:extLst>
      <p:ext uri="{BB962C8B-B14F-4D97-AF65-F5344CB8AC3E}">
        <p14:creationId xmlns:p14="http://schemas.microsoft.com/office/powerpoint/2010/main" val="43064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C3788-48CC-40A4-80EF-16ADB18BC6A7}"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2A5B-A975-4822-B517-936718CBC6DB}" type="slidenum">
              <a:rPr lang="en-US" smtClean="0"/>
              <a:t>‹#›</a:t>
            </a:fld>
            <a:endParaRPr lang="en-US"/>
          </a:p>
        </p:txBody>
      </p:sp>
    </p:spTree>
    <p:extLst>
      <p:ext uri="{BB962C8B-B14F-4D97-AF65-F5344CB8AC3E}">
        <p14:creationId xmlns:p14="http://schemas.microsoft.com/office/powerpoint/2010/main" val="110373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F6C3788-48CC-40A4-80EF-16ADB18BC6A7}" type="datetimeFigureOut">
              <a:rPr lang="en-US" smtClean="0"/>
              <a:t>12/19/2020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37E2A5B-A975-4822-B517-936718CBC6DB}" type="slidenum">
              <a:rPr lang="en-US" smtClean="0"/>
              <a:t>‹#›</a:t>
            </a:fld>
            <a:endParaRPr lang="en-US"/>
          </a:p>
        </p:txBody>
      </p:sp>
    </p:spTree>
    <p:extLst>
      <p:ext uri="{BB962C8B-B14F-4D97-AF65-F5344CB8AC3E}">
        <p14:creationId xmlns:p14="http://schemas.microsoft.com/office/powerpoint/2010/main" val="12381404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C3788-48CC-40A4-80EF-16ADB18BC6A7}"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2A5B-A975-4822-B517-936718CBC6DB}" type="slidenum">
              <a:rPr lang="en-US" smtClean="0"/>
              <a:t>‹#›</a:t>
            </a:fld>
            <a:endParaRPr lang="en-US"/>
          </a:p>
        </p:txBody>
      </p:sp>
    </p:spTree>
    <p:extLst>
      <p:ext uri="{BB962C8B-B14F-4D97-AF65-F5344CB8AC3E}">
        <p14:creationId xmlns:p14="http://schemas.microsoft.com/office/powerpoint/2010/main" val="238092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C3788-48CC-40A4-80EF-16ADB18BC6A7}"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E2A5B-A975-4822-B517-936718CBC6DB}" type="slidenum">
              <a:rPr lang="en-US" smtClean="0"/>
              <a:t>‹#›</a:t>
            </a:fld>
            <a:endParaRPr lang="en-US"/>
          </a:p>
        </p:txBody>
      </p:sp>
    </p:spTree>
    <p:extLst>
      <p:ext uri="{BB962C8B-B14F-4D97-AF65-F5344CB8AC3E}">
        <p14:creationId xmlns:p14="http://schemas.microsoft.com/office/powerpoint/2010/main" val="2494398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C3788-48CC-40A4-80EF-16ADB18BC6A7}"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E2A5B-A975-4822-B517-936718CBC6DB}" type="slidenum">
              <a:rPr lang="en-US" smtClean="0"/>
              <a:t>‹#›</a:t>
            </a:fld>
            <a:endParaRPr lang="en-US"/>
          </a:p>
        </p:txBody>
      </p:sp>
    </p:spTree>
    <p:extLst>
      <p:ext uri="{BB962C8B-B14F-4D97-AF65-F5344CB8AC3E}">
        <p14:creationId xmlns:p14="http://schemas.microsoft.com/office/powerpoint/2010/main" val="362995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C3788-48CC-40A4-80EF-16ADB18BC6A7}"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E2A5B-A975-4822-B517-936718CBC6DB}" type="slidenum">
              <a:rPr lang="en-US" smtClean="0"/>
              <a:t>‹#›</a:t>
            </a:fld>
            <a:endParaRPr lang="en-US"/>
          </a:p>
        </p:txBody>
      </p:sp>
    </p:spTree>
    <p:extLst>
      <p:ext uri="{BB962C8B-B14F-4D97-AF65-F5344CB8AC3E}">
        <p14:creationId xmlns:p14="http://schemas.microsoft.com/office/powerpoint/2010/main" val="316492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C3788-48CC-40A4-80EF-16ADB18BC6A7}"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2A5B-A975-4822-B517-936718CBC6DB}" type="slidenum">
              <a:rPr lang="en-US" smtClean="0"/>
              <a:t>‹#›</a:t>
            </a:fld>
            <a:endParaRPr lang="en-US"/>
          </a:p>
        </p:txBody>
      </p:sp>
    </p:spTree>
    <p:extLst>
      <p:ext uri="{BB962C8B-B14F-4D97-AF65-F5344CB8AC3E}">
        <p14:creationId xmlns:p14="http://schemas.microsoft.com/office/powerpoint/2010/main" val="54851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C3788-48CC-40A4-80EF-16ADB18BC6A7}"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2A5B-A975-4822-B517-936718CBC6DB}" type="slidenum">
              <a:rPr lang="en-US" smtClean="0"/>
              <a:t>‹#›</a:t>
            </a:fld>
            <a:endParaRPr lang="en-US"/>
          </a:p>
        </p:txBody>
      </p:sp>
    </p:spTree>
    <p:extLst>
      <p:ext uri="{BB962C8B-B14F-4D97-AF65-F5344CB8AC3E}">
        <p14:creationId xmlns:p14="http://schemas.microsoft.com/office/powerpoint/2010/main" val="296713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F6C3788-48CC-40A4-80EF-16ADB18BC6A7}" type="datetimeFigureOut">
              <a:rPr lang="en-US" smtClean="0"/>
              <a:t>12/19/2020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37E2A5B-A975-4822-B517-936718CBC6DB}" type="slidenum">
              <a:rPr lang="en-US" smtClean="0"/>
              <a:t>‹#›</a:t>
            </a:fld>
            <a:endParaRPr lang="en-US"/>
          </a:p>
        </p:txBody>
      </p:sp>
    </p:spTree>
    <p:extLst>
      <p:ext uri="{BB962C8B-B14F-4D97-AF65-F5344CB8AC3E}">
        <p14:creationId xmlns:p14="http://schemas.microsoft.com/office/powerpoint/2010/main" val="2626947438"/>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183" y="2561102"/>
            <a:ext cx="12542344" cy="707886"/>
          </a:xfrm>
          <a:prstGeom prst="rect">
            <a:avLst/>
          </a:prstGeom>
        </p:spPr>
        <p:txBody>
          <a:bodyPr wrap="none">
            <a:spAutoFit/>
          </a:bodyPr>
          <a:lstStyle/>
          <a:p>
            <a:r>
              <a:rPr lang="en-US" sz="4000" b="1" dirty="0" smtClean="0">
                <a:solidFill>
                  <a:schemeClr val="bg2">
                    <a:lumMod val="50000"/>
                  </a:schemeClr>
                </a:solidFill>
                <a:effectLst/>
                <a:latin typeface="Perpetua Titling MT" panose="02020502060505020804" pitchFamily="18" charset="0"/>
              </a:rPr>
              <a:t>Object Oriented Programming Concept</a:t>
            </a:r>
            <a:endParaRPr lang="en-US" sz="4000" b="1" dirty="0">
              <a:solidFill>
                <a:schemeClr val="bg2">
                  <a:lumMod val="50000"/>
                </a:schemeClr>
              </a:solidFill>
              <a:effectLst/>
              <a:latin typeface="Perpetua Titling MT" panose="02020502060505020804" pitchFamily="18" charset="0"/>
            </a:endParaRPr>
          </a:p>
        </p:txBody>
      </p:sp>
    </p:spTree>
    <p:extLst>
      <p:ext uri="{BB962C8B-B14F-4D97-AF65-F5344CB8AC3E}">
        <p14:creationId xmlns:p14="http://schemas.microsoft.com/office/powerpoint/2010/main" val="34899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702" y="689676"/>
            <a:ext cx="6096000" cy="5386090"/>
          </a:xfrm>
          <a:prstGeom prst="rect">
            <a:avLst/>
          </a:prstGeom>
        </p:spPr>
        <p:txBody>
          <a:bodyPr>
            <a:spAutoFit/>
          </a:bodyPr>
          <a:lstStyle/>
          <a:p>
            <a:pPr algn="ctr"/>
            <a:r>
              <a:rPr lang="en-US" sz="3600" dirty="0" smtClean="0">
                <a:solidFill>
                  <a:schemeClr val="tx2">
                    <a:lumMod val="10000"/>
                  </a:schemeClr>
                </a:solidFill>
              </a:rPr>
              <a:t>Create a Class</a:t>
            </a:r>
          </a:p>
          <a:p>
            <a:endParaRPr lang="en-US" sz="2800" dirty="0">
              <a:solidFill>
                <a:schemeClr val="tx2">
                  <a:lumMod val="10000"/>
                </a:schemeClr>
              </a:solidFill>
            </a:endParaRPr>
          </a:p>
          <a:p>
            <a:endParaRPr lang="en-US" sz="2800" dirty="0" smtClean="0">
              <a:solidFill>
                <a:schemeClr val="tx2">
                  <a:lumMod val="10000"/>
                </a:schemeClr>
              </a:solidFill>
            </a:endParaRPr>
          </a:p>
          <a:p>
            <a:r>
              <a:rPr lang="en-US" sz="2800" dirty="0" smtClean="0">
                <a:solidFill>
                  <a:schemeClr val="tx2">
                    <a:lumMod val="10000"/>
                  </a:schemeClr>
                </a:solidFill>
              </a:rPr>
              <a:t>To create a class, use the keyword class:</a:t>
            </a:r>
          </a:p>
          <a:p>
            <a:endParaRPr lang="en-US" sz="2800" dirty="0" smtClean="0">
              <a:solidFill>
                <a:schemeClr val="tx2">
                  <a:lumMod val="10000"/>
                </a:schemeClr>
              </a:solidFill>
            </a:endParaRPr>
          </a:p>
          <a:p>
            <a:r>
              <a:rPr lang="en-US" sz="2800" dirty="0" smtClean="0">
                <a:solidFill>
                  <a:schemeClr val="tx2">
                    <a:lumMod val="10000"/>
                  </a:schemeClr>
                </a:solidFill>
              </a:rPr>
              <a:t>Main.java</a:t>
            </a:r>
          </a:p>
          <a:p>
            <a:r>
              <a:rPr lang="en-US" sz="2800" dirty="0" smtClean="0">
                <a:solidFill>
                  <a:schemeClr val="tx2">
                    <a:lumMod val="10000"/>
                  </a:schemeClr>
                </a:solidFill>
              </a:rPr>
              <a:t>Create a class named "Main" with a variable x:</a:t>
            </a:r>
          </a:p>
          <a:p>
            <a:endParaRPr lang="en-US" sz="2800" dirty="0" smtClean="0">
              <a:solidFill>
                <a:schemeClr val="tx2">
                  <a:lumMod val="10000"/>
                </a:schemeClr>
              </a:solidFill>
            </a:endParaRPr>
          </a:p>
          <a:p>
            <a:r>
              <a:rPr lang="en-US" sz="2800" dirty="0" smtClean="0">
                <a:solidFill>
                  <a:schemeClr val="tx2">
                    <a:lumMod val="10000"/>
                  </a:schemeClr>
                </a:solidFill>
              </a:rPr>
              <a:t>public class Main {</a:t>
            </a:r>
          </a:p>
          <a:p>
            <a:r>
              <a:rPr lang="en-US" sz="2800" dirty="0" smtClean="0">
                <a:solidFill>
                  <a:schemeClr val="tx2">
                    <a:lumMod val="10000"/>
                  </a:schemeClr>
                </a:solidFill>
              </a:rPr>
              <a:t>  </a:t>
            </a:r>
            <a:r>
              <a:rPr lang="en-US" sz="2800" dirty="0" err="1" smtClean="0">
                <a:solidFill>
                  <a:schemeClr val="tx2">
                    <a:lumMod val="10000"/>
                  </a:schemeClr>
                </a:solidFill>
              </a:rPr>
              <a:t>int</a:t>
            </a:r>
            <a:r>
              <a:rPr lang="en-US" sz="2800" dirty="0" smtClean="0">
                <a:solidFill>
                  <a:schemeClr val="tx2">
                    <a:lumMod val="10000"/>
                  </a:schemeClr>
                </a:solidFill>
              </a:rPr>
              <a:t> x = 5;</a:t>
            </a:r>
          </a:p>
          <a:p>
            <a:r>
              <a:rPr lang="en-US" sz="2800" dirty="0" smtClean="0">
                <a:solidFill>
                  <a:schemeClr val="tx2">
                    <a:lumMod val="10000"/>
                  </a:schemeClr>
                </a:solidFill>
              </a:rPr>
              <a:t>}</a:t>
            </a:r>
            <a:endParaRPr lang="en-US" sz="2800" dirty="0">
              <a:solidFill>
                <a:schemeClr val="tx2">
                  <a:lumMod val="10000"/>
                </a:schemeClr>
              </a:solidFill>
            </a:endParaRPr>
          </a:p>
        </p:txBody>
      </p:sp>
    </p:spTree>
    <p:extLst>
      <p:ext uri="{BB962C8B-B14F-4D97-AF65-F5344CB8AC3E}">
        <p14:creationId xmlns:p14="http://schemas.microsoft.com/office/powerpoint/2010/main" val="243824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0842"/>
            <a:ext cx="12192000" cy="6247864"/>
          </a:xfrm>
          <a:prstGeom prst="rect">
            <a:avLst/>
          </a:prstGeom>
        </p:spPr>
        <p:txBody>
          <a:bodyPr wrap="square">
            <a:spAutoFit/>
          </a:bodyPr>
          <a:lstStyle/>
          <a:p>
            <a:pPr algn="ctr"/>
            <a:r>
              <a:rPr lang="en-US" sz="4000" dirty="0" smtClean="0">
                <a:solidFill>
                  <a:schemeClr val="tx2">
                    <a:lumMod val="10000"/>
                  </a:schemeClr>
                </a:solidFill>
              </a:rPr>
              <a:t>Create an Object</a:t>
            </a:r>
          </a:p>
          <a:p>
            <a:endParaRPr lang="en-US" sz="2000" dirty="0">
              <a:solidFill>
                <a:schemeClr val="tx2">
                  <a:lumMod val="10000"/>
                </a:schemeClr>
              </a:solidFill>
            </a:endParaRPr>
          </a:p>
          <a:p>
            <a:endParaRPr lang="en-US" sz="2000" dirty="0" smtClean="0">
              <a:solidFill>
                <a:schemeClr val="tx2">
                  <a:lumMod val="10000"/>
                </a:schemeClr>
              </a:solidFill>
            </a:endParaRPr>
          </a:p>
          <a:p>
            <a:r>
              <a:rPr lang="en-US" sz="2000" dirty="0" smtClean="0">
                <a:solidFill>
                  <a:schemeClr val="tx2">
                    <a:lumMod val="10000"/>
                  </a:schemeClr>
                </a:solidFill>
              </a:rPr>
              <a:t>In Java, an object is created from a class. We have already created the class named </a:t>
            </a:r>
            <a:r>
              <a:rPr lang="en-US" sz="2000" dirty="0" err="1" smtClean="0">
                <a:solidFill>
                  <a:schemeClr val="tx2">
                    <a:lumMod val="10000"/>
                  </a:schemeClr>
                </a:solidFill>
              </a:rPr>
              <a:t>MyClass</a:t>
            </a:r>
            <a:r>
              <a:rPr lang="en-US" sz="2000" dirty="0" smtClean="0">
                <a:solidFill>
                  <a:schemeClr val="tx2">
                    <a:lumMod val="10000"/>
                  </a:schemeClr>
                </a:solidFill>
              </a:rPr>
              <a:t>, so now we can use this to create objects.</a:t>
            </a:r>
          </a:p>
          <a:p>
            <a:endParaRPr lang="en-US" sz="2000" dirty="0" smtClean="0">
              <a:solidFill>
                <a:schemeClr val="tx2">
                  <a:lumMod val="10000"/>
                </a:schemeClr>
              </a:solidFill>
            </a:endParaRPr>
          </a:p>
          <a:p>
            <a:r>
              <a:rPr lang="en-US" sz="2000" dirty="0" smtClean="0">
                <a:solidFill>
                  <a:schemeClr val="tx2">
                    <a:lumMod val="10000"/>
                  </a:schemeClr>
                </a:solidFill>
              </a:rPr>
              <a:t>To create an object of </a:t>
            </a:r>
            <a:r>
              <a:rPr lang="en-US" sz="2000" dirty="0" err="1" smtClean="0">
                <a:solidFill>
                  <a:schemeClr val="tx2">
                    <a:lumMod val="10000"/>
                  </a:schemeClr>
                </a:solidFill>
              </a:rPr>
              <a:t>MyClass</a:t>
            </a:r>
            <a:r>
              <a:rPr lang="en-US" sz="2000" dirty="0" smtClean="0">
                <a:solidFill>
                  <a:schemeClr val="tx2">
                    <a:lumMod val="10000"/>
                  </a:schemeClr>
                </a:solidFill>
              </a:rPr>
              <a:t>, specify the class name, followed by the object name, and use the keyword new:</a:t>
            </a:r>
          </a:p>
          <a:p>
            <a:endParaRPr lang="en-US" sz="2000" dirty="0" smtClean="0">
              <a:solidFill>
                <a:schemeClr val="tx2">
                  <a:lumMod val="10000"/>
                </a:schemeClr>
              </a:solidFill>
            </a:endParaRPr>
          </a:p>
          <a:p>
            <a:r>
              <a:rPr lang="en-US" sz="2000" dirty="0" smtClean="0">
                <a:solidFill>
                  <a:schemeClr val="tx2">
                    <a:lumMod val="10000"/>
                  </a:schemeClr>
                </a:solidFill>
              </a:rPr>
              <a:t>Example</a:t>
            </a:r>
          </a:p>
          <a:p>
            <a:r>
              <a:rPr lang="en-US" sz="2000" dirty="0" smtClean="0">
                <a:solidFill>
                  <a:schemeClr val="tx2">
                    <a:lumMod val="10000"/>
                  </a:schemeClr>
                </a:solidFill>
              </a:rPr>
              <a:t>Create an object called "</a:t>
            </a:r>
            <a:r>
              <a:rPr lang="en-US" sz="2000" dirty="0" err="1" smtClean="0">
                <a:solidFill>
                  <a:schemeClr val="tx2">
                    <a:lumMod val="10000"/>
                  </a:schemeClr>
                </a:solidFill>
              </a:rPr>
              <a:t>myObj</a:t>
            </a:r>
            <a:r>
              <a:rPr lang="en-US" sz="2000" dirty="0" smtClean="0">
                <a:solidFill>
                  <a:schemeClr val="tx2">
                    <a:lumMod val="10000"/>
                  </a:schemeClr>
                </a:solidFill>
              </a:rPr>
              <a:t>" and print the value of x:</a:t>
            </a:r>
          </a:p>
          <a:p>
            <a:endParaRPr lang="en-US" sz="2000" dirty="0" smtClean="0">
              <a:solidFill>
                <a:schemeClr val="tx2">
                  <a:lumMod val="10000"/>
                </a:schemeClr>
              </a:solidFill>
            </a:endParaRPr>
          </a:p>
          <a:p>
            <a:r>
              <a:rPr lang="en-US" sz="2000" dirty="0" smtClean="0">
                <a:solidFill>
                  <a:schemeClr val="tx2">
                    <a:lumMod val="10000"/>
                  </a:schemeClr>
                </a:solidFill>
              </a:rPr>
              <a:t>public class Main {</a:t>
            </a:r>
          </a:p>
          <a:p>
            <a:r>
              <a:rPr lang="en-US" sz="2000" dirty="0" smtClean="0">
                <a:solidFill>
                  <a:schemeClr val="tx2">
                    <a:lumMod val="10000"/>
                  </a:schemeClr>
                </a:solidFill>
              </a:rPr>
              <a:t>  </a:t>
            </a:r>
            <a:r>
              <a:rPr lang="en-US" sz="2000" dirty="0" err="1" smtClean="0">
                <a:solidFill>
                  <a:schemeClr val="tx2">
                    <a:lumMod val="10000"/>
                  </a:schemeClr>
                </a:solidFill>
              </a:rPr>
              <a:t>int</a:t>
            </a:r>
            <a:r>
              <a:rPr lang="en-US" sz="2000" dirty="0" smtClean="0">
                <a:solidFill>
                  <a:schemeClr val="tx2">
                    <a:lumMod val="10000"/>
                  </a:schemeClr>
                </a:solidFill>
              </a:rPr>
              <a:t> x = 5;</a:t>
            </a:r>
          </a:p>
          <a:p>
            <a:endParaRPr lang="en-US" sz="2000" dirty="0" smtClean="0">
              <a:solidFill>
                <a:schemeClr val="tx2">
                  <a:lumMod val="10000"/>
                </a:schemeClr>
              </a:solidFill>
            </a:endParaRPr>
          </a:p>
          <a:p>
            <a:r>
              <a:rPr lang="en-US" sz="2000" dirty="0" smtClean="0">
                <a:solidFill>
                  <a:schemeClr val="tx2">
                    <a:lumMod val="10000"/>
                  </a:schemeClr>
                </a:solidFill>
              </a:rPr>
              <a:t>  public static void main(String[] </a:t>
            </a:r>
            <a:r>
              <a:rPr lang="en-US" sz="2000" dirty="0" err="1" smtClean="0">
                <a:solidFill>
                  <a:schemeClr val="tx2">
                    <a:lumMod val="10000"/>
                  </a:schemeClr>
                </a:solidFill>
              </a:rPr>
              <a:t>args</a:t>
            </a:r>
            <a:r>
              <a:rPr lang="en-US" sz="2000" dirty="0" smtClean="0">
                <a:solidFill>
                  <a:schemeClr val="tx2">
                    <a:lumMod val="10000"/>
                  </a:schemeClr>
                </a:solidFill>
              </a:rPr>
              <a:t>) {</a:t>
            </a:r>
          </a:p>
          <a:p>
            <a:r>
              <a:rPr lang="en-US" sz="2000" dirty="0" smtClean="0">
                <a:solidFill>
                  <a:schemeClr val="tx2">
                    <a:lumMod val="10000"/>
                  </a:schemeClr>
                </a:solidFill>
              </a:rPr>
              <a:t>    Main </a:t>
            </a:r>
            <a:r>
              <a:rPr lang="en-US" sz="2000" dirty="0" err="1" smtClean="0">
                <a:solidFill>
                  <a:schemeClr val="tx2">
                    <a:lumMod val="10000"/>
                  </a:schemeClr>
                </a:solidFill>
              </a:rPr>
              <a:t>myObj</a:t>
            </a:r>
            <a:r>
              <a:rPr lang="en-US" sz="2000" dirty="0" smtClean="0">
                <a:solidFill>
                  <a:schemeClr val="tx2">
                    <a:lumMod val="10000"/>
                  </a:schemeClr>
                </a:solidFill>
              </a:rPr>
              <a:t> = new Main();</a:t>
            </a:r>
          </a:p>
          <a:p>
            <a:r>
              <a:rPr lang="en-US" sz="2000" dirty="0" smtClean="0">
                <a:solidFill>
                  <a:schemeClr val="tx2">
                    <a:lumMod val="10000"/>
                  </a:schemeClr>
                </a:solidFill>
              </a:rPr>
              <a:t>    </a:t>
            </a:r>
            <a:r>
              <a:rPr lang="en-US" sz="2000" dirty="0" err="1" smtClean="0">
                <a:solidFill>
                  <a:schemeClr val="tx2">
                    <a:lumMod val="10000"/>
                  </a:schemeClr>
                </a:solidFill>
              </a:rPr>
              <a:t>System.out.println</a:t>
            </a:r>
            <a:r>
              <a:rPr lang="en-US" sz="2000" dirty="0" smtClean="0">
                <a:solidFill>
                  <a:schemeClr val="tx2">
                    <a:lumMod val="10000"/>
                  </a:schemeClr>
                </a:solidFill>
              </a:rPr>
              <a:t>(</a:t>
            </a:r>
            <a:r>
              <a:rPr lang="en-US" sz="2000" dirty="0" err="1" smtClean="0">
                <a:solidFill>
                  <a:schemeClr val="tx2">
                    <a:lumMod val="10000"/>
                  </a:schemeClr>
                </a:solidFill>
              </a:rPr>
              <a:t>myObj.x</a:t>
            </a:r>
            <a:r>
              <a:rPr lang="en-US" sz="2000" dirty="0" smtClean="0">
                <a:solidFill>
                  <a:schemeClr val="tx2">
                    <a:lumMod val="10000"/>
                  </a:schemeClr>
                </a:solidFill>
              </a:rPr>
              <a:t>);</a:t>
            </a:r>
          </a:p>
          <a:p>
            <a:r>
              <a:rPr lang="en-US" sz="2000" dirty="0" smtClean="0">
                <a:solidFill>
                  <a:schemeClr val="tx2">
                    <a:lumMod val="10000"/>
                  </a:schemeClr>
                </a:solidFill>
              </a:rPr>
              <a:t>  }</a:t>
            </a:r>
          </a:p>
          <a:p>
            <a:r>
              <a:rPr lang="en-US" sz="2000" dirty="0" smtClean="0">
                <a:solidFill>
                  <a:schemeClr val="tx2">
                    <a:lumMod val="10000"/>
                  </a:schemeClr>
                </a:solidFill>
              </a:rPr>
              <a:t>}</a:t>
            </a:r>
            <a:endParaRPr lang="en-US" sz="2000" dirty="0">
              <a:solidFill>
                <a:schemeClr val="tx2">
                  <a:lumMod val="10000"/>
                </a:schemeClr>
              </a:solidFill>
            </a:endParaRPr>
          </a:p>
        </p:txBody>
      </p:sp>
    </p:spTree>
    <p:extLst>
      <p:ext uri="{BB962C8B-B14F-4D97-AF65-F5344CB8AC3E}">
        <p14:creationId xmlns:p14="http://schemas.microsoft.com/office/powerpoint/2010/main" val="194529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6478" y="695237"/>
            <a:ext cx="11900847" cy="5539978"/>
          </a:xfrm>
          <a:prstGeom prst="rect">
            <a:avLst/>
          </a:prstGeom>
        </p:spPr>
        <p:txBody>
          <a:bodyPr wrap="square">
            <a:spAutoFit/>
          </a:bodyPr>
          <a:lstStyle/>
          <a:p>
            <a:pPr algn="ctr"/>
            <a:r>
              <a:rPr lang="en-US" sz="3600" dirty="0" smtClean="0">
                <a:solidFill>
                  <a:schemeClr val="tx2">
                    <a:lumMod val="10000"/>
                  </a:schemeClr>
                </a:solidFill>
              </a:rPr>
              <a:t>Java Class Attributes</a:t>
            </a:r>
          </a:p>
          <a:p>
            <a:endParaRPr lang="en-US" dirty="0" smtClean="0">
              <a:solidFill>
                <a:schemeClr val="tx2">
                  <a:lumMod val="10000"/>
                </a:schemeClr>
              </a:solidFill>
            </a:endParaRPr>
          </a:p>
          <a:p>
            <a:endParaRPr lang="en-US" dirty="0">
              <a:solidFill>
                <a:schemeClr val="tx2">
                  <a:lumMod val="10000"/>
                </a:schemeClr>
              </a:solidFill>
            </a:endParaRPr>
          </a:p>
          <a:p>
            <a:endParaRPr lang="en-US" dirty="0" smtClean="0">
              <a:solidFill>
                <a:schemeClr val="tx2">
                  <a:lumMod val="10000"/>
                </a:schemeClr>
              </a:solidFill>
            </a:endParaRPr>
          </a:p>
          <a:p>
            <a:r>
              <a:rPr lang="en-US" sz="2400" dirty="0" smtClean="0">
                <a:solidFill>
                  <a:schemeClr val="tx2">
                    <a:lumMod val="10000"/>
                  </a:schemeClr>
                </a:solidFill>
              </a:rPr>
              <a:t>In the previous chapter, we used the term "variable" for x in the example (as shown below). It is actually an attribute of the class. Or you could say that class attributes are variables within a class:</a:t>
            </a:r>
          </a:p>
          <a:p>
            <a:endParaRPr lang="en-US" sz="2400" dirty="0" smtClean="0">
              <a:solidFill>
                <a:schemeClr val="tx2">
                  <a:lumMod val="10000"/>
                </a:schemeClr>
              </a:solidFill>
            </a:endParaRPr>
          </a:p>
          <a:p>
            <a:r>
              <a:rPr lang="en-US" sz="2400" dirty="0" smtClean="0">
                <a:solidFill>
                  <a:schemeClr val="tx2">
                    <a:lumMod val="10000"/>
                  </a:schemeClr>
                </a:solidFill>
              </a:rPr>
              <a:t>Example</a:t>
            </a:r>
          </a:p>
          <a:p>
            <a:r>
              <a:rPr lang="en-US" sz="2400" dirty="0" smtClean="0">
                <a:solidFill>
                  <a:schemeClr val="tx2">
                    <a:lumMod val="10000"/>
                  </a:schemeClr>
                </a:solidFill>
              </a:rPr>
              <a:t>Create a class called "Main" with two attributes: x and y:</a:t>
            </a:r>
          </a:p>
          <a:p>
            <a:endParaRPr lang="en-US" sz="2400" dirty="0" smtClean="0">
              <a:solidFill>
                <a:schemeClr val="tx2">
                  <a:lumMod val="10000"/>
                </a:schemeClr>
              </a:solidFill>
            </a:endParaRPr>
          </a:p>
          <a:p>
            <a:r>
              <a:rPr lang="en-US" sz="2400" dirty="0" smtClean="0">
                <a:solidFill>
                  <a:schemeClr val="tx2">
                    <a:lumMod val="10000"/>
                  </a:schemeClr>
                </a:solidFill>
              </a:rPr>
              <a:t>public class Main {</a:t>
            </a:r>
          </a:p>
          <a:p>
            <a:r>
              <a:rPr lang="en-US" sz="2400" dirty="0" smtClean="0">
                <a:solidFill>
                  <a:schemeClr val="tx2">
                    <a:lumMod val="10000"/>
                  </a:schemeClr>
                </a:solidFill>
              </a:rPr>
              <a:t>  </a:t>
            </a:r>
            <a:r>
              <a:rPr lang="en-US" sz="2400" dirty="0" err="1" smtClean="0">
                <a:solidFill>
                  <a:schemeClr val="tx2">
                    <a:lumMod val="10000"/>
                  </a:schemeClr>
                </a:solidFill>
              </a:rPr>
              <a:t>int</a:t>
            </a:r>
            <a:r>
              <a:rPr lang="en-US" sz="2400" dirty="0" smtClean="0">
                <a:solidFill>
                  <a:schemeClr val="tx2">
                    <a:lumMod val="10000"/>
                  </a:schemeClr>
                </a:solidFill>
              </a:rPr>
              <a:t> x = 5;</a:t>
            </a:r>
          </a:p>
          <a:p>
            <a:r>
              <a:rPr lang="en-US" sz="2400" dirty="0" smtClean="0">
                <a:solidFill>
                  <a:schemeClr val="tx2">
                    <a:lumMod val="10000"/>
                  </a:schemeClr>
                </a:solidFill>
              </a:rPr>
              <a:t>  </a:t>
            </a:r>
            <a:r>
              <a:rPr lang="en-US" sz="2400" dirty="0" err="1" smtClean="0">
                <a:solidFill>
                  <a:schemeClr val="tx2">
                    <a:lumMod val="10000"/>
                  </a:schemeClr>
                </a:solidFill>
              </a:rPr>
              <a:t>int</a:t>
            </a:r>
            <a:r>
              <a:rPr lang="en-US" sz="2400" dirty="0" smtClean="0">
                <a:solidFill>
                  <a:schemeClr val="tx2">
                    <a:lumMod val="10000"/>
                  </a:schemeClr>
                </a:solidFill>
              </a:rPr>
              <a:t> y = 3;</a:t>
            </a:r>
          </a:p>
          <a:p>
            <a:r>
              <a:rPr lang="en-US" sz="2400" dirty="0" smtClean="0">
                <a:solidFill>
                  <a:schemeClr val="tx2">
                    <a:lumMod val="10000"/>
                  </a:schemeClr>
                </a:solidFill>
              </a:rPr>
              <a:t>}</a:t>
            </a:r>
            <a:endParaRPr lang="en-US" sz="2400" dirty="0">
              <a:solidFill>
                <a:schemeClr val="tx2">
                  <a:lumMod val="10000"/>
                </a:schemeClr>
              </a:solidFill>
            </a:endParaRPr>
          </a:p>
        </p:txBody>
      </p:sp>
    </p:spTree>
    <p:extLst>
      <p:ext uri="{BB962C8B-B14F-4D97-AF65-F5344CB8AC3E}">
        <p14:creationId xmlns:p14="http://schemas.microsoft.com/office/powerpoint/2010/main" val="270219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693720"/>
            <a:ext cx="11641541" cy="4093428"/>
          </a:xfrm>
          <a:prstGeom prst="rect">
            <a:avLst/>
          </a:prstGeom>
        </p:spPr>
        <p:txBody>
          <a:bodyPr wrap="square">
            <a:spAutoFit/>
          </a:bodyPr>
          <a:lstStyle/>
          <a:p>
            <a:pPr algn="ctr"/>
            <a:r>
              <a:rPr lang="en-US" sz="3600" dirty="0" smtClean="0">
                <a:solidFill>
                  <a:schemeClr val="tx2">
                    <a:lumMod val="10000"/>
                  </a:schemeClr>
                </a:solidFill>
              </a:rPr>
              <a:t>Static vs. Non-Static</a:t>
            </a:r>
          </a:p>
          <a:p>
            <a:endParaRPr lang="en-US" sz="2800" dirty="0">
              <a:solidFill>
                <a:schemeClr val="tx2">
                  <a:lumMod val="10000"/>
                </a:schemeClr>
              </a:solidFill>
            </a:endParaRPr>
          </a:p>
          <a:p>
            <a:endParaRPr lang="en-US" sz="2800" dirty="0" smtClean="0">
              <a:solidFill>
                <a:schemeClr val="tx2">
                  <a:lumMod val="10000"/>
                </a:schemeClr>
              </a:solidFill>
            </a:endParaRPr>
          </a:p>
          <a:p>
            <a:r>
              <a:rPr lang="en-US" sz="2800" dirty="0" smtClean="0">
                <a:solidFill>
                  <a:schemeClr val="tx2">
                    <a:lumMod val="10000"/>
                  </a:schemeClr>
                </a:solidFill>
              </a:rPr>
              <a:t>You will often see Java programs that have either static or public attributes and methods.</a:t>
            </a:r>
          </a:p>
          <a:p>
            <a:endParaRPr lang="en-US" sz="2800" dirty="0" smtClean="0">
              <a:solidFill>
                <a:schemeClr val="tx2">
                  <a:lumMod val="10000"/>
                </a:schemeClr>
              </a:solidFill>
            </a:endParaRPr>
          </a:p>
          <a:p>
            <a:r>
              <a:rPr lang="en-US" sz="2800" dirty="0" smtClean="0">
                <a:solidFill>
                  <a:schemeClr val="tx2">
                    <a:lumMod val="10000"/>
                  </a:schemeClr>
                </a:solidFill>
              </a:rPr>
              <a:t>In the example above, we created a static method, which means that it can be accessed without creating an object of the class, unlike public, which can only be accessed by objects:</a:t>
            </a:r>
            <a:endParaRPr lang="en-US" sz="2800" dirty="0">
              <a:solidFill>
                <a:schemeClr val="tx2">
                  <a:lumMod val="10000"/>
                </a:schemeClr>
              </a:solidFill>
            </a:endParaRPr>
          </a:p>
        </p:txBody>
      </p:sp>
    </p:spTree>
    <p:extLst>
      <p:ext uri="{BB962C8B-B14F-4D97-AF65-F5344CB8AC3E}">
        <p14:creationId xmlns:p14="http://schemas.microsoft.com/office/powerpoint/2010/main" val="334173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35" y="517803"/>
            <a:ext cx="12192000" cy="6340197"/>
          </a:xfrm>
          <a:prstGeom prst="rect">
            <a:avLst/>
          </a:prstGeom>
        </p:spPr>
        <p:txBody>
          <a:bodyPr wrap="square">
            <a:spAutoFit/>
          </a:bodyPr>
          <a:lstStyle/>
          <a:p>
            <a:pPr algn="ctr"/>
            <a:r>
              <a:rPr lang="en-US" sz="3200" b="1" dirty="0" smtClean="0">
                <a:solidFill>
                  <a:schemeClr val="tx2">
                    <a:lumMod val="10000"/>
                  </a:schemeClr>
                </a:solidFill>
              </a:rPr>
              <a:t>Example</a:t>
            </a:r>
          </a:p>
          <a:p>
            <a:endParaRPr lang="en-US" dirty="0" smtClean="0">
              <a:solidFill>
                <a:schemeClr val="tx2">
                  <a:lumMod val="10000"/>
                </a:schemeClr>
              </a:solidFill>
            </a:endParaRPr>
          </a:p>
          <a:p>
            <a:r>
              <a:rPr lang="en-US" dirty="0" smtClean="0">
                <a:solidFill>
                  <a:schemeClr val="tx2">
                    <a:lumMod val="10000"/>
                  </a:schemeClr>
                </a:solidFill>
              </a:rPr>
              <a:t>An example to demonstrate the differences between static and public methods:</a:t>
            </a:r>
          </a:p>
          <a:p>
            <a:r>
              <a:rPr lang="en-US" dirty="0" smtClean="0">
                <a:solidFill>
                  <a:schemeClr val="tx2">
                    <a:lumMod val="10000"/>
                  </a:schemeClr>
                </a:solidFill>
              </a:rPr>
              <a:t>public class Main {</a:t>
            </a:r>
          </a:p>
          <a:p>
            <a:r>
              <a:rPr lang="en-US" dirty="0" smtClean="0">
                <a:solidFill>
                  <a:schemeClr val="tx2">
                    <a:lumMod val="10000"/>
                  </a:schemeClr>
                </a:solidFill>
              </a:rPr>
              <a:t>  // Static method</a:t>
            </a:r>
          </a:p>
          <a:p>
            <a:r>
              <a:rPr lang="en-US" dirty="0" smtClean="0">
                <a:solidFill>
                  <a:schemeClr val="tx2">
                    <a:lumMod val="10000"/>
                  </a:schemeClr>
                </a:solidFill>
              </a:rPr>
              <a:t>  static void </a:t>
            </a:r>
            <a:r>
              <a:rPr lang="en-US" dirty="0" err="1" smtClean="0">
                <a:solidFill>
                  <a:schemeClr val="tx2">
                    <a:lumMod val="10000"/>
                  </a:schemeClr>
                </a:solidFill>
              </a:rPr>
              <a:t>myStaticMethod</a:t>
            </a:r>
            <a:r>
              <a:rPr lang="en-US" dirty="0" smtClean="0">
                <a:solidFill>
                  <a:schemeClr val="tx2">
                    <a:lumMod val="10000"/>
                  </a:schemeClr>
                </a:solidFill>
              </a:rPr>
              <a:t>() {</a:t>
            </a:r>
          </a:p>
          <a:p>
            <a:r>
              <a:rPr lang="en-US" dirty="0" smtClean="0">
                <a:solidFill>
                  <a:schemeClr val="tx2">
                    <a:lumMod val="10000"/>
                  </a:schemeClr>
                </a:solidFill>
              </a:rPr>
              <a:t>    </a:t>
            </a:r>
            <a:r>
              <a:rPr lang="en-US" dirty="0" err="1" smtClean="0">
                <a:solidFill>
                  <a:schemeClr val="tx2">
                    <a:lumMod val="10000"/>
                  </a:schemeClr>
                </a:solidFill>
              </a:rPr>
              <a:t>System.out.println</a:t>
            </a:r>
            <a:r>
              <a:rPr lang="en-US" dirty="0" smtClean="0">
                <a:solidFill>
                  <a:schemeClr val="tx2">
                    <a:lumMod val="10000"/>
                  </a:schemeClr>
                </a:solidFill>
              </a:rPr>
              <a:t>("Static methods can be called without creating objects");</a:t>
            </a:r>
          </a:p>
          <a:p>
            <a:r>
              <a:rPr lang="en-US" dirty="0" smtClean="0">
                <a:solidFill>
                  <a:schemeClr val="tx2">
                    <a:lumMod val="10000"/>
                  </a:schemeClr>
                </a:solidFill>
              </a:rPr>
              <a:t>  }</a:t>
            </a:r>
          </a:p>
          <a:p>
            <a:endParaRPr lang="en-US" dirty="0" smtClean="0">
              <a:solidFill>
                <a:schemeClr val="tx2">
                  <a:lumMod val="10000"/>
                </a:schemeClr>
              </a:solidFill>
            </a:endParaRPr>
          </a:p>
          <a:p>
            <a:r>
              <a:rPr lang="en-US" dirty="0" smtClean="0">
                <a:solidFill>
                  <a:schemeClr val="tx2">
                    <a:lumMod val="10000"/>
                  </a:schemeClr>
                </a:solidFill>
              </a:rPr>
              <a:t>  // Public method</a:t>
            </a:r>
          </a:p>
          <a:p>
            <a:r>
              <a:rPr lang="en-US" dirty="0" smtClean="0">
                <a:solidFill>
                  <a:schemeClr val="tx2">
                    <a:lumMod val="10000"/>
                  </a:schemeClr>
                </a:solidFill>
              </a:rPr>
              <a:t>  public void </a:t>
            </a:r>
            <a:r>
              <a:rPr lang="en-US" dirty="0" err="1" smtClean="0">
                <a:solidFill>
                  <a:schemeClr val="tx2">
                    <a:lumMod val="10000"/>
                  </a:schemeClr>
                </a:solidFill>
              </a:rPr>
              <a:t>myPublicMethod</a:t>
            </a:r>
            <a:r>
              <a:rPr lang="en-US" dirty="0" smtClean="0">
                <a:solidFill>
                  <a:schemeClr val="tx2">
                    <a:lumMod val="10000"/>
                  </a:schemeClr>
                </a:solidFill>
              </a:rPr>
              <a:t>() {</a:t>
            </a:r>
          </a:p>
          <a:p>
            <a:r>
              <a:rPr lang="en-US" dirty="0" smtClean="0">
                <a:solidFill>
                  <a:schemeClr val="tx2">
                    <a:lumMod val="10000"/>
                  </a:schemeClr>
                </a:solidFill>
              </a:rPr>
              <a:t>    </a:t>
            </a:r>
            <a:r>
              <a:rPr lang="en-US" dirty="0" err="1" smtClean="0">
                <a:solidFill>
                  <a:schemeClr val="tx2">
                    <a:lumMod val="10000"/>
                  </a:schemeClr>
                </a:solidFill>
              </a:rPr>
              <a:t>System.out.println</a:t>
            </a:r>
            <a:r>
              <a:rPr lang="en-US" dirty="0" smtClean="0">
                <a:solidFill>
                  <a:schemeClr val="tx2">
                    <a:lumMod val="10000"/>
                  </a:schemeClr>
                </a:solidFill>
              </a:rPr>
              <a:t>("Public methods must be called by creating objects");</a:t>
            </a:r>
          </a:p>
          <a:p>
            <a:r>
              <a:rPr lang="en-US" dirty="0" smtClean="0">
                <a:solidFill>
                  <a:schemeClr val="tx2">
                    <a:lumMod val="10000"/>
                  </a:schemeClr>
                </a:solidFill>
              </a:rPr>
              <a:t>  }</a:t>
            </a:r>
          </a:p>
          <a:p>
            <a:r>
              <a:rPr lang="en-US" dirty="0" smtClean="0">
                <a:solidFill>
                  <a:schemeClr val="tx2">
                    <a:lumMod val="10000"/>
                  </a:schemeClr>
                </a:solidFill>
              </a:rPr>
              <a:t>  // Main method</a:t>
            </a:r>
          </a:p>
          <a:p>
            <a:r>
              <a:rPr lang="en-US" dirty="0" smtClean="0">
                <a:solidFill>
                  <a:schemeClr val="tx2">
                    <a:lumMod val="10000"/>
                  </a:schemeClr>
                </a:solidFill>
              </a:rPr>
              <a:t>  public static void main(String[] </a:t>
            </a:r>
            <a:r>
              <a:rPr lang="en-US" dirty="0" err="1" smtClean="0">
                <a:solidFill>
                  <a:schemeClr val="tx2">
                    <a:lumMod val="10000"/>
                  </a:schemeClr>
                </a:solidFill>
              </a:rPr>
              <a:t>args</a:t>
            </a:r>
            <a:r>
              <a:rPr lang="en-US" dirty="0" smtClean="0">
                <a:solidFill>
                  <a:schemeClr val="tx2">
                    <a:lumMod val="10000"/>
                  </a:schemeClr>
                </a:solidFill>
              </a:rPr>
              <a:t>) {</a:t>
            </a:r>
          </a:p>
          <a:p>
            <a:r>
              <a:rPr lang="en-US" dirty="0" smtClean="0">
                <a:solidFill>
                  <a:schemeClr val="tx2">
                    <a:lumMod val="10000"/>
                  </a:schemeClr>
                </a:solidFill>
              </a:rPr>
              <a:t>    </a:t>
            </a:r>
            <a:r>
              <a:rPr lang="en-US" dirty="0" err="1" smtClean="0">
                <a:solidFill>
                  <a:schemeClr val="tx2">
                    <a:lumMod val="10000"/>
                  </a:schemeClr>
                </a:solidFill>
              </a:rPr>
              <a:t>myStaticMethod</a:t>
            </a:r>
            <a:r>
              <a:rPr lang="en-US" dirty="0" smtClean="0">
                <a:solidFill>
                  <a:schemeClr val="tx2">
                    <a:lumMod val="10000"/>
                  </a:schemeClr>
                </a:solidFill>
              </a:rPr>
              <a:t>(); // Call the static method</a:t>
            </a:r>
          </a:p>
          <a:p>
            <a:r>
              <a:rPr lang="en-US" dirty="0" smtClean="0">
                <a:solidFill>
                  <a:schemeClr val="tx2">
                    <a:lumMod val="10000"/>
                  </a:schemeClr>
                </a:solidFill>
              </a:rPr>
              <a:t>    // </a:t>
            </a:r>
            <a:r>
              <a:rPr lang="en-US" dirty="0" err="1" smtClean="0">
                <a:solidFill>
                  <a:schemeClr val="tx2">
                    <a:lumMod val="10000"/>
                  </a:schemeClr>
                </a:solidFill>
              </a:rPr>
              <a:t>myPublicMethod</a:t>
            </a:r>
            <a:r>
              <a:rPr lang="en-US" dirty="0" smtClean="0">
                <a:solidFill>
                  <a:schemeClr val="tx2">
                    <a:lumMod val="10000"/>
                  </a:schemeClr>
                </a:solidFill>
              </a:rPr>
              <a:t>(); This would compile an error</a:t>
            </a:r>
          </a:p>
          <a:p>
            <a:endParaRPr lang="en-US" dirty="0" smtClean="0">
              <a:solidFill>
                <a:schemeClr val="tx2">
                  <a:lumMod val="10000"/>
                </a:schemeClr>
              </a:solidFill>
            </a:endParaRPr>
          </a:p>
          <a:p>
            <a:r>
              <a:rPr lang="en-US" dirty="0" smtClean="0">
                <a:solidFill>
                  <a:schemeClr val="tx2">
                    <a:lumMod val="10000"/>
                  </a:schemeClr>
                </a:solidFill>
              </a:rPr>
              <a:t>    Main </a:t>
            </a:r>
            <a:r>
              <a:rPr lang="en-US" dirty="0" err="1" smtClean="0">
                <a:solidFill>
                  <a:schemeClr val="tx2">
                    <a:lumMod val="10000"/>
                  </a:schemeClr>
                </a:solidFill>
              </a:rPr>
              <a:t>myObj</a:t>
            </a:r>
            <a:r>
              <a:rPr lang="en-US" dirty="0" smtClean="0">
                <a:solidFill>
                  <a:schemeClr val="tx2">
                    <a:lumMod val="10000"/>
                  </a:schemeClr>
                </a:solidFill>
              </a:rPr>
              <a:t> = new Main(); // Create an object of Main</a:t>
            </a:r>
          </a:p>
          <a:p>
            <a:r>
              <a:rPr lang="en-US" dirty="0" smtClean="0">
                <a:solidFill>
                  <a:schemeClr val="tx2">
                    <a:lumMod val="10000"/>
                  </a:schemeClr>
                </a:solidFill>
              </a:rPr>
              <a:t>    </a:t>
            </a:r>
            <a:r>
              <a:rPr lang="en-US" dirty="0" err="1" smtClean="0">
                <a:solidFill>
                  <a:schemeClr val="tx2">
                    <a:lumMod val="10000"/>
                  </a:schemeClr>
                </a:solidFill>
              </a:rPr>
              <a:t>myObj.myPublicMethod</a:t>
            </a:r>
            <a:r>
              <a:rPr lang="en-US" dirty="0" smtClean="0">
                <a:solidFill>
                  <a:schemeClr val="tx2">
                    <a:lumMod val="10000"/>
                  </a:schemeClr>
                </a:solidFill>
              </a:rPr>
              <a:t>(); // Call the public method on the object</a:t>
            </a:r>
          </a:p>
          <a:p>
            <a:r>
              <a:rPr lang="en-US" dirty="0" smtClean="0">
                <a:solidFill>
                  <a:schemeClr val="tx2">
                    <a:lumMod val="10000"/>
                  </a:schemeClr>
                </a:solidFill>
              </a:rPr>
              <a:t>  }</a:t>
            </a:r>
          </a:p>
          <a:p>
            <a:r>
              <a:rPr lang="en-US" dirty="0" smtClean="0">
                <a:solidFill>
                  <a:schemeClr val="tx2">
                    <a:lumMod val="10000"/>
                  </a:schemeClr>
                </a:solidFill>
              </a:rPr>
              <a:t>}</a:t>
            </a:r>
            <a:endParaRPr lang="en-US" dirty="0">
              <a:solidFill>
                <a:schemeClr val="tx2">
                  <a:lumMod val="10000"/>
                </a:schemeClr>
              </a:solidFill>
            </a:endParaRPr>
          </a:p>
        </p:txBody>
      </p:sp>
    </p:spTree>
    <p:extLst>
      <p:ext uri="{BB962C8B-B14F-4D97-AF65-F5344CB8AC3E}">
        <p14:creationId xmlns:p14="http://schemas.microsoft.com/office/powerpoint/2010/main" val="243477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0709" y="733146"/>
            <a:ext cx="7378943" cy="707886"/>
          </a:xfrm>
          <a:prstGeom prst="rect">
            <a:avLst/>
          </a:prstGeom>
        </p:spPr>
        <p:txBody>
          <a:bodyPr wrap="none">
            <a:spAutoFit/>
          </a:bodyPr>
          <a:lstStyle/>
          <a:p>
            <a:r>
              <a:rPr lang="en-US" sz="4000" b="0" i="0" dirty="0" smtClean="0">
                <a:solidFill>
                  <a:srgbClr val="000000"/>
                </a:solidFill>
                <a:effectLst/>
                <a:latin typeface="Segoe UI" panose="020B0502040204020203" pitchFamily="34" charset="0"/>
              </a:rPr>
              <a:t>Access Methods With an Object</a:t>
            </a:r>
            <a:endParaRPr lang="en-US" sz="4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80594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9190" y="692203"/>
            <a:ext cx="5968172" cy="707886"/>
          </a:xfrm>
          <a:prstGeom prst="rect">
            <a:avLst/>
          </a:prstGeom>
        </p:spPr>
        <p:txBody>
          <a:bodyPr wrap="none">
            <a:spAutoFit/>
          </a:bodyPr>
          <a:lstStyle/>
          <a:p>
            <a:r>
              <a:rPr lang="en-US" sz="4000" b="0" i="0" dirty="0" smtClean="0">
                <a:solidFill>
                  <a:srgbClr val="000000"/>
                </a:solidFill>
                <a:effectLst/>
                <a:latin typeface="Segoe UI" panose="020B0502040204020203" pitchFamily="34" charset="0"/>
              </a:rPr>
              <a:t>Java Method Overloading</a:t>
            </a:r>
            <a:endParaRPr lang="en-US" sz="4000" b="0" i="0" dirty="0">
              <a:solidFill>
                <a:srgbClr val="000000"/>
              </a:solidFill>
              <a:effectLst/>
              <a:latin typeface="Segoe UI" panose="020B0502040204020203" pitchFamily="34" charset="0"/>
            </a:endParaRPr>
          </a:p>
        </p:txBody>
      </p:sp>
      <p:sp>
        <p:nvSpPr>
          <p:cNvPr id="5" name="Rectangle 4"/>
          <p:cNvSpPr/>
          <p:nvPr/>
        </p:nvSpPr>
        <p:spPr>
          <a:xfrm>
            <a:off x="164213" y="1945271"/>
            <a:ext cx="11873111" cy="4832092"/>
          </a:xfrm>
          <a:prstGeom prst="rect">
            <a:avLst/>
          </a:prstGeom>
        </p:spPr>
        <p:txBody>
          <a:bodyPr wrap="square">
            <a:spAutoFit/>
          </a:bodyPr>
          <a:lstStyle/>
          <a:p>
            <a:r>
              <a:rPr lang="en-US" sz="2800" dirty="0" smtClean="0">
                <a:solidFill>
                  <a:schemeClr val="tx2">
                    <a:lumMod val="10000"/>
                  </a:schemeClr>
                </a:solidFill>
              </a:rPr>
              <a:t>With method overloading, multiple methods can have the same name with different parameters:</a:t>
            </a:r>
          </a:p>
          <a:p>
            <a:endParaRPr lang="en-US" sz="2800" dirty="0" smtClean="0">
              <a:solidFill>
                <a:schemeClr val="tx2">
                  <a:lumMod val="10000"/>
                </a:schemeClr>
              </a:solidFill>
            </a:endParaRPr>
          </a:p>
          <a:p>
            <a:r>
              <a:rPr lang="en-US" sz="2800" dirty="0" smtClean="0">
                <a:solidFill>
                  <a:schemeClr val="tx2">
                    <a:lumMod val="10000"/>
                  </a:schemeClr>
                </a:solidFill>
              </a:rPr>
              <a:t>Example</a:t>
            </a:r>
          </a:p>
          <a:p>
            <a:endParaRPr lang="en-US" sz="2800" dirty="0" smtClean="0">
              <a:solidFill>
                <a:schemeClr val="tx2">
                  <a:lumMod val="10000"/>
                </a:schemeClr>
              </a:solidFill>
            </a:endParaRPr>
          </a:p>
          <a:p>
            <a:r>
              <a:rPr lang="en-US" sz="2800" dirty="0" err="1" smtClean="0">
                <a:solidFill>
                  <a:schemeClr val="tx2">
                    <a:lumMod val="10000"/>
                  </a:schemeClr>
                </a:solidFill>
              </a:rPr>
              <a:t>int</a:t>
            </a:r>
            <a:r>
              <a:rPr lang="en-US" sz="2800" dirty="0" smtClean="0">
                <a:solidFill>
                  <a:schemeClr val="tx2">
                    <a:lumMod val="10000"/>
                  </a:schemeClr>
                </a:solidFill>
              </a:rPr>
              <a:t> </a:t>
            </a:r>
            <a:r>
              <a:rPr lang="en-US" sz="2800" dirty="0" err="1" smtClean="0">
                <a:solidFill>
                  <a:schemeClr val="tx2">
                    <a:lumMod val="10000"/>
                  </a:schemeClr>
                </a:solidFill>
              </a:rPr>
              <a:t>myMethod</a:t>
            </a:r>
            <a:r>
              <a:rPr lang="en-US" sz="2800" dirty="0" smtClean="0">
                <a:solidFill>
                  <a:schemeClr val="tx2">
                    <a:lumMod val="10000"/>
                  </a:schemeClr>
                </a:solidFill>
              </a:rPr>
              <a:t>(</a:t>
            </a:r>
            <a:r>
              <a:rPr lang="en-US" sz="2800" dirty="0" err="1" smtClean="0">
                <a:solidFill>
                  <a:schemeClr val="tx2">
                    <a:lumMod val="10000"/>
                  </a:schemeClr>
                </a:solidFill>
              </a:rPr>
              <a:t>int</a:t>
            </a:r>
            <a:r>
              <a:rPr lang="en-US" sz="2800" dirty="0" smtClean="0">
                <a:solidFill>
                  <a:schemeClr val="tx2">
                    <a:lumMod val="10000"/>
                  </a:schemeClr>
                </a:solidFill>
              </a:rPr>
              <a:t> x)</a:t>
            </a:r>
          </a:p>
          <a:p>
            <a:r>
              <a:rPr lang="en-US" sz="2800" dirty="0" smtClean="0">
                <a:solidFill>
                  <a:schemeClr val="tx2">
                    <a:lumMod val="10000"/>
                  </a:schemeClr>
                </a:solidFill>
              </a:rPr>
              <a:t>float </a:t>
            </a:r>
            <a:r>
              <a:rPr lang="en-US" sz="2800" dirty="0" err="1" smtClean="0">
                <a:solidFill>
                  <a:schemeClr val="tx2">
                    <a:lumMod val="10000"/>
                  </a:schemeClr>
                </a:solidFill>
              </a:rPr>
              <a:t>myMethod</a:t>
            </a:r>
            <a:r>
              <a:rPr lang="en-US" sz="2800" dirty="0" smtClean="0">
                <a:solidFill>
                  <a:schemeClr val="tx2">
                    <a:lumMod val="10000"/>
                  </a:schemeClr>
                </a:solidFill>
              </a:rPr>
              <a:t>(float x)</a:t>
            </a:r>
          </a:p>
          <a:p>
            <a:r>
              <a:rPr lang="en-US" sz="2800" dirty="0" smtClean="0">
                <a:solidFill>
                  <a:schemeClr val="tx2">
                    <a:lumMod val="10000"/>
                  </a:schemeClr>
                </a:solidFill>
              </a:rPr>
              <a:t>double </a:t>
            </a:r>
            <a:r>
              <a:rPr lang="en-US" sz="2800" dirty="0" err="1" smtClean="0">
                <a:solidFill>
                  <a:schemeClr val="tx2">
                    <a:lumMod val="10000"/>
                  </a:schemeClr>
                </a:solidFill>
              </a:rPr>
              <a:t>myMethod</a:t>
            </a:r>
            <a:r>
              <a:rPr lang="en-US" sz="2800" dirty="0" smtClean="0">
                <a:solidFill>
                  <a:schemeClr val="tx2">
                    <a:lumMod val="10000"/>
                  </a:schemeClr>
                </a:solidFill>
              </a:rPr>
              <a:t>(double x, double y)</a:t>
            </a:r>
          </a:p>
          <a:p>
            <a:endParaRPr lang="en-US" sz="2800" dirty="0" smtClean="0">
              <a:solidFill>
                <a:schemeClr val="tx2">
                  <a:lumMod val="10000"/>
                </a:schemeClr>
              </a:solidFill>
            </a:endParaRPr>
          </a:p>
          <a:p>
            <a:r>
              <a:rPr lang="en-US" sz="2800" dirty="0" smtClean="0">
                <a:solidFill>
                  <a:schemeClr val="tx2">
                    <a:lumMod val="10000"/>
                  </a:schemeClr>
                </a:solidFill>
              </a:rPr>
              <a:t>Consider the following example, which have two methods that add numbers of different type:</a:t>
            </a:r>
            <a:endParaRPr lang="en-US" sz="2800" dirty="0">
              <a:solidFill>
                <a:schemeClr val="tx2">
                  <a:lumMod val="10000"/>
                </a:schemeClr>
              </a:solidFill>
            </a:endParaRPr>
          </a:p>
        </p:txBody>
      </p:sp>
    </p:spTree>
    <p:extLst>
      <p:ext uri="{BB962C8B-B14F-4D97-AF65-F5344CB8AC3E}">
        <p14:creationId xmlns:p14="http://schemas.microsoft.com/office/powerpoint/2010/main" val="94831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4" y="588583"/>
            <a:ext cx="12192000" cy="6247864"/>
          </a:xfrm>
          <a:prstGeom prst="rect">
            <a:avLst/>
          </a:prstGeom>
        </p:spPr>
        <p:txBody>
          <a:bodyPr wrap="square">
            <a:spAutoFit/>
          </a:bodyPr>
          <a:lstStyle/>
          <a:p>
            <a:pPr algn="ctr"/>
            <a:r>
              <a:rPr lang="en-US" sz="4000" dirty="0" smtClean="0">
                <a:solidFill>
                  <a:schemeClr val="tx2">
                    <a:lumMod val="10000"/>
                  </a:schemeClr>
                </a:solidFill>
              </a:rPr>
              <a:t>Block Scope</a:t>
            </a:r>
          </a:p>
          <a:p>
            <a:endParaRPr lang="en-US" dirty="0" smtClean="0">
              <a:solidFill>
                <a:schemeClr val="tx2">
                  <a:lumMod val="10000"/>
                </a:schemeClr>
              </a:solidFill>
            </a:endParaRPr>
          </a:p>
          <a:p>
            <a:r>
              <a:rPr lang="en-US" sz="2400" dirty="0" smtClean="0">
                <a:solidFill>
                  <a:schemeClr val="tx2">
                    <a:lumMod val="10000"/>
                  </a:schemeClr>
                </a:solidFill>
              </a:rPr>
              <a:t>A block of code refers to all of the code between curly braces {}. Variables declared inside blocks of code are only accessible by the code between the curly braces, which follows the line in which the variable was declared:</a:t>
            </a:r>
          </a:p>
          <a:p>
            <a:r>
              <a:rPr lang="en-US" dirty="0" smtClean="0">
                <a:solidFill>
                  <a:schemeClr val="tx2">
                    <a:lumMod val="10000"/>
                  </a:schemeClr>
                </a:solidFill>
              </a:rPr>
              <a:t>Example</a:t>
            </a:r>
          </a:p>
          <a:p>
            <a:r>
              <a:rPr lang="en-US" dirty="0" smtClean="0">
                <a:solidFill>
                  <a:schemeClr val="tx2">
                    <a:lumMod val="10000"/>
                  </a:schemeClr>
                </a:solidFill>
              </a:rPr>
              <a:t>public class Main {</a:t>
            </a:r>
          </a:p>
          <a:p>
            <a:r>
              <a:rPr lang="en-US" dirty="0" smtClean="0">
                <a:solidFill>
                  <a:schemeClr val="tx2">
                    <a:lumMod val="10000"/>
                  </a:schemeClr>
                </a:solidFill>
              </a:rPr>
              <a:t>  public static void main(String[] </a:t>
            </a:r>
            <a:r>
              <a:rPr lang="en-US" dirty="0" err="1" smtClean="0">
                <a:solidFill>
                  <a:schemeClr val="tx2">
                    <a:lumMod val="10000"/>
                  </a:schemeClr>
                </a:solidFill>
              </a:rPr>
              <a:t>args</a:t>
            </a:r>
            <a:r>
              <a:rPr lang="en-US" dirty="0" smtClean="0">
                <a:solidFill>
                  <a:schemeClr val="tx2">
                    <a:lumMod val="10000"/>
                  </a:schemeClr>
                </a:solidFill>
              </a:rPr>
              <a:t>) {</a:t>
            </a:r>
          </a:p>
          <a:p>
            <a:r>
              <a:rPr lang="en-US" dirty="0" smtClean="0">
                <a:solidFill>
                  <a:schemeClr val="tx2">
                    <a:lumMod val="10000"/>
                  </a:schemeClr>
                </a:solidFill>
              </a:rPr>
              <a:t>    // Code here CANNOT use x</a:t>
            </a:r>
          </a:p>
          <a:p>
            <a:r>
              <a:rPr lang="en-US" dirty="0" smtClean="0">
                <a:solidFill>
                  <a:schemeClr val="tx2">
                    <a:lumMod val="10000"/>
                  </a:schemeClr>
                </a:solidFill>
              </a:rPr>
              <a:t>    { // This is a block</a:t>
            </a:r>
          </a:p>
          <a:p>
            <a:r>
              <a:rPr lang="en-US" dirty="0" smtClean="0">
                <a:solidFill>
                  <a:schemeClr val="tx2">
                    <a:lumMod val="10000"/>
                  </a:schemeClr>
                </a:solidFill>
              </a:rPr>
              <a:t>      // Code here CANNOT use x</a:t>
            </a:r>
          </a:p>
          <a:p>
            <a:r>
              <a:rPr lang="en-US" dirty="0" smtClean="0">
                <a:solidFill>
                  <a:schemeClr val="tx2">
                    <a:lumMod val="10000"/>
                  </a:schemeClr>
                </a:solidFill>
              </a:rPr>
              <a:t>      </a:t>
            </a:r>
            <a:r>
              <a:rPr lang="en-US" dirty="0" err="1" smtClean="0">
                <a:solidFill>
                  <a:schemeClr val="tx2">
                    <a:lumMod val="10000"/>
                  </a:schemeClr>
                </a:solidFill>
              </a:rPr>
              <a:t>int</a:t>
            </a:r>
            <a:r>
              <a:rPr lang="en-US" dirty="0" smtClean="0">
                <a:solidFill>
                  <a:schemeClr val="tx2">
                    <a:lumMod val="10000"/>
                  </a:schemeClr>
                </a:solidFill>
              </a:rPr>
              <a:t> x = 100;</a:t>
            </a:r>
          </a:p>
          <a:p>
            <a:r>
              <a:rPr lang="en-US" dirty="0" smtClean="0">
                <a:solidFill>
                  <a:schemeClr val="tx2">
                    <a:lumMod val="10000"/>
                  </a:schemeClr>
                </a:solidFill>
              </a:rPr>
              <a:t>      // Code here CAN use x</a:t>
            </a:r>
          </a:p>
          <a:p>
            <a:r>
              <a:rPr lang="en-US" dirty="0" smtClean="0">
                <a:solidFill>
                  <a:schemeClr val="tx2">
                    <a:lumMod val="10000"/>
                  </a:schemeClr>
                </a:solidFill>
              </a:rPr>
              <a:t>      </a:t>
            </a:r>
            <a:r>
              <a:rPr lang="en-US" dirty="0" err="1" smtClean="0">
                <a:solidFill>
                  <a:schemeClr val="tx2">
                    <a:lumMod val="10000"/>
                  </a:schemeClr>
                </a:solidFill>
              </a:rPr>
              <a:t>System.out.println</a:t>
            </a:r>
            <a:r>
              <a:rPr lang="en-US" dirty="0" smtClean="0">
                <a:solidFill>
                  <a:schemeClr val="tx2">
                    <a:lumMod val="10000"/>
                  </a:schemeClr>
                </a:solidFill>
              </a:rPr>
              <a:t>(x);</a:t>
            </a:r>
          </a:p>
          <a:p>
            <a:r>
              <a:rPr lang="en-US" dirty="0" smtClean="0">
                <a:solidFill>
                  <a:schemeClr val="tx2">
                    <a:lumMod val="10000"/>
                  </a:schemeClr>
                </a:solidFill>
              </a:rPr>
              <a:t>   } // The block ends here</a:t>
            </a:r>
          </a:p>
          <a:p>
            <a:r>
              <a:rPr lang="en-US" dirty="0" smtClean="0">
                <a:solidFill>
                  <a:schemeClr val="tx2">
                    <a:lumMod val="10000"/>
                  </a:schemeClr>
                </a:solidFill>
              </a:rPr>
              <a:t>  // Code here CANNOT use x</a:t>
            </a:r>
          </a:p>
          <a:p>
            <a:r>
              <a:rPr lang="en-US" dirty="0" smtClean="0">
                <a:solidFill>
                  <a:schemeClr val="tx2">
                    <a:lumMod val="10000"/>
                  </a:schemeClr>
                </a:solidFill>
              </a:rPr>
              <a:t>  }</a:t>
            </a:r>
          </a:p>
          <a:p>
            <a:r>
              <a:rPr lang="en-US" dirty="0" smtClean="0">
                <a:solidFill>
                  <a:schemeClr val="tx2">
                    <a:lumMod val="10000"/>
                  </a:schemeClr>
                </a:solidFill>
              </a:rPr>
              <a:t>}</a:t>
            </a:r>
          </a:p>
          <a:p>
            <a:r>
              <a:rPr lang="en-US" dirty="0" smtClean="0">
                <a:solidFill>
                  <a:schemeClr val="tx2">
                    <a:lumMod val="10000"/>
                  </a:schemeClr>
                </a:solidFill>
              </a:rPr>
              <a:t>A block of code may exist on its own or it can belong to an if, while or for statement. In the case of for statements, variables declared in the statement itself are also available inside the block's scope.</a:t>
            </a:r>
            <a:endParaRPr lang="en-US" dirty="0">
              <a:solidFill>
                <a:schemeClr val="tx2">
                  <a:lumMod val="10000"/>
                </a:schemeClr>
              </a:solidFill>
            </a:endParaRPr>
          </a:p>
        </p:txBody>
      </p:sp>
    </p:spTree>
    <p:extLst>
      <p:ext uri="{BB962C8B-B14F-4D97-AF65-F5344CB8AC3E}">
        <p14:creationId xmlns:p14="http://schemas.microsoft.com/office/powerpoint/2010/main" val="80665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35" y="991948"/>
            <a:ext cx="11982734" cy="3385542"/>
          </a:xfrm>
          <a:prstGeom prst="rect">
            <a:avLst/>
          </a:prstGeom>
        </p:spPr>
        <p:txBody>
          <a:bodyPr wrap="square">
            <a:spAutoFit/>
          </a:bodyPr>
          <a:lstStyle/>
          <a:p>
            <a:pPr algn="ctr"/>
            <a:r>
              <a:rPr lang="en-US" sz="4000" b="0" i="0" dirty="0" smtClean="0">
                <a:solidFill>
                  <a:srgbClr val="000000"/>
                </a:solidFill>
                <a:effectLst/>
                <a:latin typeface="Segoe UI" panose="020B0502040204020203" pitchFamily="34" charset="0"/>
              </a:rPr>
              <a:t>Java Recursion</a:t>
            </a:r>
          </a:p>
          <a:p>
            <a:endParaRPr lang="en-US" dirty="0">
              <a:solidFill>
                <a:srgbClr val="000000"/>
              </a:solidFill>
              <a:latin typeface="Segoe UI" panose="020B0502040204020203" pitchFamily="34" charset="0"/>
            </a:endParaRPr>
          </a:p>
          <a:p>
            <a:endParaRPr lang="en-US" b="0" i="0" dirty="0" smtClean="0">
              <a:solidFill>
                <a:srgbClr val="000000"/>
              </a:solidFill>
              <a:effectLst/>
              <a:latin typeface="Segoe UI" panose="020B0502040204020203" pitchFamily="34" charset="0"/>
            </a:endParaRPr>
          </a:p>
          <a:p>
            <a:endParaRPr lang="en-US" b="0" i="0" dirty="0" smtClean="0">
              <a:solidFill>
                <a:srgbClr val="000000"/>
              </a:solidFill>
              <a:effectLst/>
              <a:latin typeface="Segoe UI" panose="020B0502040204020203" pitchFamily="34" charset="0"/>
            </a:endParaRPr>
          </a:p>
          <a:p>
            <a:r>
              <a:rPr lang="en-US" sz="2400" b="0" i="0" dirty="0" smtClean="0">
                <a:solidFill>
                  <a:srgbClr val="000000"/>
                </a:solidFill>
                <a:effectLst/>
                <a:latin typeface="Verdana" panose="020B0604030504040204" pitchFamily="34" charset="0"/>
              </a:rPr>
              <a:t>Recursion is the technique of making a function call itself. This technique provides a way to break complicated problems down into simple problems which are easier to solve.</a:t>
            </a:r>
          </a:p>
          <a:p>
            <a:r>
              <a:rPr lang="en-US" sz="2400" b="0" i="0" dirty="0" smtClean="0">
                <a:solidFill>
                  <a:srgbClr val="000000"/>
                </a:solidFill>
                <a:effectLst/>
                <a:latin typeface="Verdana" panose="020B0604030504040204" pitchFamily="34" charset="0"/>
              </a:rPr>
              <a:t>Recursion may be a bit difficult to understand. The best way to figure out how it works is to experiment with it.</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2140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0454" y="593637"/>
            <a:ext cx="6096000" cy="6217087"/>
          </a:xfrm>
          <a:prstGeom prst="rect">
            <a:avLst/>
          </a:prstGeom>
        </p:spPr>
        <p:txBody>
          <a:bodyPr>
            <a:spAutoFit/>
          </a:bodyPr>
          <a:lstStyle/>
          <a:p>
            <a:pPr algn="ctr"/>
            <a:r>
              <a:rPr lang="en-US" sz="5400" dirty="0" smtClean="0">
                <a:solidFill>
                  <a:schemeClr val="tx2">
                    <a:lumMod val="10000"/>
                  </a:schemeClr>
                </a:solidFill>
              </a:rPr>
              <a:t>Example</a:t>
            </a:r>
          </a:p>
          <a:p>
            <a:endParaRPr lang="en-US" sz="2000" dirty="0">
              <a:solidFill>
                <a:schemeClr val="tx2">
                  <a:lumMod val="10000"/>
                </a:schemeClr>
              </a:solidFill>
            </a:endParaRPr>
          </a:p>
          <a:p>
            <a:endParaRPr lang="en-US" sz="2000" dirty="0" smtClean="0">
              <a:solidFill>
                <a:schemeClr val="tx2">
                  <a:lumMod val="10000"/>
                </a:schemeClr>
              </a:solidFill>
            </a:endParaRPr>
          </a:p>
          <a:p>
            <a:r>
              <a:rPr lang="en-US" sz="2000" dirty="0" smtClean="0">
                <a:solidFill>
                  <a:schemeClr val="tx2">
                    <a:lumMod val="10000"/>
                  </a:schemeClr>
                </a:solidFill>
              </a:rPr>
              <a:t>Use recursion to add all of the numbers between 5 to 10.</a:t>
            </a:r>
          </a:p>
          <a:p>
            <a:endParaRPr lang="en-US" sz="2000" dirty="0" smtClean="0">
              <a:solidFill>
                <a:schemeClr val="tx2">
                  <a:lumMod val="10000"/>
                </a:schemeClr>
              </a:solidFill>
            </a:endParaRPr>
          </a:p>
          <a:p>
            <a:r>
              <a:rPr lang="en-US" sz="2000" dirty="0" smtClean="0">
                <a:solidFill>
                  <a:schemeClr val="tx2">
                    <a:lumMod val="10000"/>
                  </a:schemeClr>
                </a:solidFill>
              </a:rPr>
              <a:t>public class Main {</a:t>
            </a:r>
          </a:p>
          <a:p>
            <a:r>
              <a:rPr lang="en-US" sz="2000" dirty="0" smtClean="0">
                <a:solidFill>
                  <a:schemeClr val="tx2">
                    <a:lumMod val="10000"/>
                  </a:schemeClr>
                </a:solidFill>
              </a:rPr>
              <a:t>  public static void main(String[] </a:t>
            </a:r>
            <a:r>
              <a:rPr lang="en-US" sz="2000" dirty="0" err="1" smtClean="0">
                <a:solidFill>
                  <a:schemeClr val="tx2">
                    <a:lumMod val="10000"/>
                  </a:schemeClr>
                </a:solidFill>
              </a:rPr>
              <a:t>args</a:t>
            </a:r>
            <a:r>
              <a:rPr lang="en-US" sz="2000" dirty="0" smtClean="0">
                <a:solidFill>
                  <a:schemeClr val="tx2">
                    <a:lumMod val="10000"/>
                  </a:schemeClr>
                </a:solidFill>
              </a:rPr>
              <a:t>) {</a:t>
            </a:r>
          </a:p>
          <a:p>
            <a:r>
              <a:rPr lang="en-US" sz="2000" dirty="0" smtClean="0">
                <a:solidFill>
                  <a:schemeClr val="tx2">
                    <a:lumMod val="10000"/>
                  </a:schemeClr>
                </a:solidFill>
              </a:rPr>
              <a:t>    </a:t>
            </a:r>
            <a:r>
              <a:rPr lang="en-US" sz="2000" dirty="0" err="1" smtClean="0">
                <a:solidFill>
                  <a:schemeClr val="tx2">
                    <a:lumMod val="10000"/>
                  </a:schemeClr>
                </a:solidFill>
              </a:rPr>
              <a:t>int</a:t>
            </a:r>
            <a:r>
              <a:rPr lang="en-US" sz="2000" dirty="0" smtClean="0">
                <a:solidFill>
                  <a:schemeClr val="tx2">
                    <a:lumMod val="10000"/>
                  </a:schemeClr>
                </a:solidFill>
              </a:rPr>
              <a:t> result = sum(5, 10);</a:t>
            </a:r>
          </a:p>
          <a:p>
            <a:r>
              <a:rPr lang="en-US" sz="2000" dirty="0" smtClean="0">
                <a:solidFill>
                  <a:schemeClr val="tx2">
                    <a:lumMod val="10000"/>
                  </a:schemeClr>
                </a:solidFill>
              </a:rPr>
              <a:t>    </a:t>
            </a:r>
            <a:r>
              <a:rPr lang="en-US" sz="2000" dirty="0" err="1" smtClean="0">
                <a:solidFill>
                  <a:schemeClr val="tx2">
                    <a:lumMod val="10000"/>
                  </a:schemeClr>
                </a:solidFill>
              </a:rPr>
              <a:t>System.out.println</a:t>
            </a:r>
            <a:r>
              <a:rPr lang="en-US" sz="2000" dirty="0" smtClean="0">
                <a:solidFill>
                  <a:schemeClr val="tx2">
                    <a:lumMod val="10000"/>
                  </a:schemeClr>
                </a:solidFill>
              </a:rPr>
              <a:t>(result);</a:t>
            </a:r>
          </a:p>
          <a:p>
            <a:r>
              <a:rPr lang="en-US" sz="2000" dirty="0" smtClean="0">
                <a:solidFill>
                  <a:schemeClr val="tx2">
                    <a:lumMod val="10000"/>
                  </a:schemeClr>
                </a:solidFill>
              </a:rPr>
              <a:t>  }</a:t>
            </a:r>
          </a:p>
          <a:p>
            <a:r>
              <a:rPr lang="en-US" sz="2000" dirty="0" smtClean="0">
                <a:solidFill>
                  <a:schemeClr val="tx2">
                    <a:lumMod val="10000"/>
                  </a:schemeClr>
                </a:solidFill>
              </a:rPr>
              <a:t>  public static </a:t>
            </a:r>
            <a:r>
              <a:rPr lang="en-US" sz="2000" dirty="0" err="1" smtClean="0">
                <a:solidFill>
                  <a:schemeClr val="tx2">
                    <a:lumMod val="10000"/>
                  </a:schemeClr>
                </a:solidFill>
              </a:rPr>
              <a:t>int</a:t>
            </a:r>
            <a:r>
              <a:rPr lang="en-US" sz="2000" dirty="0" smtClean="0">
                <a:solidFill>
                  <a:schemeClr val="tx2">
                    <a:lumMod val="10000"/>
                  </a:schemeClr>
                </a:solidFill>
              </a:rPr>
              <a:t> sum(</a:t>
            </a:r>
            <a:r>
              <a:rPr lang="en-US" sz="2000" dirty="0" err="1" smtClean="0">
                <a:solidFill>
                  <a:schemeClr val="tx2">
                    <a:lumMod val="10000"/>
                  </a:schemeClr>
                </a:solidFill>
              </a:rPr>
              <a:t>int</a:t>
            </a:r>
            <a:r>
              <a:rPr lang="en-US" sz="2000" dirty="0" smtClean="0">
                <a:solidFill>
                  <a:schemeClr val="tx2">
                    <a:lumMod val="10000"/>
                  </a:schemeClr>
                </a:solidFill>
              </a:rPr>
              <a:t> start, </a:t>
            </a:r>
            <a:r>
              <a:rPr lang="en-US" sz="2000" dirty="0" err="1" smtClean="0">
                <a:solidFill>
                  <a:schemeClr val="tx2">
                    <a:lumMod val="10000"/>
                  </a:schemeClr>
                </a:solidFill>
              </a:rPr>
              <a:t>int</a:t>
            </a:r>
            <a:r>
              <a:rPr lang="en-US" sz="2000" dirty="0" smtClean="0">
                <a:solidFill>
                  <a:schemeClr val="tx2">
                    <a:lumMod val="10000"/>
                  </a:schemeClr>
                </a:solidFill>
              </a:rPr>
              <a:t> end) {</a:t>
            </a:r>
          </a:p>
          <a:p>
            <a:r>
              <a:rPr lang="en-US" sz="2000" dirty="0" smtClean="0">
                <a:solidFill>
                  <a:schemeClr val="tx2">
                    <a:lumMod val="10000"/>
                  </a:schemeClr>
                </a:solidFill>
              </a:rPr>
              <a:t>    if (end &gt; start) {</a:t>
            </a:r>
          </a:p>
          <a:p>
            <a:r>
              <a:rPr lang="en-US" sz="2000" dirty="0" smtClean="0">
                <a:solidFill>
                  <a:schemeClr val="tx2">
                    <a:lumMod val="10000"/>
                  </a:schemeClr>
                </a:solidFill>
              </a:rPr>
              <a:t>      return end + sum(start, end - 1);</a:t>
            </a:r>
          </a:p>
          <a:p>
            <a:r>
              <a:rPr lang="en-US" sz="2000" dirty="0" smtClean="0">
                <a:solidFill>
                  <a:schemeClr val="tx2">
                    <a:lumMod val="10000"/>
                  </a:schemeClr>
                </a:solidFill>
              </a:rPr>
              <a:t>    } else {</a:t>
            </a:r>
          </a:p>
          <a:p>
            <a:r>
              <a:rPr lang="en-US" sz="2000" dirty="0" smtClean="0">
                <a:solidFill>
                  <a:schemeClr val="tx2">
                    <a:lumMod val="10000"/>
                  </a:schemeClr>
                </a:solidFill>
              </a:rPr>
              <a:t>      return end;</a:t>
            </a:r>
          </a:p>
          <a:p>
            <a:r>
              <a:rPr lang="en-US" sz="2000" dirty="0" smtClean="0">
                <a:solidFill>
                  <a:schemeClr val="tx2">
                    <a:lumMod val="10000"/>
                  </a:schemeClr>
                </a:solidFill>
              </a:rPr>
              <a:t>    }</a:t>
            </a:r>
          </a:p>
          <a:p>
            <a:r>
              <a:rPr lang="en-US" sz="2000" dirty="0" smtClean="0">
                <a:solidFill>
                  <a:schemeClr val="tx2">
                    <a:lumMod val="10000"/>
                  </a:schemeClr>
                </a:solidFill>
              </a:rPr>
              <a:t>  }</a:t>
            </a:r>
          </a:p>
          <a:p>
            <a:r>
              <a:rPr lang="en-US" sz="2400" dirty="0" smtClean="0">
                <a:solidFill>
                  <a:schemeClr val="tx2">
                    <a:lumMod val="10000"/>
                  </a:schemeClr>
                </a:solidFill>
              </a:rPr>
              <a:t>}</a:t>
            </a:r>
            <a:endParaRPr lang="en-US" sz="2400" dirty="0">
              <a:solidFill>
                <a:schemeClr val="tx2">
                  <a:lumMod val="10000"/>
                </a:schemeClr>
              </a:solidFill>
            </a:endParaRPr>
          </a:p>
        </p:txBody>
      </p:sp>
    </p:spTree>
    <p:extLst>
      <p:ext uri="{BB962C8B-B14F-4D97-AF65-F5344CB8AC3E}">
        <p14:creationId xmlns:p14="http://schemas.microsoft.com/office/powerpoint/2010/main" val="363714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928" y="307430"/>
            <a:ext cx="6360639" cy="6360639"/>
          </a:xfrm>
          <a:prstGeom prst="rect">
            <a:avLst/>
          </a:prstGeom>
        </p:spPr>
      </p:pic>
    </p:spTree>
    <p:extLst>
      <p:ext uri="{BB962C8B-B14F-4D97-AF65-F5344CB8AC3E}">
        <p14:creationId xmlns:p14="http://schemas.microsoft.com/office/powerpoint/2010/main" val="8633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3017"/>
            <a:ext cx="12064621" cy="6063198"/>
          </a:xfrm>
          <a:prstGeom prst="rect">
            <a:avLst/>
          </a:prstGeom>
        </p:spPr>
        <p:txBody>
          <a:bodyPr wrap="square">
            <a:spAutoFit/>
          </a:bodyPr>
          <a:lstStyle/>
          <a:p>
            <a:pPr algn="ctr"/>
            <a:r>
              <a:rPr lang="en-US" sz="3600" b="0" i="0" dirty="0" smtClean="0">
                <a:solidFill>
                  <a:srgbClr val="000000"/>
                </a:solidFill>
                <a:effectLst/>
                <a:latin typeface="Segoe UI" panose="020B0502040204020203" pitchFamily="34" charset="0"/>
              </a:rPr>
              <a:t>Java - What is OOP?</a:t>
            </a:r>
          </a:p>
          <a:p>
            <a:endParaRPr lang="en-US" dirty="0">
              <a:solidFill>
                <a:srgbClr val="000000"/>
              </a:solidFill>
              <a:latin typeface="Segoe UI" panose="020B0502040204020203" pitchFamily="34" charset="0"/>
            </a:endParaRPr>
          </a:p>
          <a:p>
            <a:endParaRPr lang="en-US" b="0" i="0" dirty="0" smtClean="0">
              <a:solidFill>
                <a:srgbClr val="000000"/>
              </a:solidFill>
              <a:effectLst/>
              <a:latin typeface="Segoe UI" panose="020B0502040204020203" pitchFamily="34" charset="0"/>
            </a:endParaRPr>
          </a:p>
          <a:p>
            <a:endParaRPr lang="en-US" b="0" i="0" dirty="0" smtClean="0">
              <a:solidFill>
                <a:srgbClr val="000000"/>
              </a:solidFill>
              <a:effectLst/>
              <a:latin typeface="Segoe UI" panose="020B0502040204020203" pitchFamily="34" charset="0"/>
            </a:endParaRPr>
          </a:p>
          <a:p>
            <a:endParaRPr lang="en-US" b="0" i="0" dirty="0" smtClean="0">
              <a:solidFill>
                <a:srgbClr val="000000"/>
              </a:solidFill>
              <a:effectLst/>
              <a:latin typeface="Segoe UI" panose="020B0502040204020203" pitchFamily="34" charset="0"/>
            </a:endParaRPr>
          </a:p>
          <a:p>
            <a:r>
              <a:rPr lang="en-US" sz="2000" b="0" i="0" dirty="0" smtClean="0">
                <a:solidFill>
                  <a:srgbClr val="000000"/>
                </a:solidFill>
                <a:effectLst/>
                <a:latin typeface="Verdana" panose="020B0604030504040204" pitchFamily="34" charset="0"/>
              </a:rPr>
              <a:t>OOP stands for </a:t>
            </a:r>
            <a:r>
              <a:rPr lang="en-US" sz="2000" b="1" i="0" dirty="0" smtClean="0">
                <a:solidFill>
                  <a:srgbClr val="000000"/>
                </a:solidFill>
                <a:effectLst/>
                <a:latin typeface="Verdana" panose="020B0604030504040204" pitchFamily="34" charset="0"/>
              </a:rPr>
              <a:t>Object-Oriented Programming</a:t>
            </a:r>
            <a:r>
              <a:rPr lang="en-US" sz="2000" b="0" i="0" dirty="0" smtClean="0">
                <a:solidFill>
                  <a:srgbClr val="000000"/>
                </a:solidFill>
                <a:effectLst/>
                <a:latin typeface="Verdana" panose="020B0604030504040204" pitchFamily="34" charset="0"/>
              </a:rPr>
              <a:t>.</a:t>
            </a:r>
          </a:p>
          <a:p>
            <a:r>
              <a:rPr lang="en-US" sz="2000" b="0" i="0" dirty="0" smtClean="0">
                <a:solidFill>
                  <a:srgbClr val="000000"/>
                </a:solidFill>
                <a:effectLst/>
                <a:latin typeface="Verdana" panose="020B0604030504040204" pitchFamily="34" charset="0"/>
              </a:rPr>
              <a:t>Procedural programming is about writing procedures or methods that perform operations on the data, while object-oriented programming is about creating objects that contain both data and methods.</a:t>
            </a:r>
          </a:p>
          <a:p>
            <a:r>
              <a:rPr lang="en-US" sz="2000" b="0" i="0" dirty="0" smtClean="0">
                <a:solidFill>
                  <a:srgbClr val="000000"/>
                </a:solidFill>
                <a:effectLst/>
                <a:latin typeface="Verdana" panose="020B0604030504040204" pitchFamily="34" charset="0"/>
              </a:rPr>
              <a:t>Object-oriented programming has several advantages over procedural programming:</a:t>
            </a:r>
          </a:p>
          <a:p>
            <a:pPr>
              <a:buFont typeface="Arial" panose="020B0604020202020204" pitchFamily="34" charset="0"/>
              <a:buChar char="•"/>
            </a:pPr>
            <a:r>
              <a:rPr lang="en-US" sz="2000" b="0" i="0" dirty="0" smtClean="0">
                <a:solidFill>
                  <a:srgbClr val="000000"/>
                </a:solidFill>
                <a:effectLst/>
                <a:latin typeface="Verdana" panose="020B0604030504040204" pitchFamily="34" charset="0"/>
              </a:rPr>
              <a:t>OOP is faster and easier to execute</a:t>
            </a:r>
          </a:p>
          <a:p>
            <a:pPr>
              <a:buFont typeface="Arial" panose="020B0604020202020204" pitchFamily="34" charset="0"/>
              <a:buChar char="•"/>
            </a:pPr>
            <a:r>
              <a:rPr lang="en-US" sz="2000" b="0" i="0" dirty="0" smtClean="0">
                <a:solidFill>
                  <a:srgbClr val="000000"/>
                </a:solidFill>
                <a:effectLst/>
                <a:latin typeface="Verdana" panose="020B0604030504040204" pitchFamily="34" charset="0"/>
              </a:rPr>
              <a:t>OOP provides a clear structure for the programs</a:t>
            </a:r>
          </a:p>
          <a:p>
            <a:pPr>
              <a:buFont typeface="Arial" panose="020B0604020202020204" pitchFamily="34" charset="0"/>
              <a:buChar char="•"/>
            </a:pPr>
            <a:r>
              <a:rPr lang="en-US" sz="2000" b="0" i="0" dirty="0" smtClean="0">
                <a:solidFill>
                  <a:srgbClr val="000000"/>
                </a:solidFill>
                <a:effectLst/>
                <a:latin typeface="Verdana" panose="020B0604030504040204" pitchFamily="34" charset="0"/>
              </a:rPr>
              <a:t>OOP helps to keep the Java code DRY "Don't Repeat Yourself", and makes the code easier to maintain, modify and debug</a:t>
            </a:r>
          </a:p>
          <a:p>
            <a:pPr>
              <a:buFont typeface="Arial" panose="020B0604020202020204" pitchFamily="34" charset="0"/>
              <a:buChar char="•"/>
            </a:pPr>
            <a:r>
              <a:rPr lang="en-US" sz="2000" b="0" i="0" dirty="0" smtClean="0">
                <a:solidFill>
                  <a:srgbClr val="000000"/>
                </a:solidFill>
                <a:effectLst/>
                <a:latin typeface="Verdana" panose="020B0604030504040204" pitchFamily="34" charset="0"/>
              </a:rPr>
              <a:t>OOP makes it possible to create full reusable applications with less code and shorter development time</a:t>
            </a:r>
          </a:p>
          <a:p>
            <a:r>
              <a:rPr lang="en-US" sz="2000" b="1" i="0" dirty="0" smtClean="0">
                <a:solidFill>
                  <a:srgbClr val="000000"/>
                </a:solidFill>
                <a:effectLst/>
                <a:latin typeface="Verdana" panose="020B0604030504040204" pitchFamily="34" charset="0"/>
              </a:rPr>
              <a:t>Tip:</a:t>
            </a:r>
            <a:r>
              <a:rPr lang="en-US" sz="2000" b="0" i="0" dirty="0" smtClean="0">
                <a:solidFill>
                  <a:srgbClr val="000000"/>
                </a:solidFill>
                <a:effectLst/>
                <a:latin typeface="Verdana" panose="020B0604030504040204" pitchFamily="34" charset="0"/>
              </a:rPr>
              <a:t> The "Don't Repeat Yourself" (DRY) principle is about reducing the repetition of code. You should extract out the codes that are common for the application, and place them at a single place and reuse them instead of repeating it.</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5228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
            <a:ext cx="12170897" cy="6858000"/>
          </a:xfrm>
          <a:prstGeom prst="rect">
            <a:avLst/>
          </a:prstGeom>
        </p:spPr>
      </p:pic>
    </p:spTree>
    <p:extLst>
      <p:ext uri="{BB962C8B-B14F-4D97-AF65-F5344CB8AC3E}">
        <p14:creationId xmlns:p14="http://schemas.microsoft.com/office/powerpoint/2010/main" val="374862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2" y="662381"/>
            <a:ext cx="12028227" cy="4216539"/>
          </a:xfrm>
          <a:prstGeom prst="rect">
            <a:avLst/>
          </a:prstGeom>
        </p:spPr>
        <p:txBody>
          <a:bodyPr wrap="square">
            <a:spAutoFit/>
          </a:bodyPr>
          <a:lstStyle/>
          <a:p>
            <a:pPr algn="ctr"/>
            <a:r>
              <a:rPr lang="en-US" sz="4000" b="0" i="0" dirty="0" smtClean="0">
                <a:solidFill>
                  <a:srgbClr val="000000"/>
                </a:solidFill>
                <a:effectLst/>
                <a:latin typeface="Segoe UI" panose="020B0502040204020203" pitchFamily="34" charset="0"/>
              </a:rPr>
              <a:t>Java Classes/Objects</a:t>
            </a:r>
          </a:p>
          <a:p>
            <a:endParaRPr lang="en-US" dirty="0">
              <a:solidFill>
                <a:srgbClr val="000000"/>
              </a:solidFill>
              <a:latin typeface="Segoe UI" panose="020B0502040204020203" pitchFamily="34" charset="0"/>
            </a:endParaRPr>
          </a:p>
          <a:p>
            <a:endParaRPr lang="en-US" b="0" i="0" dirty="0" smtClean="0">
              <a:solidFill>
                <a:srgbClr val="000000"/>
              </a:solidFill>
              <a:effectLst/>
              <a:latin typeface="Segoe UI" panose="020B0502040204020203" pitchFamily="34" charset="0"/>
            </a:endParaRPr>
          </a:p>
          <a:p>
            <a:endParaRPr lang="en-US" sz="2400" b="0" i="0" dirty="0" smtClean="0">
              <a:solidFill>
                <a:srgbClr val="000000"/>
              </a:solidFill>
              <a:effectLst/>
              <a:latin typeface="Verdana" panose="020B0604030504040204" pitchFamily="34" charset="0"/>
            </a:endParaRPr>
          </a:p>
          <a:p>
            <a:endParaRPr lang="en-US" sz="2400" dirty="0">
              <a:solidFill>
                <a:srgbClr val="000000"/>
              </a:solidFill>
              <a:latin typeface="Verdana" panose="020B0604030504040204" pitchFamily="34" charset="0"/>
            </a:endParaRPr>
          </a:p>
          <a:p>
            <a:r>
              <a:rPr lang="en-US" sz="2400" b="0" i="0" dirty="0" smtClean="0">
                <a:solidFill>
                  <a:srgbClr val="000000"/>
                </a:solidFill>
                <a:effectLst/>
                <a:latin typeface="Verdana" panose="020B0604030504040204" pitchFamily="34" charset="0"/>
              </a:rPr>
              <a:t>Java is an object-oriented programming language.</a:t>
            </a:r>
          </a:p>
          <a:p>
            <a:r>
              <a:rPr lang="en-US" sz="2400" b="0" i="0" dirty="0" smtClean="0">
                <a:solidFill>
                  <a:srgbClr val="000000"/>
                </a:solidFill>
                <a:effectLst/>
                <a:latin typeface="Verdana" panose="020B0604030504040204" pitchFamily="34" charset="0"/>
              </a:rPr>
              <a:t>Everything in Java is associated with classes and objects, along with its attributes and methods. For example: in real life, a car is an object. The car has </a:t>
            </a:r>
            <a:r>
              <a:rPr lang="en-US" sz="2400" b="1" i="0" dirty="0" smtClean="0">
                <a:solidFill>
                  <a:srgbClr val="000000"/>
                </a:solidFill>
                <a:effectLst/>
                <a:latin typeface="Verdana" panose="020B0604030504040204" pitchFamily="34" charset="0"/>
              </a:rPr>
              <a:t>attributes</a:t>
            </a:r>
            <a:r>
              <a:rPr lang="en-US" sz="2400" b="0" i="0" dirty="0" smtClean="0">
                <a:solidFill>
                  <a:srgbClr val="000000"/>
                </a:solidFill>
                <a:effectLst/>
                <a:latin typeface="Verdana" panose="020B0604030504040204" pitchFamily="34" charset="0"/>
              </a:rPr>
              <a:t>, such as weight and color, and </a:t>
            </a:r>
            <a:r>
              <a:rPr lang="en-US" sz="2400" b="1" i="0" dirty="0" smtClean="0">
                <a:solidFill>
                  <a:srgbClr val="000000"/>
                </a:solidFill>
                <a:effectLst/>
                <a:latin typeface="Verdana" panose="020B0604030504040204" pitchFamily="34" charset="0"/>
              </a:rPr>
              <a:t>methods</a:t>
            </a:r>
            <a:r>
              <a:rPr lang="en-US" sz="2400" b="0" i="0" dirty="0" smtClean="0">
                <a:solidFill>
                  <a:srgbClr val="000000"/>
                </a:solidFill>
                <a:effectLst/>
                <a:latin typeface="Verdana" panose="020B0604030504040204" pitchFamily="34" charset="0"/>
              </a:rPr>
              <a:t>, such as drive and brake.</a:t>
            </a:r>
          </a:p>
          <a:p>
            <a:r>
              <a:rPr lang="en-US" sz="2400" b="0" i="0" dirty="0" smtClean="0">
                <a:solidFill>
                  <a:srgbClr val="000000"/>
                </a:solidFill>
                <a:effectLst/>
                <a:latin typeface="Verdana" panose="020B0604030504040204" pitchFamily="34" charset="0"/>
              </a:rPr>
              <a:t>A Class is like an object constructor, or a "blueprint" for creating objects.</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927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133</TotalTime>
  <Words>801</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Corbel</vt:lpstr>
      <vt:lpstr>Perpetua Titling MT</vt:lpstr>
      <vt:lpstr>Segoe UI</vt:lpstr>
      <vt:lpstr>Verdana</vt:lpstr>
      <vt:lpstr>Wingdings</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Xəyal Fərziyev</dc:creator>
  <cp:lastModifiedBy>Xəyal Fərziyev</cp:lastModifiedBy>
  <cp:revision>6</cp:revision>
  <dcterms:created xsi:type="dcterms:W3CDTF">2020-12-19T14:55:05Z</dcterms:created>
  <dcterms:modified xsi:type="dcterms:W3CDTF">2020-12-19T17:08:42Z</dcterms:modified>
</cp:coreProperties>
</file>