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22160F-3216-4BF7-827B-F005621CFCB6}"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5E796F-B840-4217-902F-62AAAB8F728E}" type="slidenum">
              <a:rPr lang="en-US" smtClean="0"/>
              <a:t>‹#›</a:t>
            </a:fld>
            <a:endParaRPr lang="en-US"/>
          </a:p>
        </p:txBody>
      </p:sp>
    </p:spTree>
    <p:extLst>
      <p:ext uri="{BB962C8B-B14F-4D97-AF65-F5344CB8AC3E}">
        <p14:creationId xmlns:p14="http://schemas.microsoft.com/office/powerpoint/2010/main" val="141304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2160F-3216-4BF7-827B-F005621CFCB6}"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15058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2160F-3216-4BF7-827B-F005621CFCB6}"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36226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2160F-3216-4BF7-827B-F005621CFCB6}"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125090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822160F-3216-4BF7-827B-F005621CFCB6}" type="datetimeFigureOut">
              <a:rPr lang="en-US" smtClean="0"/>
              <a:t>12/19/2020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5E796F-B840-4217-902F-62AAAB8F728E}" type="slidenum">
              <a:rPr lang="en-US" smtClean="0"/>
              <a:t>‹#›</a:t>
            </a:fld>
            <a:endParaRPr lang="en-US"/>
          </a:p>
        </p:txBody>
      </p:sp>
    </p:spTree>
    <p:extLst>
      <p:ext uri="{BB962C8B-B14F-4D97-AF65-F5344CB8AC3E}">
        <p14:creationId xmlns:p14="http://schemas.microsoft.com/office/powerpoint/2010/main" val="395801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22160F-3216-4BF7-827B-F005621CFCB6}"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269192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22160F-3216-4BF7-827B-F005621CFCB6}"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232877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22160F-3216-4BF7-827B-F005621CFCB6}"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33188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2160F-3216-4BF7-827B-F005621CFCB6}"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128648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2160F-3216-4BF7-827B-F005621CFCB6}"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172776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2160F-3216-4BF7-827B-F005621CFCB6}" type="datetimeFigureOut">
              <a:rPr lang="en-US" smtClean="0"/>
              <a:t>12/19/2020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5E796F-B840-4217-902F-62AAAB8F728E}" type="slidenum">
              <a:rPr lang="en-US" smtClean="0"/>
              <a:t>‹#›</a:t>
            </a:fld>
            <a:endParaRPr lang="en-US"/>
          </a:p>
        </p:txBody>
      </p:sp>
    </p:spTree>
    <p:extLst>
      <p:ext uri="{BB962C8B-B14F-4D97-AF65-F5344CB8AC3E}">
        <p14:creationId xmlns:p14="http://schemas.microsoft.com/office/powerpoint/2010/main" val="208053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22160F-3216-4BF7-827B-F005621CFCB6}" type="datetimeFigureOut">
              <a:rPr lang="en-US" smtClean="0"/>
              <a:t>12/19/2020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5E796F-B840-4217-902F-62AAAB8F728E}" type="slidenum">
              <a:rPr lang="en-US" smtClean="0"/>
              <a:t>‹#›</a:t>
            </a:fld>
            <a:endParaRPr lang="en-US"/>
          </a:p>
        </p:txBody>
      </p:sp>
    </p:spTree>
    <p:extLst>
      <p:ext uri="{BB962C8B-B14F-4D97-AF65-F5344CB8AC3E}">
        <p14:creationId xmlns:p14="http://schemas.microsoft.com/office/powerpoint/2010/main" val="12673842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6844" y="1060691"/>
            <a:ext cx="5365122" cy="3416320"/>
          </a:xfrm>
          <a:prstGeom prst="rect">
            <a:avLst/>
          </a:prstGeom>
        </p:spPr>
        <p:txBody>
          <a:bodyPr wrap="none">
            <a:spAutoFit/>
          </a:bodyPr>
          <a:lstStyle/>
          <a:p>
            <a:pPr algn="ctr"/>
            <a:r>
              <a:rPr lang="en-US" sz="7200" b="0" i="0" dirty="0" smtClean="0">
                <a:solidFill>
                  <a:srgbClr val="000000"/>
                </a:solidFill>
                <a:effectLst/>
                <a:latin typeface="+mj-lt"/>
              </a:rPr>
              <a:t>Java Constructors</a:t>
            </a:r>
          </a:p>
          <a:p>
            <a:pPr algn="ctr"/>
            <a:r>
              <a:rPr lang="en-US" sz="7200" dirty="0" smtClean="0">
                <a:solidFill>
                  <a:srgbClr val="000000"/>
                </a:solidFill>
                <a:latin typeface="+mj-lt"/>
              </a:rPr>
              <a:t>Java Modifiers</a:t>
            </a:r>
          </a:p>
          <a:p>
            <a:pPr algn="ctr"/>
            <a:r>
              <a:rPr lang="en-US" sz="7200" b="0" i="0" dirty="0" smtClean="0">
                <a:solidFill>
                  <a:srgbClr val="000000"/>
                </a:solidFill>
                <a:effectLst/>
                <a:latin typeface="+mj-lt"/>
              </a:rPr>
              <a:t>Encapsulation</a:t>
            </a:r>
            <a:endParaRPr lang="en-US" sz="7200" b="0" i="0" dirty="0">
              <a:solidFill>
                <a:srgbClr val="000000"/>
              </a:solidFill>
              <a:effectLst/>
              <a:latin typeface="+mj-lt"/>
            </a:endParaRPr>
          </a:p>
        </p:txBody>
      </p:sp>
    </p:spTree>
    <p:extLst>
      <p:ext uri="{BB962C8B-B14F-4D97-AF65-F5344CB8AC3E}">
        <p14:creationId xmlns:p14="http://schemas.microsoft.com/office/powerpoint/2010/main" val="20933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70163" cy="6005015"/>
          </a:xfrm>
          <a:prstGeom prst="rect">
            <a:avLst/>
          </a:prstGeom>
        </p:spPr>
      </p:pic>
    </p:spTree>
    <p:extLst>
      <p:ext uri="{BB962C8B-B14F-4D97-AF65-F5344CB8AC3E}">
        <p14:creationId xmlns:p14="http://schemas.microsoft.com/office/powerpoint/2010/main" val="26313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8948" y="486981"/>
            <a:ext cx="10859069" cy="3970318"/>
          </a:xfrm>
          <a:prstGeom prst="rect">
            <a:avLst/>
          </a:prstGeom>
        </p:spPr>
        <p:txBody>
          <a:bodyPr wrap="square">
            <a:spAutoFit/>
          </a:bodyPr>
          <a:lstStyle/>
          <a:p>
            <a:pPr algn="ctr"/>
            <a:r>
              <a:rPr lang="en-US" sz="5400" dirty="0" smtClean="0"/>
              <a:t>Encapsulation</a:t>
            </a:r>
          </a:p>
          <a:p>
            <a:endParaRPr lang="en-US" dirty="0"/>
          </a:p>
          <a:p>
            <a:endParaRPr lang="en-US" dirty="0" smtClean="0"/>
          </a:p>
          <a:p>
            <a:endParaRPr lang="en-US" dirty="0" smtClean="0"/>
          </a:p>
          <a:p>
            <a:r>
              <a:rPr lang="en-US" sz="2400" dirty="0" smtClean="0"/>
              <a:t>The meaning of Encapsulation, is to make sure that "sensitive" data is hidden from users. To achieve this, you must:</a:t>
            </a:r>
          </a:p>
          <a:p>
            <a:endParaRPr lang="en-US" sz="2400" dirty="0" smtClean="0"/>
          </a:p>
          <a:p>
            <a:r>
              <a:rPr lang="en-US" sz="2400" dirty="0" smtClean="0"/>
              <a:t>declare class variables/attributes as private</a:t>
            </a:r>
          </a:p>
          <a:p>
            <a:r>
              <a:rPr lang="en-US" sz="2400" dirty="0" smtClean="0"/>
              <a:t>provide public get and set methods to access and update the value of a private variable</a:t>
            </a:r>
            <a:endParaRPr lang="en-US" sz="2400" dirty="0"/>
          </a:p>
        </p:txBody>
      </p:sp>
    </p:spTree>
    <p:extLst>
      <p:ext uri="{BB962C8B-B14F-4D97-AF65-F5344CB8AC3E}">
        <p14:creationId xmlns:p14="http://schemas.microsoft.com/office/powerpoint/2010/main" val="125603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4" y="435929"/>
            <a:ext cx="11200263" cy="4339650"/>
          </a:xfrm>
          <a:prstGeom prst="rect">
            <a:avLst/>
          </a:prstGeom>
        </p:spPr>
        <p:txBody>
          <a:bodyPr wrap="square">
            <a:spAutoFit/>
          </a:bodyPr>
          <a:lstStyle/>
          <a:p>
            <a:pPr algn="ctr"/>
            <a:r>
              <a:rPr lang="en-US" sz="4800" dirty="0" smtClean="0"/>
              <a:t>Get and Set</a:t>
            </a:r>
          </a:p>
          <a:p>
            <a:endParaRPr lang="en-US" dirty="0"/>
          </a:p>
          <a:p>
            <a:endParaRPr lang="en-US" dirty="0" smtClean="0"/>
          </a:p>
          <a:p>
            <a:r>
              <a:rPr lang="en-US" sz="2400" dirty="0" smtClean="0"/>
              <a:t>You learned from the previous chapter that private variables can only be accessed within the same class (an outside class has no access to it). However, it is possible to access them if we provide public get and set methods.</a:t>
            </a:r>
          </a:p>
          <a:p>
            <a:endParaRPr lang="en-US" sz="2400" dirty="0" smtClean="0"/>
          </a:p>
          <a:p>
            <a:r>
              <a:rPr lang="en-US" sz="2400" dirty="0" smtClean="0"/>
              <a:t>The get method returns the variable value, and the set method sets the value.</a:t>
            </a:r>
          </a:p>
          <a:p>
            <a:endParaRPr lang="en-US" sz="2400" dirty="0" smtClean="0"/>
          </a:p>
          <a:p>
            <a:r>
              <a:rPr lang="en-US" sz="2400" dirty="0" smtClean="0"/>
              <a:t>Syntax for both is that they start with either get or set, followed by the name of the variable, with the first letter in upper case:</a:t>
            </a:r>
            <a:endParaRPr lang="en-US" dirty="0"/>
          </a:p>
        </p:txBody>
      </p:sp>
    </p:spTree>
    <p:extLst>
      <p:ext uri="{BB962C8B-B14F-4D97-AF65-F5344CB8AC3E}">
        <p14:creationId xmlns:p14="http://schemas.microsoft.com/office/powerpoint/2010/main" val="9642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3899" y="834240"/>
            <a:ext cx="11573301" cy="3447098"/>
          </a:xfrm>
          <a:prstGeom prst="rect">
            <a:avLst/>
          </a:prstGeom>
        </p:spPr>
        <p:txBody>
          <a:bodyPr wrap="square">
            <a:spAutoFit/>
          </a:bodyPr>
          <a:lstStyle/>
          <a:p>
            <a:pPr algn="ctr"/>
            <a:r>
              <a:rPr lang="en-US" sz="4400" b="0" i="0" dirty="0" smtClean="0">
                <a:solidFill>
                  <a:srgbClr val="000000"/>
                </a:solidFill>
                <a:effectLst/>
                <a:latin typeface="Segoe UI" panose="020B0502040204020203" pitchFamily="34" charset="0"/>
              </a:rPr>
              <a:t>Java Constructors</a:t>
            </a:r>
          </a:p>
          <a:p>
            <a:pPr algn="ctr"/>
            <a:endParaRPr lang="en-US" sz="4400" b="0" i="0" dirty="0" smtClean="0">
              <a:solidFill>
                <a:srgbClr val="000000"/>
              </a:solidFill>
              <a:effectLst/>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r>
              <a:rPr lang="en-US" sz="2800" b="0" i="0" dirty="0" smtClean="0">
                <a:solidFill>
                  <a:srgbClr val="000000"/>
                </a:solidFill>
                <a:effectLst/>
                <a:latin typeface="Verdana" panose="020B0604030504040204" pitchFamily="34" charset="0"/>
              </a:rPr>
              <a:t>A constructor in Java is a </a:t>
            </a:r>
            <a:r>
              <a:rPr lang="en-US" sz="2800" b="1" i="0" dirty="0" smtClean="0">
                <a:solidFill>
                  <a:srgbClr val="000000"/>
                </a:solidFill>
                <a:effectLst/>
                <a:latin typeface="Verdana" panose="020B0604030504040204" pitchFamily="34" charset="0"/>
              </a:rPr>
              <a:t>special method</a:t>
            </a:r>
            <a:r>
              <a:rPr lang="en-US" sz="2800" b="0" i="0" dirty="0" smtClean="0">
                <a:solidFill>
                  <a:srgbClr val="000000"/>
                </a:solidFill>
                <a:effectLst/>
                <a:latin typeface="Verdana" panose="020B0604030504040204" pitchFamily="34" charset="0"/>
              </a:rPr>
              <a:t> that is used to initialize objects. The constructor is called when an object of a class is created. It can be used to set initial values for object attributes:</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0055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773" y="227170"/>
            <a:ext cx="11887200" cy="5632311"/>
          </a:xfrm>
          <a:prstGeom prst="rect">
            <a:avLst/>
          </a:prstGeom>
        </p:spPr>
        <p:txBody>
          <a:bodyPr wrap="square">
            <a:spAutoFit/>
          </a:bodyPr>
          <a:lstStyle/>
          <a:p>
            <a:r>
              <a:rPr lang="en-US" sz="2400" dirty="0" smtClean="0"/>
              <a:t>// Create a Main class</a:t>
            </a:r>
          </a:p>
          <a:p>
            <a:r>
              <a:rPr lang="en-US" sz="2400" dirty="0" smtClean="0"/>
              <a:t>public class Main {</a:t>
            </a:r>
          </a:p>
          <a:p>
            <a:r>
              <a:rPr lang="en-US" sz="2400" dirty="0" smtClean="0"/>
              <a:t>  </a:t>
            </a:r>
            <a:r>
              <a:rPr lang="en-US" sz="2400" dirty="0" err="1" smtClean="0"/>
              <a:t>int</a:t>
            </a:r>
            <a:r>
              <a:rPr lang="en-US" sz="2400" dirty="0" smtClean="0"/>
              <a:t> x;  // Create a class attribute</a:t>
            </a:r>
          </a:p>
          <a:p>
            <a:endParaRPr lang="en-US" sz="2400" dirty="0" smtClean="0"/>
          </a:p>
          <a:p>
            <a:r>
              <a:rPr lang="en-US" sz="2400" dirty="0" smtClean="0"/>
              <a:t>  // Create a class constructor for the Main class</a:t>
            </a:r>
          </a:p>
          <a:p>
            <a:r>
              <a:rPr lang="en-US" sz="2400" dirty="0" smtClean="0"/>
              <a:t>  public Main() {</a:t>
            </a:r>
          </a:p>
          <a:p>
            <a:r>
              <a:rPr lang="en-US" sz="2400" dirty="0" smtClean="0"/>
              <a:t>    x = 5;  // Set the initial value for the class attribute x</a:t>
            </a:r>
          </a:p>
          <a:p>
            <a:r>
              <a:rPr lang="en-US" sz="2400" dirty="0" smtClean="0"/>
              <a:t>  }</a:t>
            </a:r>
          </a:p>
          <a:p>
            <a:endParaRPr lang="en-US" sz="2400" dirty="0" smtClean="0"/>
          </a:p>
          <a:p>
            <a:r>
              <a:rPr lang="en-US" sz="2400" dirty="0" smtClean="0"/>
              <a:t>  public static void main(String[] </a:t>
            </a:r>
            <a:r>
              <a:rPr lang="en-US" sz="2400" dirty="0" err="1" smtClean="0"/>
              <a:t>args</a:t>
            </a:r>
            <a:r>
              <a:rPr lang="en-US" sz="2400" dirty="0" smtClean="0"/>
              <a:t>) {</a:t>
            </a:r>
          </a:p>
          <a:p>
            <a:r>
              <a:rPr lang="en-US" sz="2400" dirty="0" smtClean="0"/>
              <a:t>    Main </a:t>
            </a:r>
            <a:r>
              <a:rPr lang="en-US" sz="2400" dirty="0" err="1" smtClean="0"/>
              <a:t>myObj</a:t>
            </a:r>
            <a:r>
              <a:rPr lang="en-US" sz="2400" dirty="0" smtClean="0"/>
              <a:t> = new Main(); // Create an object of class Main (This will call the constructor)</a:t>
            </a:r>
          </a:p>
          <a:p>
            <a:r>
              <a:rPr lang="en-US" sz="2400" dirty="0" smtClean="0"/>
              <a:t>    </a:t>
            </a:r>
            <a:r>
              <a:rPr lang="en-US" sz="2400" dirty="0" err="1" smtClean="0"/>
              <a:t>System.out.println</a:t>
            </a:r>
            <a:r>
              <a:rPr lang="en-US" sz="2400" dirty="0" smtClean="0"/>
              <a:t>(</a:t>
            </a:r>
            <a:r>
              <a:rPr lang="en-US" sz="2400" dirty="0" err="1" smtClean="0"/>
              <a:t>myObj.x</a:t>
            </a:r>
            <a:r>
              <a:rPr lang="en-US" sz="2400" dirty="0" smtClean="0"/>
              <a:t>); // Print the value of x</a:t>
            </a:r>
          </a:p>
          <a:p>
            <a:r>
              <a:rPr lang="en-US" sz="2400" dirty="0" smtClean="0"/>
              <a:t>  }</a:t>
            </a:r>
          </a:p>
          <a:p>
            <a:r>
              <a:rPr lang="en-US" sz="2400" dirty="0" smtClean="0"/>
              <a:t>}</a:t>
            </a:r>
            <a:endParaRPr lang="en-US" sz="2400" dirty="0"/>
          </a:p>
        </p:txBody>
      </p:sp>
    </p:spTree>
    <p:extLst>
      <p:ext uri="{BB962C8B-B14F-4D97-AF65-F5344CB8AC3E}">
        <p14:creationId xmlns:p14="http://schemas.microsoft.com/office/powerpoint/2010/main" val="14857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52" y="1602054"/>
            <a:ext cx="11623344" cy="3046988"/>
          </a:xfrm>
          <a:prstGeom prst="rect">
            <a:avLst/>
          </a:prstGeom>
        </p:spPr>
        <p:txBody>
          <a:bodyPr wrap="square">
            <a:spAutoFit/>
          </a:bodyPr>
          <a:lstStyle/>
          <a:p>
            <a:r>
              <a:rPr lang="en-US" sz="2400" b="1" dirty="0" smtClean="0">
                <a:solidFill>
                  <a:srgbClr val="FF0000"/>
                </a:solidFill>
              </a:rPr>
              <a:t>Note that the constructor name must match the class name, and it cannot have a return type (like void).</a:t>
            </a:r>
          </a:p>
          <a:p>
            <a:endParaRPr lang="en-US" sz="2400" b="1" dirty="0" smtClean="0">
              <a:solidFill>
                <a:srgbClr val="FF0000"/>
              </a:solidFill>
            </a:endParaRPr>
          </a:p>
          <a:p>
            <a:r>
              <a:rPr lang="en-US" sz="2400" b="1" dirty="0" smtClean="0">
                <a:solidFill>
                  <a:srgbClr val="FF0000"/>
                </a:solidFill>
              </a:rPr>
              <a:t>Also note that the constructor is called when the object is created.</a:t>
            </a:r>
          </a:p>
          <a:p>
            <a:endParaRPr lang="en-US" sz="2400" b="1" dirty="0" smtClean="0">
              <a:solidFill>
                <a:srgbClr val="FF0000"/>
              </a:solidFill>
            </a:endParaRPr>
          </a:p>
          <a:p>
            <a:r>
              <a:rPr lang="en-US" sz="2400" b="1" dirty="0" smtClean="0">
                <a:solidFill>
                  <a:srgbClr val="FF0000"/>
                </a:solidFill>
              </a:rPr>
              <a:t>All classes have constructors by default: if you do not create a class constructor yourself, Java creates one for you. However, then you are not able to set initial values for object attributes.</a:t>
            </a:r>
            <a:endParaRPr lang="en-US" sz="2400" b="1" dirty="0">
              <a:solidFill>
                <a:srgbClr val="FF0000"/>
              </a:solidFill>
            </a:endParaRPr>
          </a:p>
        </p:txBody>
      </p:sp>
    </p:spTree>
    <p:extLst>
      <p:ext uri="{BB962C8B-B14F-4D97-AF65-F5344CB8AC3E}">
        <p14:creationId xmlns:p14="http://schemas.microsoft.com/office/powerpoint/2010/main" val="267416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335846"/>
            <a:ext cx="11928143" cy="5909310"/>
          </a:xfrm>
          <a:prstGeom prst="rect">
            <a:avLst/>
          </a:prstGeom>
        </p:spPr>
        <p:txBody>
          <a:bodyPr wrap="square">
            <a:spAutoFit/>
          </a:bodyPr>
          <a:lstStyle/>
          <a:p>
            <a:pPr algn="ctr"/>
            <a:r>
              <a:rPr lang="en-US" sz="3600" dirty="0" smtClean="0"/>
              <a:t>Constructor Parameters</a:t>
            </a:r>
          </a:p>
          <a:p>
            <a:endParaRPr lang="en-US" dirty="0" smtClean="0"/>
          </a:p>
          <a:p>
            <a:r>
              <a:rPr lang="en-US" dirty="0" smtClean="0"/>
              <a:t>Constructors can also take parameters, which is used to initialize attributes.</a:t>
            </a:r>
          </a:p>
          <a:p>
            <a:endParaRPr lang="en-US" dirty="0" smtClean="0"/>
          </a:p>
          <a:p>
            <a:r>
              <a:rPr lang="en-US" dirty="0" smtClean="0"/>
              <a:t>The following example adds an </a:t>
            </a:r>
            <a:r>
              <a:rPr lang="en-US" dirty="0" err="1" smtClean="0"/>
              <a:t>int</a:t>
            </a:r>
            <a:r>
              <a:rPr lang="en-US" dirty="0" smtClean="0"/>
              <a:t> y parameter to the constructor. Inside the constructor we set x to y (x=y). When we call the constructor, we pass a parameter to the constructor (5), which will set the value of x to 5:</a:t>
            </a:r>
          </a:p>
          <a:p>
            <a:endParaRPr lang="en-US" dirty="0" smtClean="0"/>
          </a:p>
          <a:p>
            <a:r>
              <a:rPr lang="en-US" dirty="0" smtClean="0"/>
              <a:t>Example</a:t>
            </a:r>
          </a:p>
          <a:p>
            <a:r>
              <a:rPr lang="en-US" dirty="0" smtClean="0"/>
              <a:t>public class Main {</a:t>
            </a:r>
          </a:p>
          <a:p>
            <a:r>
              <a:rPr lang="en-US" dirty="0" smtClean="0"/>
              <a:t>  </a:t>
            </a:r>
            <a:r>
              <a:rPr lang="en-US" dirty="0" err="1" smtClean="0"/>
              <a:t>int</a:t>
            </a:r>
            <a:r>
              <a:rPr lang="en-US" dirty="0" smtClean="0"/>
              <a:t> x;</a:t>
            </a:r>
          </a:p>
          <a:p>
            <a:endParaRPr lang="en-US" dirty="0" smtClean="0"/>
          </a:p>
          <a:p>
            <a:r>
              <a:rPr lang="en-US" dirty="0" smtClean="0"/>
              <a:t>  public Main(</a:t>
            </a:r>
            <a:r>
              <a:rPr lang="en-US" dirty="0" err="1" smtClean="0"/>
              <a:t>int</a:t>
            </a:r>
            <a:r>
              <a:rPr lang="en-US" dirty="0" smtClean="0"/>
              <a:t> y) {</a:t>
            </a:r>
          </a:p>
          <a:p>
            <a:r>
              <a:rPr lang="en-US" dirty="0" smtClean="0"/>
              <a:t>    x = y;</a:t>
            </a:r>
          </a:p>
          <a:p>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Main </a:t>
            </a:r>
            <a:r>
              <a:rPr lang="en-US" dirty="0" err="1" smtClean="0"/>
              <a:t>myObj</a:t>
            </a:r>
            <a:r>
              <a:rPr lang="en-US" dirty="0" smtClean="0"/>
              <a:t> = new Main(5);</a:t>
            </a:r>
          </a:p>
          <a:p>
            <a:r>
              <a:rPr lang="en-US" dirty="0" smtClean="0"/>
              <a:t>    </a:t>
            </a:r>
            <a:r>
              <a:rPr lang="en-US" dirty="0" err="1" smtClean="0"/>
              <a:t>System.out.println</a:t>
            </a:r>
            <a:r>
              <a:rPr lang="en-US" dirty="0" smtClean="0"/>
              <a:t>(</a:t>
            </a:r>
            <a:r>
              <a:rPr lang="en-US" dirty="0" err="1" smtClean="0"/>
              <a:t>myObj.x</a:t>
            </a:r>
            <a:r>
              <a:rPr lang="en-US" dirty="0" smtClean="0"/>
              <a:t>);</a:t>
            </a:r>
          </a:p>
          <a:p>
            <a:r>
              <a:rPr lang="en-US" dirty="0" smtClean="0"/>
              <a:t>  }</a:t>
            </a:r>
          </a:p>
          <a:p>
            <a:r>
              <a:rPr lang="en-US" dirty="0" smtClean="0"/>
              <a:t>}</a:t>
            </a:r>
            <a:endParaRPr lang="en-US" dirty="0"/>
          </a:p>
        </p:txBody>
      </p:sp>
    </p:spTree>
    <p:extLst>
      <p:ext uri="{BB962C8B-B14F-4D97-AF65-F5344CB8AC3E}">
        <p14:creationId xmlns:p14="http://schemas.microsoft.com/office/powerpoint/2010/main" val="334113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8498"/>
            <a:ext cx="12091916" cy="4678204"/>
          </a:xfrm>
          <a:prstGeom prst="rect">
            <a:avLst/>
          </a:prstGeom>
        </p:spPr>
        <p:txBody>
          <a:bodyPr wrap="square">
            <a:spAutoFit/>
          </a:bodyPr>
          <a:lstStyle/>
          <a:p>
            <a:pPr algn="ctr"/>
            <a:r>
              <a:rPr lang="en-US" sz="6000" dirty="0" smtClean="0"/>
              <a:t>Modifiers</a:t>
            </a:r>
          </a:p>
          <a:p>
            <a:endParaRPr lang="en-US" dirty="0"/>
          </a:p>
          <a:p>
            <a:endParaRPr lang="en-US" dirty="0" smtClean="0"/>
          </a:p>
          <a:p>
            <a:r>
              <a:rPr lang="en-US" dirty="0" smtClean="0"/>
              <a:t>By now, you are quite familiar with the public keyword that appears in almost all of our examples:</a:t>
            </a:r>
          </a:p>
          <a:p>
            <a:endParaRPr lang="en-US" dirty="0" smtClean="0"/>
          </a:p>
          <a:p>
            <a:r>
              <a:rPr lang="en-US" dirty="0" smtClean="0"/>
              <a:t>public class Main</a:t>
            </a:r>
          </a:p>
          <a:p>
            <a:endParaRPr lang="en-US" dirty="0" smtClean="0"/>
          </a:p>
          <a:p>
            <a:r>
              <a:rPr lang="en-US" dirty="0" smtClean="0"/>
              <a:t>The public keyword is an access modifier, meaning that it is used to set the access level for classes, attributes, methods and constructors.</a:t>
            </a:r>
          </a:p>
          <a:p>
            <a:endParaRPr lang="en-US" dirty="0" smtClean="0"/>
          </a:p>
          <a:p>
            <a:r>
              <a:rPr lang="en-US" dirty="0" smtClean="0"/>
              <a:t>We divide modifiers into two groups:</a:t>
            </a:r>
          </a:p>
          <a:p>
            <a:endParaRPr lang="en-US" dirty="0" smtClean="0"/>
          </a:p>
          <a:p>
            <a:r>
              <a:rPr lang="en-US" sz="2000" b="1" dirty="0" smtClean="0"/>
              <a:t>Access Modifiers - controls the access level</a:t>
            </a:r>
          </a:p>
          <a:p>
            <a:r>
              <a:rPr lang="en-US" sz="2000" b="1" dirty="0" smtClean="0"/>
              <a:t>Non-Access Modifiers - do not control access level, but provides other functionality</a:t>
            </a:r>
            <a:endParaRPr lang="en-US" sz="2000" b="1" dirty="0"/>
          </a:p>
        </p:txBody>
      </p:sp>
    </p:spTree>
    <p:extLst>
      <p:ext uri="{BB962C8B-B14F-4D97-AF65-F5344CB8AC3E}">
        <p14:creationId xmlns:p14="http://schemas.microsoft.com/office/powerpoint/2010/main" val="211552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55843"/>
            <a:ext cx="11839686" cy="3384646"/>
          </a:xfrm>
          <a:prstGeom prst="rect">
            <a:avLst/>
          </a:prstGeom>
        </p:spPr>
      </p:pic>
    </p:spTree>
    <p:extLst>
      <p:ext uri="{BB962C8B-B14F-4D97-AF65-F5344CB8AC3E}">
        <p14:creationId xmlns:p14="http://schemas.microsoft.com/office/powerpoint/2010/main" val="367330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78654"/>
            <a:ext cx="12192000" cy="5019344"/>
          </a:xfrm>
          <a:prstGeom prst="rect">
            <a:avLst/>
          </a:prstGeom>
        </p:spPr>
      </p:pic>
    </p:spTree>
    <p:extLst>
      <p:ext uri="{BB962C8B-B14F-4D97-AF65-F5344CB8AC3E}">
        <p14:creationId xmlns:p14="http://schemas.microsoft.com/office/powerpoint/2010/main" val="26349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32332"/>
            <a:ext cx="12192000" cy="4470909"/>
          </a:xfrm>
          <a:prstGeom prst="rect">
            <a:avLst/>
          </a:prstGeom>
        </p:spPr>
      </p:pic>
    </p:spTree>
    <p:extLst>
      <p:ext uri="{BB962C8B-B14F-4D97-AF65-F5344CB8AC3E}">
        <p14:creationId xmlns:p14="http://schemas.microsoft.com/office/powerpoint/2010/main" val="3520868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TotalTime>
  <Words>500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Rockwell</vt:lpstr>
      <vt:lpstr>Rockwell Condensed</vt:lpstr>
      <vt:lpstr>Segoe UI</vt:lpstr>
      <vt:lpstr>Verdana</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4</cp:revision>
  <dcterms:created xsi:type="dcterms:W3CDTF">2020-12-19T17:10:56Z</dcterms:created>
  <dcterms:modified xsi:type="dcterms:W3CDTF">2020-12-19T17:44:21Z</dcterms:modified>
</cp:coreProperties>
</file>