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1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39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32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656BC2-3DBE-44DD-AFF1-DEB79A61B18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50D792-2FD7-40D3-ABAE-E18A4059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9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untime-polymorphism-in-java" TargetMode="External"/><Relationship Id="rId2" Type="http://schemas.openxmlformats.org/officeDocument/2006/relationships/hyperlink" Target="https://www.javatpoint.com/method-overriding-in-java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4804" y="2534651"/>
            <a:ext cx="91743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Imprint MT Shadow" panose="04020605060303030202" pitchFamily="82" charset="0"/>
              </a:rPr>
              <a:t>Java Package API and Inheritance</a:t>
            </a:r>
            <a:endParaRPr lang="en-US" sz="4800" b="1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ypes of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16"/>
            <a:ext cx="12192000" cy="64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5534" y="1904832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effectLst/>
                <a:latin typeface="verdana" panose="020B0604030504040204" pitchFamily="34" charset="0"/>
              </a:rPr>
              <a:t>When one class inherits multiple classes, it is known as </a:t>
            </a:r>
          </a:p>
          <a:p>
            <a:pPr algn="ctr"/>
            <a:endParaRPr lang="en-US" sz="3200" dirty="0">
              <a:latin typeface="verdana" panose="020B0604030504040204" pitchFamily="34" charset="0"/>
            </a:endParaRPr>
          </a:p>
          <a:p>
            <a:pPr algn="ctr"/>
            <a:r>
              <a:rPr lang="en-US" sz="3200" b="0" i="0" dirty="0" smtClean="0">
                <a:effectLst/>
                <a:latin typeface="verdana" panose="020B0604030504040204" pitchFamily="34" charset="0"/>
              </a:rPr>
              <a:t>multiple inheritance.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78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ultiple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7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4659"/>
            <a:ext cx="12192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effectLst/>
                <a:latin typeface="erdana"/>
              </a:rPr>
              <a:t>Why multiple inheritance is not supported in java?</a:t>
            </a:r>
          </a:p>
          <a:p>
            <a:endParaRPr lang="en-US" b="0" i="0" dirty="0" smtClean="0">
              <a:effectLst/>
              <a:latin typeface="erdana"/>
            </a:endParaRPr>
          </a:p>
          <a:p>
            <a:r>
              <a:rPr lang="en-US" sz="2000" b="0" i="0" dirty="0" smtClean="0">
                <a:effectLst/>
                <a:latin typeface="verdana" panose="020B0604030504040204" pitchFamily="34" charset="0"/>
              </a:rPr>
              <a:t>To reduce the complexity and simplify the language, multiple inheritance is not supported in </a:t>
            </a:r>
            <a:r>
              <a:rPr lang="en-US" sz="2000" b="0" i="0" dirty="0" err="1" smtClean="0">
                <a:effectLst/>
                <a:latin typeface="verdana" panose="020B0604030504040204" pitchFamily="34" charset="0"/>
              </a:rPr>
              <a:t>java.Consider</a:t>
            </a:r>
            <a:r>
              <a:rPr lang="en-US" sz="2000" b="0" i="0" dirty="0" smtClean="0">
                <a:effectLst/>
                <a:latin typeface="verdana" panose="020B0604030504040204" pitchFamily="34" charset="0"/>
              </a:rPr>
              <a:t> a scenario where A, B, and C are three classes. The C class inherits A and B classes. If A and B classes have the same method and you call it from child class object, there will be ambiguity to call the method of A or B class.</a:t>
            </a:r>
          </a:p>
          <a:p>
            <a:endParaRPr lang="en-US" sz="2000" b="0" i="0" dirty="0" smtClean="0">
              <a:effectLst/>
              <a:latin typeface="verdana" panose="020B0604030504040204" pitchFamily="34" charset="0"/>
            </a:endParaRPr>
          </a:p>
          <a:p>
            <a:r>
              <a:rPr lang="en-US" sz="2000" b="0" i="0" dirty="0" smtClean="0">
                <a:effectLst/>
                <a:latin typeface="verdana" panose="020B0604030504040204" pitchFamily="34" charset="0"/>
              </a:rPr>
              <a:t>Since compile-time errors are better than runtime errors, Java renders compile-time error if you inherit 2 classes. So whether you have same method or different, there will be compile time error.</a:t>
            </a:r>
            <a:endParaRPr lang="en-US" sz="20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6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560" y="1358416"/>
            <a:ext cx="118553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0" i="0" dirty="0" smtClean="0">
                <a:effectLst/>
                <a:latin typeface="Segoe UI" panose="020B0502040204020203" pitchFamily="34" charset="0"/>
              </a:rPr>
              <a:t>Java Packages &amp; API</a:t>
            </a:r>
          </a:p>
          <a:p>
            <a:endParaRPr lang="en-US" b="0" i="0" dirty="0" smtClean="0">
              <a:effectLst/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b="0" i="0" dirty="0" smtClean="0"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effectLst/>
                <a:latin typeface="Verdana" panose="020B0604030504040204" pitchFamily="34" charset="0"/>
              </a:rPr>
              <a:t>A package in Java is used to group related classes. Think of it as </a:t>
            </a:r>
            <a:r>
              <a:rPr lang="en-US" b="1" i="0" dirty="0" smtClean="0">
                <a:effectLst/>
                <a:latin typeface="Verdana" panose="020B0604030504040204" pitchFamily="34" charset="0"/>
              </a:rPr>
              <a:t>a folder in a file directory</a:t>
            </a:r>
            <a:r>
              <a:rPr lang="en-US" b="0" i="0" dirty="0" smtClean="0">
                <a:effectLst/>
                <a:latin typeface="Verdana" panose="020B0604030504040204" pitchFamily="34" charset="0"/>
              </a:rPr>
              <a:t>. </a:t>
            </a:r>
          </a:p>
          <a:p>
            <a:r>
              <a:rPr lang="en-US" b="0" i="0" dirty="0" smtClean="0">
                <a:effectLst/>
                <a:latin typeface="Verdana" panose="020B0604030504040204" pitchFamily="34" charset="0"/>
              </a:rPr>
              <a:t>We use packages to avoid name conflicts, and to write a better maintainable code. Packages are divided into two categories: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Verdana" panose="020B0604030504040204" pitchFamily="34" charset="0"/>
              </a:rPr>
              <a:t>Built-in Packages (packages from the Java API)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Verdana" panose="020B0604030504040204" pitchFamily="34" charset="0"/>
              </a:rPr>
              <a:t>User-defined Packages (create your own packages)</a:t>
            </a:r>
            <a:endParaRPr 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6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1166843"/>
            <a:ext cx="12192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i="0" dirty="0" smtClean="0">
                <a:effectLst/>
                <a:latin typeface="Segoe UI" panose="020B0502040204020203" pitchFamily="34" charset="0"/>
              </a:rPr>
              <a:t>Built-in Packages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b="0" i="0" dirty="0" smtClean="0">
              <a:effectLst/>
              <a:latin typeface="Segoe UI" panose="020B0502040204020203" pitchFamily="34" charset="0"/>
            </a:endParaRPr>
          </a:p>
          <a:p>
            <a:r>
              <a:rPr lang="en-US" b="0" i="0" dirty="0" smtClean="0">
                <a:effectLst/>
                <a:latin typeface="Verdana" panose="020B0604030504040204" pitchFamily="34" charset="0"/>
              </a:rPr>
              <a:t>The Java API is a library of prewritten classes, that are free to use, included in the Java Development Environment.</a:t>
            </a:r>
          </a:p>
          <a:p>
            <a:endParaRPr lang="en-US" b="0" i="0" dirty="0" smtClean="0"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effectLst/>
                <a:latin typeface="Verdana" panose="020B0604030504040204" pitchFamily="34" charset="0"/>
              </a:rPr>
              <a:t>The library contains components for managing input, database programming, and much </a:t>
            </a:r>
            <a:r>
              <a:rPr lang="en-US" b="0" i="0" dirty="0" err="1" smtClean="0">
                <a:effectLst/>
                <a:latin typeface="Verdana" panose="020B0604030504040204" pitchFamily="34" charset="0"/>
              </a:rPr>
              <a:t>much</a:t>
            </a:r>
            <a:r>
              <a:rPr lang="en-US" b="0" i="0" dirty="0" smtClean="0">
                <a:effectLst/>
                <a:latin typeface="Verdana" panose="020B0604030504040204" pitchFamily="34" charset="0"/>
              </a:rPr>
              <a:t> more. 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b="0" i="0" dirty="0" smtClean="0">
                <a:effectLst/>
                <a:latin typeface="Verdana" panose="020B0604030504040204" pitchFamily="34" charset="0"/>
              </a:rPr>
              <a:t>The complete list can be found at Oracles website: </a:t>
            </a:r>
            <a:r>
              <a:rPr lang="en-US" b="0" i="0" dirty="0" smtClean="0">
                <a:effectLst/>
                <a:latin typeface="Verdana" panose="020B0604030504040204" pitchFamily="34" charset="0"/>
                <a:hlinkClick r:id="rId2"/>
              </a:rPr>
              <a:t>https://docs.oracle.com/javase/8/docs/api/</a:t>
            </a:r>
            <a:r>
              <a:rPr lang="en-US" b="0" i="0" dirty="0" smtClean="0">
                <a:effectLst/>
                <a:latin typeface="Verdana" panose="020B0604030504040204" pitchFamily="34" charset="0"/>
              </a:rPr>
              <a:t>.</a:t>
            </a:r>
          </a:p>
          <a:p>
            <a:endParaRPr lang="en-US" b="0" i="0" dirty="0" smtClean="0"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effectLst/>
                <a:latin typeface="Verdana" panose="020B0604030504040204" pitchFamily="34" charset="0"/>
              </a:rPr>
              <a:t>The library is divided into </a:t>
            </a:r>
            <a:r>
              <a:rPr lang="en-US" b="1" i="0" dirty="0" smtClean="0">
                <a:effectLst/>
                <a:latin typeface="Verdana" panose="020B0604030504040204" pitchFamily="34" charset="0"/>
              </a:rPr>
              <a:t>packages</a:t>
            </a:r>
            <a:r>
              <a:rPr lang="en-US" b="0" i="0" dirty="0" smtClean="0">
                <a:effectLst/>
                <a:latin typeface="Verdana" panose="020B0604030504040204" pitchFamily="34" charset="0"/>
              </a:rPr>
              <a:t> and </a:t>
            </a:r>
            <a:r>
              <a:rPr lang="en-US" b="1" i="0" dirty="0" smtClean="0">
                <a:effectLst/>
                <a:latin typeface="Verdana" panose="020B0604030504040204" pitchFamily="34" charset="0"/>
              </a:rPr>
              <a:t>classes</a:t>
            </a:r>
            <a:r>
              <a:rPr lang="en-US" b="0" i="0" dirty="0" smtClean="0">
                <a:effectLst/>
                <a:latin typeface="Verdana" panose="020B0604030504040204" pitchFamily="34" charset="0"/>
              </a:rPr>
              <a:t>. Meaning you can either import a single class (along with its methods and attributes), or a whole package that contain all the classes that belong to the specified package.</a:t>
            </a:r>
          </a:p>
          <a:p>
            <a:endParaRPr lang="en-US" b="0" i="0" dirty="0" smtClean="0"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effectLst/>
                <a:latin typeface="Verdana" panose="020B0604030504040204" pitchFamily="34" charset="0"/>
              </a:rPr>
              <a:t>To use a class or a package from the library, you need to use the import keyword</a:t>
            </a:r>
            <a:endParaRPr 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0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6043" y="2207104"/>
            <a:ext cx="75517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0" i="0" dirty="0" smtClean="0">
                <a:effectLst/>
                <a:latin typeface="Segoe UI" panose="020B0502040204020203" pitchFamily="34" charset="0"/>
              </a:rPr>
              <a:t>Package </a:t>
            </a:r>
            <a:r>
              <a:rPr lang="en-US" sz="8000" b="0" i="0" dirty="0" smtClean="0">
                <a:effectLst/>
                <a:latin typeface="Segoe UI" panose="020B0502040204020203" pitchFamily="34" charset="0"/>
              </a:rPr>
              <a:t>Import </a:t>
            </a:r>
            <a:endParaRPr lang="en-US" sz="80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2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26655"/>
            <a:ext cx="1219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0" i="0" dirty="0" smtClean="0">
                <a:effectLst/>
                <a:latin typeface="Segoe UI" panose="020B0502040204020203" pitchFamily="34" charset="0"/>
              </a:rPr>
              <a:t>Java Inheritance (Subclass and Superclass)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endParaRPr lang="en-US" b="0" i="0" dirty="0" smtClean="0">
              <a:effectLst/>
              <a:latin typeface="Segoe UI" panose="020B0502040204020203" pitchFamily="34" charset="0"/>
            </a:endParaRPr>
          </a:p>
          <a:p>
            <a:r>
              <a:rPr lang="en-US" sz="2400" b="0" i="0" dirty="0" smtClean="0">
                <a:effectLst/>
                <a:latin typeface="Verdana" panose="020B0604030504040204" pitchFamily="34" charset="0"/>
              </a:rPr>
              <a:t>In Java, it is possible to inherit attributes and methods from one class to another. We group the "inheritance concept" into two categories: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i="0" dirty="0" smtClean="0"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 smtClean="0">
                <a:effectLst/>
                <a:latin typeface="Verdana" panose="020B0604030504040204" pitchFamily="34" charset="0"/>
              </a:rPr>
              <a:t>subclass</a:t>
            </a:r>
            <a:r>
              <a:rPr lang="en-US" sz="2400" b="0" i="0" dirty="0" smtClean="0">
                <a:effectLst/>
                <a:latin typeface="Verdana" panose="020B0604030504040204" pitchFamily="34" charset="0"/>
              </a:rPr>
              <a:t> (child) - the class that inherits from another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i="0" dirty="0" smtClean="0"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 smtClean="0">
                <a:effectLst/>
                <a:latin typeface="Verdana" panose="020B0604030504040204" pitchFamily="34" charset="0"/>
              </a:rPr>
              <a:t>superclass</a:t>
            </a:r>
            <a:r>
              <a:rPr lang="en-US" sz="2400" b="0" i="0" dirty="0" smtClean="0">
                <a:effectLst/>
                <a:latin typeface="Verdana" panose="020B0604030504040204" pitchFamily="34" charset="0"/>
              </a:rPr>
              <a:t> (parent) - the class being inherited from</a:t>
            </a:r>
          </a:p>
          <a:p>
            <a:endParaRPr lang="en-US" sz="2400" b="0" i="0" dirty="0" smtClean="0">
              <a:effectLst/>
              <a:latin typeface="Verdana" panose="020B0604030504040204" pitchFamily="34" charset="0"/>
            </a:endParaRPr>
          </a:p>
          <a:p>
            <a:r>
              <a:rPr lang="en-US" sz="2400" b="0" i="0" dirty="0" smtClean="0">
                <a:effectLst/>
                <a:latin typeface="Verdana" panose="020B0604030504040204" pitchFamily="34" charset="0"/>
              </a:rPr>
              <a:t>To inherit from a class, use the extends keyword</a:t>
            </a:r>
            <a:endParaRPr lang="en-US" sz="2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2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7959"/>
            <a:ext cx="1219199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0" i="0" dirty="0" smtClean="0">
                <a:effectLst/>
                <a:latin typeface="erdana"/>
              </a:rPr>
              <a:t>Why use inheritance in java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 smtClean="0"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 smtClean="0"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effectLst/>
                <a:latin typeface="verdana" panose="020B0604030504040204" pitchFamily="34" charset="0"/>
              </a:rPr>
              <a:t>For </a:t>
            </a:r>
            <a:r>
              <a:rPr lang="en-US" sz="2400" b="0" u="none" strike="noStrike" dirty="0" smtClean="0">
                <a:effectLst/>
                <a:latin typeface="verdana" panose="020B0604030504040204" pitchFamily="34" charset="0"/>
                <a:hlinkClick r:id="rId2"/>
              </a:rPr>
              <a:t>Method Overriding</a:t>
            </a:r>
            <a:r>
              <a:rPr lang="en-US" sz="2400" b="0" dirty="0" smtClean="0">
                <a:effectLst/>
                <a:latin typeface="verdana" panose="020B0604030504040204" pitchFamily="34" charset="0"/>
              </a:rPr>
              <a:t> (so </a:t>
            </a:r>
            <a:r>
              <a:rPr lang="en-US" sz="2400" b="0" u="none" strike="noStrike" dirty="0" smtClean="0">
                <a:effectLst/>
                <a:latin typeface="verdana" panose="020B0604030504040204" pitchFamily="34" charset="0"/>
                <a:hlinkClick r:id="rId3"/>
              </a:rPr>
              <a:t>runtime polymorphism</a:t>
            </a:r>
            <a:r>
              <a:rPr lang="en-US" sz="2400" b="0" dirty="0" smtClean="0">
                <a:effectLst/>
                <a:latin typeface="verdana" panose="020B0604030504040204" pitchFamily="34" charset="0"/>
              </a:rPr>
              <a:t> can be achieved).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 smtClean="0"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>
                <a:effectLst/>
                <a:latin typeface="verdana" panose="020B0604030504040204" pitchFamily="34" charset="0"/>
              </a:rPr>
              <a:t>For Code Reusability.</a:t>
            </a:r>
            <a:endParaRPr lang="en-US" sz="2400" b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6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3123"/>
            <a:ext cx="1219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0" dirty="0" smtClean="0">
                <a:effectLst/>
                <a:latin typeface="erdana"/>
              </a:rPr>
              <a:t>The syntax of Java Inheritance</a:t>
            </a:r>
          </a:p>
          <a:p>
            <a:pPr>
              <a:buFont typeface="+mj-lt"/>
              <a:buAutoNum type="arabicPeriod"/>
            </a:pPr>
            <a:endParaRPr lang="en-US" b="1" i="0" dirty="0" smtClean="0">
              <a:effectLst/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endParaRPr lang="en-US" b="1" dirty="0"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i="0" dirty="0" smtClean="0"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effectLst/>
                <a:latin typeface="verdana" panose="020B0604030504040204" pitchFamily="34" charset="0"/>
              </a:rPr>
              <a:t> Subclass-name </a:t>
            </a:r>
            <a:r>
              <a:rPr lang="en-US" b="1" i="0" dirty="0" smtClean="0">
                <a:effectLst/>
                <a:latin typeface="verdana" panose="020B0604030504040204" pitchFamily="34" charset="0"/>
              </a:rPr>
              <a:t>extends</a:t>
            </a:r>
            <a:r>
              <a:rPr lang="en-US" b="0" i="0" dirty="0" smtClean="0">
                <a:effectLst/>
                <a:latin typeface="verdana" panose="020B0604030504040204" pitchFamily="34" charset="0"/>
              </a:rPr>
              <a:t> Superclass-name  {  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effectLst/>
                <a:latin typeface="verdana" panose="020B0604030504040204" pitchFamily="34" charset="0"/>
              </a:rPr>
              <a:t>   //methods and fields  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effectLst/>
                <a:latin typeface="verdana" panose="020B0604030504040204" pitchFamily="34" charset="0"/>
              </a:rPr>
              <a:t>}  </a:t>
            </a:r>
          </a:p>
          <a:p>
            <a:pPr>
              <a:buFont typeface="+mj-lt"/>
              <a:buAutoNum type="arabicPeriod"/>
            </a:pPr>
            <a:endParaRPr lang="en-US" b="0" i="0" dirty="0" smtClean="0"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 smtClean="0">
                <a:effectLst/>
                <a:latin typeface="verdana" panose="020B0604030504040204" pitchFamily="34" charset="0"/>
              </a:rPr>
              <a:t>extends keyword</a:t>
            </a:r>
            <a:r>
              <a:rPr lang="en-US" b="0" i="0" dirty="0" smtClean="0">
                <a:effectLst/>
                <a:latin typeface="verdana" panose="020B0604030504040204" pitchFamily="34" charset="0"/>
              </a:rPr>
              <a:t> indicates that you are making a new class that derives from an existing class. </a:t>
            </a:r>
          </a:p>
          <a:p>
            <a:endParaRPr lang="en-US" b="0" i="0" dirty="0" smtClean="0"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effectLst/>
                <a:latin typeface="verdana" panose="020B0604030504040204" pitchFamily="34" charset="0"/>
              </a:rPr>
              <a:t>The meaning of "extends" is to increase the functionality.</a:t>
            </a:r>
            <a:endParaRPr 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9889" y="296418"/>
            <a:ext cx="88811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0" dirty="0" smtClean="0">
                <a:effectLst/>
                <a:latin typeface="tahoma" panose="020B0604030504040204" pitchFamily="34" charset="0"/>
              </a:rPr>
              <a:t>Java Inheritance Example</a:t>
            </a:r>
            <a:endParaRPr lang="en-US" sz="6000" b="0" dirty="0">
              <a:effectLst/>
              <a:latin typeface="tahoma" panose="020B0604030504040204" pitchFamily="34" charset="0"/>
            </a:endParaRPr>
          </a:p>
        </p:txBody>
      </p:sp>
      <p:pic>
        <p:nvPicPr>
          <p:cNvPr id="2050" name="Picture 2" descr="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89" y="1527340"/>
            <a:ext cx="4380931" cy="499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3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10141"/>
            <a:ext cx="12192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0" i="0" dirty="0" smtClean="0">
                <a:effectLst/>
                <a:latin typeface="erdana"/>
              </a:rPr>
              <a:t>Types of inheritance in java</a:t>
            </a:r>
          </a:p>
          <a:p>
            <a:endParaRPr lang="en-US" sz="2000" b="0" i="0" dirty="0" smtClean="0">
              <a:effectLst/>
              <a:latin typeface="erdana"/>
            </a:endParaRPr>
          </a:p>
          <a:p>
            <a:endParaRPr lang="en-US" sz="2000" b="0" i="0" dirty="0" smtClean="0">
              <a:effectLst/>
              <a:latin typeface="erdana"/>
            </a:endParaRPr>
          </a:p>
          <a:p>
            <a:r>
              <a:rPr lang="en-US" sz="2000" b="0" i="0" dirty="0" smtClean="0">
                <a:effectLst/>
                <a:latin typeface="verdana" panose="020B0604030504040204" pitchFamily="34" charset="0"/>
              </a:rPr>
              <a:t>On the basis of class, there can be three types of inheritance in java: single, multilevel and hierarchical.</a:t>
            </a:r>
          </a:p>
          <a:p>
            <a:endParaRPr lang="en-US" sz="2000" b="0" i="0" dirty="0" smtClean="0">
              <a:effectLst/>
              <a:latin typeface="verdana" panose="020B0604030504040204" pitchFamily="34" charset="0"/>
            </a:endParaRPr>
          </a:p>
          <a:p>
            <a:r>
              <a:rPr lang="en-US" sz="2000" b="0" i="0" dirty="0" smtClean="0">
                <a:effectLst/>
                <a:latin typeface="verdana" panose="020B0604030504040204" pitchFamily="34" charset="0"/>
              </a:rPr>
              <a:t>In java programming, multiple and hybrid inheritance is supported through interface only.</a:t>
            </a:r>
            <a:endParaRPr lang="en-US" sz="20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049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</TotalTime>
  <Words>297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erdana</vt:lpstr>
      <vt:lpstr>Imprint MT Shadow</vt:lpstr>
      <vt:lpstr>Segoe UI</vt:lpstr>
      <vt:lpstr>Tahoma</vt:lpstr>
      <vt:lpstr>Tw Cen MT</vt:lpstr>
      <vt:lpstr>Verdana</vt:lpstr>
      <vt:lpstr>Verdana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Xəyal Fərziyev</cp:lastModifiedBy>
  <cp:revision>3</cp:revision>
  <dcterms:created xsi:type="dcterms:W3CDTF">2020-12-26T14:34:56Z</dcterms:created>
  <dcterms:modified xsi:type="dcterms:W3CDTF">2020-12-26T15:00:51Z</dcterms:modified>
</cp:coreProperties>
</file>