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0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2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52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3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0A4F-796F-4137-A52D-4A5DED2B5E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7FBC3A-15A1-4E01-B33A-320DDAC2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nkedlist" TargetMode="External"/><Relationship Id="rId2" Type="http://schemas.openxmlformats.org/officeDocument/2006/relationships/hyperlink" Target="https://www.javatpoint.com/java-arraylis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avatpoint.com/java-priorityque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0969" y="827747"/>
            <a:ext cx="816120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0" i="0" dirty="0" smtClean="0">
                <a:solidFill>
                  <a:srgbClr val="610B38"/>
                </a:solidFill>
                <a:effectLst/>
                <a:latin typeface="erdana"/>
              </a:rPr>
              <a:t>Collections in Java</a:t>
            </a:r>
          </a:p>
          <a:p>
            <a:pPr algn="ctr">
              <a:lnSpc>
                <a:spcPct val="150000"/>
              </a:lnSpc>
            </a:pPr>
            <a:r>
              <a:rPr lang="en-US" sz="4800" b="0" i="0" dirty="0" smtClean="0">
                <a:solidFill>
                  <a:srgbClr val="610B38"/>
                </a:solidFill>
                <a:effectLst/>
                <a:latin typeface="erdana"/>
              </a:rPr>
              <a:t>What is a framework in Java</a:t>
            </a:r>
          </a:p>
          <a:p>
            <a:pPr algn="ctr">
              <a:lnSpc>
                <a:spcPct val="150000"/>
              </a:lnSpc>
            </a:pPr>
            <a:r>
              <a:rPr lang="en-US" sz="4800" b="0" i="0" dirty="0" smtClean="0">
                <a:solidFill>
                  <a:srgbClr val="610B38"/>
                </a:solidFill>
                <a:effectLst/>
                <a:latin typeface="erdana"/>
              </a:rPr>
              <a:t>What is Collection framework</a:t>
            </a:r>
          </a:p>
          <a:p>
            <a:pPr algn="ctr">
              <a:lnSpc>
                <a:spcPct val="150000"/>
              </a:lnSpc>
            </a:pPr>
            <a:r>
              <a:rPr lang="en-US" sz="4800" b="0" i="0" dirty="0" smtClean="0">
                <a:solidFill>
                  <a:srgbClr val="610B38"/>
                </a:solidFill>
                <a:effectLst/>
                <a:latin typeface="erdana"/>
              </a:rPr>
              <a:t>List</a:t>
            </a:r>
            <a:endParaRPr lang="en-US" sz="4800" b="0" i="0" dirty="0" smtClean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15370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5802" y="56138"/>
            <a:ext cx="10686197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0" i="0" dirty="0" err="1" smtClean="0">
                <a:solidFill>
                  <a:srgbClr val="610B38"/>
                </a:solidFill>
                <a:effectLst/>
                <a:latin typeface="erdana"/>
              </a:rPr>
              <a:t>Iterable</a:t>
            </a:r>
            <a:r>
              <a:rPr lang="en-US" sz="5400" b="0" i="0" dirty="0" smtClean="0">
                <a:solidFill>
                  <a:srgbClr val="610B38"/>
                </a:solidFill>
                <a:effectLst/>
                <a:latin typeface="erdana"/>
              </a:rPr>
              <a:t> Interface</a:t>
            </a: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interface is the root interface for all the collection classes. The Collection interface extends the </a:t>
            </a:r>
          </a:p>
          <a:p>
            <a:endParaRPr lang="en-US" sz="28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interface and therefore all the subclasses of Collection interface also implement the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interface.</a:t>
            </a:r>
          </a:p>
          <a:p>
            <a:endParaRPr lang="en-US" sz="28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contains only one abstract method. i.e.,</a:t>
            </a:r>
          </a:p>
          <a:p>
            <a:pPr>
              <a:buFont typeface="+mj-lt"/>
              <a:buAutoNum type="arabicPeriod"/>
            </a:pPr>
            <a:endParaRPr lang="en-US" sz="28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Iterator&lt;T&gt; iterator()  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the iterator over the elements of type T.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2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9753" y="2416970"/>
            <a:ext cx="80842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0" i="0" dirty="0" smtClean="0">
                <a:solidFill>
                  <a:srgbClr val="610B38"/>
                </a:solidFill>
                <a:effectLst/>
                <a:latin typeface="erdana"/>
              </a:rPr>
              <a:t>Collection Interface</a:t>
            </a:r>
            <a:endParaRPr lang="en-US" sz="72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994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0744" y="695982"/>
            <a:ext cx="8108310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0" i="0" dirty="0" smtClean="0">
                <a:solidFill>
                  <a:srgbClr val="610B38"/>
                </a:solidFill>
                <a:effectLst/>
                <a:latin typeface="erdana"/>
              </a:rPr>
              <a:t>List Interface</a:t>
            </a:r>
          </a:p>
          <a:p>
            <a:endParaRPr lang="en-US" sz="7200" dirty="0">
              <a:solidFill>
                <a:srgbClr val="610B38"/>
              </a:solidFill>
              <a:latin typeface="erdana"/>
            </a:endParaRPr>
          </a:p>
          <a:p>
            <a:r>
              <a:rPr lang="en-US" sz="3200" dirty="0"/>
              <a:t>List &lt;data-type&gt; list1= </a:t>
            </a:r>
            <a:r>
              <a:rPr lang="en-US" sz="3200" b="1" dirty="0"/>
              <a:t>new</a:t>
            </a:r>
            <a:r>
              <a:rPr lang="en-US" sz="3200" dirty="0"/>
              <a:t> </a:t>
            </a:r>
            <a:r>
              <a:rPr lang="en-US" sz="3200" dirty="0" err="1"/>
              <a:t>ArrayList</a:t>
            </a:r>
            <a:r>
              <a:rPr lang="en-US" sz="3200" dirty="0"/>
              <a:t>();  </a:t>
            </a:r>
          </a:p>
          <a:p>
            <a:r>
              <a:rPr lang="en-US" sz="3200" dirty="0"/>
              <a:t>List &lt;data-type&gt; list2 = </a:t>
            </a:r>
            <a:r>
              <a:rPr lang="en-US" sz="3200" b="1" dirty="0"/>
              <a:t>new</a:t>
            </a:r>
            <a:r>
              <a:rPr lang="en-US" sz="3200" dirty="0"/>
              <a:t> </a:t>
            </a:r>
            <a:r>
              <a:rPr lang="en-US" sz="3200" dirty="0" err="1"/>
              <a:t>LinkedList</a:t>
            </a:r>
            <a:r>
              <a:rPr lang="en-US" sz="3200" dirty="0"/>
              <a:t>();  </a:t>
            </a:r>
          </a:p>
          <a:p>
            <a:r>
              <a:rPr lang="en-US" sz="3200" dirty="0"/>
              <a:t>List &lt;data-type&gt; list3 = </a:t>
            </a:r>
            <a:r>
              <a:rPr lang="en-US" sz="3200" b="1" dirty="0"/>
              <a:t>new</a:t>
            </a:r>
            <a:r>
              <a:rPr lang="en-US" sz="3200" dirty="0"/>
              <a:t> Vector();  </a:t>
            </a:r>
          </a:p>
          <a:p>
            <a:r>
              <a:rPr lang="en-US" sz="3200" dirty="0"/>
              <a:t>List &lt;data-type&gt; list4 = </a:t>
            </a:r>
            <a:r>
              <a:rPr lang="en-US" sz="3200" b="1" dirty="0"/>
              <a:t>new</a:t>
            </a:r>
            <a:r>
              <a:rPr lang="en-US" sz="3200" dirty="0"/>
              <a:t> Stack</a:t>
            </a:r>
            <a:r>
              <a:rPr lang="en-US" sz="3200" dirty="0" smtClean="0"/>
              <a:t>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656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922" y="0"/>
            <a:ext cx="1019907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0" i="0" dirty="0" err="1" smtClean="0">
                <a:solidFill>
                  <a:srgbClr val="610B38"/>
                </a:solidFill>
                <a:effectLst/>
                <a:latin typeface="erdana"/>
              </a:rPr>
              <a:t>ArrayList</a:t>
            </a:r>
            <a:endParaRPr lang="en-US" sz="8000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endParaRPr lang="en-US" sz="28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implements the List interface. It uses a dynamic array to store the duplicate element of different data types. 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maintains the insertion order and is non-synchronized. The elements stored in the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can be randomly accessed.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3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4984" y="243345"/>
            <a:ext cx="1057701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0" i="0" dirty="0" err="1" smtClean="0">
                <a:solidFill>
                  <a:srgbClr val="610B38"/>
                </a:solidFill>
                <a:effectLst/>
                <a:latin typeface="erdana"/>
              </a:rPr>
              <a:t>LinkedList</a:t>
            </a:r>
            <a:endParaRPr lang="en-US" sz="5400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LinkedList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implements the Collection interface. It uses a doubly linked list internally to store the elements. 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store the duplicate elements. It maintains the insertion order and is not synchronized. 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LinkedList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manipulation is fast because no shifting is required.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7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758" y="0"/>
            <a:ext cx="10244919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0" i="0" dirty="0" smtClean="0">
                <a:solidFill>
                  <a:srgbClr val="610B38"/>
                </a:solidFill>
                <a:effectLst/>
                <a:latin typeface="erdana"/>
              </a:rPr>
              <a:t>Vector</a:t>
            </a: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Vector uses a dynamic array to store the data elements. It is similar to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However, It is synchronized and contains many methods that are not the part of Collection framework.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Consider the following example.</a:t>
            </a:r>
          </a:p>
          <a:p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Vector&lt;String&gt; v=</a:t>
            </a:r>
            <a:r>
              <a:rPr lang="en-US" sz="24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Vector&lt;String&gt;();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v.add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“Some Name"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>
              <a:buFont typeface="+mj-lt"/>
              <a:buAutoNum type="arabicPeriod"/>
            </a:pP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Iterator&lt;String&gt;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v.iterator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>
              <a:buFont typeface="+mj-lt"/>
              <a:buAutoNum type="arabicPeriod"/>
            </a:pPr>
            <a:endParaRPr lang="en-US" sz="2400" b="1" i="0" dirty="0" smtClean="0">
              <a:solidFill>
                <a:srgbClr val="006699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itr.hasNext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()){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itr.next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9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6872" y="-54591"/>
            <a:ext cx="1049512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0" i="0" dirty="0" smtClean="0">
                <a:solidFill>
                  <a:srgbClr val="610B38"/>
                </a:solidFill>
                <a:effectLst/>
                <a:latin typeface="erdana"/>
              </a:rPr>
              <a:t>Stack</a:t>
            </a: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stack is the subclass of Vector. It implements the last-in-first-out data structure, i.e., Stack. The stack contains all of the methods of Vector class and also provides its methods like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push(),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peek(),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push(object o), which defines its properties.</a:t>
            </a:r>
          </a:p>
          <a:p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Consider the following example.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Stack&lt;String&gt; stack = </a:t>
            </a:r>
            <a:r>
              <a:rPr lang="en-US" sz="24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Stack&lt;String&gt;();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stack.push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dirty="0" err="1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Ayush</a:t>
            </a:r>
            <a:r>
              <a:rPr lang="en-US" sz="2400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stack.pop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Iterator&lt;String&gt;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stack.iterator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  <a:endParaRPr lang="en-US" sz="2400" b="1" i="0" dirty="0" smtClean="0">
              <a:solidFill>
                <a:srgbClr val="006699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itr.hasNext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()){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itr.next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6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6211" y="282769"/>
            <a:ext cx="66014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0" i="0" dirty="0" smtClean="0">
                <a:solidFill>
                  <a:srgbClr val="610B38"/>
                </a:solidFill>
                <a:effectLst/>
                <a:latin typeface="erdana"/>
              </a:rPr>
              <a:t>Collections in Java</a:t>
            </a:r>
            <a:endParaRPr lang="en-US" sz="60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0394" y="1489500"/>
            <a:ext cx="106316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8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Collection in Java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framework that provides an architecture to store and manipulate the group of objects.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Collections can achieve all the operations that you perform on a data such as searching, sorting, insertion, manipulation, and deletion.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Collection means a single unit of objects. Java Collection framework provides many interfaces (Set, List, Queue,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Deque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and classes (</a:t>
            </a:r>
            <a:r>
              <a:rPr lang="en-US" sz="2800" b="0" i="0" u="none" strike="noStrike" dirty="0" err="1" smtClean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2"/>
              </a:rPr>
              <a:t>ArrayList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Vector, </a:t>
            </a:r>
            <a:r>
              <a:rPr lang="en-US" sz="2800" b="0" i="0" u="none" strike="noStrike" dirty="0" err="1" smtClean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3"/>
              </a:rPr>
              <a:t>LinkedList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800" b="0" i="0" u="none" strike="noStrike" dirty="0" err="1" smtClean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4"/>
              </a:rPr>
              <a:t>PriorityQueue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HashSet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LinkedHashSet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TreeSet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358" y="1220422"/>
            <a:ext cx="1099554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0" i="0" dirty="0" smtClean="0">
                <a:solidFill>
                  <a:srgbClr val="610B4B"/>
                </a:solidFill>
                <a:effectLst/>
                <a:latin typeface="erdana"/>
              </a:rPr>
              <a:t>What is Collection in Java</a:t>
            </a:r>
          </a:p>
          <a:p>
            <a:pPr algn="ctr"/>
            <a:endParaRPr lang="en-US" sz="3600" dirty="0">
              <a:solidFill>
                <a:srgbClr val="610B4B"/>
              </a:solidFill>
              <a:latin typeface="erdana"/>
            </a:endParaRPr>
          </a:p>
          <a:p>
            <a:pPr algn="ctr"/>
            <a:endParaRPr lang="en-US" sz="3600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Collection represents a single unit of objects, i.e., a group.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1271" y="536012"/>
            <a:ext cx="89756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rgbClr val="610B4B"/>
                </a:solidFill>
                <a:effectLst/>
                <a:latin typeface="erdana"/>
              </a:rPr>
              <a:t>What is a framework in Java</a:t>
            </a:r>
          </a:p>
          <a:p>
            <a:endParaRPr lang="en-US" dirty="0">
              <a:solidFill>
                <a:srgbClr val="610B4B"/>
              </a:solidFill>
              <a:latin typeface="erdana"/>
            </a:endParaRPr>
          </a:p>
          <a:p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provides readymade architecture.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represents a set of classes and interfaces.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optional.</a:t>
            </a:r>
            <a:endParaRPr lang="en-US" sz="24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5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836" y="368196"/>
            <a:ext cx="111911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smtClean="0">
                <a:solidFill>
                  <a:srgbClr val="610B4B"/>
                </a:solidFill>
                <a:effectLst/>
                <a:latin typeface="erdana"/>
              </a:rPr>
              <a:t>What is Collection framework</a:t>
            </a:r>
          </a:p>
          <a:p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Collection framework represents a unified architecture for storing and manipulating a group of objects. It has:</a:t>
            </a:r>
          </a:p>
          <a:p>
            <a:pPr>
              <a:buFont typeface="+mj-lt"/>
              <a:buAutoNum type="arabicPeriod"/>
            </a:pP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Interfaces and its implementations, i.e., classes</a:t>
            </a:r>
          </a:p>
          <a:p>
            <a:pPr>
              <a:buFont typeface="+mj-lt"/>
              <a:buAutoNum type="arabicPeriod"/>
            </a:pP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Algorithm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2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5719" y="0"/>
            <a:ext cx="80554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i="0" dirty="0" smtClean="0">
                <a:solidFill>
                  <a:srgbClr val="610B38"/>
                </a:solidFill>
                <a:effectLst/>
                <a:latin typeface="erdana"/>
              </a:rPr>
              <a:t>Hierarchy of Collection Framework</a:t>
            </a:r>
            <a:endParaRPr lang="en-US" sz="40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pic>
        <p:nvPicPr>
          <p:cNvPr id="1026" name="Picture 2" descr="Hierarchy of Java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0" y="787193"/>
            <a:ext cx="10711639" cy="565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5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3850" y="783693"/>
            <a:ext cx="97581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rgbClr val="610B38"/>
                </a:solidFill>
                <a:effectLst/>
                <a:latin typeface="erdana"/>
              </a:rPr>
              <a:t>Methods of Collection interface</a:t>
            </a: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many methods declared in the Collection interface.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7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788" y="1169874"/>
            <a:ext cx="934743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0" i="0" dirty="0" smtClean="0">
                <a:solidFill>
                  <a:srgbClr val="610B38"/>
                </a:solidFill>
                <a:effectLst/>
                <a:latin typeface="erdana"/>
              </a:rPr>
              <a:t>Iterator interface</a:t>
            </a:r>
          </a:p>
          <a:p>
            <a:endParaRPr lang="en-US" dirty="0">
              <a:solidFill>
                <a:srgbClr val="610B38"/>
              </a:solidFill>
              <a:latin typeface="erdana"/>
            </a:endParaRPr>
          </a:p>
          <a:p>
            <a:r>
              <a:rPr lang="en-US" sz="2800" dirty="0"/>
              <a:t>Iterator interface provides the facility of iterating the </a:t>
            </a:r>
            <a:endParaRPr lang="en-US" sz="2800" dirty="0" smtClean="0"/>
          </a:p>
          <a:p>
            <a:r>
              <a:rPr lang="en-US" sz="2800" dirty="0" smtClean="0"/>
              <a:t>elements </a:t>
            </a:r>
            <a:r>
              <a:rPr lang="en-US" sz="2800" dirty="0"/>
              <a:t>in a forward direction only.</a:t>
            </a:r>
            <a:endParaRPr lang="en-US" sz="28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979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3725" y="1019440"/>
            <a:ext cx="99082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smtClean="0">
                <a:solidFill>
                  <a:srgbClr val="610B4B"/>
                </a:solidFill>
                <a:effectLst/>
                <a:latin typeface="erdana"/>
              </a:rPr>
              <a:t>Methods of Iterator interface</a:t>
            </a:r>
          </a:p>
          <a:p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only three methods in the Iterator interface.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077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</TotalTime>
  <Words>391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erdana</vt:lpstr>
      <vt:lpstr>verdana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Xəyal Fərziyev</cp:lastModifiedBy>
  <cp:revision>9</cp:revision>
  <dcterms:created xsi:type="dcterms:W3CDTF">2021-01-16T09:58:46Z</dcterms:created>
  <dcterms:modified xsi:type="dcterms:W3CDTF">2021-01-22T16:01:22Z</dcterms:modified>
</cp:coreProperties>
</file>