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FD1CD-E5B5-120A-3991-D8B0E4C064C0}" v="206" dt="2024-06-12T18:01:31.592"/>
    <p1510:client id="{C6D90D28-469D-61E3-2EDA-09DCFB75A392}" v="228" dt="2024-06-12T17:28:40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12/6/2024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E3EDA-3470-FF2C-68E2-67BD5464D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195" r="-1" b="77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l-GR" sz="4800">
                <a:solidFill>
                  <a:schemeClr val="bg1"/>
                </a:solidFill>
              </a:rPr>
              <a:t>COVID-19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l-GR" sz="2000" dirty="0">
                <a:solidFill>
                  <a:schemeClr val="bg1"/>
                </a:solidFill>
              </a:rPr>
              <a:t>ΠΑΝΟΥΤΣΑΚΟΠΟΥΛΟΣ ΝΙΚΟΛΑΟΣ</a:t>
            </a:r>
          </a:p>
          <a:p>
            <a:pPr algn="l"/>
            <a:r>
              <a:rPr lang="el-GR" sz="2000" dirty="0">
                <a:solidFill>
                  <a:schemeClr val="bg1"/>
                </a:solidFill>
              </a:rPr>
              <a:t>ΦΑΛΗΡΕΑΣ ΚΩΝΣΤΑΝΤΙΝΟΣ</a:t>
            </a:r>
          </a:p>
          <a:p>
            <a:pPr algn="l"/>
            <a:r>
              <a:rPr lang="el-GR" sz="2000" dirty="0">
                <a:solidFill>
                  <a:schemeClr val="bg1"/>
                </a:solidFill>
              </a:rPr>
              <a:t>ΚΑΠΝΙΣΑΚΗΣ ΑΝΔΡΕΑΣ</a:t>
            </a:r>
          </a:p>
          <a:p>
            <a:pPr algn="l"/>
            <a:r>
              <a:rPr lang="el-GR" sz="2000" dirty="0">
                <a:solidFill>
                  <a:schemeClr val="bg1"/>
                </a:solidFill>
              </a:rPr>
              <a:t>ΚΙΣΣΑΣ ΑΝΑΣΤΑΣΙΟΣ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26F6F5-5689-097B-4515-70FA543C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4" y="2088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dirty="0"/>
              <a:t>Κλήση Συνάρτησης ICU: Παρουσίαση  βασικών επιδημιολογικών δεδομένων που αφορούν τις ΜΕΘ</a:t>
            </a:r>
          </a:p>
        </p:txBody>
      </p:sp>
      <p:pic>
        <p:nvPicPr>
          <p:cNvPr id="4" name="Θέση περιεχομένου 3" descr="Εικόνα που περιέχει κείμενο, γραμμή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2AD16CF-8BD8-5668-50AC-8516D0436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441403"/>
            <a:ext cx="10169768" cy="4419089"/>
          </a:xfrm>
        </p:spPr>
      </p:pic>
    </p:spTree>
    <p:extLst>
      <p:ext uri="{BB962C8B-B14F-4D97-AF65-F5344CB8AC3E}">
        <p14:creationId xmlns:p14="http://schemas.microsoft.com/office/powerpoint/2010/main" val="387746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6736DD-F961-DA97-3DB9-989CC2B8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586" y="824278"/>
            <a:ext cx="4556367" cy="3201254"/>
          </a:xfrm>
        </p:spPr>
        <p:txBody>
          <a:bodyPr>
            <a:normAutofit fontScale="90000"/>
          </a:bodyPr>
          <a:lstStyle/>
          <a:p>
            <a:r>
              <a:rPr lang="el-GR" dirty="0" err="1"/>
              <a:t>Kλήση</a:t>
            </a:r>
            <a:r>
              <a:rPr lang="el-GR" dirty="0"/>
              <a:t> Συνάρτησης:</a:t>
            </a:r>
            <a:br>
              <a:rPr lang="el-GR" dirty="0"/>
            </a:br>
            <a:r>
              <a:rPr lang="el-GR" dirty="0" err="1"/>
              <a:t>Hospitalized</a:t>
            </a:r>
            <a:br>
              <a:rPr lang="el-GR" dirty="0"/>
            </a:br>
            <a:r>
              <a:rPr lang="el-GR" dirty="0"/>
              <a:t>Ο μέσος όρος (ανά μήνα) των Νοσηλευόμενων της χώρας</a:t>
            </a:r>
          </a:p>
        </p:txBody>
      </p:sp>
      <p:pic>
        <p:nvPicPr>
          <p:cNvPr id="4" name="Θέση περιεχομένου 3" descr="Εικόνα που περιέχει κείμενο, στιγμιότυπο οθόνης, γραμματοσειρά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F55432DC-7465-2BCD-BCFB-D64633BA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06" y="820433"/>
            <a:ext cx="7753611" cy="6039338"/>
          </a:xfrm>
        </p:spPr>
      </p:pic>
    </p:spTree>
    <p:extLst>
      <p:ext uri="{BB962C8B-B14F-4D97-AF65-F5344CB8AC3E}">
        <p14:creationId xmlns:p14="http://schemas.microsoft.com/office/powerpoint/2010/main" val="335345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518DF0-832E-E929-4684-1649E721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Κλήση Συναρτήσεων </a:t>
            </a: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Antibody</a:t>
            </a:r>
            <a:r>
              <a:rPr lang="el-GR" dirty="0"/>
              <a:t> </a:t>
            </a:r>
            <a:r>
              <a:rPr lang="el-GR" dirty="0" err="1"/>
              <a:t>Tests,Total</a:t>
            </a:r>
            <a:r>
              <a:rPr lang="el-GR" dirty="0"/>
              <a:t> </a:t>
            </a:r>
            <a:r>
              <a:rPr lang="el-GR" dirty="0" err="1"/>
              <a:t>Antibody</a:t>
            </a:r>
            <a:r>
              <a:rPr lang="el-GR" dirty="0"/>
              <a:t> </a:t>
            </a:r>
            <a:r>
              <a:rPr lang="el-GR" dirty="0" err="1"/>
              <a:t>Tests</a:t>
            </a:r>
            <a:r>
              <a:rPr lang="el-GR" dirty="0"/>
              <a:t>:</a:t>
            </a:r>
          </a:p>
        </p:txBody>
      </p:sp>
      <p:pic>
        <p:nvPicPr>
          <p:cNvPr id="4" name="Θέση περιεχομένου 3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FA5AF3D-BBDB-7924-4783-035078A1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29" y="1973202"/>
            <a:ext cx="5116896" cy="4114800"/>
          </a:xfrm>
        </p:spPr>
      </p:pic>
      <p:pic>
        <p:nvPicPr>
          <p:cNvPr id="5" name="Εικόνα 4" descr="Εικόνα που περιέχει κείμενο, στιγμιότυπο οθόνης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3563E9FD-2507-7DB3-684D-61509433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66" y="1969965"/>
            <a:ext cx="53710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79246B-B055-BBC7-F383-5344CAE4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Ρυθμοί Μεταβολής Μέρος 1:</a:t>
            </a:r>
          </a:p>
        </p:txBody>
      </p:sp>
      <p:pic>
        <p:nvPicPr>
          <p:cNvPr id="4" name="Θέση περιεχομένου 3" descr="Εικόνα που περιέχει κείμενο, στιγμιότυπο οθόνης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A1BF324-5C5B-9A61-65B5-F77C5FBF8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269" y="1826663"/>
            <a:ext cx="5539154" cy="4114800"/>
          </a:xfrm>
        </p:spPr>
      </p:pic>
      <p:pic>
        <p:nvPicPr>
          <p:cNvPr id="5" name="Εικόνα 4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FCF8213C-1051-5A4F-5E47-CE3D1249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97" y="1826683"/>
            <a:ext cx="51682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34B1AD-2350-5C09-9F50-7B3AFBE7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Ρυθμοί Μεταβολής Μέρος 2:</a:t>
            </a:r>
          </a:p>
        </p:txBody>
      </p:sp>
      <p:pic>
        <p:nvPicPr>
          <p:cNvPr id="4" name="Θέση περιεχομένου 3" descr="Εικόνα που περιέχει κείμενο, στιγμιότυπο οθόνης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824DB7A2-9ECE-3B20-DD11-5AC64273E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82" y="1826663"/>
            <a:ext cx="5379482" cy="4114800"/>
          </a:xfrm>
        </p:spPr>
      </p:pic>
      <p:pic>
        <p:nvPicPr>
          <p:cNvPr id="5" name="Εικόνα 4" descr="Εικόνα που περιέχει κείμενο, στιγμιότυπο οθόνης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3A1303BD-6820-1849-246B-51A34E6F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33" y="1828312"/>
            <a:ext cx="53126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4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8A085C-151D-0173-48F8-6B361E95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Επιδημιολογικοί Δείκτες:</a:t>
            </a:r>
          </a:p>
        </p:txBody>
      </p:sp>
      <p:pic>
        <p:nvPicPr>
          <p:cNvPr id="4" name="Θέση περιεχομένου 3" descr="Εικόνα που περιέχει κείμενο, διάγραμμα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C60D0C87-F4CC-0866-2CD5-C9E3B0E1D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93" y="1846202"/>
            <a:ext cx="5219444" cy="4114800"/>
          </a:xfrm>
        </p:spPr>
      </p:pic>
      <p:pic>
        <p:nvPicPr>
          <p:cNvPr id="5" name="Εικόνα 4" descr="Εικόνα που περιέχει κείμενο, στιγμιότυπο οθόνης, οθόνη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7C0EF77C-02BD-F4AC-29A7-81F1D7A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82" y="1716779"/>
            <a:ext cx="53816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E37350-1B9C-F44A-D50B-65BB37BE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Περαιτέρω Στοιχεία Μολύνσεων και Θανάτων</a:t>
            </a:r>
          </a:p>
        </p:txBody>
      </p:sp>
      <p:pic>
        <p:nvPicPr>
          <p:cNvPr id="4" name="Θέση περιεχομένου 3" descr="Εικόνα που περιέχει κείμενο, στιγμιότυπο οθόνης, κύκλο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DE3CFE8A-F83D-BF9A-4A04-EC5A9E8E5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48" y="2724089"/>
            <a:ext cx="3855672" cy="2730257"/>
          </a:xfrm>
        </p:spPr>
      </p:pic>
      <p:pic>
        <p:nvPicPr>
          <p:cNvPr id="5" name="Εικόνα 4" descr="Εικόνα που περιέχει κείμενο, στιγμιότυπο οθόνης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69D24F47-61DE-7D31-F649-A8BB6015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553" y="2482850"/>
            <a:ext cx="3855637" cy="3206262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181FF39-8677-EF4C-49CD-BA9F7036C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08" y="2527626"/>
            <a:ext cx="3863989" cy="29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3FCF13-B460-D72F-ED57-AF2222BA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Παρουσίαση </a:t>
            </a:r>
            <a:r>
              <a:rPr lang="el-GR" dirty="0" err="1"/>
              <a:t>Ποσοτών</a:t>
            </a:r>
            <a:r>
              <a:rPr lang="el-GR" dirty="0"/>
              <a:t> </a:t>
            </a:r>
            <a:r>
              <a:rPr lang="el-GR" dirty="0" err="1"/>
              <a:t>Επαναμολύνσεων,Εμβολιασμών</a:t>
            </a:r>
            <a:r>
              <a:rPr lang="el-GR" dirty="0"/>
              <a:t> και Αγνώστων Κρουσμάτων μέσω της </a:t>
            </a:r>
            <a:r>
              <a:rPr lang="el-GR" dirty="0" err="1"/>
              <a:t>plotly</a:t>
            </a:r>
          </a:p>
        </p:txBody>
      </p:sp>
      <p:pic>
        <p:nvPicPr>
          <p:cNvPr id="4" name="Θέση περιεχομένου 3" descr="Εικόνα που περιέχει στιγμιότυπο οθόνης, κύκλος, διάγραμμα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DD32E311-C7FF-FA1D-0486-74B547BB1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860414"/>
            <a:ext cx="8303846" cy="4721375"/>
          </a:xfrm>
        </p:spPr>
      </p:pic>
    </p:spTree>
    <p:extLst>
      <p:ext uri="{BB962C8B-B14F-4D97-AF65-F5344CB8AC3E}">
        <p14:creationId xmlns:p14="http://schemas.microsoft.com/office/powerpoint/2010/main" val="42178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F0ABB4-C5FC-D68E-0207-76D9C959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Επισκόπηση Ανθρώπων σε Κρίσιμη Κατάσταση μέσω της </a:t>
            </a:r>
            <a:r>
              <a:rPr lang="el-GR" dirty="0" err="1"/>
              <a:t>plotly</a:t>
            </a:r>
          </a:p>
        </p:txBody>
      </p:sp>
      <p:pic>
        <p:nvPicPr>
          <p:cNvPr id="4" name="Θέση περιεχομένου 3" descr="Εικόνα που περιέχει κείμενο, στιγμιότυπο οθόνης, διάγραμμα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CFAD51E0-2F27-B88A-1AD7-774945B8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539" y="1785253"/>
            <a:ext cx="10326076" cy="4715389"/>
          </a:xfrm>
        </p:spPr>
      </p:pic>
    </p:spTree>
    <p:extLst>
      <p:ext uri="{BB962C8B-B14F-4D97-AF65-F5344CB8AC3E}">
        <p14:creationId xmlns:p14="http://schemas.microsoft.com/office/powerpoint/2010/main" val="268417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3FA2F9C-6CF7-54DF-54FE-BC224C09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Συνολική Εξέλιξη Κρουσμάτων και Απωλειών μέσω της </a:t>
            </a:r>
            <a:r>
              <a:rPr lang="el-GR" dirty="0" err="1"/>
              <a:t>plotly</a:t>
            </a:r>
          </a:p>
        </p:txBody>
      </p:sp>
      <p:pic>
        <p:nvPicPr>
          <p:cNvPr id="4" name="Θέση περιεχομένου 3" descr="Εικόνα που περιέχει κείμενο, γράφημα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BD58DF94-6FBB-38E4-1913-501DE16F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24" y="1717947"/>
            <a:ext cx="10921999" cy="4781616"/>
          </a:xfrm>
        </p:spPr>
      </p:pic>
    </p:spTree>
    <p:extLst>
      <p:ext uri="{BB962C8B-B14F-4D97-AF65-F5344CB8AC3E}">
        <p14:creationId xmlns:p14="http://schemas.microsoft.com/office/powerpoint/2010/main" val="190511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FC20334-749F-A0CE-4C33-CBFDBCD8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l-GR" sz="4000">
                <a:solidFill>
                  <a:srgbClr val="FFFFFF"/>
                </a:solidFill>
              </a:rPr>
              <a:t>ΟΔΗΓΙΕΣ</a:t>
            </a:r>
          </a:p>
        </p:txBody>
      </p:sp>
      <p:sp>
        <p:nvSpPr>
          <p:cNvPr id="17" name="Θέση περιεχομένου 2">
            <a:extLst>
              <a:ext uri="{FF2B5EF4-FFF2-40B4-BE49-F238E27FC236}">
                <a16:creationId xmlns:a16="http://schemas.microsoft.com/office/drawing/2014/main" id="{6E6436A3-0F9C-543D-A93D-F9A0AA8B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r>
              <a:rPr lang="el-GR" sz="2000" dirty="0"/>
              <a:t>1. Εξαγωγή του </a:t>
            </a:r>
            <a:r>
              <a:rPr lang="el-GR" sz="2000" dirty="0" err="1"/>
              <a:t>zip</a:t>
            </a:r>
            <a:r>
              <a:rPr lang="el-GR" sz="2000" dirty="0"/>
              <a:t> σε </a:t>
            </a:r>
            <a:r>
              <a:rPr lang="el-GR" sz="2000" dirty="0" err="1"/>
              <a:t>φάκελο.Το</a:t>
            </a:r>
            <a:r>
              <a:rPr lang="el-GR" sz="2000" dirty="0"/>
              <a:t> </a:t>
            </a:r>
            <a:r>
              <a:rPr lang="el-GR" sz="2000" dirty="0" err="1"/>
              <a:t>zip</a:t>
            </a:r>
            <a:r>
              <a:rPr lang="el-GR" sz="2000" dirty="0"/>
              <a:t> περιέχει το αρχείο </a:t>
            </a:r>
            <a:r>
              <a:rPr lang="el-GR" sz="2000" dirty="0" err="1"/>
              <a:t>εκτέλεσης,την</a:t>
            </a:r>
            <a:r>
              <a:rPr lang="el-GR" sz="2000" dirty="0"/>
              <a:t> ομαδική </a:t>
            </a:r>
            <a:r>
              <a:rPr lang="el-GR" sz="2000" dirty="0" err="1"/>
              <a:t>έκθεση,τις</a:t>
            </a:r>
            <a:r>
              <a:rPr lang="el-GR" sz="2000" dirty="0"/>
              <a:t> διαφάνειες και την εικόνα icon2.png</a:t>
            </a:r>
            <a:endParaRPr lang="el-GR" dirty="0"/>
          </a:p>
          <a:p>
            <a:pPr marL="0" indent="0">
              <a:buNone/>
            </a:pPr>
            <a:r>
              <a:rPr lang="el-GR" sz="2000" dirty="0"/>
              <a:t> 2. Η εικόνα icon2.png πρέπει να βρίσκεται υποχρεωτικά στον ίδιο αποθηκευτικό χώρο για την ομαλή λειτουργία του προγράμματος</a:t>
            </a:r>
          </a:p>
          <a:p>
            <a:pPr marL="0" indent="0">
              <a:buNone/>
            </a:pPr>
            <a:r>
              <a:rPr lang="el-GR" sz="2000" dirty="0"/>
              <a:t> 3. Εκτέλεση του </a:t>
            </a:r>
            <a:r>
              <a:rPr lang="el-GR" sz="2000" dirty="0" err="1"/>
              <a:t>exe</a:t>
            </a:r>
            <a:r>
              <a:rPr lang="el-GR" sz="2000" dirty="0"/>
              <a:t> αρχείου</a:t>
            </a:r>
          </a:p>
          <a:p>
            <a:pPr marL="0" indent="0">
              <a:buNone/>
            </a:pPr>
            <a:r>
              <a:rPr lang="el-GR" sz="2000" dirty="0"/>
              <a:t> 4. Στο φόντο εμφανίζονται διάφορα Κουμπιά με τα οποία γίνεται η εμφάνιση της σωστής καρτέλας</a:t>
            </a:r>
          </a:p>
          <a:p>
            <a:pPr marL="0" indent="0">
              <a:buNone/>
            </a:pPr>
            <a:r>
              <a:rPr lang="el-GR" sz="2000" dirty="0"/>
              <a:t> 5. Ο χρήστης επιλέγει μία ή και περισσότερες λειτουργίες του προγράμματος ταυτοχρόνως μέσω των </a:t>
            </a:r>
            <a:r>
              <a:rPr lang="el-GR" sz="2000" dirty="0" err="1"/>
              <a:t>κουμπιών.Η</a:t>
            </a:r>
            <a:r>
              <a:rPr lang="el-GR" sz="2000" dirty="0"/>
              <a:t> κεντρική δομή του προγράμματος παραμένει ανοιχτή ώσπου να τερματιστεί από τον χρήστη</a:t>
            </a:r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43695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725B66-0B39-CBFE-4C4C-94247F77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Μελλοντική Πρόβλεψη Κρουσμάτων με χρήση γραμμικής μεθόδου-</a:t>
            </a:r>
            <a:r>
              <a:rPr lang="el-GR" dirty="0" err="1"/>
              <a:t>Linear</a:t>
            </a:r>
            <a:r>
              <a:rPr lang="el-GR" dirty="0"/>
              <a:t> </a:t>
            </a:r>
            <a:r>
              <a:rPr lang="el-GR" dirty="0" err="1"/>
              <a:t>Regression</a:t>
            </a:r>
          </a:p>
        </p:txBody>
      </p:sp>
      <p:pic>
        <p:nvPicPr>
          <p:cNvPr id="4" name="Θέση περιεχομένου 3" descr="Εικόνα που περιέχει κείμενο, γραμμή, στιγμιότυπο οθόνη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957EE29-CB0C-6141-314C-631524C82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385" y="1818702"/>
            <a:ext cx="11107615" cy="4961108"/>
          </a:xfrm>
        </p:spPr>
      </p:pic>
    </p:spTree>
    <p:extLst>
      <p:ext uri="{BB962C8B-B14F-4D97-AF65-F5344CB8AC3E}">
        <p14:creationId xmlns:p14="http://schemas.microsoft.com/office/powerpoint/2010/main" val="51249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E3441D-4120-27A4-000E-F4EDF16A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Επιδημιολογικού Δείκτη Θνησιμότητας με χρήση της </a:t>
            </a:r>
            <a:r>
              <a:rPr lang="el-GR" dirty="0" err="1"/>
              <a:t>plotly</a:t>
            </a:r>
          </a:p>
        </p:txBody>
      </p:sp>
      <p:pic>
        <p:nvPicPr>
          <p:cNvPr id="4" name="Θέση περιεχομένου 3" descr="Εικόνα που περιέχει γραμμή, κείμενο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51AF7C0-DD08-8BA0-3578-0BE2256B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693" y="1719391"/>
            <a:ext cx="10511691" cy="4778729"/>
          </a:xfrm>
        </p:spPr>
      </p:pic>
    </p:spTree>
    <p:extLst>
      <p:ext uri="{BB962C8B-B14F-4D97-AF65-F5344CB8AC3E}">
        <p14:creationId xmlns:p14="http://schemas.microsoft.com/office/powerpoint/2010/main" val="344093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9543611-6FFC-397B-165D-C37CF514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Τέλος Παρουσίασης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A2D4AD-D588-05EA-5C3A-23ED2AEC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586"/>
            <a:ext cx="6226908" cy="2683486"/>
          </a:xfrm>
        </p:spPr>
        <p:txBody>
          <a:bodyPr>
            <a:normAutofit fontScale="90000"/>
          </a:bodyPr>
          <a:lstStyle/>
          <a:p>
            <a:r>
              <a:rPr lang="el-GR" dirty="0"/>
              <a:t>Μια πρώτη επαφή με το Covid-19 </a:t>
            </a:r>
            <a:r>
              <a:rPr lang="el-GR" dirty="0" err="1"/>
              <a:t>Greece</a:t>
            </a:r>
            <a:r>
              <a:rPr lang="el-GR" dirty="0"/>
              <a:t> </a:t>
            </a:r>
            <a:r>
              <a:rPr lang="el-GR" dirty="0" err="1"/>
              <a:t>Data</a:t>
            </a:r>
            <a:r>
              <a:rPr lang="el-GR" dirty="0"/>
              <a:t> </a:t>
            </a:r>
            <a:r>
              <a:rPr lang="el-GR" dirty="0" err="1"/>
              <a:t>Analysis</a:t>
            </a:r>
            <a:r>
              <a:rPr lang="el-GR" dirty="0"/>
              <a:t> ,</a:t>
            </a:r>
            <a:br>
              <a:rPr lang="el-GR" dirty="0"/>
            </a:br>
            <a:r>
              <a:rPr lang="el-GR" dirty="0"/>
              <a:t>Μέρος 1:Compare </a:t>
            </a:r>
            <a:r>
              <a:rPr lang="el-GR" dirty="0" err="1"/>
              <a:t>Dates</a:t>
            </a:r>
            <a:r>
              <a:rPr lang="el-GR" dirty="0"/>
              <a:t> - </a:t>
            </a:r>
            <a:r>
              <a:rPr lang="el-GR" dirty="0" err="1"/>
              <a:t>Hospitalized</a:t>
            </a:r>
          </a:p>
        </p:txBody>
      </p:sp>
      <p:pic>
        <p:nvPicPr>
          <p:cNvPr id="7" name="Θέση περιεχομένου 6" descr="Εικόνα που περιέχει κείμενο, στιγμιότυπο οθόνης, γραμματοσειρά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8D51F4AA-B358-F963-B7DD-7E0E8E8A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648" y="-183"/>
            <a:ext cx="5022088" cy="6869723"/>
          </a:xfrm>
        </p:spPr>
      </p:pic>
    </p:spTree>
    <p:extLst>
      <p:ext uri="{BB962C8B-B14F-4D97-AF65-F5344CB8AC3E}">
        <p14:creationId xmlns:p14="http://schemas.microsoft.com/office/powerpoint/2010/main" val="9284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939D10-1C4B-5237-DA54-0C2608BA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48"/>
            <a:ext cx="4663831" cy="2712793"/>
          </a:xfrm>
        </p:spPr>
        <p:txBody>
          <a:bodyPr>
            <a:normAutofit/>
          </a:bodyPr>
          <a:lstStyle/>
          <a:p>
            <a:r>
              <a:rPr lang="el-GR" dirty="0"/>
              <a:t>Μέρος 2: </a:t>
            </a:r>
            <a:br>
              <a:rPr lang="el-GR" dirty="0"/>
            </a:br>
            <a:r>
              <a:rPr lang="el-GR" dirty="0" err="1"/>
              <a:t>Νew</a:t>
            </a:r>
            <a:r>
              <a:rPr lang="el-GR" dirty="0"/>
              <a:t> </a:t>
            </a:r>
            <a:r>
              <a:rPr lang="el-GR" dirty="0" err="1"/>
              <a:t>Antibody</a:t>
            </a:r>
            <a:r>
              <a:rPr lang="el-GR" dirty="0"/>
              <a:t> </a:t>
            </a:r>
            <a:r>
              <a:rPr lang="el-GR" dirty="0" err="1"/>
              <a:t>Tests</a:t>
            </a:r>
            <a:r>
              <a:rPr lang="el-GR" dirty="0"/>
              <a:t> - </a:t>
            </a:r>
            <a:r>
              <a:rPr lang="el-GR" dirty="0" err="1"/>
              <a:t>Annual</a:t>
            </a:r>
            <a:r>
              <a:rPr lang="el-GR" dirty="0"/>
              <a:t> </a:t>
            </a:r>
            <a:r>
              <a:rPr lang="el-GR" dirty="0" err="1"/>
              <a:t>New</a:t>
            </a:r>
            <a:r>
              <a:rPr lang="el-GR" dirty="0"/>
              <a:t> </a:t>
            </a:r>
            <a:r>
              <a:rPr lang="el-GR" dirty="0" err="1"/>
              <a:t>Cases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οθόνη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BA0A1CE6-F67A-325F-01D4-33138037D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-118450"/>
            <a:ext cx="6096000" cy="4038719"/>
          </a:xfrm>
        </p:spPr>
      </p:pic>
      <p:pic>
        <p:nvPicPr>
          <p:cNvPr id="5" name="Εικόνα 4" descr="Εικόνα που περιέχει κείμενο, στιγμιότυπο οθόνης, γραμματοσειρά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0F8171D5-CF81-0753-7E84-3F79981C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78" y="3914196"/>
            <a:ext cx="6096000" cy="30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258DE4-E810-B1F9-882E-801348A7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2" y="1117355"/>
            <a:ext cx="3921369" cy="934794"/>
          </a:xfrm>
        </p:spPr>
        <p:txBody>
          <a:bodyPr>
            <a:normAutofit/>
          </a:bodyPr>
          <a:lstStyle/>
          <a:p>
            <a:r>
              <a:rPr lang="el-GR" dirty="0"/>
              <a:t>Μέρος 3 : </a:t>
            </a:r>
            <a:r>
              <a:rPr lang="el-GR" dirty="0" err="1"/>
              <a:t>plotly</a:t>
            </a:r>
          </a:p>
        </p:txBody>
      </p:sp>
      <p:pic>
        <p:nvPicPr>
          <p:cNvPr id="4" name="Θέση περιεχομένου 3" descr="Εικόνα που περιέχει κείμενο, στιγμιότυπο οθόνης, λογισμικό, εικονίδιο υπολογιστή&#10;&#10;Περιγραφή που δημιουργήθηκε αυτόματα">
            <a:extLst>
              <a:ext uri="{FF2B5EF4-FFF2-40B4-BE49-F238E27FC236}">
                <a16:creationId xmlns:a16="http://schemas.microsoft.com/office/drawing/2014/main" id="{1507210C-BEF0-45B5-F7FA-463856E00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924" y="-183"/>
            <a:ext cx="6608382" cy="6859953"/>
          </a:xfrm>
        </p:spPr>
      </p:pic>
    </p:spTree>
    <p:extLst>
      <p:ext uri="{BB962C8B-B14F-4D97-AF65-F5344CB8AC3E}">
        <p14:creationId xmlns:p14="http://schemas.microsoft.com/office/powerpoint/2010/main" val="10432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D44C90-0952-88B7-36BE-7B9DA8C2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3" y="4653817"/>
            <a:ext cx="8473831" cy="2204793"/>
          </a:xfrm>
        </p:spPr>
        <p:txBody>
          <a:bodyPr>
            <a:normAutofit fontScale="90000"/>
          </a:bodyPr>
          <a:lstStyle/>
          <a:p>
            <a:r>
              <a:rPr lang="el-GR" dirty="0"/>
              <a:t>Κλήση Συνάρτησης: </a:t>
            </a:r>
            <a:r>
              <a:rPr lang="el-GR" dirty="0" err="1"/>
              <a:t>Compare</a:t>
            </a:r>
            <a:r>
              <a:rPr lang="el-GR" dirty="0"/>
              <a:t> </a:t>
            </a:r>
            <a:r>
              <a:rPr lang="el-GR" dirty="0" err="1"/>
              <a:t>Dates</a:t>
            </a:r>
            <a:br>
              <a:rPr lang="el-GR" dirty="0"/>
            </a:br>
            <a:r>
              <a:rPr lang="el-GR" dirty="0"/>
              <a:t>Παρουσίαση των στοιχείων των δύο τελευταίων ημερών και της ποσοστιαίας διαφοράς τους</a:t>
            </a:r>
            <a:br>
              <a:rPr lang="el-GR" dirty="0"/>
            </a:br>
            <a:endParaRPr lang="el-GR" dirty="0" err="1"/>
          </a:p>
        </p:txBody>
      </p:sp>
      <p:pic>
        <p:nvPicPr>
          <p:cNvPr id="4" name="Θέση περιεχομένου 3" descr="Εικόνα που περιέχει κείμενο, στιγμιότυπο οθόνης, αριθμός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248A6E15-6329-B5A1-FBC3-C6F8ADA74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154" y="-241"/>
            <a:ext cx="8049846" cy="4271223"/>
          </a:xfrm>
        </p:spPr>
      </p:pic>
    </p:spTree>
    <p:extLst>
      <p:ext uri="{BB962C8B-B14F-4D97-AF65-F5344CB8AC3E}">
        <p14:creationId xmlns:p14="http://schemas.microsoft.com/office/powerpoint/2010/main" val="84118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9445BD-AC54-14D1-381C-AE74F5D9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" y="2088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dirty="0"/>
              <a:t>Κλήση Συνάρτησης </a:t>
            </a:r>
            <a:r>
              <a:rPr lang="el-GR" dirty="0" err="1"/>
              <a:t>Pie</a:t>
            </a:r>
            <a:r>
              <a:rPr lang="el-GR" dirty="0"/>
              <a:t> </a:t>
            </a:r>
            <a:r>
              <a:rPr lang="el-GR" dirty="0" err="1"/>
              <a:t>Chart</a:t>
            </a:r>
            <a:r>
              <a:rPr lang="el-GR" dirty="0"/>
              <a:t> 1:</a:t>
            </a:r>
            <a:br>
              <a:rPr lang="el-GR" dirty="0"/>
            </a:br>
            <a:r>
              <a:rPr lang="el-GR" dirty="0"/>
              <a:t>4 </a:t>
            </a:r>
            <a:r>
              <a:rPr lang="el-GR" dirty="0" err="1"/>
              <a:t>pie</a:t>
            </a:r>
            <a:r>
              <a:rPr lang="el-GR" dirty="0"/>
              <a:t> </a:t>
            </a:r>
            <a:r>
              <a:rPr lang="el-GR" dirty="0" err="1"/>
              <a:t>charts</a:t>
            </a:r>
            <a:r>
              <a:rPr lang="el-GR" dirty="0"/>
              <a:t> για την καλύτερη κατανόηση των επιδημιολογικών μεγεθών σε πραγματικό χρόνο</a:t>
            </a:r>
          </a:p>
        </p:txBody>
      </p:sp>
      <p:pic>
        <p:nvPicPr>
          <p:cNvPr id="5" name="Θέση περιεχομένου 4" descr="Εικόνα που περιέχει κείμενο, στιγμιότυπο οθόνης, διάγραμμα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072150A4-8671-D371-D58A-B9224EC29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23" y="2088051"/>
            <a:ext cx="8675076" cy="4774101"/>
          </a:xfrm>
        </p:spPr>
      </p:pic>
    </p:spTree>
    <p:extLst>
      <p:ext uri="{BB962C8B-B14F-4D97-AF65-F5344CB8AC3E}">
        <p14:creationId xmlns:p14="http://schemas.microsoft.com/office/powerpoint/2010/main" val="390810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22885A-8027-0B1C-E3E6-2F45440F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80" y="355355"/>
            <a:ext cx="11414367" cy="1433024"/>
          </a:xfrm>
        </p:spPr>
        <p:txBody>
          <a:bodyPr>
            <a:normAutofit fontScale="90000"/>
          </a:bodyPr>
          <a:lstStyle/>
          <a:p>
            <a:r>
              <a:rPr lang="el-GR" dirty="0"/>
              <a:t>Κλήση Συνάρτησης </a:t>
            </a:r>
            <a:r>
              <a:rPr lang="el-GR" dirty="0" err="1"/>
              <a:t>Cases</a:t>
            </a:r>
            <a:r>
              <a:rPr lang="el-GR" dirty="0"/>
              <a:t> and </a:t>
            </a:r>
            <a:r>
              <a:rPr lang="el-GR" dirty="0" err="1"/>
              <a:t>Deaths</a:t>
            </a:r>
            <a:r>
              <a:rPr lang="el-GR" dirty="0"/>
              <a:t>: Παρουσίαση  της συνολικής εξέλιξης των </a:t>
            </a:r>
            <a:r>
              <a:rPr lang="el-GR" dirty="0" err="1"/>
              <a:t>επιβεβαιομένων</a:t>
            </a:r>
            <a:r>
              <a:rPr lang="el-GR" dirty="0"/>
              <a:t> και νέων κρουσμάτων ,αλλά και των θανάτων</a:t>
            </a:r>
          </a:p>
        </p:txBody>
      </p:sp>
      <p:pic>
        <p:nvPicPr>
          <p:cNvPr id="4" name="Θέση περιεχομένου 3" descr="Εικόνα που περιέχει κείμενο, στιγμιότυπο οθόνης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8DAD5F10-A228-5A84-8AB4-EB12CEDB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462" y="2044993"/>
            <a:ext cx="7385537" cy="4811368"/>
          </a:xfrm>
        </p:spPr>
      </p:pic>
    </p:spTree>
    <p:extLst>
      <p:ext uri="{BB962C8B-B14F-4D97-AF65-F5344CB8AC3E}">
        <p14:creationId xmlns:p14="http://schemas.microsoft.com/office/powerpoint/2010/main" val="173222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89262-7A63-50C0-A546-643B6C4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508" y="3846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dirty="0" err="1"/>
              <a:t>Kλήση</a:t>
            </a:r>
            <a:r>
              <a:rPr lang="el-GR" dirty="0"/>
              <a:t> Συνάρτησης: </a:t>
            </a:r>
            <a:r>
              <a:rPr lang="el-GR" dirty="0" err="1"/>
              <a:t>Vaccinations</a:t>
            </a:r>
            <a:r>
              <a:rPr lang="el-GR" dirty="0"/>
              <a:t> and </a:t>
            </a:r>
            <a:r>
              <a:rPr lang="el-GR" dirty="0" err="1"/>
              <a:t>Actives.Tα</a:t>
            </a:r>
            <a:r>
              <a:rPr lang="el-GR" dirty="0"/>
              <a:t> τρία επόμενα επιδημιολογικά μεγέθη (</a:t>
            </a:r>
            <a:r>
              <a:rPr lang="el-GR" dirty="0" err="1"/>
              <a:t>Επαναμολύνσεις</a:t>
            </a:r>
            <a:r>
              <a:rPr lang="el-GR" dirty="0"/>
              <a:t>-Ενεργά Κρούσματα-Εμβολιασμοί)</a:t>
            </a:r>
          </a:p>
        </p:txBody>
      </p:sp>
      <p:pic>
        <p:nvPicPr>
          <p:cNvPr id="4" name="Θέση περιεχομένου 3" descr="Εικόνα που περιέχει κείμενο, διάγραμμα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CC907D9E-3FC3-3B24-3174-441BEF27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923" y="2190383"/>
            <a:ext cx="9818075" cy="4667130"/>
          </a:xfrm>
        </p:spPr>
      </p:pic>
    </p:spTree>
    <p:extLst>
      <p:ext uri="{BB962C8B-B14F-4D97-AF65-F5344CB8AC3E}">
        <p14:creationId xmlns:p14="http://schemas.microsoft.com/office/powerpoint/2010/main" val="209493314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22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3" baseType="lpstr">
      <vt:lpstr>Θέμα του Office</vt:lpstr>
      <vt:lpstr>COVID-19</vt:lpstr>
      <vt:lpstr>ΟΔΗΓΙΕΣ</vt:lpstr>
      <vt:lpstr>Μια πρώτη επαφή με το Covid-19 Greece Data Analysis , Μέρος 1:Compare Dates - Hospitalized</vt:lpstr>
      <vt:lpstr>Μέρος 2:  Νew Antibody Tests - Annual New Cases</vt:lpstr>
      <vt:lpstr>Μέρος 3 : plotly</vt:lpstr>
      <vt:lpstr>Κλήση Συνάρτησης: Compare Dates Παρουσίαση των στοιχείων των δύο τελευταίων ημερών και της ποσοστιαίας διαφοράς τους </vt:lpstr>
      <vt:lpstr>Κλήση Συνάρτησης Pie Chart 1: 4 pie charts για την καλύτερη κατανόηση των επιδημιολογικών μεγεθών σε πραγματικό χρόνο</vt:lpstr>
      <vt:lpstr>Κλήση Συνάρτησης Cases and Deaths: Παρουσίαση  της συνολικής εξέλιξης των επιβεβαιομένων και νέων κρουσμάτων ,αλλά και των θανάτων</vt:lpstr>
      <vt:lpstr>Kλήση Συνάρτησης: Vaccinations and Actives.Tα τρία επόμενα επιδημιολογικά μεγέθη (Επαναμολύνσεις-Ενεργά Κρούσματα-Εμβολιασμοί)</vt:lpstr>
      <vt:lpstr>Κλήση Συνάρτησης ICU: Παρουσίαση  βασικών επιδημιολογικών δεδομένων που αφορούν τις ΜΕΘ</vt:lpstr>
      <vt:lpstr>Kλήση Συνάρτησης: Hospitalized Ο μέσος όρος (ανά μήνα) των Νοσηλευόμενων της χώρας</vt:lpstr>
      <vt:lpstr>Κλήση Συναρτήσεων New Antibody Tests,Total Antibody Tests:</vt:lpstr>
      <vt:lpstr>Ρυθμοί Μεταβολής Μέρος 1:</vt:lpstr>
      <vt:lpstr>Ρυθμοί Μεταβολής Μέρος 2:</vt:lpstr>
      <vt:lpstr>Επιδημιολογικοί Δείκτες:</vt:lpstr>
      <vt:lpstr>Περαιτέρω Στοιχεία Μολύνσεων και Θανάτων</vt:lpstr>
      <vt:lpstr>Παρουσίαση Ποσοτών Επαναμολύνσεων,Εμβολιασμών και Αγνώστων Κρουσμάτων μέσω της plotly</vt:lpstr>
      <vt:lpstr>Επισκόπηση Ανθρώπων σε Κρίσιμη Κατάσταση μέσω της plotly</vt:lpstr>
      <vt:lpstr>Συνολική Εξέλιξη Κρουσμάτων και Απωλειών μέσω της plotly</vt:lpstr>
      <vt:lpstr>Μελλοντική Πρόβλεψη Κρουσμάτων με χρήση γραμμικής μεθόδου-Linear Regression</vt:lpstr>
      <vt:lpstr>Παρουσίαση Επιδημιολογικού Δείκτη Θνησιμότητας με χρήση της plotly</vt:lpstr>
      <vt:lpstr>Τέλος Παρουσίασης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398</cp:revision>
  <dcterms:created xsi:type="dcterms:W3CDTF">2024-06-10T11:43:50Z</dcterms:created>
  <dcterms:modified xsi:type="dcterms:W3CDTF">2024-06-12T18:01:59Z</dcterms:modified>
</cp:coreProperties>
</file>