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Source Code Pro"/>
      <p:regular r:id="rId11"/>
      <p:bold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italic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390525" y="1819275"/>
            <a:ext cx="8222100" cy="9335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60950" y="2065350"/>
            <a:ext cx="8222100" cy="1012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8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8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8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8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4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 rot="-5400000">
            <a:off x="759149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 rot="5400000">
            <a:off x="1946423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buClr>
                <a:schemeClr val="dk2"/>
              </a:buClr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3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71900" y="424100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Prioritization</a:t>
            </a:r>
          </a:p>
        </p:txBody>
      </p:sp>
      <p:sp>
        <p:nvSpPr>
          <p:cNvPr id="68" name="Shape 68"/>
          <p:cNvSpPr/>
          <p:nvPr/>
        </p:nvSpPr>
        <p:spPr>
          <a:xfrm>
            <a:off x="2979236" y="2607302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Theming engine</a:t>
            </a:r>
          </a:p>
        </p:txBody>
      </p:sp>
      <p:sp>
        <p:nvSpPr>
          <p:cNvPr id="69" name="Shape 69"/>
          <p:cNvSpPr/>
          <p:nvPr/>
        </p:nvSpPr>
        <p:spPr>
          <a:xfrm>
            <a:off x="1048012" y="2607302"/>
            <a:ext cx="1238099" cy="30089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Portfolio JSON API</a:t>
            </a:r>
          </a:p>
        </p:txBody>
      </p:sp>
      <p:sp>
        <p:nvSpPr>
          <p:cNvPr id="70" name="Shape 70"/>
          <p:cNvSpPr/>
          <p:nvPr/>
        </p:nvSpPr>
        <p:spPr>
          <a:xfrm>
            <a:off x="6780111" y="3084777"/>
            <a:ext cx="1238099" cy="300898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portfolio page</a:t>
            </a:r>
          </a:p>
        </p:txBody>
      </p:sp>
      <p:sp>
        <p:nvSpPr>
          <p:cNvPr id="71" name="Shape 71"/>
          <p:cNvSpPr/>
          <p:nvPr/>
        </p:nvSpPr>
        <p:spPr>
          <a:xfrm>
            <a:off x="4910462" y="2607302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Portfolio builder</a:t>
            </a:r>
          </a:p>
        </p:txBody>
      </p:sp>
      <p:sp>
        <p:nvSpPr>
          <p:cNvPr id="72" name="Shape 72"/>
          <p:cNvSpPr/>
          <p:nvPr/>
        </p:nvSpPr>
        <p:spPr>
          <a:xfrm>
            <a:off x="6780111" y="2607302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Organization portfolio page</a:t>
            </a:r>
          </a:p>
        </p:txBody>
      </p:sp>
      <p:grpSp>
        <p:nvGrpSpPr>
          <p:cNvPr id="73" name="Shape 73"/>
          <p:cNvGrpSpPr/>
          <p:nvPr/>
        </p:nvGrpSpPr>
        <p:grpSpPr>
          <a:xfrm>
            <a:off x="207112" y="1955571"/>
            <a:ext cx="8729773" cy="328199"/>
            <a:chOff x="207112" y="2318075"/>
            <a:chExt cx="8729773" cy="328199"/>
          </a:xfrm>
        </p:grpSpPr>
        <p:cxnSp>
          <p:nvCxnSpPr>
            <p:cNvPr id="74" name="Shape 74"/>
            <p:cNvCxnSpPr/>
            <p:nvPr/>
          </p:nvCxnSpPr>
          <p:spPr>
            <a:xfrm flipH="1" rot="10800000">
              <a:off x="1048387" y="2469099"/>
              <a:ext cx="7031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75" name="Shape 75"/>
            <p:cNvSpPr txBox="1"/>
            <p:nvPr/>
          </p:nvSpPr>
          <p:spPr>
            <a:xfrm>
              <a:off x="8079786" y="2318075"/>
              <a:ext cx="857098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Priority</a:t>
              </a:r>
            </a:p>
          </p:txBody>
        </p:sp>
        <p:sp>
          <p:nvSpPr>
            <p:cNvPr id="76" name="Shape 76"/>
            <p:cNvSpPr txBox="1"/>
            <p:nvPr/>
          </p:nvSpPr>
          <p:spPr>
            <a:xfrm>
              <a:off x="207112" y="2318075"/>
              <a:ext cx="840898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Priority</a:t>
              </a:r>
            </a:p>
          </p:txBody>
        </p:sp>
      </p:grpSp>
      <p:sp>
        <p:nvSpPr>
          <p:cNvPr id="77" name="Shape 77"/>
          <p:cNvSpPr/>
          <p:nvPr/>
        </p:nvSpPr>
        <p:spPr>
          <a:xfrm>
            <a:off x="6780111" y="3562252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Customize org portfolios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102250" y="154000"/>
            <a:ext cx="8939500" cy="4835499"/>
            <a:chOff x="47900" y="198450"/>
            <a:chExt cx="8939500" cy="4835499"/>
          </a:xfrm>
        </p:grpSpPr>
        <p:cxnSp>
          <p:nvCxnSpPr>
            <p:cNvPr id="83" name="Shape 83"/>
            <p:cNvCxnSpPr>
              <a:stCxn id="84" idx="2"/>
              <a:endCxn id="85" idx="0"/>
            </p:cNvCxnSpPr>
            <p:nvPr/>
          </p:nvCxnSpPr>
          <p:spPr>
            <a:xfrm>
              <a:off x="4662274" y="526649"/>
              <a:ext cx="0" cy="417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cxnSp>
          <p:nvCxnSpPr>
            <p:cNvPr id="86" name="Shape 86"/>
            <p:cNvCxnSpPr/>
            <p:nvPr/>
          </p:nvCxnSpPr>
          <p:spPr>
            <a:xfrm rot="10800000">
              <a:off x="943500" y="2585425"/>
              <a:ext cx="7256999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sp>
          <p:nvSpPr>
            <p:cNvPr id="87" name="Shape 87"/>
            <p:cNvSpPr/>
            <p:nvPr/>
          </p:nvSpPr>
          <p:spPr>
            <a:xfrm flipH="1" rot="9066449">
              <a:off x="2330753" y="1305483"/>
              <a:ext cx="3798416" cy="642954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9365" y="100257"/>
                    <a:pt x="36195" y="12663"/>
                    <a:pt x="56195" y="1554"/>
                  </a:cubicBezTo>
                  <a:cubicBezTo>
                    <a:pt x="76195" y="-9555"/>
                    <a:pt x="109365" y="44703"/>
                    <a:pt x="120000" y="53333"/>
                  </a:cubicBezTo>
                </a:path>
              </a:pathLst>
            </a:cu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1014352">
              <a:off x="3551023" y="3258730"/>
              <a:ext cx="3798530" cy="642925"/>
            </a:xfrm>
            <a:custGeom>
              <a:pathLst>
                <a:path extrusionOk="0" h="120000" w="120000">
                  <a:moveTo>
                    <a:pt x="0" y="120000"/>
                  </a:moveTo>
                  <a:cubicBezTo>
                    <a:pt x="9365" y="100257"/>
                    <a:pt x="36195" y="12663"/>
                    <a:pt x="56195" y="1554"/>
                  </a:cubicBezTo>
                  <a:cubicBezTo>
                    <a:pt x="76195" y="-9555"/>
                    <a:pt x="109365" y="44703"/>
                    <a:pt x="120000" y="53333"/>
                  </a:cubicBez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Shape 89"/>
            <p:cNvCxnSpPr/>
            <p:nvPr/>
          </p:nvCxnSpPr>
          <p:spPr>
            <a:xfrm flipH="1" rot="10800000">
              <a:off x="2653825" y="1600548"/>
              <a:ext cx="4247398" cy="1901400"/>
            </a:xfrm>
            <a:prstGeom prst="straightConnector1">
              <a:avLst/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90" name="Shape 90"/>
            <p:cNvSpPr/>
            <p:nvPr/>
          </p:nvSpPr>
          <p:spPr>
            <a:xfrm>
              <a:off x="355675" y="4439000"/>
              <a:ext cx="184799" cy="143699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355675" y="4172250"/>
              <a:ext cx="184799" cy="143699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55675" y="4705750"/>
              <a:ext cx="184799" cy="143699"/>
            </a:xfrm>
            <a:prstGeom prst="rect">
              <a:avLst/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573575" y="40800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Delightful</a:t>
              </a: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573575" y="4346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Performance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573575" y="461350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10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Basic</a:t>
              </a:r>
            </a:p>
          </p:txBody>
        </p:sp>
        <p:sp>
          <p:nvSpPr>
            <p:cNvPr id="84" name="Shape 84"/>
            <p:cNvSpPr txBox="1"/>
            <p:nvPr/>
          </p:nvSpPr>
          <p:spPr>
            <a:xfrm>
              <a:off x="3766325" y="1984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Business / User Value</a:t>
              </a: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3766325" y="4705750"/>
              <a:ext cx="1791899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Business / User Value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47900" y="2407650"/>
              <a:ext cx="9435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High Technical Effort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8200500" y="2407650"/>
              <a:ext cx="786900" cy="328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Source Code Pro"/>
                <a:buNone/>
              </a:pPr>
              <a:r>
                <a:rPr b="0" i="0" lang="en" sz="800" u="none" cap="none" strike="noStrike">
                  <a:solidFill>
                    <a:srgbClr val="999999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Low Technical Effort</a:t>
              </a:r>
            </a:p>
          </p:txBody>
        </p:sp>
      </p:grpSp>
      <p:sp>
        <p:nvSpPr>
          <p:cNvPr id="98" name="Shape 98"/>
          <p:cNvSpPr txBox="1"/>
          <p:nvPr/>
        </p:nvSpPr>
        <p:spPr>
          <a:xfrm>
            <a:off x="116275" y="102600"/>
            <a:ext cx="1422600" cy="28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Kano Model</a:t>
            </a:r>
          </a:p>
        </p:txBody>
      </p:sp>
      <p:sp>
        <p:nvSpPr>
          <p:cNvPr id="99" name="Shape 99"/>
          <p:cNvSpPr/>
          <p:nvPr/>
        </p:nvSpPr>
        <p:spPr>
          <a:xfrm>
            <a:off x="1538886" y="1429652"/>
            <a:ext cx="1238099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Theming engine</a:t>
            </a:r>
          </a:p>
        </p:txBody>
      </p:sp>
      <p:sp>
        <p:nvSpPr>
          <p:cNvPr id="100" name="Shape 100"/>
          <p:cNvSpPr/>
          <p:nvPr/>
        </p:nvSpPr>
        <p:spPr>
          <a:xfrm>
            <a:off x="6585712" y="4197677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Portfolio JSON API</a:t>
            </a:r>
          </a:p>
        </p:txBody>
      </p:sp>
      <p:sp>
        <p:nvSpPr>
          <p:cNvPr id="101" name="Shape 101"/>
          <p:cNvSpPr/>
          <p:nvPr/>
        </p:nvSpPr>
        <p:spPr>
          <a:xfrm>
            <a:off x="4615436" y="2078277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portfolio page</a:t>
            </a:r>
          </a:p>
        </p:txBody>
      </p:sp>
      <p:sp>
        <p:nvSpPr>
          <p:cNvPr id="102" name="Shape 102"/>
          <p:cNvSpPr/>
          <p:nvPr/>
        </p:nvSpPr>
        <p:spPr>
          <a:xfrm>
            <a:off x="1538887" y="896177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Portfolio builder</a:t>
            </a:r>
          </a:p>
        </p:txBody>
      </p:sp>
      <p:sp>
        <p:nvSpPr>
          <p:cNvPr id="103" name="Shape 103"/>
          <p:cNvSpPr/>
          <p:nvPr/>
        </p:nvSpPr>
        <p:spPr>
          <a:xfrm>
            <a:off x="4172511" y="1676702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Organization portfolio page</a:t>
            </a:r>
          </a:p>
        </p:txBody>
      </p:sp>
      <p:sp>
        <p:nvSpPr>
          <p:cNvPr id="104" name="Shape 104"/>
          <p:cNvSpPr/>
          <p:nvPr/>
        </p:nvSpPr>
        <p:spPr>
          <a:xfrm>
            <a:off x="4172511" y="2479852"/>
            <a:ext cx="1238100" cy="30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ource Sans Pro"/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Customize org portfolios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