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2" r:id="rId6"/>
    <p:sldId id="270" r:id="rId7"/>
    <p:sldId id="259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6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6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8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BA96-8A92-4CC0-A388-F07925AA14D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A180-D5BF-4E51-89DC-2BF6D9B0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4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Following Integer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Kaneez Fathima</a:t>
            </a:r>
          </a:p>
        </p:txBody>
      </p:sp>
    </p:spTree>
    <p:extLst>
      <p:ext uri="{BB962C8B-B14F-4D97-AF65-F5344CB8AC3E}">
        <p14:creationId xmlns:p14="http://schemas.microsoft.com/office/powerpoint/2010/main" val="359282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179595"/>
            <a:ext cx="10515600" cy="284640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/>
              <a:t>include &lt;</a:t>
            </a:r>
            <a:r>
              <a:rPr lang="en-US" sz="4000" dirty="0" err="1"/>
              <a:t>stdio.h</a:t>
            </a:r>
            <a:r>
              <a:rPr lang="en-US" sz="4000" dirty="0"/>
              <a:t>&gt;</a:t>
            </a:r>
          </a:p>
          <a:p>
            <a:pPr marL="0" indent="0">
              <a:buNone/>
            </a:pPr>
            <a:r>
              <a:rPr lang="en-US" sz="4000" dirty="0"/>
              <a:t>#include &lt;</a:t>
            </a:r>
            <a:r>
              <a:rPr lang="en-US" sz="4000" dirty="0" err="1"/>
              <a:t>string.h</a:t>
            </a:r>
            <a:r>
              <a:rPr lang="en-US" sz="4000" dirty="0"/>
              <a:t>&gt; </a:t>
            </a:r>
          </a:p>
          <a:p>
            <a:pPr marL="0" indent="0">
              <a:buNone/>
            </a:pPr>
            <a:r>
              <a:rPr lang="en-US" sz="4000" dirty="0"/>
              <a:t>#define </a:t>
            </a:r>
            <a:r>
              <a:rPr lang="en-US" sz="4000" b="1" dirty="0"/>
              <a:t>INVALID_INDEX   (-1)</a:t>
            </a:r>
          </a:p>
          <a:p>
            <a:pPr marL="0" indent="0">
              <a:buNone/>
            </a:pPr>
            <a:r>
              <a:rPr lang="en-US" sz="5900" dirty="0"/>
              <a:t>#define </a:t>
            </a:r>
            <a:r>
              <a:rPr lang="en-US" sz="5900" b="1" dirty="0"/>
              <a:t>BUFF_SIZE       (1024)</a:t>
            </a:r>
          </a:p>
          <a:p>
            <a:pPr marL="0" indent="0">
              <a:buNone/>
            </a:pPr>
            <a:r>
              <a:rPr lang="en-US" sz="4000" dirty="0" err="1"/>
              <a:t>int</a:t>
            </a:r>
            <a:r>
              <a:rPr lang="en-US" sz="4000" dirty="0"/>
              <a:t> main(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argc</a:t>
            </a:r>
            <a:r>
              <a:rPr lang="en-US" sz="4000" dirty="0"/>
              <a:t>, char *</a:t>
            </a:r>
            <a:r>
              <a:rPr lang="en-US" sz="4000" dirty="0" err="1"/>
              <a:t>argv</a:t>
            </a:r>
            <a:r>
              <a:rPr lang="en-US" sz="4000" dirty="0"/>
              <a:t>[]) {</a:t>
            </a:r>
          </a:p>
          <a:p>
            <a:pPr marL="0" indent="0">
              <a:buNone/>
            </a:pPr>
            <a:r>
              <a:rPr lang="en-US" sz="4000" dirty="0"/>
              <a:t>    char buff[BUFF_SIZE];</a:t>
            </a:r>
          </a:p>
          <a:p>
            <a:pPr marL="0" indent="0">
              <a:buNone/>
            </a:pPr>
            <a:r>
              <a:rPr lang="en-US" sz="4000" dirty="0"/>
              <a:t>    FILE *</a:t>
            </a:r>
            <a:r>
              <a:rPr lang="en-US" sz="4000" dirty="0" err="1"/>
              <a:t>fp</a:t>
            </a:r>
            <a:r>
              <a:rPr lang="en-US" sz="4000" dirty="0"/>
              <a:t> = NULL; </a:t>
            </a:r>
          </a:p>
          <a:p>
            <a:pPr marL="0" indent="0">
              <a:buNone/>
            </a:pPr>
            <a:r>
              <a:rPr lang="en-US" sz="4000" dirty="0"/>
              <a:t>    if ((</a:t>
            </a:r>
            <a:r>
              <a:rPr lang="en-US" sz="4000" dirty="0" err="1"/>
              <a:t>fp</a:t>
            </a:r>
            <a:r>
              <a:rPr lang="en-US" sz="4000" dirty="0"/>
              <a:t> = </a:t>
            </a:r>
            <a:r>
              <a:rPr lang="en-US" sz="4000" b="1" dirty="0" err="1"/>
              <a:t>fopen</a:t>
            </a:r>
            <a:r>
              <a:rPr lang="en-US" sz="4000" b="1" dirty="0"/>
              <a:t>(</a:t>
            </a:r>
            <a:r>
              <a:rPr lang="en-US" sz="4000" b="1" dirty="0" err="1"/>
              <a:t>argv</a:t>
            </a:r>
            <a:r>
              <a:rPr lang="en-US" sz="4000" b="1" dirty="0"/>
              <a:t>[1], "r"))</a:t>
            </a:r>
            <a:r>
              <a:rPr lang="en-US" sz="4000" dirty="0"/>
              <a:t> == NULL) {</a:t>
            </a:r>
          </a:p>
          <a:p>
            <a:pPr marL="0" indent="0">
              <a:buNone/>
            </a:pPr>
            <a:r>
              <a:rPr lang="en-US" sz="4000" dirty="0"/>
              <a:t>         </a:t>
            </a:r>
            <a:r>
              <a:rPr lang="en-US" sz="4000" dirty="0" err="1"/>
              <a:t>printf</a:t>
            </a:r>
            <a:r>
              <a:rPr lang="en-US" sz="4000" dirty="0"/>
              <a:t>("Input file not found...\n");</a:t>
            </a:r>
          </a:p>
          <a:p>
            <a:pPr marL="0" indent="0">
              <a:buNone/>
            </a:pPr>
            <a:r>
              <a:rPr lang="en-US" sz="4000" dirty="0"/>
              <a:t>         return -1;</a:t>
            </a:r>
          </a:p>
          <a:p>
            <a:pPr marL="0" indent="0">
              <a:buNone/>
            </a:pPr>
            <a:r>
              <a:rPr lang="en-US" sz="4000" dirty="0"/>
              <a:t>    } </a:t>
            </a:r>
          </a:p>
          <a:p>
            <a:pPr marL="0" indent="0">
              <a:buNone/>
            </a:pPr>
            <a:r>
              <a:rPr lang="en-US" sz="4000" dirty="0"/>
              <a:t>     while (</a:t>
            </a:r>
            <a:r>
              <a:rPr lang="en-US" sz="4000" b="1" dirty="0" err="1"/>
              <a:t>fgets</a:t>
            </a:r>
            <a:r>
              <a:rPr lang="en-US" sz="4000" b="1" dirty="0"/>
              <a:t>(buff, </a:t>
            </a:r>
            <a:r>
              <a:rPr lang="en-US" sz="4000" b="1" dirty="0" err="1"/>
              <a:t>sizeof</a:t>
            </a:r>
            <a:r>
              <a:rPr lang="en-US" sz="4000" b="1" dirty="0"/>
              <a:t>(buff), </a:t>
            </a:r>
            <a:r>
              <a:rPr lang="en-US" sz="4000" b="1" dirty="0" err="1"/>
              <a:t>fp</a:t>
            </a:r>
            <a:r>
              <a:rPr lang="en-US" sz="4000" b="1" dirty="0"/>
              <a:t>)</a:t>
            </a:r>
            <a:r>
              <a:rPr lang="en-US" sz="4000" dirty="0"/>
              <a:t> != NULL) {</a:t>
            </a:r>
          </a:p>
          <a:p>
            <a:pPr marL="0" indent="0">
              <a:buNone/>
            </a:pPr>
            <a:r>
              <a:rPr lang="en-US" sz="4000" dirty="0"/>
              <a:t>        </a:t>
            </a:r>
            <a:r>
              <a:rPr lang="en-US" sz="4000" dirty="0" err="1"/>
              <a:t>int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0, cur = 0, </a:t>
            </a:r>
            <a:r>
              <a:rPr lang="en-US" sz="4000" dirty="0" err="1"/>
              <a:t>len</a:t>
            </a:r>
            <a:r>
              <a:rPr lang="en-US" sz="4000" dirty="0"/>
              <a:t> = 0; </a:t>
            </a:r>
          </a:p>
          <a:p>
            <a:pPr marL="0" indent="0">
              <a:buNone/>
            </a:pPr>
            <a:r>
              <a:rPr lang="en-US" sz="4000" dirty="0"/>
              <a:t>        if (buff[</a:t>
            </a:r>
            <a:r>
              <a:rPr lang="en-US" sz="4000" dirty="0" err="1"/>
              <a:t>strlen</a:t>
            </a:r>
            <a:r>
              <a:rPr lang="en-US" sz="4000" dirty="0"/>
              <a:t>(buff) - 1] == '\n') {</a:t>
            </a:r>
          </a:p>
          <a:p>
            <a:pPr marL="0" indent="0">
              <a:buNone/>
            </a:pPr>
            <a:r>
              <a:rPr lang="en-US" sz="4000" dirty="0"/>
              <a:t>            buff[</a:t>
            </a:r>
            <a:r>
              <a:rPr lang="en-US" sz="4000" dirty="0" err="1"/>
              <a:t>strlen</a:t>
            </a:r>
            <a:r>
              <a:rPr lang="en-US" sz="4000" dirty="0"/>
              <a:t>(buff) - 1] = '\0';</a:t>
            </a:r>
          </a:p>
          <a:p>
            <a:pPr marL="0" indent="0">
              <a:buNone/>
            </a:pPr>
            <a:r>
              <a:rPr lang="en-US" sz="4000" dirty="0"/>
              <a:t>        }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34"/>
            <a:ext cx="10515600" cy="64670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strlen</a:t>
            </a:r>
            <a:r>
              <a:rPr lang="en-US" dirty="0"/>
              <a:t>(buff);</a:t>
            </a:r>
          </a:p>
          <a:p>
            <a:pPr marL="0" indent="0">
              <a:buNone/>
            </a:pPr>
            <a:r>
              <a:rPr lang="en-US" dirty="0"/>
              <a:t>cur = </a:t>
            </a:r>
            <a:r>
              <a:rPr lang="en-US" dirty="0" err="1"/>
              <a:t>len</a:t>
            </a:r>
            <a:r>
              <a:rPr lang="en-US" dirty="0"/>
              <a:t> - 2;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rgbClr val="0070C0"/>
                </a:solidFill>
              </a:rPr>
              <a:t>/*  Traverse the number Right to left to check if the digits are in ascending order if not break from the loop to get the index where the order is broken */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while ((cur &gt;= 0) &amp;&amp; (buff[cur] &gt;=  buff[cur + 1])) {</a:t>
            </a:r>
          </a:p>
          <a:p>
            <a:pPr marL="0" indent="0">
              <a:buNone/>
            </a:pPr>
            <a:r>
              <a:rPr lang="en-US" dirty="0"/>
              <a:t>            cur -=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/* Case 1: </a:t>
            </a:r>
            <a:r>
              <a:rPr lang="en-US" sz="3600" b="1" dirty="0">
                <a:solidFill>
                  <a:srgbClr val="0070C0"/>
                </a:solidFill>
              </a:rPr>
              <a:t>If the suffix is whole range with no prefix </a:t>
            </a:r>
            <a:r>
              <a:rPr lang="en-US" sz="3600" dirty="0">
                <a:solidFill>
                  <a:srgbClr val="0070C0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b="1" dirty="0"/>
              <a:t>cur == INVALID_INDEX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 /* Reverse the Number to get 248 */</a:t>
            </a:r>
          </a:p>
          <a:p>
            <a:pPr marL="0" indent="0">
              <a:buNone/>
            </a:pPr>
            <a:r>
              <a:rPr lang="en-US" dirty="0"/>
              <a:t>            </a:t>
            </a:r>
            <a:r>
              <a:rPr lang="en-US" dirty="0" err="1"/>
              <a:t>string_reversal</a:t>
            </a:r>
            <a:r>
              <a:rPr lang="en-US" dirty="0"/>
              <a:t>(buff, 0, </a:t>
            </a:r>
            <a:r>
              <a:rPr lang="en-US" dirty="0" err="1"/>
              <a:t>len</a:t>
            </a:r>
            <a:r>
              <a:rPr lang="en-US" dirty="0"/>
              <a:t> - 1);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    if (buff[0] == '0') {</a:t>
            </a:r>
          </a:p>
          <a:p>
            <a:pPr marL="0" indent="0">
              <a:buNone/>
            </a:pPr>
            <a:r>
              <a:rPr lang="en-US" dirty="0"/>
              <a:t>               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indx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                while (buff[</a:t>
            </a:r>
            <a:r>
              <a:rPr lang="en-US" dirty="0" err="1"/>
              <a:t>indx</a:t>
            </a:r>
            <a:r>
              <a:rPr lang="en-US" dirty="0"/>
              <a:t>] == '0') </a:t>
            </a:r>
            <a:r>
              <a:rPr lang="en-US" dirty="0" err="1"/>
              <a:t>indx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                </a:t>
            </a:r>
            <a:r>
              <a:rPr lang="en-US" dirty="0" err="1"/>
              <a:t>byte_swap</a:t>
            </a:r>
            <a:r>
              <a:rPr lang="en-US" dirty="0"/>
              <a:t>(&amp;buff[0], &amp;buff[</a:t>
            </a:r>
            <a:r>
              <a:rPr lang="en-US" dirty="0" err="1"/>
              <a:t>indx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  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4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589866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/* After reversing the number add 0 after 1</a:t>
            </a:r>
            <a:r>
              <a:rPr lang="en-US" sz="3200" baseline="30000" dirty="0">
                <a:solidFill>
                  <a:srgbClr val="0070C0"/>
                </a:solidFill>
              </a:rPr>
              <a:t>st</a:t>
            </a:r>
            <a:r>
              <a:rPr lang="en-US" sz="3200" dirty="0">
                <a:solidFill>
                  <a:srgbClr val="0070C0"/>
                </a:solidFill>
              </a:rPr>
              <a:t> digit to get 2048 */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        </a:t>
            </a:r>
            <a:r>
              <a:rPr lang="en-US" dirty="0" err="1"/>
              <a:t>putchar</a:t>
            </a:r>
            <a:r>
              <a:rPr lang="en-US" dirty="0"/>
              <a:t>(buff[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        if (</a:t>
            </a:r>
            <a:r>
              <a:rPr lang="en-US" dirty="0" err="1"/>
              <a:t>i</a:t>
            </a:r>
            <a:r>
              <a:rPr lang="en-US" dirty="0"/>
              <a:t> == 0) </a:t>
            </a:r>
            <a:r>
              <a:rPr lang="en-US" dirty="0" err="1"/>
              <a:t>putchar</a:t>
            </a:r>
            <a:r>
              <a:rPr lang="en-US" dirty="0"/>
              <a:t>('0');</a:t>
            </a:r>
          </a:p>
          <a:p>
            <a:pPr marL="0" indent="0">
              <a:buNone/>
            </a:pPr>
            <a:r>
              <a:rPr lang="en-US" dirty="0"/>
              <a:t> 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putchar</a:t>
            </a:r>
            <a:r>
              <a:rPr lang="en-US" dirty="0"/>
              <a:t>(“\n”);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5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2"/>
            <a:ext cx="10515600" cy="65995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else { </a:t>
            </a:r>
            <a:r>
              <a:rPr lang="en-US" sz="3800" dirty="0">
                <a:solidFill>
                  <a:srgbClr val="0070C0"/>
                </a:solidFill>
              </a:rPr>
              <a:t>/* Case 2: If the suffix is not whole range and has a prefix */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            </a:t>
            </a:r>
            <a:r>
              <a:rPr lang="en-US" dirty="0" err="1"/>
              <a:t>int</a:t>
            </a:r>
            <a:r>
              <a:rPr lang="en-US" dirty="0"/>
              <a:t> end = </a:t>
            </a:r>
            <a:r>
              <a:rPr lang="en-US" dirty="0" err="1"/>
              <a:t>len</a:t>
            </a:r>
            <a:r>
              <a:rPr lang="en-US" dirty="0"/>
              <a:t> - 1;</a:t>
            </a:r>
          </a:p>
          <a:p>
            <a:pPr marL="0" indent="0">
              <a:buNone/>
            </a:pPr>
            <a:r>
              <a:rPr lang="en-US" dirty="0"/>
              <a:t>            while ((end &gt; cur) &amp;&amp; (buff[end] &lt;= buff[cur])) </a:t>
            </a:r>
          </a:p>
          <a:p>
            <a:pPr marL="0" indent="0">
              <a:buNone/>
            </a:pPr>
            <a:r>
              <a:rPr lang="en-US" dirty="0"/>
              <a:t>                 end -= 1;</a:t>
            </a:r>
          </a:p>
          <a:p>
            <a:pPr marL="0" indent="0">
              <a:buNone/>
            </a:pPr>
            <a:r>
              <a:rPr lang="en-US" dirty="0"/>
              <a:t>            </a:t>
            </a:r>
            <a:r>
              <a:rPr lang="en-US" sz="3300" b="1" dirty="0" err="1"/>
              <a:t>byte_swap</a:t>
            </a:r>
            <a:r>
              <a:rPr lang="en-US" dirty="0"/>
              <a:t>(&amp;buff[cur], &amp;buff[end]);</a:t>
            </a:r>
          </a:p>
          <a:p>
            <a:pPr marL="0" indent="0">
              <a:buNone/>
            </a:pPr>
            <a:r>
              <a:rPr lang="en-US" dirty="0"/>
              <a:t>            </a:t>
            </a:r>
            <a:r>
              <a:rPr lang="en-US" sz="3600" b="1" dirty="0" err="1"/>
              <a:t>string_reversal</a:t>
            </a:r>
            <a:r>
              <a:rPr lang="en-US" dirty="0"/>
              <a:t>(buff, cur+ 1, </a:t>
            </a:r>
            <a:r>
              <a:rPr lang="en-US" dirty="0" err="1"/>
              <a:t>len</a:t>
            </a:r>
            <a:r>
              <a:rPr lang="en-US" dirty="0"/>
              <a:t> -1);</a:t>
            </a:r>
            <a:r>
              <a:rPr lang="en-US" sz="3700" dirty="0">
                <a:solidFill>
                  <a:srgbClr val="0070C0"/>
                </a:solidFill>
              </a:rPr>
              <a:t>/* Reverse the Suffix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   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                </a:t>
            </a:r>
            <a:r>
              <a:rPr lang="en-US" dirty="0" err="1"/>
              <a:t>putchar</a:t>
            </a:r>
            <a:r>
              <a:rPr lang="en-US" dirty="0"/>
              <a:t>(buff[</a:t>
            </a:r>
            <a:r>
              <a:rPr lang="en-US" dirty="0" err="1"/>
              <a:t>i</a:t>
            </a:r>
            <a:r>
              <a:rPr lang="en-US" dirty="0"/>
              <a:t>]); </a:t>
            </a:r>
            <a:r>
              <a:rPr lang="en-US" sz="3700" dirty="0">
                <a:solidFill>
                  <a:srgbClr val="0070C0"/>
                </a:solidFill>
              </a:rPr>
              <a:t>/*Display the Result */</a:t>
            </a:r>
          </a:p>
          <a:p>
            <a:pPr marL="0" indent="0">
              <a:buNone/>
            </a:pPr>
            <a:r>
              <a:rPr lang="en-US" dirty="0"/>
              <a:t>            }</a:t>
            </a:r>
          </a:p>
          <a:p>
            <a:pPr marL="0" indent="0">
              <a:buNone/>
            </a:pPr>
            <a:r>
              <a:rPr lang="en-US" dirty="0"/>
              <a:t>            </a:t>
            </a:r>
            <a:r>
              <a:rPr lang="en-US" dirty="0" err="1"/>
              <a:t>putchar</a:t>
            </a:r>
            <a:r>
              <a:rPr lang="en-US" dirty="0"/>
              <a:t>('\n');</a:t>
            </a:r>
          </a:p>
          <a:p>
            <a:pPr marL="0" indent="0">
              <a:buNone/>
            </a:pPr>
            <a:r>
              <a:rPr lang="en-US" dirty="0"/>
              <a:t>        }</a:t>
            </a:r>
          </a:p>
          <a:p>
            <a:pPr marL="0" indent="0">
              <a:buNone/>
            </a:pPr>
            <a:r>
              <a:rPr lang="en-US" dirty="0"/>
              <a:t>    }</a:t>
            </a:r>
          </a:p>
          <a:p>
            <a:pPr marL="0" indent="0">
              <a:buNone/>
            </a:pPr>
            <a:r>
              <a:rPr lang="en-US" dirty="0"/>
              <a:t>   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  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2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byte_swap</a:t>
            </a:r>
            <a:r>
              <a:rPr lang="en-US" dirty="0"/>
              <a:t> (char *p1, char *p2)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 char temp = 0;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 if (!p1 || !p2) return;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 temp = *p1;</a:t>
            </a:r>
          </a:p>
          <a:p>
            <a:pPr marL="0" indent="0">
              <a:buNone/>
            </a:pPr>
            <a:r>
              <a:rPr lang="en-US" dirty="0"/>
              <a:t>    *p1 =  *p2;</a:t>
            </a:r>
          </a:p>
          <a:p>
            <a:pPr marL="0" indent="0">
              <a:buNone/>
            </a:pPr>
            <a:r>
              <a:rPr lang="en-US" dirty="0"/>
              <a:t>    *p2 = temp;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string_reversal</a:t>
            </a:r>
            <a:r>
              <a:rPr lang="en-US" dirty="0"/>
              <a:t> (char *</a:t>
            </a:r>
            <a:r>
              <a:rPr lang="en-US" dirty="0" err="1"/>
              <a:t>str</a:t>
            </a:r>
            <a:r>
              <a:rPr lang="en-US" dirty="0"/>
              <a:t>, unsigned </a:t>
            </a:r>
            <a:r>
              <a:rPr lang="en-US" dirty="0" err="1"/>
              <a:t>int</a:t>
            </a:r>
            <a:r>
              <a:rPr lang="en-US" dirty="0"/>
              <a:t> start, unsigned </a:t>
            </a:r>
            <a:r>
              <a:rPr lang="en-US" dirty="0" err="1"/>
              <a:t>int</a:t>
            </a:r>
            <a:r>
              <a:rPr lang="en-US" dirty="0"/>
              <a:t> end)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 char temp = 0;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 if (!</a:t>
            </a:r>
            <a:r>
              <a:rPr lang="en-US" dirty="0" err="1"/>
              <a:t>str</a:t>
            </a:r>
            <a:r>
              <a:rPr lang="en-US" dirty="0"/>
              <a:t> || (start == end)) return;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 while (start &lt; end) {</a:t>
            </a:r>
          </a:p>
          <a:p>
            <a:pPr marL="0" indent="0">
              <a:buNone/>
            </a:pPr>
            <a:r>
              <a:rPr lang="en-US" dirty="0"/>
              <a:t>        temp = </a:t>
            </a:r>
            <a:r>
              <a:rPr lang="en-US" dirty="0" err="1"/>
              <a:t>str</a:t>
            </a:r>
            <a:r>
              <a:rPr lang="en-US" dirty="0"/>
              <a:t>[start];</a:t>
            </a:r>
          </a:p>
          <a:p>
            <a:pPr marL="0" indent="0">
              <a:buNone/>
            </a:pPr>
            <a:r>
              <a:rPr lang="en-US" dirty="0"/>
              <a:t>        </a:t>
            </a:r>
            <a:r>
              <a:rPr lang="en-US" dirty="0" err="1"/>
              <a:t>str</a:t>
            </a:r>
            <a:r>
              <a:rPr lang="en-US" dirty="0"/>
              <a:t>[start] = </a:t>
            </a:r>
            <a:r>
              <a:rPr lang="en-US" dirty="0" err="1"/>
              <a:t>str</a:t>
            </a:r>
            <a:r>
              <a:rPr lang="en-US" dirty="0"/>
              <a:t>[end];</a:t>
            </a:r>
          </a:p>
          <a:p>
            <a:pPr marL="0" indent="0">
              <a:buNone/>
            </a:pPr>
            <a:r>
              <a:rPr lang="en-US" dirty="0"/>
              <a:t>        </a:t>
            </a:r>
            <a:r>
              <a:rPr lang="en-US" dirty="0" err="1"/>
              <a:t>str</a:t>
            </a:r>
            <a:r>
              <a:rPr lang="en-US" dirty="0"/>
              <a:t>[end] = temp;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 start++;</a:t>
            </a:r>
          </a:p>
          <a:p>
            <a:pPr marL="0" indent="0">
              <a:buNone/>
            </a:pPr>
            <a:r>
              <a:rPr lang="en-US" dirty="0"/>
              <a:t>        end--;</a:t>
            </a:r>
          </a:p>
          <a:p>
            <a:pPr marL="0" indent="0">
              <a:buNone/>
            </a:pPr>
            <a:r>
              <a:rPr lang="en-US" dirty="0"/>
              <a:t>  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1" y="1308295"/>
            <a:ext cx="10515600" cy="4642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+mn-lt"/>
                <a:ea typeface="+mn-ea"/>
                <a:cs typeface="+mn-cs"/>
              </a:rPr>
              <a:t>Approach</a:t>
            </a:r>
            <a:r>
              <a:rPr lang="en-US" dirty="0"/>
              <a:t> </a:t>
            </a:r>
            <a:r>
              <a:rPr lang="en-US" sz="3100" dirty="0">
                <a:latin typeface="+mn-lt"/>
                <a:ea typeface="+mn-ea"/>
                <a:cs typeface="+mn-cs"/>
              </a:rPr>
              <a:t>-1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410" y="2152357"/>
            <a:ext cx="9785180" cy="27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4133" y="2095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Approach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9046"/>
            <a:ext cx="11811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5921" y="27637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1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Challenge appeared in previous google competition</a:t>
            </a:r>
          </a:p>
          <a:p>
            <a:r>
              <a:rPr lang="en-US" dirty="0"/>
              <a:t>Suppose you have a fixed list of digits chosen from the range 1..9. What numbers can you make with them? You’re allowed as many zeros as you want. </a:t>
            </a:r>
          </a:p>
          <a:p>
            <a:r>
              <a:rPr lang="en-US" dirty="0"/>
              <a:t>Write the numbers in increasing order.</a:t>
            </a:r>
          </a:p>
          <a:p>
            <a:pPr marL="0" indent="0">
              <a:buNone/>
            </a:pPr>
            <a:r>
              <a:rPr lang="en-US" b="1" dirty="0"/>
              <a:t>Example : </a:t>
            </a:r>
            <a:r>
              <a:rPr lang="en-US" dirty="0"/>
              <a:t>if you are writing your number with two 1’s and one 5</a:t>
            </a:r>
          </a:p>
          <a:p>
            <a:pPr marL="0" indent="0">
              <a:buNone/>
            </a:pPr>
            <a:r>
              <a:rPr lang="en-US" dirty="0"/>
              <a:t>1,1,5</a:t>
            </a:r>
          </a:p>
          <a:p>
            <a:pPr marL="0" indent="0">
              <a:buNone/>
            </a:pPr>
            <a:r>
              <a:rPr lang="en-US" dirty="0"/>
              <a:t>Possible list in ascending order :</a:t>
            </a:r>
          </a:p>
          <a:p>
            <a:pPr marL="0" indent="0">
              <a:buNone/>
            </a:pPr>
            <a:r>
              <a:rPr lang="en-US" dirty="0"/>
              <a:t>115,151,511,1015,1051</a:t>
            </a:r>
          </a:p>
          <a:p>
            <a:pPr marL="0" indent="0">
              <a:buNone/>
            </a:pPr>
            <a:r>
              <a:rPr lang="en-US" b="1" dirty="0"/>
              <a:t>Constraint</a:t>
            </a:r>
            <a:r>
              <a:rPr lang="en-US" dirty="0"/>
              <a:t> : The number of 1s,2s,…9s is fixed but number of 0s is arbitrary.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 : Each test case will contain an integer </a:t>
            </a:r>
            <a:r>
              <a:rPr lang="en-US" sz="3500" dirty="0"/>
              <a:t>n &lt; 10^6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Output: For each test case output which is the next integer in the list.</a:t>
            </a:r>
          </a:p>
          <a:p>
            <a:r>
              <a:rPr lang="en-US" dirty="0"/>
              <a:t>115  -&gt; 151</a:t>
            </a:r>
          </a:p>
          <a:p>
            <a:r>
              <a:rPr lang="en-US" dirty="0"/>
              <a:t>842 -&gt; 2048</a:t>
            </a:r>
          </a:p>
          <a:p>
            <a:r>
              <a:rPr lang="en-US" dirty="0"/>
              <a:t>8000	 -&gt; 80000</a:t>
            </a:r>
          </a:p>
          <a:p>
            <a:r>
              <a:rPr lang="en-US" dirty="0"/>
              <a:t>50110812884911623516 → 50110812884911623561</a:t>
            </a:r>
          </a:p>
          <a:p>
            <a:r>
              <a:rPr lang="en-US" dirty="0"/>
              <a:t>82454322474161687049 → 82454322474161687094</a:t>
            </a:r>
          </a:p>
          <a:p>
            <a:r>
              <a:rPr lang="en-US" dirty="0"/>
              <a:t>82040229261723155710 → 82040229261723157015</a:t>
            </a:r>
          </a:p>
          <a:p>
            <a:r>
              <a:rPr lang="en-US" dirty="0"/>
              <a:t>43888989554234187388 → 43888989554234187838</a:t>
            </a:r>
          </a:p>
          <a:p>
            <a:r>
              <a:rPr lang="en-US" dirty="0"/>
              <a:t>76080994872481480636 → 76080994872481480663</a:t>
            </a:r>
          </a:p>
          <a:p>
            <a:r>
              <a:rPr lang="en-US" dirty="0"/>
              <a:t>31000989133449480678 → 31000989133449480687</a:t>
            </a:r>
          </a:p>
          <a:p>
            <a:r>
              <a:rPr lang="en-US" dirty="0"/>
              <a:t>20347716554681051891 → 20347716554681051918</a:t>
            </a:r>
          </a:p>
        </p:txBody>
      </p:sp>
    </p:spTree>
    <p:extLst>
      <p:ext uri="{BB962C8B-B14F-4D97-AF65-F5344CB8AC3E}">
        <p14:creationId xmlns:p14="http://schemas.microsoft.com/office/powerpoint/2010/main" val="270691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50240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u="sng" dirty="0"/>
              <a:t>Approach 1</a:t>
            </a:r>
          </a:p>
          <a:p>
            <a:r>
              <a:rPr lang="en-US" dirty="0"/>
              <a:t>Lexicographical ordering</a:t>
            </a:r>
          </a:p>
          <a:p>
            <a:pPr marL="0" indent="0">
              <a:buNone/>
            </a:pPr>
            <a:r>
              <a:rPr lang="en-US" dirty="0"/>
              <a:t>As in dictionary which provide lexicographical ordering where all words which begin with A appear before words that begin with B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    :123                            </a:t>
            </a:r>
          </a:p>
          <a:p>
            <a:pPr marL="0" indent="0">
              <a:buNone/>
            </a:pPr>
            <a:r>
              <a:rPr lang="en-US" dirty="0"/>
              <a:t>Output :</a:t>
            </a:r>
          </a:p>
          <a:p>
            <a:pPr marL="0" indent="0">
              <a:buNone/>
            </a:pPr>
            <a:r>
              <a:rPr lang="en-US" dirty="0"/>
              <a:t> 123</a:t>
            </a:r>
          </a:p>
          <a:p>
            <a:pPr marL="0" indent="0">
              <a:buNone/>
            </a:pPr>
            <a:r>
              <a:rPr lang="en-US" dirty="0"/>
              <a:t>132</a:t>
            </a:r>
          </a:p>
          <a:p>
            <a:pPr marL="0" indent="0">
              <a:buNone/>
            </a:pPr>
            <a:r>
              <a:rPr lang="en-US" dirty="0"/>
              <a:t>213</a:t>
            </a:r>
          </a:p>
          <a:p>
            <a:pPr marL="0" indent="0">
              <a:buNone/>
            </a:pPr>
            <a:r>
              <a:rPr lang="en-US" dirty="0"/>
              <a:t>231</a:t>
            </a:r>
          </a:p>
          <a:p>
            <a:pPr marL="0" indent="0">
              <a:buNone/>
            </a:pPr>
            <a:r>
              <a:rPr lang="en-US" dirty="0"/>
              <a:t>312</a:t>
            </a:r>
          </a:p>
          <a:p>
            <a:pPr marL="0" indent="0">
              <a:buNone/>
            </a:pPr>
            <a:r>
              <a:rPr lang="en-US" dirty="0"/>
              <a:t>321</a:t>
            </a:r>
          </a:p>
        </p:txBody>
      </p:sp>
    </p:spTree>
    <p:extLst>
      <p:ext uri="{BB962C8B-B14F-4D97-AF65-F5344CB8AC3E}">
        <p14:creationId xmlns:p14="http://schemas.microsoft.com/office/powerpoint/2010/main" val="118596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two words start with the same letter, pop that letter from the head of the word and compare their tails, and apply this rule recursively</a:t>
            </a:r>
          </a:p>
          <a:p>
            <a:pPr marL="0" indent="0">
              <a:buNone/>
            </a:pPr>
            <a:r>
              <a:rPr lang="en-US" dirty="0"/>
              <a:t>AAADKRRV</a:t>
            </a:r>
          </a:p>
          <a:p>
            <a:pPr marL="0" indent="0">
              <a:buNone/>
            </a:pPr>
            <a:r>
              <a:rPr lang="en-US" dirty="0"/>
              <a:t>AAADKRVR</a:t>
            </a:r>
          </a:p>
          <a:p>
            <a:pPr marL="0" indent="0">
              <a:buNone/>
            </a:pPr>
            <a:r>
              <a:rPr lang="en-US" dirty="0"/>
              <a:t>AAADKVRR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AARDVARK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VRRKAADA</a:t>
            </a:r>
          </a:p>
          <a:p>
            <a:pPr marL="0" indent="0">
              <a:buNone/>
            </a:pPr>
            <a:r>
              <a:rPr lang="en-US" dirty="0"/>
              <a:t>VRRKADAA</a:t>
            </a:r>
          </a:p>
          <a:p>
            <a:pPr marL="0" indent="0">
              <a:buNone/>
            </a:pPr>
            <a:r>
              <a:rPr lang="en-US" dirty="0"/>
              <a:t>VRRKDAAA</a:t>
            </a:r>
          </a:p>
        </p:txBody>
      </p:sp>
    </p:spTree>
    <p:extLst>
      <p:ext uri="{BB962C8B-B14F-4D97-AF65-F5344CB8AC3E}">
        <p14:creationId xmlns:p14="http://schemas.microsoft.com/office/powerpoint/2010/main" val="352452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r>
              <a:rPr lang="en-US" dirty="0"/>
              <a:t>C++ has a built in function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next_permutation</a:t>
            </a:r>
            <a:r>
              <a:rPr lang="en-US" dirty="0"/>
              <a:t> as part of algorithms library </a:t>
            </a:r>
          </a:p>
          <a:p>
            <a:r>
              <a:rPr lang="en-US" dirty="0" err="1"/>
              <a:t>Next_permutation</a:t>
            </a:r>
            <a:r>
              <a:rPr lang="en-US" dirty="0"/>
              <a:t> </a:t>
            </a:r>
            <a:r>
              <a:rPr lang="en-US" dirty="0" err="1"/>
              <a:t>ouputs</a:t>
            </a:r>
            <a:r>
              <a:rPr lang="en-US" dirty="0"/>
              <a:t> lexicographically ordered permutations for the input range</a:t>
            </a:r>
          </a:p>
          <a:p>
            <a:r>
              <a:rPr lang="en-US" dirty="0"/>
              <a:t>sorts an input range, one step at a time. When </a:t>
            </a:r>
            <a:r>
              <a:rPr lang="en-US" dirty="0" err="1"/>
              <a:t>next_permutation</a:t>
            </a:r>
            <a:r>
              <a:rPr lang="en-US" dirty="0"/>
              <a:t> eventually returns false, the range will be perfectly ordered.</a:t>
            </a:r>
          </a:p>
          <a:p>
            <a:pPr marL="0" indent="0">
              <a:buNone/>
            </a:pPr>
            <a:r>
              <a:rPr lang="en-US" b="1" u="sng" dirty="0"/>
              <a:t>Issue: </a:t>
            </a:r>
            <a:r>
              <a:rPr lang="en-US" dirty="0"/>
              <a:t>Complexity : O(N!)</a:t>
            </a:r>
          </a:p>
          <a:p>
            <a:pPr marL="0" indent="0">
              <a:buNone/>
            </a:pPr>
            <a:r>
              <a:rPr lang="en-US" dirty="0"/>
              <a:t>When compared to most sorting algorithms that are O(N log N)</a:t>
            </a:r>
          </a:p>
          <a:p>
            <a:pPr marL="0" indent="0">
              <a:buNone/>
            </a:pPr>
            <a:r>
              <a:rPr lang="en-US" dirty="0"/>
              <a:t>Even Bubble sort has takes O(N ^ 2) .</a:t>
            </a:r>
          </a:p>
          <a:p>
            <a:pPr marL="0" indent="0">
              <a:buNone/>
            </a:pPr>
            <a:r>
              <a:rPr lang="en-US" dirty="0"/>
              <a:t>Elegant but inefficient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3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Approach-2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7410"/>
            <a:ext cx="10515600" cy="52095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Divide the number into </a:t>
            </a:r>
            <a:r>
              <a:rPr lang="en-US" b="1" dirty="0"/>
              <a:t>prefix </a:t>
            </a:r>
            <a:r>
              <a:rPr lang="en-US" dirty="0"/>
              <a:t> and </a:t>
            </a:r>
            <a:r>
              <a:rPr lang="en-US" b="1" dirty="0"/>
              <a:t>suffix</a:t>
            </a:r>
            <a:r>
              <a:rPr lang="en-US" dirty="0"/>
              <a:t> where </a:t>
            </a:r>
            <a:r>
              <a:rPr lang="en-US" b="1" dirty="0"/>
              <a:t>suffix is longest possible decreasing tail of the given Number</a:t>
            </a:r>
          </a:p>
          <a:p>
            <a:pPr marL="0" indent="0">
              <a:buNone/>
            </a:pPr>
            <a:r>
              <a:rPr lang="en-US" dirty="0"/>
              <a:t>We start with a range delimited by a pair of bi-directional iterators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last</a:t>
            </a:r>
            <a:r>
              <a:rPr lang="en-US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sz="3800" b="1" dirty="0"/>
              <a:t>Case 1: If the suffix is whole range with no prefix(insert 0)</a:t>
            </a:r>
          </a:p>
          <a:p>
            <a:pPr marL="0" indent="0">
              <a:buNone/>
            </a:pPr>
            <a:r>
              <a:rPr lang="en-US" dirty="0"/>
              <a:t>Then the given range is at its lexicographical maximum cannot be increased by permuting its digits</a:t>
            </a:r>
          </a:p>
          <a:p>
            <a:pPr marL="0" indent="0">
              <a:buNone/>
            </a:pPr>
            <a:r>
              <a:rPr lang="en-US" dirty="0"/>
              <a:t>So reversing the range and then inserting 0 between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digit will returns its lexicographical minimum</a:t>
            </a:r>
          </a:p>
          <a:p>
            <a:r>
              <a:rPr lang="en-US" dirty="0"/>
              <a:t>Read the Given input Number in reverse order (iterator last) and check if all the digits are in ascending order</a:t>
            </a:r>
          </a:p>
          <a:p>
            <a:pPr marL="0" indent="0">
              <a:buNone/>
            </a:pPr>
            <a:r>
              <a:rPr lang="en-US" dirty="0"/>
              <a:t>		If yes  then reverse the digits to get </a:t>
            </a:r>
            <a:r>
              <a:rPr lang="en-US" b="1" dirty="0"/>
              <a:t>248</a:t>
            </a:r>
            <a:r>
              <a:rPr lang="en-US" dirty="0"/>
              <a:t> and insert </a:t>
            </a:r>
            <a:r>
              <a:rPr lang="en-US" b="1" dirty="0"/>
              <a:t>0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 842	 	between 1</a:t>
            </a:r>
            <a:r>
              <a:rPr lang="en-US" baseline="30000" dirty="0"/>
              <a:t>st</a:t>
            </a:r>
            <a:r>
              <a:rPr lang="en-US" dirty="0"/>
              <a:t>  2</a:t>
            </a:r>
            <a:r>
              <a:rPr lang="en-US" baseline="30000" dirty="0"/>
              <a:t>nd</a:t>
            </a:r>
            <a:r>
              <a:rPr lang="en-US" dirty="0"/>
              <a:t> digit ----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b="1" dirty="0">
                <a:sym typeface="Wingdings" panose="05000000000000000000" pitchFamily="2" charset="2"/>
              </a:rPr>
              <a:t>2048 </a:t>
            </a:r>
            <a:r>
              <a:rPr lang="en-US" dirty="0">
                <a:sym typeface="Wingdings" panose="05000000000000000000" pitchFamily="2" charset="2"/>
              </a:rPr>
              <a:t>(as this is next largest 		            		number that can be formed with digits </a:t>
            </a:r>
            <a:r>
              <a:rPr lang="en-US" b="1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b="1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8</a:t>
            </a:r>
            <a:r>
              <a:rPr lang="en-US" dirty="0">
                <a:sym typeface="Wingdings" panose="05000000000000000000" pitchFamily="2" charset="2"/>
              </a:rPr>
              <a:t> and using arbitrary 		number of 0s    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83974" y="4574855"/>
            <a:ext cx="874645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228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Case 2: If the suffix is not whole range and has a prefix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34266641</a:t>
            </a:r>
            <a:r>
              <a:rPr lang="en-US" dirty="0">
                <a:solidFill>
                  <a:srgbClr val="FF0000"/>
                </a:solidFill>
              </a:rPr>
              <a:t>1    </a:t>
            </a:r>
            <a:r>
              <a:rPr lang="en-US" dirty="0"/>
              <a:t>-&gt;</a:t>
            </a:r>
            <a:r>
              <a:rPr lang="en-US" dirty="0">
                <a:solidFill>
                  <a:srgbClr val="FF0000"/>
                </a:solidFill>
              </a:rPr>
              <a:t>  8</a:t>
            </a:r>
            <a:r>
              <a:rPr lang="en-US" dirty="0"/>
              <a:t>342    66641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The longest decreasing </a:t>
            </a:r>
            <a:r>
              <a:rPr lang="en-US" sz="2400" b="1" dirty="0"/>
              <a:t>suffix</a:t>
            </a:r>
            <a:r>
              <a:rPr lang="en-US" sz="2400" dirty="0"/>
              <a:t> is </a:t>
            </a:r>
            <a:r>
              <a:rPr lang="en-US" b="1" dirty="0"/>
              <a:t>666411</a:t>
            </a:r>
            <a:r>
              <a:rPr lang="en-US" sz="2400" dirty="0"/>
              <a:t>, and the corresponding </a:t>
            </a:r>
            <a:r>
              <a:rPr lang="en-US" sz="2400" b="1" dirty="0"/>
              <a:t>prefix</a:t>
            </a:r>
            <a:r>
              <a:rPr lang="en-US" sz="2400" dirty="0"/>
              <a:t> is </a:t>
            </a:r>
            <a:r>
              <a:rPr lang="en-US" b="1" dirty="0"/>
              <a:t>8342</a:t>
            </a:r>
            <a:r>
              <a:rPr lang="en-US" sz="2400" dirty="0"/>
              <a:t>.</a:t>
            </a:r>
          </a:p>
          <a:p>
            <a:r>
              <a:rPr lang="en-US" sz="2400" b="1" dirty="0"/>
              <a:t>666411 </a:t>
            </a:r>
            <a:r>
              <a:rPr lang="en-US" sz="2400" dirty="0"/>
              <a:t>lexicographical maximum cannot be increased by permuting its digits</a:t>
            </a:r>
          </a:p>
          <a:p>
            <a:r>
              <a:rPr lang="en-US" sz="2400" dirty="0"/>
              <a:t>To find the next permutation, we must increase the </a:t>
            </a:r>
            <a:r>
              <a:rPr lang="en-US" sz="2400" b="1" dirty="0"/>
              <a:t>Prefix</a:t>
            </a:r>
          </a:p>
          <a:p>
            <a:r>
              <a:rPr lang="en-US" sz="2400" dirty="0"/>
              <a:t>Find the smallest Suffix element larger than the Prefix's (</a:t>
            </a:r>
            <a:r>
              <a:rPr lang="en-US" b="1" dirty="0"/>
              <a:t>8342</a:t>
            </a:r>
            <a:r>
              <a:rPr lang="en-US" sz="2400" dirty="0"/>
              <a:t>)final digit </a:t>
            </a:r>
            <a:r>
              <a:rPr lang="en-US" sz="2400" b="1" dirty="0"/>
              <a:t>2</a:t>
            </a:r>
            <a:r>
              <a:rPr lang="en-US" sz="2400" dirty="0"/>
              <a:t>.</a:t>
            </a:r>
          </a:p>
          <a:p>
            <a:r>
              <a:rPr lang="en-US" sz="2400" dirty="0"/>
              <a:t>Walking back from the end of Suffix, the first element greater than </a:t>
            </a:r>
            <a:r>
              <a:rPr lang="en-US" sz="2400" b="1" dirty="0"/>
              <a:t>2 is 4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8342  666411</a:t>
            </a:r>
          </a:p>
          <a:p>
            <a:r>
              <a:rPr lang="en-US" sz="2400" dirty="0"/>
              <a:t>Swap the 2 and the 4</a:t>
            </a:r>
          </a:p>
          <a:p>
            <a:pPr marL="0" indent="0">
              <a:buNone/>
            </a:pPr>
            <a:r>
              <a:rPr lang="en-US" sz="2400" dirty="0"/>
              <a:t>   834</a:t>
            </a:r>
            <a:r>
              <a:rPr lang="en-US" sz="32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 666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11</a:t>
            </a:r>
          </a:p>
          <a:p>
            <a:r>
              <a:rPr lang="en-US" sz="2400" dirty="0"/>
              <a:t>Since head has increased to reduce to the next permutation, we reverse Suffix, putting it into increasing order.</a:t>
            </a:r>
          </a:p>
          <a:p>
            <a:pPr marL="0" indent="0">
              <a:buNone/>
            </a:pPr>
            <a:r>
              <a:rPr lang="en-US" sz="2400" b="1" dirty="0"/>
              <a:t>    8344 </a:t>
            </a:r>
            <a:r>
              <a:rPr lang="en-US" b="1" dirty="0"/>
              <a:t>112666</a:t>
            </a:r>
            <a:endParaRPr lang="en-US" sz="2000" b="1" dirty="0"/>
          </a:p>
          <a:p>
            <a:r>
              <a:rPr lang="en-US" sz="2400" dirty="0"/>
              <a:t>This approach can be solved in linear time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62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"/>
            <a:ext cx="10515600" cy="6597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Number</a:t>
            </a:r>
            <a:r>
              <a:rPr lang="en-US" dirty="0"/>
              <a:t>								</a:t>
            </a:r>
          </a:p>
          <a:p>
            <a:pPr marL="0" indent="0">
              <a:buNone/>
            </a:pPr>
            <a:r>
              <a:rPr lang="en-US" b="1" dirty="0"/>
              <a:t>            Digit Index</a:t>
            </a:r>
          </a:p>
          <a:p>
            <a:r>
              <a:rPr lang="en-US" dirty="0"/>
              <a:t>Traverse the digits from Right to left and check if digits in ascending order. Get the </a:t>
            </a:r>
            <a:r>
              <a:rPr lang="en-US" b="1" dirty="0"/>
              <a:t>index where the order breaks </a:t>
            </a:r>
          </a:p>
          <a:p>
            <a:r>
              <a:rPr lang="en-US" dirty="0"/>
              <a:t>At index </a:t>
            </a:r>
            <a:r>
              <a:rPr lang="en-US" b="1" dirty="0"/>
              <a:t>1</a:t>
            </a:r>
            <a:r>
              <a:rPr lang="en-US" dirty="0"/>
              <a:t> the order breaks as 4 &lt; 8</a:t>
            </a:r>
          </a:p>
          <a:p>
            <a:r>
              <a:rPr lang="en-US" dirty="0"/>
              <a:t>As digits from </a:t>
            </a:r>
            <a:r>
              <a:rPr lang="en-US" b="1" dirty="0"/>
              <a:t>index 2 to 5 </a:t>
            </a:r>
            <a:r>
              <a:rPr lang="en-US" dirty="0"/>
              <a:t>are in descending order so find the next largest number or digit to 4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b="1" dirty="0"/>
              <a:t>5</a:t>
            </a:r>
            <a:r>
              <a:rPr lang="en-US" dirty="0"/>
              <a:t> is next largest number                                                                         to 4.Swap 4 and 5’s </a:t>
            </a:r>
          </a:p>
          <a:p>
            <a:r>
              <a:rPr lang="en-US" dirty="0"/>
              <a:t>Since digits in index 2 – 5 are in descending order so in order to obtain the next largest number digits from index 2-5 need to be reversed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57788"/>
              </p:ext>
            </p:extLst>
          </p:nvPr>
        </p:nvGraphicFramePr>
        <p:xfrm>
          <a:off x="3675066" y="194098"/>
          <a:ext cx="589279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3">
                  <a:extLst>
                    <a:ext uri="{9D8B030D-6E8A-4147-A177-3AD203B41FA5}">
                      <a16:colId xmlns:a16="http://schemas.microsoft.com/office/drawing/2014/main" val="115384314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757604224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885889327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63829039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603990118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85119561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934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889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24187"/>
              </p:ext>
            </p:extLst>
          </p:nvPr>
        </p:nvGraphicFramePr>
        <p:xfrm>
          <a:off x="5333730" y="3920419"/>
          <a:ext cx="58927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3">
                  <a:extLst>
                    <a:ext uri="{9D8B030D-6E8A-4147-A177-3AD203B41FA5}">
                      <a16:colId xmlns:a16="http://schemas.microsoft.com/office/drawing/2014/main" val="115384314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757604224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885889327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63829039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603990118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85119561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934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889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49864"/>
              </p:ext>
            </p:extLst>
          </p:nvPr>
        </p:nvGraphicFramePr>
        <p:xfrm>
          <a:off x="5333730" y="2982487"/>
          <a:ext cx="589279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3">
                  <a:extLst>
                    <a:ext uri="{9D8B030D-6E8A-4147-A177-3AD203B41FA5}">
                      <a16:colId xmlns:a16="http://schemas.microsoft.com/office/drawing/2014/main" val="115384314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757604224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885889327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63829039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603990118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8511956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934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88916"/>
                  </a:ext>
                </a:extLst>
              </a:tr>
            </a:tbl>
          </a:graphicData>
        </a:graphic>
      </p:graphicFrame>
      <p:sp>
        <p:nvSpPr>
          <p:cNvPr id="7" name="Rectangle: Rounded Corners 6"/>
          <p:cNvSpPr/>
          <p:nvPr/>
        </p:nvSpPr>
        <p:spPr>
          <a:xfrm>
            <a:off x="7374189" y="2982487"/>
            <a:ext cx="3915975" cy="471130"/>
          </a:xfrm>
          <a:prstGeom prst="roundRect">
            <a:avLst/>
          </a:prstGeom>
          <a:noFill/>
          <a:ln w="47625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82931"/>
              </p:ext>
            </p:extLst>
          </p:nvPr>
        </p:nvGraphicFramePr>
        <p:xfrm>
          <a:off x="5333730" y="5780723"/>
          <a:ext cx="58927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3">
                  <a:extLst>
                    <a:ext uri="{9D8B030D-6E8A-4147-A177-3AD203B41FA5}">
                      <a16:colId xmlns:a16="http://schemas.microsoft.com/office/drawing/2014/main" val="115384314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757604224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885889327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63829039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603990118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85119561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19348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8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9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763</Words>
  <Application>Microsoft Office PowerPoint</Application>
  <PresentationFormat>Widescreen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Following Integer</vt:lpstr>
      <vt:lpstr>Challenge Description</vt:lpstr>
      <vt:lpstr>PowerPoint Presentation</vt:lpstr>
      <vt:lpstr>Approaches</vt:lpstr>
      <vt:lpstr>PowerPoint Presentation</vt:lpstr>
      <vt:lpstr>PowerPoint Presentation</vt:lpstr>
      <vt:lpstr>Approach-2</vt:lpstr>
      <vt:lpstr>PowerPoint Presentation</vt:lpstr>
      <vt:lpstr>PowerPoint Presentation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 -1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Following Integer</dc:title>
  <dc:creator>kaneez</dc:creator>
  <cp:lastModifiedBy>kaneez</cp:lastModifiedBy>
  <cp:revision>43</cp:revision>
  <dcterms:created xsi:type="dcterms:W3CDTF">2016-11-21T04:45:52Z</dcterms:created>
  <dcterms:modified xsi:type="dcterms:W3CDTF">2016-11-28T18:21:59Z</dcterms:modified>
</cp:coreProperties>
</file>