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6A6A6"/>
                </a:solidFill>
                <a:latin typeface="Microsoft Sans Serif"/>
                <a:cs typeface="Microsoft Sans Serif"/>
              </a:defRPr>
            </a:lvl1pPr>
          </a:lstStyle>
          <a:p>
            <a:pPr marL="109220">
              <a:lnSpc>
                <a:spcPts val="1115"/>
              </a:lnSpc>
            </a:pPr>
            <a:fld id="{81D60167-4931-47E6-BA6A-407CBD079E47}" type="slidenum">
              <a:rPr spc="70" dirty="0"/>
              <a:t>‹N°›</a:t>
            </a:fld>
            <a:endParaRPr spc="7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6A6A6"/>
                </a:solidFill>
                <a:latin typeface="Microsoft Sans Serif"/>
                <a:cs typeface="Microsoft Sans Serif"/>
              </a:defRPr>
            </a:lvl1pPr>
          </a:lstStyle>
          <a:p>
            <a:pPr marL="109220">
              <a:lnSpc>
                <a:spcPts val="1115"/>
              </a:lnSpc>
            </a:pPr>
            <a:fld id="{81D60167-4931-47E6-BA6A-407CBD079E47}" type="slidenum">
              <a:rPr spc="70" dirty="0"/>
              <a:t>‹N°›</a:t>
            </a:fld>
            <a:endParaRPr spc="7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6A6A6"/>
                </a:solidFill>
                <a:latin typeface="Microsoft Sans Serif"/>
                <a:cs typeface="Microsoft Sans Serif"/>
              </a:defRPr>
            </a:lvl1pPr>
          </a:lstStyle>
          <a:p>
            <a:pPr marL="109220">
              <a:lnSpc>
                <a:spcPts val="1115"/>
              </a:lnSpc>
            </a:pPr>
            <a:fld id="{81D60167-4931-47E6-BA6A-407CBD079E47}" type="slidenum">
              <a:rPr spc="70" dirty="0"/>
              <a:t>‹N°›</a:t>
            </a:fld>
            <a:endParaRPr spc="7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43300"/>
            <a:ext cx="12192000" cy="3314700"/>
          </a:xfrm>
          <a:custGeom>
            <a:avLst/>
            <a:gdLst/>
            <a:ahLst/>
            <a:cxnLst/>
            <a:rect l="l" t="t" r="r" b="b"/>
            <a:pathLst>
              <a:path w="12192000" h="3314700">
                <a:moveTo>
                  <a:pt x="0" y="3314699"/>
                </a:moveTo>
                <a:lnTo>
                  <a:pt x="12192000" y="3314699"/>
                </a:lnTo>
                <a:lnTo>
                  <a:pt x="12192000" y="0"/>
                </a:lnTo>
                <a:lnTo>
                  <a:pt x="0" y="0"/>
                </a:lnTo>
                <a:lnTo>
                  <a:pt x="0" y="3314699"/>
                </a:lnTo>
                <a:close/>
              </a:path>
            </a:pathLst>
          </a:custGeom>
          <a:solidFill>
            <a:srgbClr val="4600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35433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6A6A6"/>
                </a:solidFill>
                <a:latin typeface="Microsoft Sans Serif"/>
                <a:cs typeface="Microsoft Sans Serif"/>
              </a:defRPr>
            </a:lvl1pPr>
          </a:lstStyle>
          <a:p>
            <a:pPr marL="109220">
              <a:lnSpc>
                <a:spcPts val="1115"/>
              </a:lnSpc>
            </a:pPr>
            <a:fld id="{81D60167-4931-47E6-BA6A-407CBD079E47}" type="slidenum">
              <a:rPr spc="70" dirty="0"/>
              <a:t>‹N°›</a:t>
            </a:fld>
            <a:endParaRPr spc="7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23500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6A6A6"/>
                </a:solidFill>
                <a:latin typeface="Microsoft Sans Serif"/>
                <a:cs typeface="Microsoft Sans Serif"/>
              </a:defRPr>
            </a:lvl1pPr>
          </a:lstStyle>
          <a:p>
            <a:pPr marL="109220">
              <a:lnSpc>
                <a:spcPts val="1115"/>
              </a:lnSpc>
            </a:pPr>
            <a:fld id="{81D60167-4931-47E6-BA6A-407CBD079E47}" type="slidenum">
              <a:rPr spc="70" dirty="0"/>
              <a:t>‹N°›</a:t>
            </a:fld>
            <a:endParaRPr spc="7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6233" y="1480515"/>
            <a:ext cx="10079532" cy="873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157" y="2206117"/>
            <a:ext cx="11407140" cy="3891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8300" y="6594830"/>
            <a:ext cx="268224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7E7E7E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22023" y="6581809"/>
            <a:ext cx="2279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6A6A6"/>
                </a:solidFill>
                <a:latin typeface="Microsoft Sans Serif"/>
                <a:cs typeface="Microsoft Sans Serif"/>
              </a:defRPr>
            </a:lvl1pPr>
          </a:lstStyle>
          <a:p>
            <a:pPr marL="109220">
              <a:lnSpc>
                <a:spcPts val="1115"/>
              </a:lnSpc>
            </a:pPr>
            <a:fld id="{81D60167-4931-47E6-BA6A-407CBD079E47}" type="slidenum">
              <a:rPr spc="70" dirty="0"/>
              <a:t>‹N°›</a:t>
            </a:fld>
            <a:endParaRPr spc="7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centure.com/gb-en/insights/industry-x-0/scaling-digita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aarohi.sen@accenture.com" TargetMode="External"/><Relationship Id="rId4" Type="http://schemas.openxmlformats.org/officeDocument/2006/relationships/hyperlink" Target="mailto:raghav.narsalay@accenture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mailto:jean.cabanes@accenture.com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hyperlink" Target="mailto:john.h.schmidt@accenture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raghav.narsalay@accenture.com" TargetMode="External"/><Relationship Id="rId5" Type="http://schemas.openxmlformats.org/officeDocument/2006/relationships/image" Target="../media/image21.png"/><Relationship Id="rId4" Type="http://schemas.openxmlformats.org/officeDocument/2006/relationships/hyperlink" Target="mailto:aarohi.sen@accenture.com" TargetMode="External"/><Relationship Id="rId9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nture.com/researc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0730" cy="6854825"/>
          </a:xfrm>
          <a:custGeom>
            <a:avLst/>
            <a:gdLst/>
            <a:ahLst/>
            <a:cxnLst/>
            <a:rect l="l" t="t" r="r" b="b"/>
            <a:pathLst>
              <a:path w="12190730" h="6854825">
                <a:moveTo>
                  <a:pt x="12190349" y="0"/>
                </a:moveTo>
                <a:lnTo>
                  <a:pt x="0" y="0"/>
                </a:lnTo>
                <a:lnTo>
                  <a:pt x="0" y="6854698"/>
                </a:lnTo>
                <a:lnTo>
                  <a:pt x="12190349" y="6854698"/>
                </a:lnTo>
                <a:lnTo>
                  <a:pt x="12190349" y="0"/>
                </a:lnTo>
                <a:close/>
              </a:path>
            </a:pathLst>
          </a:custGeom>
          <a:solidFill>
            <a:srgbClr val="43277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9011" y="717804"/>
            <a:ext cx="7141464" cy="51008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8559" y="1226642"/>
            <a:ext cx="5225415" cy="3166110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marL="12700" marR="5080">
              <a:lnSpc>
                <a:spcPct val="80200"/>
              </a:lnSpc>
              <a:spcBef>
                <a:spcPts val="2010"/>
              </a:spcBef>
            </a:pPr>
            <a:r>
              <a:rPr sz="7900" spc="20" dirty="0"/>
              <a:t>RETHINK, </a:t>
            </a:r>
            <a:r>
              <a:rPr sz="7900" spc="25" dirty="0"/>
              <a:t> </a:t>
            </a:r>
            <a:r>
              <a:rPr sz="7900" spc="-395" dirty="0"/>
              <a:t>R</a:t>
            </a:r>
            <a:r>
              <a:rPr sz="7900" spc="-635" dirty="0"/>
              <a:t>E</a:t>
            </a:r>
            <a:r>
              <a:rPr sz="7900" spc="380" dirty="0"/>
              <a:t>I</a:t>
            </a:r>
            <a:r>
              <a:rPr sz="7900" spc="240" dirty="0"/>
              <a:t>N</a:t>
            </a:r>
            <a:r>
              <a:rPr sz="7900" spc="275" dirty="0"/>
              <a:t>V</a:t>
            </a:r>
            <a:r>
              <a:rPr sz="7900" spc="-635" dirty="0"/>
              <a:t>E</a:t>
            </a:r>
            <a:r>
              <a:rPr sz="7900" spc="265" dirty="0"/>
              <a:t>N</a:t>
            </a:r>
            <a:r>
              <a:rPr sz="7900" spc="-1030" dirty="0"/>
              <a:t>T</a:t>
            </a:r>
            <a:r>
              <a:rPr sz="7900" spc="295" dirty="0"/>
              <a:t>,  </a:t>
            </a:r>
            <a:r>
              <a:rPr sz="7900" spc="-145" dirty="0">
                <a:solidFill>
                  <a:srgbClr val="00B9FF"/>
                </a:solidFill>
              </a:rPr>
              <a:t>REALIZE.</a:t>
            </a:r>
            <a:endParaRPr sz="7900" dirty="0"/>
          </a:p>
        </p:txBody>
      </p:sp>
      <p:sp>
        <p:nvSpPr>
          <p:cNvPr id="5" name="object 5"/>
          <p:cNvSpPr/>
          <p:nvPr/>
        </p:nvSpPr>
        <p:spPr>
          <a:xfrm>
            <a:off x="9375648" y="5873496"/>
            <a:ext cx="497205" cy="640080"/>
          </a:xfrm>
          <a:custGeom>
            <a:avLst/>
            <a:gdLst/>
            <a:ahLst/>
            <a:cxnLst/>
            <a:rect l="l" t="t" r="r" b="b"/>
            <a:pathLst>
              <a:path w="497204" h="640079">
                <a:moveTo>
                  <a:pt x="358140" y="153924"/>
                </a:moveTo>
                <a:lnTo>
                  <a:pt x="192024" y="153924"/>
                </a:lnTo>
                <a:lnTo>
                  <a:pt x="192024" y="364236"/>
                </a:lnTo>
                <a:lnTo>
                  <a:pt x="358140" y="364236"/>
                </a:lnTo>
                <a:lnTo>
                  <a:pt x="358140" y="153924"/>
                </a:lnTo>
                <a:close/>
              </a:path>
              <a:path w="497204" h="640079">
                <a:moveTo>
                  <a:pt x="496824" y="248793"/>
                </a:moveTo>
                <a:lnTo>
                  <a:pt x="487934" y="182651"/>
                </a:lnTo>
                <a:lnTo>
                  <a:pt x="462915" y="123215"/>
                </a:lnTo>
                <a:lnTo>
                  <a:pt x="424053" y="72859"/>
                </a:lnTo>
                <a:lnTo>
                  <a:pt x="373761" y="33959"/>
                </a:lnTo>
                <a:lnTo>
                  <a:pt x="314452" y="8890"/>
                </a:lnTo>
                <a:lnTo>
                  <a:pt x="248412" y="0"/>
                </a:lnTo>
                <a:lnTo>
                  <a:pt x="182372" y="8890"/>
                </a:lnTo>
                <a:lnTo>
                  <a:pt x="123063" y="33959"/>
                </a:lnTo>
                <a:lnTo>
                  <a:pt x="72771" y="72859"/>
                </a:lnTo>
                <a:lnTo>
                  <a:pt x="33909" y="123215"/>
                </a:lnTo>
                <a:lnTo>
                  <a:pt x="8890" y="182651"/>
                </a:lnTo>
                <a:lnTo>
                  <a:pt x="0" y="248793"/>
                </a:lnTo>
                <a:lnTo>
                  <a:pt x="10795" y="330250"/>
                </a:lnTo>
                <a:lnTo>
                  <a:pt x="37846" y="389089"/>
                </a:lnTo>
                <a:lnTo>
                  <a:pt x="73025" y="430682"/>
                </a:lnTo>
                <a:lnTo>
                  <a:pt x="107950" y="460387"/>
                </a:lnTo>
                <a:lnTo>
                  <a:pt x="123063" y="472592"/>
                </a:lnTo>
                <a:lnTo>
                  <a:pt x="133604" y="482346"/>
                </a:lnTo>
                <a:lnTo>
                  <a:pt x="139827" y="490410"/>
                </a:lnTo>
                <a:lnTo>
                  <a:pt x="141986" y="497586"/>
                </a:lnTo>
                <a:lnTo>
                  <a:pt x="141986" y="568667"/>
                </a:lnTo>
                <a:lnTo>
                  <a:pt x="212852" y="639749"/>
                </a:lnTo>
                <a:lnTo>
                  <a:pt x="283845" y="639749"/>
                </a:lnTo>
                <a:lnTo>
                  <a:pt x="285026" y="638556"/>
                </a:lnTo>
                <a:lnTo>
                  <a:pt x="348983" y="638556"/>
                </a:lnTo>
                <a:lnTo>
                  <a:pt x="348983" y="574535"/>
                </a:lnTo>
                <a:lnTo>
                  <a:pt x="354838" y="568667"/>
                </a:lnTo>
                <a:lnTo>
                  <a:pt x="348983" y="568667"/>
                </a:lnTo>
                <a:lnTo>
                  <a:pt x="348983" y="568464"/>
                </a:lnTo>
                <a:lnTo>
                  <a:pt x="212852" y="568464"/>
                </a:lnTo>
                <a:lnTo>
                  <a:pt x="212852" y="497586"/>
                </a:lnTo>
                <a:lnTo>
                  <a:pt x="207391" y="467360"/>
                </a:lnTo>
                <a:lnTo>
                  <a:pt x="193167" y="442785"/>
                </a:lnTo>
                <a:lnTo>
                  <a:pt x="173609" y="422389"/>
                </a:lnTo>
                <a:lnTo>
                  <a:pt x="152019" y="404622"/>
                </a:lnTo>
                <a:lnTo>
                  <a:pt x="122555" y="379857"/>
                </a:lnTo>
                <a:lnTo>
                  <a:pt x="96520" y="349237"/>
                </a:lnTo>
                <a:lnTo>
                  <a:pt x="77978" y="307365"/>
                </a:lnTo>
                <a:lnTo>
                  <a:pt x="70993" y="248793"/>
                </a:lnTo>
                <a:lnTo>
                  <a:pt x="80010" y="192620"/>
                </a:lnTo>
                <a:lnTo>
                  <a:pt x="105156" y="143827"/>
                </a:lnTo>
                <a:lnTo>
                  <a:pt x="143637" y="105359"/>
                </a:lnTo>
                <a:lnTo>
                  <a:pt x="192278" y="80137"/>
                </a:lnTo>
                <a:lnTo>
                  <a:pt x="248412" y="71081"/>
                </a:lnTo>
                <a:lnTo>
                  <a:pt x="304419" y="80137"/>
                </a:lnTo>
                <a:lnTo>
                  <a:pt x="353187" y="105359"/>
                </a:lnTo>
                <a:lnTo>
                  <a:pt x="391541" y="143827"/>
                </a:lnTo>
                <a:lnTo>
                  <a:pt x="416814" y="192620"/>
                </a:lnTo>
                <a:lnTo>
                  <a:pt x="425831" y="248793"/>
                </a:lnTo>
                <a:lnTo>
                  <a:pt x="418719" y="307365"/>
                </a:lnTo>
                <a:lnTo>
                  <a:pt x="400177" y="349237"/>
                </a:lnTo>
                <a:lnTo>
                  <a:pt x="374269" y="379857"/>
                </a:lnTo>
                <a:lnTo>
                  <a:pt x="344805" y="404622"/>
                </a:lnTo>
                <a:lnTo>
                  <a:pt x="323215" y="422389"/>
                </a:lnTo>
                <a:lnTo>
                  <a:pt x="303657" y="442785"/>
                </a:lnTo>
                <a:lnTo>
                  <a:pt x="289306" y="467360"/>
                </a:lnTo>
                <a:lnTo>
                  <a:pt x="283845" y="497586"/>
                </a:lnTo>
                <a:lnTo>
                  <a:pt x="354838" y="497586"/>
                </a:lnTo>
                <a:lnTo>
                  <a:pt x="356870" y="490410"/>
                </a:lnTo>
                <a:lnTo>
                  <a:pt x="363093" y="482346"/>
                </a:lnTo>
                <a:lnTo>
                  <a:pt x="373761" y="472592"/>
                </a:lnTo>
                <a:lnTo>
                  <a:pt x="388747" y="460387"/>
                </a:lnTo>
                <a:lnTo>
                  <a:pt x="423799" y="430682"/>
                </a:lnTo>
                <a:lnTo>
                  <a:pt x="458851" y="389089"/>
                </a:lnTo>
                <a:lnTo>
                  <a:pt x="485902" y="330250"/>
                </a:lnTo>
                <a:lnTo>
                  <a:pt x="496824" y="248793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72116" y="381006"/>
            <a:ext cx="1739264" cy="458470"/>
          </a:xfrm>
          <a:custGeom>
            <a:avLst/>
            <a:gdLst/>
            <a:ahLst/>
            <a:cxnLst/>
            <a:rect l="l" t="t" r="r" b="b"/>
            <a:pathLst>
              <a:path w="1739265" h="458469">
                <a:moveTo>
                  <a:pt x="1652510" y="246394"/>
                </a:moveTo>
                <a:lnTo>
                  <a:pt x="1614486" y="253284"/>
                </a:lnTo>
                <a:lnTo>
                  <a:pt x="1583976" y="273549"/>
                </a:lnTo>
                <a:lnTo>
                  <a:pt x="1563687" y="306579"/>
                </a:lnTo>
                <a:lnTo>
                  <a:pt x="1556322" y="351765"/>
                </a:lnTo>
                <a:lnTo>
                  <a:pt x="1556322" y="355818"/>
                </a:lnTo>
                <a:lnTo>
                  <a:pt x="1563486" y="400155"/>
                </a:lnTo>
                <a:lnTo>
                  <a:pt x="1583576" y="432107"/>
                </a:lnTo>
                <a:lnTo>
                  <a:pt x="1614486" y="451446"/>
                </a:lnTo>
                <a:lnTo>
                  <a:pt x="1654113" y="457942"/>
                </a:lnTo>
                <a:lnTo>
                  <a:pt x="1689663" y="452902"/>
                </a:lnTo>
                <a:lnTo>
                  <a:pt x="1716716" y="438895"/>
                </a:lnTo>
                <a:lnTo>
                  <a:pt x="1734911" y="417594"/>
                </a:lnTo>
                <a:lnTo>
                  <a:pt x="1734971" y="417416"/>
                </a:lnTo>
                <a:lnTo>
                  <a:pt x="1654862" y="417416"/>
                </a:lnTo>
                <a:lnTo>
                  <a:pt x="1638550" y="414567"/>
                </a:lnTo>
                <a:lnTo>
                  <a:pt x="1625925" y="405563"/>
                </a:lnTo>
                <a:lnTo>
                  <a:pt x="1617348" y="389720"/>
                </a:lnTo>
                <a:lnTo>
                  <a:pt x="1613180" y="366355"/>
                </a:lnTo>
                <a:lnTo>
                  <a:pt x="1738866" y="366355"/>
                </a:lnTo>
                <a:lnTo>
                  <a:pt x="1738866" y="329072"/>
                </a:lnTo>
                <a:lnTo>
                  <a:pt x="1614035" y="329072"/>
                </a:lnTo>
                <a:lnTo>
                  <a:pt x="1619596" y="308342"/>
                </a:lnTo>
                <a:lnTo>
                  <a:pt x="1628463" y="295132"/>
                </a:lnTo>
                <a:lnTo>
                  <a:pt x="1639735" y="288153"/>
                </a:lnTo>
                <a:lnTo>
                  <a:pt x="1652510" y="286113"/>
                </a:lnTo>
                <a:lnTo>
                  <a:pt x="1728222" y="286113"/>
                </a:lnTo>
                <a:lnTo>
                  <a:pt x="1716836" y="268988"/>
                </a:lnTo>
                <a:lnTo>
                  <a:pt x="1687754" y="251878"/>
                </a:lnTo>
                <a:lnTo>
                  <a:pt x="1652510" y="246394"/>
                </a:lnTo>
                <a:close/>
              </a:path>
              <a:path w="1739265" h="458469">
                <a:moveTo>
                  <a:pt x="1738866" y="390670"/>
                </a:moveTo>
                <a:lnTo>
                  <a:pt x="1692589" y="390670"/>
                </a:lnTo>
                <a:lnTo>
                  <a:pt x="1688031" y="401004"/>
                </a:lnTo>
                <a:lnTo>
                  <a:pt x="1680338" y="409514"/>
                </a:lnTo>
                <a:lnTo>
                  <a:pt x="1669338" y="415289"/>
                </a:lnTo>
                <a:lnTo>
                  <a:pt x="1654862" y="417416"/>
                </a:lnTo>
                <a:lnTo>
                  <a:pt x="1734971" y="417416"/>
                </a:lnTo>
                <a:lnTo>
                  <a:pt x="1738866" y="405735"/>
                </a:lnTo>
                <a:lnTo>
                  <a:pt x="1738866" y="390670"/>
                </a:lnTo>
                <a:close/>
              </a:path>
              <a:path w="1739265" h="458469">
                <a:moveTo>
                  <a:pt x="1728222" y="286113"/>
                </a:moveTo>
                <a:lnTo>
                  <a:pt x="1652510" y="286113"/>
                </a:lnTo>
                <a:lnTo>
                  <a:pt x="1667620" y="288608"/>
                </a:lnTo>
                <a:lnTo>
                  <a:pt x="1679042" y="296347"/>
                </a:lnTo>
                <a:lnTo>
                  <a:pt x="1686417" y="309708"/>
                </a:lnTo>
                <a:lnTo>
                  <a:pt x="1689382" y="329072"/>
                </a:lnTo>
                <a:lnTo>
                  <a:pt x="1738866" y="329072"/>
                </a:lnTo>
                <a:lnTo>
                  <a:pt x="1738866" y="312184"/>
                </a:lnTo>
                <a:lnTo>
                  <a:pt x="1736600" y="298714"/>
                </a:lnTo>
                <a:lnTo>
                  <a:pt x="1728222" y="286113"/>
                </a:lnTo>
                <a:close/>
              </a:path>
              <a:path w="1739265" h="458469">
                <a:moveTo>
                  <a:pt x="1478517" y="250454"/>
                </a:moveTo>
                <a:lnTo>
                  <a:pt x="1422407" y="250454"/>
                </a:lnTo>
                <a:lnTo>
                  <a:pt x="1422407" y="453890"/>
                </a:lnTo>
                <a:lnTo>
                  <a:pt x="1478517" y="453890"/>
                </a:lnTo>
                <a:lnTo>
                  <a:pt x="1478517" y="349332"/>
                </a:lnTo>
                <a:lnTo>
                  <a:pt x="1482491" y="327879"/>
                </a:lnTo>
                <a:lnTo>
                  <a:pt x="1494121" y="313873"/>
                </a:lnTo>
                <a:lnTo>
                  <a:pt x="1512964" y="306248"/>
                </a:lnTo>
                <a:lnTo>
                  <a:pt x="1538581" y="303943"/>
                </a:lnTo>
                <a:lnTo>
                  <a:pt x="1538581" y="287733"/>
                </a:lnTo>
                <a:lnTo>
                  <a:pt x="1478517" y="287733"/>
                </a:lnTo>
                <a:lnTo>
                  <a:pt x="1478517" y="250454"/>
                </a:lnTo>
                <a:close/>
              </a:path>
              <a:path w="1739265" h="458469">
                <a:moveTo>
                  <a:pt x="1538581" y="248024"/>
                </a:moveTo>
                <a:lnTo>
                  <a:pt x="1518390" y="250467"/>
                </a:lnTo>
                <a:lnTo>
                  <a:pt x="1501936" y="257848"/>
                </a:lnTo>
                <a:lnTo>
                  <a:pt x="1488789" y="270244"/>
                </a:lnTo>
                <a:lnTo>
                  <a:pt x="1478517" y="287733"/>
                </a:lnTo>
                <a:lnTo>
                  <a:pt x="1538581" y="287733"/>
                </a:lnTo>
                <a:lnTo>
                  <a:pt x="1538581" y="248024"/>
                </a:lnTo>
                <a:close/>
              </a:path>
              <a:path w="1739265" h="458469">
                <a:moveTo>
                  <a:pt x="1260384" y="250454"/>
                </a:moveTo>
                <a:lnTo>
                  <a:pt x="1203526" y="250454"/>
                </a:lnTo>
                <a:lnTo>
                  <a:pt x="1203526" y="388238"/>
                </a:lnTo>
                <a:lnTo>
                  <a:pt x="1208347" y="419303"/>
                </a:lnTo>
                <a:lnTo>
                  <a:pt x="1221655" y="441023"/>
                </a:lnTo>
                <a:lnTo>
                  <a:pt x="1241715" y="453776"/>
                </a:lnTo>
                <a:lnTo>
                  <a:pt x="1266796" y="457942"/>
                </a:lnTo>
                <a:lnTo>
                  <a:pt x="1287129" y="455359"/>
                </a:lnTo>
                <a:lnTo>
                  <a:pt x="1303615" y="448216"/>
                </a:lnTo>
                <a:lnTo>
                  <a:pt x="1316333" y="437426"/>
                </a:lnTo>
                <a:lnTo>
                  <a:pt x="1325364" y="423901"/>
                </a:lnTo>
                <a:lnTo>
                  <a:pt x="1381474" y="423901"/>
                </a:lnTo>
                <a:lnTo>
                  <a:pt x="1381474" y="414174"/>
                </a:lnTo>
                <a:lnTo>
                  <a:pt x="1289240" y="414174"/>
                </a:lnTo>
                <a:lnTo>
                  <a:pt x="1276300" y="412047"/>
                </a:lnTo>
                <a:lnTo>
                  <a:pt x="1267317" y="405664"/>
                </a:lnTo>
                <a:lnTo>
                  <a:pt x="1262082" y="395026"/>
                </a:lnTo>
                <a:lnTo>
                  <a:pt x="1260384" y="380133"/>
                </a:lnTo>
                <a:lnTo>
                  <a:pt x="1260384" y="250454"/>
                </a:lnTo>
                <a:close/>
              </a:path>
              <a:path w="1739265" h="458469">
                <a:moveTo>
                  <a:pt x="1381474" y="423901"/>
                </a:moveTo>
                <a:lnTo>
                  <a:pt x="1325364" y="423901"/>
                </a:lnTo>
                <a:lnTo>
                  <a:pt x="1325364" y="453890"/>
                </a:lnTo>
                <a:lnTo>
                  <a:pt x="1381474" y="453890"/>
                </a:lnTo>
                <a:lnTo>
                  <a:pt x="1381474" y="423901"/>
                </a:lnTo>
                <a:close/>
              </a:path>
              <a:path w="1739265" h="458469">
                <a:moveTo>
                  <a:pt x="1381474" y="250454"/>
                </a:moveTo>
                <a:lnTo>
                  <a:pt x="1325364" y="250454"/>
                </a:lnTo>
                <a:lnTo>
                  <a:pt x="1325364" y="376080"/>
                </a:lnTo>
                <a:lnTo>
                  <a:pt x="1322545" y="392633"/>
                </a:lnTo>
                <a:lnTo>
                  <a:pt x="1314837" y="404550"/>
                </a:lnTo>
                <a:lnTo>
                  <a:pt x="1303361" y="411756"/>
                </a:lnTo>
                <a:lnTo>
                  <a:pt x="1289240" y="414174"/>
                </a:lnTo>
                <a:lnTo>
                  <a:pt x="1381474" y="414174"/>
                </a:lnTo>
                <a:lnTo>
                  <a:pt x="1381474" y="250454"/>
                </a:lnTo>
                <a:close/>
              </a:path>
              <a:path w="1739265" h="458469">
                <a:moveTo>
                  <a:pt x="1131278" y="293413"/>
                </a:moveTo>
                <a:lnTo>
                  <a:pt x="1074420" y="293413"/>
                </a:lnTo>
                <a:lnTo>
                  <a:pt x="1074420" y="395533"/>
                </a:lnTo>
                <a:lnTo>
                  <a:pt x="1078364" y="422596"/>
                </a:lnTo>
                <a:lnTo>
                  <a:pt x="1090345" y="441833"/>
                </a:lnTo>
                <a:lnTo>
                  <a:pt x="1110581" y="453320"/>
                </a:lnTo>
                <a:lnTo>
                  <a:pt x="1139294" y="457132"/>
                </a:lnTo>
                <a:lnTo>
                  <a:pt x="1149056" y="456714"/>
                </a:lnTo>
                <a:lnTo>
                  <a:pt x="1157676" y="455612"/>
                </a:lnTo>
                <a:lnTo>
                  <a:pt x="1164934" y="454054"/>
                </a:lnTo>
                <a:lnTo>
                  <a:pt x="1170608" y="452269"/>
                </a:lnTo>
                <a:lnTo>
                  <a:pt x="1170608" y="411744"/>
                </a:lnTo>
                <a:lnTo>
                  <a:pt x="1151371" y="411744"/>
                </a:lnTo>
                <a:lnTo>
                  <a:pt x="1142460" y="410376"/>
                </a:lnTo>
                <a:lnTo>
                  <a:pt x="1136194" y="406272"/>
                </a:lnTo>
                <a:lnTo>
                  <a:pt x="1132494" y="399433"/>
                </a:lnTo>
                <a:lnTo>
                  <a:pt x="1131278" y="389859"/>
                </a:lnTo>
                <a:lnTo>
                  <a:pt x="1131278" y="293413"/>
                </a:lnTo>
                <a:close/>
              </a:path>
              <a:path w="1739265" h="458469">
                <a:moveTo>
                  <a:pt x="1170608" y="408501"/>
                </a:moveTo>
                <a:lnTo>
                  <a:pt x="1159386" y="411744"/>
                </a:lnTo>
                <a:lnTo>
                  <a:pt x="1170608" y="411744"/>
                </a:lnTo>
                <a:lnTo>
                  <a:pt x="1170608" y="408501"/>
                </a:lnTo>
                <a:close/>
              </a:path>
              <a:path w="1739265" h="458469">
                <a:moveTo>
                  <a:pt x="1169860" y="250454"/>
                </a:moveTo>
                <a:lnTo>
                  <a:pt x="1051143" y="250454"/>
                </a:lnTo>
                <a:lnTo>
                  <a:pt x="1051143" y="293413"/>
                </a:lnTo>
                <a:lnTo>
                  <a:pt x="1169860" y="293413"/>
                </a:lnTo>
                <a:lnTo>
                  <a:pt x="1169860" y="250454"/>
                </a:lnTo>
                <a:close/>
              </a:path>
              <a:path w="1739265" h="458469">
                <a:moveTo>
                  <a:pt x="1131278" y="188856"/>
                </a:moveTo>
                <a:lnTo>
                  <a:pt x="1074420" y="212355"/>
                </a:lnTo>
                <a:lnTo>
                  <a:pt x="1074420" y="250454"/>
                </a:lnTo>
                <a:lnTo>
                  <a:pt x="1131278" y="250454"/>
                </a:lnTo>
                <a:lnTo>
                  <a:pt x="1131278" y="188856"/>
                </a:lnTo>
                <a:close/>
              </a:path>
              <a:path w="1739265" h="458469">
                <a:moveTo>
                  <a:pt x="904413" y="250454"/>
                </a:moveTo>
                <a:lnTo>
                  <a:pt x="848293" y="250454"/>
                </a:lnTo>
                <a:lnTo>
                  <a:pt x="848293" y="453890"/>
                </a:lnTo>
                <a:lnTo>
                  <a:pt x="904413" y="453890"/>
                </a:lnTo>
                <a:lnTo>
                  <a:pt x="904413" y="329882"/>
                </a:lnTo>
                <a:lnTo>
                  <a:pt x="907220" y="313113"/>
                </a:lnTo>
                <a:lnTo>
                  <a:pt x="914839" y="301510"/>
                </a:lnTo>
                <a:lnTo>
                  <a:pt x="926064" y="294771"/>
                </a:lnTo>
                <a:lnTo>
                  <a:pt x="939693" y="292593"/>
                </a:lnTo>
                <a:lnTo>
                  <a:pt x="1022801" y="292593"/>
                </a:lnTo>
                <a:lnTo>
                  <a:pt x="1021846" y="285720"/>
                </a:lnTo>
                <a:lnTo>
                  <a:pt x="1019333" y="281254"/>
                </a:lnTo>
                <a:lnTo>
                  <a:pt x="904413" y="281254"/>
                </a:lnTo>
                <a:lnTo>
                  <a:pt x="904413" y="250454"/>
                </a:lnTo>
                <a:close/>
              </a:path>
              <a:path w="1739265" h="458469">
                <a:moveTo>
                  <a:pt x="1022801" y="292593"/>
                </a:moveTo>
                <a:lnTo>
                  <a:pt x="939693" y="292593"/>
                </a:lnTo>
                <a:lnTo>
                  <a:pt x="953250" y="294607"/>
                </a:lnTo>
                <a:lnTo>
                  <a:pt x="962747" y="300801"/>
                </a:lnTo>
                <a:lnTo>
                  <a:pt x="968334" y="311404"/>
                </a:lnTo>
                <a:lnTo>
                  <a:pt x="970163" y="326643"/>
                </a:lnTo>
                <a:lnTo>
                  <a:pt x="970163" y="453890"/>
                </a:lnTo>
                <a:lnTo>
                  <a:pt x="1026294" y="453890"/>
                </a:lnTo>
                <a:lnTo>
                  <a:pt x="1026294" y="317722"/>
                </a:lnTo>
                <a:lnTo>
                  <a:pt x="1022801" y="292593"/>
                </a:lnTo>
                <a:close/>
              </a:path>
              <a:path w="1739265" h="458469">
                <a:moveTo>
                  <a:pt x="965354" y="246394"/>
                </a:moveTo>
                <a:lnTo>
                  <a:pt x="943993" y="249104"/>
                </a:lnTo>
                <a:lnTo>
                  <a:pt x="926767" y="256526"/>
                </a:lnTo>
                <a:lnTo>
                  <a:pt x="913600" y="267597"/>
                </a:lnTo>
                <a:lnTo>
                  <a:pt x="904413" y="281254"/>
                </a:lnTo>
                <a:lnTo>
                  <a:pt x="1019333" y="281254"/>
                </a:lnTo>
                <a:lnTo>
                  <a:pt x="1009354" y="263519"/>
                </a:lnTo>
                <a:lnTo>
                  <a:pt x="990097" y="250587"/>
                </a:lnTo>
                <a:lnTo>
                  <a:pt x="965354" y="246394"/>
                </a:lnTo>
                <a:close/>
              </a:path>
              <a:path w="1739265" h="458469">
                <a:moveTo>
                  <a:pt x="721613" y="246394"/>
                </a:moveTo>
                <a:lnTo>
                  <a:pt x="683913" y="253284"/>
                </a:lnTo>
                <a:lnTo>
                  <a:pt x="653356" y="273549"/>
                </a:lnTo>
                <a:lnTo>
                  <a:pt x="632872" y="306579"/>
                </a:lnTo>
                <a:lnTo>
                  <a:pt x="625393" y="351765"/>
                </a:lnTo>
                <a:lnTo>
                  <a:pt x="625393" y="355818"/>
                </a:lnTo>
                <a:lnTo>
                  <a:pt x="632559" y="400155"/>
                </a:lnTo>
                <a:lnTo>
                  <a:pt x="652654" y="432107"/>
                </a:lnTo>
                <a:lnTo>
                  <a:pt x="683575" y="451446"/>
                </a:lnTo>
                <a:lnTo>
                  <a:pt x="723216" y="457942"/>
                </a:lnTo>
                <a:lnTo>
                  <a:pt x="758794" y="452902"/>
                </a:lnTo>
                <a:lnTo>
                  <a:pt x="785953" y="438895"/>
                </a:lnTo>
                <a:lnTo>
                  <a:pt x="804394" y="417594"/>
                </a:lnTo>
                <a:lnTo>
                  <a:pt x="804456" y="417416"/>
                </a:lnTo>
                <a:lnTo>
                  <a:pt x="724819" y="417416"/>
                </a:lnTo>
                <a:lnTo>
                  <a:pt x="708368" y="414567"/>
                </a:lnTo>
                <a:lnTo>
                  <a:pt x="695452" y="405563"/>
                </a:lnTo>
                <a:lnTo>
                  <a:pt x="686597" y="389720"/>
                </a:lnTo>
                <a:lnTo>
                  <a:pt x="682326" y="366355"/>
                </a:lnTo>
                <a:lnTo>
                  <a:pt x="813815" y="366355"/>
                </a:lnTo>
                <a:lnTo>
                  <a:pt x="813815" y="342042"/>
                </a:lnTo>
                <a:lnTo>
                  <a:pt x="811595" y="329072"/>
                </a:lnTo>
                <a:lnTo>
                  <a:pt x="683127" y="329072"/>
                </a:lnTo>
                <a:lnTo>
                  <a:pt x="688688" y="308342"/>
                </a:lnTo>
                <a:lnTo>
                  <a:pt x="697557" y="295132"/>
                </a:lnTo>
                <a:lnTo>
                  <a:pt x="708832" y="288153"/>
                </a:lnTo>
                <a:lnTo>
                  <a:pt x="721613" y="286113"/>
                </a:lnTo>
                <a:lnTo>
                  <a:pt x="797902" y="286113"/>
                </a:lnTo>
                <a:lnTo>
                  <a:pt x="786354" y="268988"/>
                </a:lnTo>
                <a:lnTo>
                  <a:pt x="756990" y="251878"/>
                </a:lnTo>
                <a:lnTo>
                  <a:pt x="721613" y="246394"/>
                </a:lnTo>
                <a:close/>
              </a:path>
              <a:path w="1739265" h="458469">
                <a:moveTo>
                  <a:pt x="813815" y="390670"/>
                </a:moveTo>
                <a:lnTo>
                  <a:pt x="761702" y="390670"/>
                </a:lnTo>
                <a:lnTo>
                  <a:pt x="757292" y="401004"/>
                </a:lnTo>
                <a:lnTo>
                  <a:pt x="749874" y="409514"/>
                </a:lnTo>
                <a:lnTo>
                  <a:pt x="739149" y="415289"/>
                </a:lnTo>
                <a:lnTo>
                  <a:pt x="724819" y="417416"/>
                </a:lnTo>
                <a:lnTo>
                  <a:pt x="804456" y="417416"/>
                </a:lnTo>
                <a:lnTo>
                  <a:pt x="813815" y="390670"/>
                </a:lnTo>
                <a:close/>
              </a:path>
              <a:path w="1739265" h="458469">
                <a:moveTo>
                  <a:pt x="797902" y="286113"/>
                </a:moveTo>
                <a:lnTo>
                  <a:pt x="721613" y="286113"/>
                </a:lnTo>
                <a:lnTo>
                  <a:pt x="736744" y="288608"/>
                </a:lnTo>
                <a:lnTo>
                  <a:pt x="748270" y="296347"/>
                </a:lnTo>
                <a:lnTo>
                  <a:pt x="755889" y="309708"/>
                </a:lnTo>
                <a:lnTo>
                  <a:pt x="759297" y="329072"/>
                </a:lnTo>
                <a:lnTo>
                  <a:pt x="811595" y="329072"/>
                </a:lnTo>
                <a:lnTo>
                  <a:pt x="806398" y="298714"/>
                </a:lnTo>
                <a:lnTo>
                  <a:pt x="797902" y="286113"/>
                </a:lnTo>
                <a:close/>
              </a:path>
              <a:path w="1739265" h="458469">
                <a:moveTo>
                  <a:pt x="513141" y="246394"/>
                </a:moveTo>
                <a:lnTo>
                  <a:pt x="475322" y="253170"/>
                </a:lnTo>
                <a:lnTo>
                  <a:pt x="444493" y="273245"/>
                </a:lnTo>
                <a:lnTo>
                  <a:pt x="423735" y="306237"/>
                </a:lnTo>
                <a:lnTo>
                  <a:pt x="416130" y="351765"/>
                </a:lnTo>
                <a:lnTo>
                  <a:pt x="416130" y="354197"/>
                </a:lnTo>
                <a:lnTo>
                  <a:pt x="423384" y="399471"/>
                </a:lnTo>
                <a:lnTo>
                  <a:pt x="443491" y="431905"/>
                </a:lnTo>
                <a:lnTo>
                  <a:pt x="473969" y="451420"/>
                </a:lnTo>
                <a:lnTo>
                  <a:pt x="512340" y="457942"/>
                </a:lnTo>
                <a:lnTo>
                  <a:pt x="548811" y="452155"/>
                </a:lnTo>
                <a:lnTo>
                  <a:pt x="576185" y="435957"/>
                </a:lnTo>
                <a:lnTo>
                  <a:pt x="590704" y="415795"/>
                </a:lnTo>
                <a:lnTo>
                  <a:pt x="514745" y="415795"/>
                </a:lnTo>
                <a:lnTo>
                  <a:pt x="497196" y="412237"/>
                </a:lnTo>
                <a:lnTo>
                  <a:pt x="484380" y="401308"/>
                </a:lnTo>
                <a:lnTo>
                  <a:pt x="476523" y="382628"/>
                </a:lnTo>
                <a:lnTo>
                  <a:pt x="473854" y="355818"/>
                </a:lnTo>
                <a:lnTo>
                  <a:pt x="473854" y="349332"/>
                </a:lnTo>
                <a:lnTo>
                  <a:pt x="476736" y="323335"/>
                </a:lnTo>
                <a:lnTo>
                  <a:pt x="484881" y="304857"/>
                </a:lnTo>
                <a:lnTo>
                  <a:pt x="497534" y="293824"/>
                </a:lnTo>
                <a:lnTo>
                  <a:pt x="513943" y="290163"/>
                </a:lnTo>
                <a:lnTo>
                  <a:pt x="592427" y="290163"/>
                </a:lnTo>
                <a:lnTo>
                  <a:pt x="591957" y="288454"/>
                </a:lnTo>
                <a:lnTo>
                  <a:pt x="572574" y="264734"/>
                </a:lnTo>
                <a:lnTo>
                  <a:pt x="545525" y="250890"/>
                </a:lnTo>
                <a:lnTo>
                  <a:pt x="513141" y="246394"/>
                </a:lnTo>
                <a:close/>
              </a:path>
              <a:path w="1739265" h="458469">
                <a:moveTo>
                  <a:pt x="602147" y="379322"/>
                </a:moveTo>
                <a:lnTo>
                  <a:pt x="550826" y="379322"/>
                </a:lnTo>
                <a:lnTo>
                  <a:pt x="546542" y="394254"/>
                </a:lnTo>
                <a:lnTo>
                  <a:pt x="538801" y="405766"/>
                </a:lnTo>
                <a:lnTo>
                  <a:pt x="528052" y="413174"/>
                </a:lnTo>
                <a:lnTo>
                  <a:pt x="514745" y="415795"/>
                </a:lnTo>
                <a:lnTo>
                  <a:pt x="590704" y="415795"/>
                </a:lnTo>
                <a:lnTo>
                  <a:pt x="594088" y="411097"/>
                </a:lnTo>
                <a:lnTo>
                  <a:pt x="602147" y="379322"/>
                </a:lnTo>
                <a:close/>
              </a:path>
              <a:path w="1739265" h="458469">
                <a:moveTo>
                  <a:pt x="592427" y="290163"/>
                </a:moveTo>
                <a:lnTo>
                  <a:pt x="513943" y="290163"/>
                </a:lnTo>
                <a:lnTo>
                  <a:pt x="527100" y="292493"/>
                </a:lnTo>
                <a:lnTo>
                  <a:pt x="536797" y="299079"/>
                </a:lnTo>
                <a:lnTo>
                  <a:pt x="543486" y="309311"/>
                </a:lnTo>
                <a:lnTo>
                  <a:pt x="547619" y="322582"/>
                </a:lnTo>
                <a:lnTo>
                  <a:pt x="601346" y="322582"/>
                </a:lnTo>
                <a:lnTo>
                  <a:pt x="592427" y="290163"/>
                </a:lnTo>
                <a:close/>
              </a:path>
              <a:path w="1739265" h="458469">
                <a:moveTo>
                  <a:pt x="303879" y="246394"/>
                </a:moveTo>
                <a:lnTo>
                  <a:pt x="266053" y="253170"/>
                </a:lnTo>
                <a:lnTo>
                  <a:pt x="235221" y="273245"/>
                </a:lnTo>
                <a:lnTo>
                  <a:pt x="214462" y="306237"/>
                </a:lnTo>
                <a:lnTo>
                  <a:pt x="206857" y="351765"/>
                </a:lnTo>
                <a:lnTo>
                  <a:pt x="206857" y="354197"/>
                </a:lnTo>
                <a:lnTo>
                  <a:pt x="214111" y="399471"/>
                </a:lnTo>
                <a:lnTo>
                  <a:pt x="234219" y="431905"/>
                </a:lnTo>
                <a:lnTo>
                  <a:pt x="264701" y="451420"/>
                </a:lnTo>
                <a:lnTo>
                  <a:pt x="303077" y="457942"/>
                </a:lnTo>
                <a:lnTo>
                  <a:pt x="339544" y="452155"/>
                </a:lnTo>
                <a:lnTo>
                  <a:pt x="366917" y="435957"/>
                </a:lnTo>
                <a:lnTo>
                  <a:pt x="381436" y="415795"/>
                </a:lnTo>
                <a:lnTo>
                  <a:pt x="305482" y="415795"/>
                </a:lnTo>
                <a:lnTo>
                  <a:pt x="287929" y="412237"/>
                </a:lnTo>
                <a:lnTo>
                  <a:pt x="275113" y="401308"/>
                </a:lnTo>
                <a:lnTo>
                  <a:pt x="267259" y="382628"/>
                </a:lnTo>
                <a:lnTo>
                  <a:pt x="264591" y="355818"/>
                </a:lnTo>
                <a:lnTo>
                  <a:pt x="264591" y="349332"/>
                </a:lnTo>
                <a:lnTo>
                  <a:pt x="267472" y="323335"/>
                </a:lnTo>
                <a:lnTo>
                  <a:pt x="275614" y="304857"/>
                </a:lnTo>
                <a:lnTo>
                  <a:pt x="288267" y="293824"/>
                </a:lnTo>
                <a:lnTo>
                  <a:pt x="304681" y="290163"/>
                </a:lnTo>
                <a:lnTo>
                  <a:pt x="383160" y="290163"/>
                </a:lnTo>
                <a:lnTo>
                  <a:pt x="382690" y="288454"/>
                </a:lnTo>
                <a:lnTo>
                  <a:pt x="363310" y="264734"/>
                </a:lnTo>
                <a:lnTo>
                  <a:pt x="336263" y="250890"/>
                </a:lnTo>
                <a:lnTo>
                  <a:pt x="303879" y="246394"/>
                </a:lnTo>
                <a:close/>
              </a:path>
              <a:path w="1739265" h="458469">
                <a:moveTo>
                  <a:pt x="392874" y="379322"/>
                </a:moveTo>
                <a:lnTo>
                  <a:pt x="341563" y="379322"/>
                </a:lnTo>
                <a:lnTo>
                  <a:pt x="337278" y="394254"/>
                </a:lnTo>
                <a:lnTo>
                  <a:pt x="329534" y="405766"/>
                </a:lnTo>
                <a:lnTo>
                  <a:pt x="318785" y="413174"/>
                </a:lnTo>
                <a:lnTo>
                  <a:pt x="305482" y="415795"/>
                </a:lnTo>
                <a:lnTo>
                  <a:pt x="381436" y="415795"/>
                </a:lnTo>
                <a:lnTo>
                  <a:pt x="384819" y="411097"/>
                </a:lnTo>
                <a:lnTo>
                  <a:pt x="392874" y="379322"/>
                </a:lnTo>
                <a:close/>
              </a:path>
              <a:path w="1739265" h="458469">
                <a:moveTo>
                  <a:pt x="383160" y="290163"/>
                </a:moveTo>
                <a:lnTo>
                  <a:pt x="304681" y="290163"/>
                </a:lnTo>
                <a:lnTo>
                  <a:pt x="317820" y="292493"/>
                </a:lnTo>
                <a:lnTo>
                  <a:pt x="327430" y="299079"/>
                </a:lnTo>
                <a:lnTo>
                  <a:pt x="333884" y="309311"/>
                </a:lnTo>
                <a:lnTo>
                  <a:pt x="337555" y="322582"/>
                </a:lnTo>
                <a:lnTo>
                  <a:pt x="392073" y="322582"/>
                </a:lnTo>
                <a:lnTo>
                  <a:pt x="383160" y="290163"/>
                </a:lnTo>
                <a:close/>
              </a:path>
              <a:path w="1739265" h="458469">
                <a:moveTo>
                  <a:pt x="169750" y="286923"/>
                </a:moveTo>
                <a:lnTo>
                  <a:pt x="89800" y="286923"/>
                </a:lnTo>
                <a:lnTo>
                  <a:pt x="103230" y="289266"/>
                </a:lnTo>
                <a:lnTo>
                  <a:pt x="112450" y="295941"/>
                </a:lnTo>
                <a:lnTo>
                  <a:pt x="117762" y="306413"/>
                </a:lnTo>
                <a:lnTo>
                  <a:pt x="119465" y="320152"/>
                </a:lnTo>
                <a:lnTo>
                  <a:pt x="119465" y="329882"/>
                </a:lnTo>
                <a:lnTo>
                  <a:pt x="94610" y="329882"/>
                </a:lnTo>
                <a:lnTo>
                  <a:pt x="57841" y="333200"/>
                </a:lnTo>
                <a:lnTo>
                  <a:pt x="27761" y="344269"/>
                </a:lnTo>
                <a:lnTo>
                  <a:pt x="7454" y="364759"/>
                </a:lnTo>
                <a:lnTo>
                  <a:pt x="0" y="396343"/>
                </a:lnTo>
                <a:lnTo>
                  <a:pt x="0" y="398775"/>
                </a:lnTo>
                <a:lnTo>
                  <a:pt x="5199" y="425117"/>
                </a:lnTo>
                <a:lnTo>
                  <a:pt x="19343" y="443556"/>
                </a:lnTo>
                <a:lnTo>
                  <a:pt x="40252" y="454396"/>
                </a:lnTo>
                <a:lnTo>
                  <a:pt x="65746" y="457942"/>
                </a:lnTo>
                <a:lnTo>
                  <a:pt x="84538" y="455802"/>
                </a:lnTo>
                <a:lnTo>
                  <a:pt x="100023" y="449939"/>
                </a:lnTo>
                <a:lnTo>
                  <a:pt x="112200" y="441188"/>
                </a:lnTo>
                <a:lnTo>
                  <a:pt x="121068" y="430385"/>
                </a:lnTo>
                <a:lnTo>
                  <a:pt x="175596" y="430385"/>
                </a:lnTo>
                <a:lnTo>
                  <a:pt x="175596" y="419037"/>
                </a:lnTo>
                <a:lnTo>
                  <a:pt x="82583" y="419037"/>
                </a:lnTo>
                <a:lnTo>
                  <a:pt x="70544" y="417290"/>
                </a:lnTo>
                <a:lnTo>
                  <a:pt x="62038" y="412351"/>
                </a:lnTo>
                <a:lnTo>
                  <a:pt x="56989" y="404676"/>
                </a:lnTo>
                <a:lnTo>
                  <a:pt x="55323" y="394722"/>
                </a:lnTo>
                <a:lnTo>
                  <a:pt x="55323" y="393101"/>
                </a:lnTo>
                <a:lnTo>
                  <a:pt x="58004" y="381184"/>
                </a:lnTo>
                <a:lnTo>
                  <a:pt x="65946" y="373142"/>
                </a:lnTo>
                <a:lnTo>
                  <a:pt x="79001" y="368596"/>
                </a:lnTo>
                <a:lnTo>
                  <a:pt x="97016" y="367164"/>
                </a:lnTo>
                <a:lnTo>
                  <a:pt x="175596" y="367164"/>
                </a:lnTo>
                <a:lnTo>
                  <a:pt x="175596" y="317722"/>
                </a:lnTo>
                <a:lnTo>
                  <a:pt x="169750" y="286923"/>
                </a:lnTo>
                <a:close/>
              </a:path>
              <a:path w="1739265" h="458469">
                <a:moveTo>
                  <a:pt x="175596" y="430385"/>
                </a:moveTo>
                <a:lnTo>
                  <a:pt x="121068" y="430385"/>
                </a:lnTo>
                <a:lnTo>
                  <a:pt x="121068" y="453890"/>
                </a:lnTo>
                <a:lnTo>
                  <a:pt x="175596" y="453890"/>
                </a:lnTo>
                <a:lnTo>
                  <a:pt x="175596" y="430385"/>
                </a:lnTo>
                <a:close/>
              </a:path>
              <a:path w="1739265" h="458469">
                <a:moveTo>
                  <a:pt x="175596" y="367164"/>
                </a:moveTo>
                <a:lnTo>
                  <a:pt x="119465" y="367164"/>
                </a:lnTo>
                <a:lnTo>
                  <a:pt x="119465" y="386617"/>
                </a:lnTo>
                <a:lnTo>
                  <a:pt x="116408" y="400573"/>
                </a:lnTo>
                <a:lnTo>
                  <a:pt x="108240" y="410730"/>
                </a:lnTo>
                <a:lnTo>
                  <a:pt x="96464" y="416935"/>
                </a:lnTo>
                <a:lnTo>
                  <a:pt x="82583" y="419037"/>
                </a:lnTo>
                <a:lnTo>
                  <a:pt x="175596" y="419037"/>
                </a:lnTo>
                <a:lnTo>
                  <a:pt x="175596" y="367164"/>
                </a:lnTo>
                <a:close/>
              </a:path>
              <a:path w="1739265" h="458469">
                <a:moveTo>
                  <a:pt x="93007" y="246394"/>
                </a:moveTo>
                <a:lnTo>
                  <a:pt x="59620" y="250523"/>
                </a:lnTo>
                <a:lnTo>
                  <a:pt x="32773" y="263012"/>
                </a:lnTo>
                <a:lnTo>
                  <a:pt x="14194" y="284012"/>
                </a:lnTo>
                <a:lnTo>
                  <a:pt x="5612" y="313673"/>
                </a:lnTo>
                <a:lnTo>
                  <a:pt x="59331" y="313673"/>
                </a:lnTo>
                <a:lnTo>
                  <a:pt x="62176" y="302996"/>
                </a:lnTo>
                <a:lnTo>
                  <a:pt x="68252" y="294523"/>
                </a:lnTo>
                <a:lnTo>
                  <a:pt x="77485" y="288937"/>
                </a:lnTo>
                <a:lnTo>
                  <a:pt x="89800" y="286923"/>
                </a:lnTo>
                <a:lnTo>
                  <a:pt x="169750" y="286923"/>
                </a:lnTo>
                <a:lnTo>
                  <a:pt x="169457" y="285379"/>
                </a:lnTo>
                <a:lnTo>
                  <a:pt x="152343" y="263215"/>
                </a:lnTo>
                <a:lnTo>
                  <a:pt x="126208" y="250473"/>
                </a:lnTo>
                <a:lnTo>
                  <a:pt x="93007" y="246394"/>
                </a:lnTo>
                <a:close/>
              </a:path>
              <a:path w="1739265" h="458469">
                <a:moveTo>
                  <a:pt x="1030786" y="0"/>
                </a:moveTo>
                <a:lnTo>
                  <a:pt x="1016664" y="0"/>
                </a:lnTo>
                <a:lnTo>
                  <a:pt x="1016664" y="46198"/>
                </a:lnTo>
                <a:lnTo>
                  <a:pt x="1116850" y="85918"/>
                </a:lnTo>
                <a:lnTo>
                  <a:pt x="1016664" y="123197"/>
                </a:lnTo>
                <a:lnTo>
                  <a:pt x="1016664" y="177506"/>
                </a:lnTo>
                <a:lnTo>
                  <a:pt x="1188243" y="106987"/>
                </a:lnTo>
                <a:lnTo>
                  <a:pt x="1188243" y="63218"/>
                </a:lnTo>
                <a:lnTo>
                  <a:pt x="10307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52990" y="5806541"/>
            <a:ext cx="1863089" cy="78232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 marR="5080">
              <a:lnSpc>
                <a:spcPct val="77500"/>
              </a:lnSpc>
              <a:spcBef>
                <a:spcPts val="850"/>
              </a:spcBef>
            </a:pPr>
            <a:r>
              <a:rPr sz="2800" spc="-30" dirty="0">
                <a:solidFill>
                  <a:srgbClr val="FFFFFF"/>
                </a:solidFill>
                <a:latin typeface="Arial Black"/>
                <a:cs typeface="Arial Black"/>
              </a:rPr>
              <a:t>INTO </a:t>
            </a:r>
            <a:r>
              <a:rPr sz="2800" spc="-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10" dirty="0">
                <a:solidFill>
                  <a:srgbClr val="A000FF"/>
                </a:solidFill>
                <a:latin typeface="Arial Black"/>
                <a:cs typeface="Arial Black"/>
              </a:rPr>
              <a:t>THE</a:t>
            </a:r>
            <a:r>
              <a:rPr sz="2800" spc="-65" dirty="0">
                <a:solidFill>
                  <a:srgbClr val="A000FF"/>
                </a:solidFill>
                <a:latin typeface="Arial Black"/>
                <a:cs typeface="Arial Black"/>
              </a:rPr>
              <a:t> </a:t>
            </a:r>
            <a:r>
              <a:rPr sz="2800" spc="-5" dirty="0">
                <a:solidFill>
                  <a:srgbClr val="A000FF"/>
                </a:solidFill>
                <a:latin typeface="Arial Black"/>
                <a:cs typeface="Arial Black"/>
              </a:rPr>
              <a:t>NEW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824" y="4293489"/>
            <a:ext cx="4415790" cy="1315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90"/>
              </a:lnSpc>
              <a:spcBef>
                <a:spcPts val="105"/>
              </a:spcBef>
            </a:pPr>
            <a:r>
              <a:rPr sz="1900" spc="-10" dirty="0">
                <a:solidFill>
                  <a:srgbClr val="FFFFFF"/>
                </a:solidFill>
                <a:latin typeface="Arial Black"/>
                <a:cs typeface="Arial Black"/>
              </a:rPr>
              <a:t>How</a:t>
            </a:r>
            <a:r>
              <a:rPr sz="1900" spc="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1900" spc="-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Arial Black"/>
                <a:cs typeface="Arial Black"/>
              </a:rPr>
              <a:t>successfully</a:t>
            </a:r>
            <a:r>
              <a:rPr sz="1900" dirty="0">
                <a:solidFill>
                  <a:srgbClr val="FFFFFF"/>
                </a:solidFill>
                <a:latin typeface="Arial Black"/>
                <a:cs typeface="Arial Black"/>
              </a:rPr>
              <a:t> scale digital</a:t>
            </a:r>
            <a:endParaRPr sz="1900" dirty="0">
              <a:latin typeface="Arial Black"/>
              <a:cs typeface="Arial Black"/>
            </a:endParaRPr>
          </a:p>
          <a:p>
            <a:pPr marL="12700">
              <a:lnSpc>
                <a:spcPts val="2190"/>
              </a:lnSpc>
            </a:pPr>
            <a:r>
              <a:rPr sz="1900" spc="-10" dirty="0">
                <a:solidFill>
                  <a:srgbClr val="FFFFFF"/>
                </a:solidFill>
                <a:latin typeface="Arial Black"/>
                <a:cs typeface="Arial Black"/>
              </a:rPr>
              <a:t>innovation</a:t>
            </a:r>
            <a:r>
              <a:rPr sz="1900" spc="-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1900" spc="-5" dirty="0">
                <a:solidFill>
                  <a:srgbClr val="FFFFFF"/>
                </a:solidFill>
                <a:latin typeface="Arial Black"/>
                <a:cs typeface="Arial Black"/>
              </a:rPr>
              <a:t> drive</a:t>
            </a:r>
            <a:r>
              <a:rPr sz="1900" spc="-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Arial Black"/>
                <a:cs typeface="Arial Black"/>
              </a:rPr>
              <a:t>growth</a:t>
            </a:r>
            <a:endParaRPr sz="1900" dirty="0">
              <a:latin typeface="Arial Black"/>
              <a:cs typeface="Arial Black"/>
            </a:endParaRPr>
          </a:p>
          <a:p>
            <a:pPr marL="41910">
              <a:lnSpc>
                <a:spcPct val="100000"/>
              </a:lnSpc>
              <a:spcBef>
                <a:spcPts val="2405"/>
              </a:spcBef>
            </a:pPr>
            <a:r>
              <a:rPr sz="2800" b="1" spc="130" dirty="0">
                <a:solidFill>
                  <a:srgbClr val="00B9FF"/>
                </a:solidFill>
                <a:latin typeface="Arial"/>
                <a:cs typeface="Arial"/>
              </a:rPr>
              <a:t>AUTOMO</a:t>
            </a:r>
            <a:r>
              <a:rPr sz="2800" b="1" spc="110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2800" b="1" spc="95" dirty="0">
                <a:solidFill>
                  <a:srgbClr val="00B9FF"/>
                </a:solidFill>
                <a:latin typeface="Arial"/>
                <a:cs typeface="Arial"/>
              </a:rPr>
              <a:t>IVE</a:t>
            </a:r>
            <a:r>
              <a:rPr sz="2800" b="1" spc="-210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B9FF"/>
                </a:solidFill>
                <a:latin typeface="Arial"/>
                <a:cs typeface="Arial"/>
              </a:rPr>
              <a:t>–</a:t>
            </a:r>
            <a:r>
              <a:rPr sz="2800" b="1" spc="-22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B9FF"/>
                </a:solidFill>
                <a:latin typeface="Arial"/>
                <a:cs typeface="Arial"/>
              </a:rPr>
              <a:t>OES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982202" y="6555511"/>
            <a:ext cx="244983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900" spc="30" dirty="0">
                <a:solidFill>
                  <a:srgbClr val="363636"/>
                </a:solidFill>
                <a:latin typeface="Microsoft Sans Serif"/>
                <a:cs typeface="Microsoft Sans Serif"/>
              </a:rPr>
              <a:t>Source:</a:t>
            </a:r>
            <a:r>
              <a:rPr sz="900" spc="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Accenture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2019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Industry</a:t>
            </a:r>
            <a:r>
              <a:rPr sz="90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X.0</a:t>
            </a:r>
            <a:r>
              <a:rPr sz="90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20" dirty="0">
                <a:solidFill>
                  <a:srgbClr val="363636"/>
                </a:solidFill>
                <a:latin typeface="Microsoft Sans Serif"/>
                <a:cs typeface="Microsoft Sans Serif"/>
              </a:rPr>
              <a:t>Survey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115"/>
              </a:lnSpc>
            </a:pPr>
            <a:fld id="{81D60167-4931-47E6-BA6A-407CBD079E47}" type="slidenum">
              <a:rPr spc="-10" dirty="0"/>
              <a:t>10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368300" y="1848358"/>
            <a:ext cx="69951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7500C0"/>
                </a:solidFill>
                <a:latin typeface="Arial"/>
                <a:cs typeface="Arial"/>
              </a:rPr>
              <a:t>Top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185" dirty="0">
                <a:solidFill>
                  <a:srgbClr val="7500C0"/>
                </a:solidFill>
                <a:latin typeface="Arial"/>
                <a:cs typeface="Arial"/>
              </a:rPr>
              <a:t>3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7500C0"/>
                </a:solidFill>
                <a:latin typeface="Arial"/>
                <a:cs typeface="Arial"/>
              </a:rPr>
              <a:t>technologies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7500C0"/>
                </a:solidFill>
                <a:latin typeface="Arial"/>
                <a:cs typeface="Arial"/>
              </a:rPr>
              <a:t>leveraged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7500C0"/>
                </a:solidFill>
                <a:latin typeface="Arial"/>
                <a:cs typeface="Arial"/>
              </a:rPr>
              <a:t>to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7500C0"/>
                </a:solidFill>
                <a:latin typeface="Arial"/>
                <a:cs typeface="Arial"/>
              </a:rPr>
              <a:t>facilitate</a:t>
            </a:r>
            <a:r>
              <a:rPr sz="1800" b="1" spc="-15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7500C0"/>
                </a:solidFill>
                <a:latin typeface="Arial"/>
                <a:cs typeface="Arial"/>
              </a:rPr>
              <a:t>scaling,</a:t>
            </a:r>
            <a:r>
              <a:rPr sz="1800" b="1" spc="-16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7500C0"/>
                </a:solidFill>
                <a:latin typeface="Arial"/>
                <a:cs typeface="Arial"/>
              </a:rPr>
              <a:t>by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7500C0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248158"/>
            <a:ext cx="991362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70"/>
              </a:lnSpc>
              <a:spcBef>
                <a:spcPts val="100"/>
              </a:spcBef>
            </a:pPr>
            <a:r>
              <a:rPr sz="3600" spc="-520" dirty="0">
                <a:solidFill>
                  <a:srgbClr val="000000"/>
                </a:solidFill>
              </a:rPr>
              <a:t>…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100" dirty="0">
                <a:solidFill>
                  <a:srgbClr val="000000"/>
                </a:solidFill>
              </a:rPr>
              <a:t>D</a:t>
            </a:r>
            <a:r>
              <a:rPr sz="3600" spc="-595" dirty="0">
                <a:solidFill>
                  <a:srgbClr val="000000"/>
                </a:solidFill>
              </a:rPr>
              <a:t> 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95" dirty="0">
                <a:solidFill>
                  <a:srgbClr val="000000"/>
                </a:solidFill>
              </a:rPr>
              <a:t>H</a:t>
            </a:r>
            <a:r>
              <a:rPr sz="3600" spc="-325" dirty="0">
                <a:solidFill>
                  <a:srgbClr val="000000"/>
                </a:solidFill>
              </a:rPr>
              <a:t>E</a:t>
            </a:r>
            <a:r>
              <a:rPr sz="3600" spc="60" dirty="0">
                <a:solidFill>
                  <a:srgbClr val="000000"/>
                </a:solidFill>
              </a:rPr>
              <a:t>Y</a:t>
            </a:r>
            <a:r>
              <a:rPr sz="3600" spc="-580" dirty="0">
                <a:solidFill>
                  <a:srgbClr val="000000"/>
                </a:solidFill>
              </a:rPr>
              <a:t> 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-220" dirty="0">
                <a:solidFill>
                  <a:srgbClr val="000000"/>
                </a:solidFill>
              </a:rPr>
              <a:t>R</a:t>
            </a:r>
            <a:r>
              <a:rPr sz="3600" spc="-170" dirty="0">
                <a:solidFill>
                  <a:srgbClr val="000000"/>
                </a:solidFill>
              </a:rPr>
              <a:t>E</a:t>
            </a:r>
            <a:r>
              <a:rPr sz="3600" spc="-59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C</a:t>
            </a:r>
            <a:r>
              <a:rPr sz="3600" spc="95" dirty="0">
                <a:solidFill>
                  <a:srgbClr val="000000"/>
                </a:solidFill>
              </a:rPr>
              <a:t>H</a:t>
            </a:r>
            <a:r>
              <a:rPr sz="3600" spc="15" dirty="0">
                <a:solidFill>
                  <a:srgbClr val="000000"/>
                </a:solidFill>
              </a:rPr>
              <a:t>OO</a:t>
            </a:r>
            <a:r>
              <a:rPr sz="3600" spc="-200" dirty="0">
                <a:solidFill>
                  <a:srgbClr val="000000"/>
                </a:solidFill>
              </a:rPr>
              <a:t>S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60" dirty="0">
                <a:solidFill>
                  <a:srgbClr val="000000"/>
                </a:solidFill>
              </a:rPr>
              <a:t>G</a:t>
            </a:r>
            <a:r>
              <a:rPr sz="3600" spc="-555" dirty="0">
                <a:solidFill>
                  <a:srgbClr val="000000"/>
                </a:solidFill>
              </a:rPr>
              <a:t> </a:t>
            </a:r>
            <a:r>
              <a:rPr sz="3600" spc="-290" dirty="0">
                <a:solidFill>
                  <a:srgbClr val="000000"/>
                </a:solidFill>
              </a:rPr>
              <a:t>B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60" dirty="0">
                <a:solidFill>
                  <a:srgbClr val="000000"/>
                </a:solidFill>
              </a:rPr>
              <a:t>G</a:t>
            </a:r>
            <a:r>
              <a:rPr sz="3600" spc="-580" dirty="0">
                <a:solidFill>
                  <a:srgbClr val="000000"/>
                </a:solidFill>
              </a:rPr>
              <a:t> </a:t>
            </a:r>
            <a:r>
              <a:rPr sz="3600" spc="-60" dirty="0">
                <a:solidFill>
                  <a:srgbClr val="000000"/>
                </a:solidFill>
              </a:rPr>
              <a:t>D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114" dirty="0">
                <a:solidFill>
                  <a:srgbClr val="000000"/>
                </a:solidFill>
              </a:rPr>
              <a:t>A</a:t>
            </a:r>
            <a:endParaRPr sz="3600"/>
          </a:p>
          <a:p>
            <a:pPr marL="12700" marR="5080">
              <a:lnSpc>
                <a:spcPct val="70000"/>
              </a:lnSpc>
              <a:spcBef>
                <a:spcPts val="645"/>
              </a:spcBef>
            </a:pP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-260" dirty="0">
                <a:solidFill>
                  <a:srgbClr val="000000"/>
                </a:solidFill>
              </a:rPr>
              <a:t>L</a:t>
            </a:r>
            <a:r>
              <a:rPr sz="3600" spc="-95" dirty="0">
                <a:solidFill>
                  <a:srgbClr val="000000"/>
                </a:solidFill>
              </a:rPr>
              <a:t>Y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dirty="0">
                <a:solidFill>
                  <a:srgbClr val="000000"/>
                </a:solidFill>
              </a:rPr>
              <a:t>C</a:t>
            </a:r>
            <a:r>
              <a:rPr sz="3600" spc="-200" dirty="0">
                <a:solidFill>
                  <a:srgbClr val="000000"/>
                </a:solidFill>
              </a:rPr>
              <a:t>S</a:t>
            </a:r>
            <a:r>
              <a:rPr sz="3600" spc="130" dirty="0">
                <a:solidFill>
                  <a:srgbClr val="000000"/>
                </a:solidFill>
              </a:rPr>
              <a:t>,</a:t>
            </a:r>
            <a:r>
              <a:rPr sz="3600" spc="-585" dirty="0">
                <a:solidFill>
                  <a:srgbClr val="000000"/>
                </a:solidFill>
              </a:rPr>
              <a:t> 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-220" dirty="0">
                <a:solidFill>
                  <a:srgbClr val="000000"/>
                </a:solidFill>
              </a:rPr>
              <a:t>R</a:t>
            </a:r>
            <a:r>
              <a:rPr sz="3600" spc="434" dirty="0">
                <a:solidFill>
                  <a:srgbClr val="000000"/>
                </a:solidFill>
              </a:rPr>
              <a:t>/</a:t>
            </a:r>
            <a:r>
              <a:rPr sz="3600" spc="90" dirty="0">
                <a:solidFill>
                  <a:srgbClr val="000000"/>
                </a:solidFill>
              </a:rPr>
              <a:t>V</a:t>
            </a:r>
            <a:r>
              <a:rPr sz="3600" spc="-65" dirty="0">
                <a:solidFill>
                  <a:srgbClr val="000000"/>
                </a:solidFill>
              </a:rPr>
              <a:t>R</a:t>
            </a:r>
            <a:r>
              <a:rPr sz="3600" spc="-590" dirty="0">
                <a:solidFill>
                  <a:srgbClr val="000000"/>
                </a:solidFill>
              </a:rPr>
              <a:t> </a:t>
            </a:r>
            <a:r>
              <a:rPr sz="3600" spc="170" dirty="0">
                <a:solidFill>
                  <a:srgbClr val="000000"/>
                </a:solidFill>
              </a:rPr>
              <a:t>&amp;</a:t>
            </a:r>
            <a:r>
              <a:rPr sz="3600" spc="-59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C</a:t>
            </a:r>
            <a:r>
              <a:rPr sz="3600" spc="-260" dirty="0">
                <a:solidFill>
                  <a:srgbClr val="000000"/>
                </a:solidFill>
              </a:rPr>
              <a:t>L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20" dirty="0">
                <a:solidFill>
                  <a:srgbClr val="000000"/>
                </a:solidFill>
              </a:rPr>
              <a:t>U</a:t>
            </a:r>
            <a:r>
              <a:rPr sz="3600" spc="100" dirty="0">
                <a:solidFill>
                  <a:srgbClr val="000000"/>
                </a:solidFill>
              </a:rPr>
              <a:t>D</a:t>
            </a:r>
            <a:r>
              <a:rPr sz="3600" spc="-575" dirty="0">
                <a:solidFill>
                  <a:srgbClr val="000000"/>
                </a:solidFill>
              </a:rPr>
              <a:t> 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175" dirty="0">
                <a:solidFill>
                  <a:srgbClr val="000000"/>
                </a:solidFill>
              </a:rPr>
              <a:t>O</a:t>
            </a:r>
            <a:r>
              <a:rPr sz="3600" spc="-595" dirty="0">
                <a:solidFill>
                  <a:srgbClr val="000000"/>
                </a:solidFill>
              </a:rPr>
              <a:t> </a:t>
            </a:r>
            <a:r>
              <a:rPr sz="3600" spc="-60" dirty="0">
                <a:solidFill>
                  <a:srgbClr val="000000"/>
                </a:solidFill>
              </a:rPr>
              <a:t>D</a:t>
            </a:r>
            <a:r>
              <a:rPr sz="3600" spc="-220" dirty="0">
                <a:solidFill>
                  <a:srgbClr val="000000"/>
                </a:solidFill>
              </a:rPr>
              <a:t>R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90" dirty="0">
                <a:solidFill>
                  <a:srgbClr val="000000"/>
                </a:solidFill>
              </a:rPr>
              <a:t>V</a:t>
            </a:r>
            <a:r>
              <a:rPr sz="3600" spc="-170" dirty="0">
                <a:solidFill>
                  <a:srgbClr val="000000"/>
                </a:solidFill>
              </a:rPr>
              <a:t>E</a:t>
            </a:r>
            <a:r>
              <a:rPr sz="3600" spc="-555" dirty="0">
                <a:solidFill>
                  <a:srgbClr val="000000"/>
                </a:solidFill>
              </a:rPr>
              <a:t> 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95" dirty="0">
                <a:solidFill>
                  <a:srgbClr val="000000"/>
                </a:solidFill>
              </a:rPr>
              <a:t>H</a:t>
            </a:r>
            <a:r>
              <a:rPr sz="3600" spc="-325" dirty="0">
                <a:solidFill>
                  <a:srgbClr val="000000"/>
                </a:solidFill>
              </a:rPr>
              <a:t>E</a:t>
            </a:r>
            <a:r>
              <a:rPr sz="3600" spc="-200" dirty="0">
                <a:solidFill>
                  <a:srgbClr val="000000"/>
                </a:solidFill>
              </a:rPr>
              <a:t>S</a:t>
            </a:r>
            <a:r>
              <a:rPr sz="3600" spc="-105" dirty="0">
                <a:solidFill>
                  <a:srgbClr val="000000"/>
                </a:solidFill>
              </a:rPr>
              <a:t>E  </a:t>
            </a:r>
            <a:r>
              <a:rPr sz="3600" spc="-20" dirty="0">
                <a:solidFill>
                  <a:srgbClr val="000000"/>
                </a:solidFill>
              </a:rPr>
              <a:t>OUTCOMES</a:t>
            </a:r>
            <a:endParaRPr sz="36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4000" y="2270734"/>
          <a:ext cx="11101705" cy="4106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9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6128">
                <a:tc gridSpan="2">
                  <a:txBody>
                    <a:bodyPr/>
                    <a:lstStyle/>
                    <a:p>
                      <a:pPr marL="3098165" marR="90805" indent="17018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5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PRODU</a:t>
                      </a:r>
                      <a:r>
                        <a:rPr sz="1050" b="1" spc="-1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5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50" b="1" spc="-114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&amp;  SERV</a:t>
                      </a:r>
                      <a:r>
                        <a:rPr sz="1050" b="1" spc="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050" b="1" spc="-2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5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50" b="1" spc="-12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DESIGN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71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075" marR="131445" indent="-793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5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PRODU</a:t>
                      </a:r>
                      <a:r>
                        <a:rPr sz="1050" b="1" spc="-1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5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50" b="1" spc="-1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IO</a:t>
                      </a:r>
                      <a:r>
                        <a:rPr sz="105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050" b="1" spc="-12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&amp;  </a:t>
                      </a:r>
                      <a:r>
                        <a:rPr sz="1050" b="1" spc="2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OPERATIONS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298450" marR="90170" indent="-2000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5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SUPP</a:t>
                      </a:r>
                      <a:r>
                        <a:rPr sz="1050" b="1" spc="-1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05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050" b="1" spc="-10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5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050" b="1" spc="-1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5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050" b="1" spc="-10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&amp;  </a:t>
                      </a:r>
                      <a:r>
                        <a:rPr sz="1050" b="1" spc="2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LOGISTICS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80"/>
                        </a:lnSpc>
                      </a:pPr>
                      <a:r>
                        <a:rPr sz="105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050" b="1" spc="-1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50" b="1" spc="-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05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ES</a:t>
                      </a:r>
                      <a:r>
                        <a:rPr sz="1050" b="1" spc="-11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&amp;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236220" marR="227329" algn="ctr">
                        <a:lnSpc>
                          <a:spcPct val="100000"/>
                        </a:lnSpc>
                      </a:pPr>
                      <a:r>
                        <a:rPr sz="1050" b="1" spc="-1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5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FTERS</a:t>
                      </a:r>
                      <a:r>
                        <a:rPr sz="1050" b="1" spc="-2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50" b="1" spc="-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05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ES  </a:t>
                      </a:r>
                      <a:r>
                        <a:rPr sz="1050" b="1" spc="1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SERVICE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080"/>
                        </a:lnSpc>
                      </a:pPr>
                      <a:r>
                        <a:rPr sz="1050" b="1" spc="5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DIGITAL/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327660" marR="314325" indent="-5080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PHYSI</a:t>
                      </a:r>
                      <a:r>
                        <a:rPr sz="1050" b="1" spc="-1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CA</a:t>
                      </a:r>
                      <a:r>
                        <a:rPr sz="105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L  SE</a:t>
                      </a:r>
                      <a:r>
                        <a:rPr sz="1050" b="1" spc="-1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5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URITY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50" b="1" spc="5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CONTINUOUS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183515" marR="172720" indent="-635" algn="ctr">
                        <a:lnSpc>
                          <a:spcPct val="100000"/>
                        </a:lnSpc>
                      </a:pPr>
                      <a:r>
                        <a:rPr sz="1050" b="1" spc="2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CUSTOMER </a:t>
                      </a:r>
                      <a:r>
                        <a:rPr sz="1050" b="1" spc="3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ENG</a:t>
                      </a:r>
                      <a:r>
                        <a:rPr sz="1050" b="1" spc="-1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5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GEM</a:t>
                      </a:r>
                      <a:r>
                        <a:rPr sz="1050" b="1" spc="-1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5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NT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69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65" dirty="0">
                          <a:latin typeface="Microsoft Sans Serif"/>
                          <a:cs typeface="Microsoft Sans Serif"/>
                        </a:rPr>
                        <a:t>AI/AI-powered</a:t>
                      </a:r>
                      <a:r>
                        <a:rPr sz="14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75" dirty="0">
                          <a:latin typeface="Microsoft Sans Serif"/>
                          <a:cs typeface="Microsoft Sans Serif"/>
                        </a:rPr>
                        <a:t>Automation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C50E8"/>
                    </a:solidFill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ANK</a:t>
                      </a: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3E00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C7A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B7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5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F6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69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20" dirty="0">
                          <a:latin typeface="Microsoft Sans Serif"/>
                          <a:cs typeface="Microsoft Sans Serif"/>
                        </a:rPr>
                        <a:t>AI</a:t>
                      </a:r>
                      <a:r>
                        <a:rPr sz="14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35" dirty="0">
                          <a:latin typeface="Microsoft Sans Serif"/>
                          <a:cs typeface="Microsoft Sans Serif"/>
                        </a:rPr>
                        <a:t>Assistants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F6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33A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A4E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A4E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F6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6A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35" dirty="0">
                          <a:latin typeface="Microsoft Sans Serif"/>
                          <a:cs typeface="Microsoft Sans Serif"/>
                        </a:rPr>
                        <a:t>3D</a:t>
                      </a:r>
                      <a:r>
                        <a:rPr sz="14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85" dirty="0">
                          <a:latin typeface="Microsoft Sans Serif"/>
                          <a:cs typeface="Microsoft Sans Serif"/>
                        </a:rPr>
                        <a:t>printing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18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B7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F6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36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57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69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75" dirty="0">
                          <a:latin typeface="Microsoft Sans Serif"/>
                          <a:cs typeface="Microsoft Sans Serif"/>
                        </a:rPr>
                        <a:t>Mobility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D7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5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33A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6AE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66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6C2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10" dirty="0">
                          <a:latin typeface="Microsoft Sans Serif"/>
                          <a:cs typeface="Microsoft Sans Serif"/>
                        </a:rPr>
                        <a:t>IIOT</a:t>
                      </a:r>
                      <a:r>
                        <a:rPr sz="14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25" dirty="0">
                          <a:latin typeface="Microsoft Sans Serif"/>
                          <a:cs typeface="Microsoft Sans Serif"/>
                        </a:rPr>
                        <a:t>Sensors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45" dirty="0">
                          <a:latin typeface="Microsoft Sans Serif"/>
                          <a:cs typeface="Microsoft Sans Serif"/>
                        </a:rPr>
                        <a:t>&amp;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50" dirty="0">
                          <a:latin typeface="Microsoft Sans Serif"/>
                          <a:cs typeface="Microsoft Sans Serif"/>
                        </a:rPr>
                        <a:t>Transmitters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D7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A4E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68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18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66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99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69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55" dirty="0">
                          <a:latin typeface="Microsoft Sans Serif"/>
                          <a:cs typeface="Microsoft Sans Serif"/>
                        </a:rPr>
                        <a:t>Immersive</a:t>
                      </a:r>
                      <a:r>
                        <a:rPr sz="14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45" dirty="0">
                          <a:latin typeface="Microsoft Sans Serif"/>
                          <a:cs typeface="Microsoft Sans Serif"/>
                        </a:rPr>
                        <a:t>Experience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C35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A4E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ANK</a:t>
                      </a: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6C27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33A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57F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ANK</a:t>
                      </a: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3E0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69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55" dirty="0">
                          <a:latin typeface="Microsoft Sans Serif"/>
                          <a:cs typeface="Microsoft Sans Serif"/>
                        </a:rPr>
                        <a:t>Industrial</a:t>
                      </a:r>
                      <a:r>
                        <a:rPr sz="14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55" dirty="0">
                          <a:latin typeface="Microsoft Sans Serif"/>
                          <a:cs typeface="Microsoft Sans Serif"/>
                        </a:rPr>
                        <a:t>Robotics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65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68E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F6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66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87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99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69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40" dirty="0">
                          <a:latin typeface="Microsoft Sans Serif"/>
                          <a:cs typeface="Microsoft Sans Serif"/>
                        </a:rPr>
                        <a:t>Big</a:t>
                      </a:r>
                      <a:r>
                        <a:rPr sz="14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25" dirty="0"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50" dirty="0">
                          <a:latin typeface="Microsoft Sans Serif"/>
                          <a:cs typeface="Microsoft Sans Serif"/>
                        </a:rPr>
                        <a:t>Analytics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F60FF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NK</a:t>
                      </a: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7830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33ACC"/>
                    </a:solidFill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NK</a:t>
                      </a: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3E00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NK</a:t>
                      </a: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833A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NK</a:t>
                      </a: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601E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69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55" dirty="0">
                          <a:latin typeface="Microsoft Sans Serif"/>
                          <a:cs typeface="Microsoft Sans Serif"/>
                        </a:rPr>
                        <a:t>Digital</a:t>
                      </a:r>
                      <a:r>
                        <a:rPr sz="14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45" dirty="0">
                          <a:latin typeface="Microsoft Sans Serif"/>
                          <a:cs typeface="Microsoft Sans Serif"/>
                        </a:rPr>
                        <a:t>Twin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36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18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6AE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A4E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6AE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99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69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70" dirty="0">
                          <a:latin typeface="Microsoft Sans Serif"/>
                          <a:cs typeface="Microsoft Sans Serif"/>
                        </a:rPr>
                        <a:t>Cloud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ANK</a:t>
                      </a: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3E00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B7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6C27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18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A4EE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ANK</a:t>
                      </a: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6C27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68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55" dirty="0">
                          <a:latin typeface="Microsoft Sans Serif"/>
                          <a:cs typeface="Microsoft Sans Serif"/>
                        </a:rPr>
                        <a:t>Blockchain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18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66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994FF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ANK</a:t>
                      </a: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solidFill>
                      <a:srgbClr val="601EA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ANK</a:t>
                      </a: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solidFill>
                      <a:srgbClr val="8F44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99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70" dirty="0">
                          <a:latin typeface="Microsoft Sans Serif"/>
                          <a:cs typeface="Microsoft Sans Serif"/>
                        </a:rPr>
                        <a:t>Autonomous</a:t>
                      </a:r>
                      <a:r>
                        <a:rPr sz="14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40" dirty="0">
                          <a:latin typeface="Microsoft Sans Serif"/>
                          <a:cs typeface="Microsoft Sans Serif"/>
                        </a:rPr>
                        <a:t>Vehicles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ANK</a:t>
                      </a: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863D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6AE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ANK</a:t>
                      </a: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3E00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F6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B7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C7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67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55" dirty="0">
                          <a:latin typeface="Microsoft Sans Serif"/>
                          <a:cs typeface="Microsoft Sans Serif"/>
                        </a:rPr>
                        <a:t>Machine</a:t>
                      </a:r>
                      <a:r>
                        <a:rPr sz="14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55" dirty="0">
                          <a:latin typeface="Microsoft Sans Serif"/>
                          <a:cs typeface="Microsoft Sans Serif"/>
                        </a:rPr>
                        <a:t>Learning/Deep</a:t>
                      </a:r>
                      <a:r>
                        <a:rPr sz="14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50" dirty="0">
                          <a:latin typeface="Microsoft Sans Serif"/>
                          <a:cs typeface="Microsoft Sans Serif"/>
                        </a:rPr>
                        <a:t>Learning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ANK</a:t>
                      </a: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solidFill>
                      <a:srgbClr val="5312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B78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ANK</a:t>
                      </a: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solidFill>
                      <a:srgbClr val="5513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68E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A4E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99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68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75" dirty="0">
                          <a:latin typeface="Microsoft Sans Serif"/>
                          <a:cs typeface="Microsoft Sans Serif"/>
                        </a:rPr>
                        <a:t>Quantum</a:t>
                      </a:r>
                      <a:r>
                        <a:rPr sz="14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85" dirty="0">
                          <a:latin typeface="Microsoft Sans Serif"/>
                          <a:cs typeface="Microsoft Sans Serif"/>
                        </a:rPr>
                        <a:t>Computing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246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F6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68FFF"/>
                    </a:solidFill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ANK</a:t>
                      </a: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solidFill>
                      <a:srgbClr val="7830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66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57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268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60" dirty="0">
                          <a:latin typeface="Microsoft Sans Serif"/>
                          <a:cs typeface="Microsoft Sans Serif"/>
                        </a:rPr>
                        <a:t>Cyber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60" dirty="0">
                          <a:latin typeface="Microsoft Sans Serif"/>
                          <a:cs typeface="Microsoft Sans Serif"/>
                        </a:rPr>
                        <a:t>Security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55" dirty="0">
                          <a:latin typeface="Microsoft Sans Serif"/>
                          <a:cs typeface="Microsoft Sans Serif"/>
                        </a:rPr>
                        <a:t>Protocols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6AEFF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ANK</a:t>
                      </a: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solidFill>
                      <a:srgbClr val="601E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48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57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ANK</a:t>
                      </a: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solidFill>
                      <a:srgbClr val="3E00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F44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43300"/>
            <a:ext cx="12192000" cy="3314700"/>
          </a:xfrm>
          <a:custGeom>
            <a:avLst/>
            <a:gdLst/>
            <a:ahLst/>
            <a:cxnLst/>
            <a:rect l="l" t="t" r="r" b="b"/>
            <a:pathLst>
              <a:path w="12192000" h="3314700">
                <a:moveTo>
                  <a:pt x="0" y="3314699"/>
                </a:moveTo>
                <a:lnTo>
                  <a:pt x="12192000" y="3314699"/>
                </a:lnTo>
                <a:lnTo>
                  <a:pt x="12192000" y="0"/>
                </a:lnTo>
                <a:lnTo>
                  <a:pt x="0" y="0"/>
                </a:lnTo>
                <a:lnTo>
                  <a:pt x="0" y="3314699"/>
                </a:lnTo>
                <a:close/>
              </a:path>
            </a:pathLst>
          </a:custGeom>
          <a:solidFill>
            <a:srgbClr val="46007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3543300"/>
            <a:chOff x="0" y="0"/>
            <a:chExt cx="12192000" cy="3543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3543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3543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8300" y="752043"/>
            <a:ext cx="13843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15" dirty="0"/>
              <a:t>Q:</a:t>
            </a:r>
            <a:endParaRPr sz="9600"/>
          </a:p>
        </p:txBody>
      </p:sp>
      <p:sp>
        <p:nvSpPr>
          <p:cNvPr id="7" name="object 7"/>
          <p:cNvSpPr txBox="1"/>
          <p:nvPr/>
        </p:nvSpPr>
        <p:spPr>
          <a:xfrm>
            <a:off x="368300" y="3825316"/>
            <a:ext cx="12960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95" dirty="0">
                <a:solidFill>
                  <a:srgbClr val="00B9FF"/>
                </a:solidFill>
                <a:latin typeface="Arial"/>
                <a:cs typeface="Arial"/>
              </a:rPr>
              <a:t>A:</a:t>
            </a:r>
            <a:endParaRPr sz="9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1711" y="4495927"/>
            <a:ext cx="7866380" cy="126682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 marR="5080">
              <a:lnSpc>
                <a:spcPts val="4490"/>
              </a:lnSpc>
              <a:spcBef>
                <a:spcPts val="910"/>
              </a:spcBef>
            </a:pPr>
            <a:r>
              <a:rPr sz="4400" b="1" spc="114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4400" b="1" spc="65" dirty="0">
                <a:solidFill>
                  <a:srgbClr val="00B9FF"/>
                </a:solidFill>
                <a:latin typeface="Arial"/>
                <a:cs typeface="Arial"/>
              </a:rPr>
              <a:t>O</a:t>
            </a:r>
            <a:r>
              <a:rPr sz="4400" b="1" spc="125" dirty="0">
                <a:solidFill>
                  <a:srgbClr val="00B9FF"/>
                </a:solidFill>
                <a:latin typeface="Arial"/>
                <a:cs typeface="Arial"/>
              </a:rPr>
              <a:t>.</a:t>
            </a:r>
            <a:r>
              <a:rPr sz="4400" b="1" spc="-670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-215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65" dirty="0">
                <a:solidFill>
                  <a:srgbClr val="00B9FF"/>
                </a:solidFill>
                <a:latin typeface="Arial"/>
                <a:cs typeface="Arial"/>
              </a:rPr>
              <a:t>O</a:t>
            </a:r>
            <a:r>
              <a:rPr sz="4400" b="1" spc="365" dirty="0">
                <a:solidFill>
                  <a:srgbClr val="00B9FF"/>
                </a:solidFill>
                <a:latin typeface="Arial"/>
                <a:cs typeface="Arial"/>
              </a:rPr>
              <a:t>M</a:t>
            </a:r>
            <a:r>
              <a:rPr sz="4400" b="1" spc="-204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4400" b="1" spc="-66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35" dirty="0">
                <a:solidFill>
                  <a:srgbClr val="00B9FF"/>
                </a:solidFill>
                <a:latin typeface="Arial"/>
                <a:cs typeface="Arial"/>
              </a:rPr>
              <a:t>C</a:t>
            </a:r>
            <a:r>
              <a:rPr sz="4400" b="1" spc="65" dirty="0">
                <a:solidFill>
                  <a:srgbClr val="00B9FF"/>
                </a:solidFill>
                <a:latin typeface="Arial"/>
                <a:cs typeface="Arial"/>
              </a:rPr>
              <a:t>O</a:t>
            </a:r>
            <a:r>
              <a:rPr sz="4400" b="1" spc="365" dirty="0">
                <a:solidFill>
                  <a:srgbClr val="00B9FF"/>
                </a:solidFill>
                <a:latin typeface="Arial"/>
                <a:cs typeface="Arial"/>
              </a:rPr>
              <a:t>M</a:t>
            </a:r>
            <a:r>
              <a:rPr sz="4400" b="1" spc="-190" dirty="0">
                <a:solidFill>
                  <a:srgbClr val="00B9FF"/>
                </a:solidFill>
                <a:latin typeface="Arial"/>
                <a:cs typeface="Arial"/>
              </a:rPr>
              <a:t>P</a:t>
            </a:r>
            <a:r>
              <a:rPr sz="4400" b="1" spc="-15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4400" b="1" spc="114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4400" b="1" spc="-35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4400" b="1" spc="-55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-640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-229" dirty="0">
                <a:solidFill>
                  <a:srgbClr val="00B9FF"/>
                </a:solidFill>
                <a:latin typeface="Arial"/>
                <a:cs typeface="Arial"/>
              </a:rPr>
              <a:t>R</a:t>
            </a:r>
            <a:r>
              <a:rPr sz="4400" b="1" spc="-15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4400" b="1" spc="35" dirty="0">
                <a:solidFill>
                  <a:srgbClr val="00B9FF"/>
                </a:solidFill>
                <a:latin typeface="Arial"/>
                <a:cs typeface="Arial"/>
              </a:rPr>
              <a:t>C</a:t>
            </a:r>
            <a:r>
              <a:rPr sz="4400" b="1" spc="-125" dirty="0">
                <a:solidFill>
                  <a:srgbClr val="00B9FF"/>
                </a:solidFill>
                <a:latin typeface="Arial"/>
                <a:cs typeface="Arial"/>
              </a:rPr>
              <a:t>E  </a:t>
            </a:r>
            <a:r>
              <a:rPr sz="4400" b="1" spc="-15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4400" b="1" spc="155" dirty="0">
                <a:solidFill>
                  <a:srgbClr val="00B9FF"/>
                </a:solidFill>
                <a:latin typeface="Arial"/>
                <a:cs typeface="Arial"/>
              </a:rPr>
              <a:t>H</a:t>
            </a:r>
            <a:r>
              <a:rPr sz="4400" b="1" spc="-35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4400" b="1" spc="-15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4400" b="1" spc="-25" dirty="0">
                <a:solidFill>
                  <a:srgbClr val="00B9FF"/>
                </a:solidFill>
                <a:latin typeface="Arial"/>
                <a:cs typeface="Arial"/>
              </a:rPr>
              <a:t>D</a:t>
            </a:r>
            <a:r>
              <a:rPr sz="4400" b="1" spc="160" dirty="0">
                <a:solidFill>
                  <a:srgbClr val="00B9FF"/>
                </a:solidFill>
                <a:latin typeface="Arial"/>
                <a:cs typeface="Arial"/>
              </a:rPr>
              <a:t>,</a:t>
            </a:r>
            <a:r>
              <a:rPr sz="4400" b="1" spc="-650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65" dirty="0">
                <a:solidFill>
                  <a:srgbClr val="00B9FF"/>
                </a:solidFill>
                <a:latin typeface="Arial"/>
                <a:cs typeface="Arial"/>
              </a:rPr>
              <a:t>O</a:t>
            </a:r>
            <a:r>
              <a:rPr sz="4400" b="1" spc="-85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4400" b="1" spc="155" dirty="0">
                <a:solidFill>
                  <a:srgbClr val="00B9FF"/>
                </a:solidFill>
                <a:latin typeface="Arial"/>
                <a:cs typeface="Arial"/>
              </a:rPr>
              <a:t>H</a:t>
            </a:r>
            <a:r>
              <a:rPr sz="4400" b="1" spc="-35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4400" b="1" spc="-229" dirty="0">
                <a:solidFill>
                  <a:srgbClr val="00B9FF"/>
                </a:solidFill>
                <a:latin typeface="Arial"/>
                <a:cs typeface="Arial"/>
              </a:rPr>
              <a:t>R</a:t>
            </a:r>
            <a:r>
              <a:rPr sz="4400" b="1" spc="-50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-680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-215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-85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4400" b="1" spc="-229" dirty="0">
                <a:solidFill>
                  <a:srgbClr val="00B9FF"/>
                </a:solidFill>
                <a:latin typeface="Arial"/>
                <a:cs typeface="Arial"/>
              </a:rPr>
              <a:t>R</a:t>
            </a:r>
            <a:r>
              <a:rPr sz="4400" b="1" spc="55" dirty="0">
                <a:solidFill>
                  <a:srgbClr val="00B9FF"/>
                </a:solidFill>
                <a:latin typeface="Arial"/>
                <a:cs typeface="Arial"/>
              </a:rPr>
              <a:t>U</a:t>
            </a:r>
            <a:r>
              <a:rPr sz="4400" b="1" spc="-75" dirty="0">
                <a:solidFill>
                  <a:srgbClr val="00B9FF"/>
                </a:solidFill>
                <a:latin typeface="Arial"/>
                <a:cs typeface="Arial"/>
              </a:rPr>
              <a:t>GG</a:t>
            </a:r>
            <a:r>
              <a:rPr sz="4400" b="1" spc="-280" dirty="0">
                <a:solidFill>
                  <a:srgbClr val="00B9FF"/>
                </a:solidFill>
                <a:latin typeface="Arial"/>
                <a:cs typeface="Arial"/>
              </a:rPr>
              <a:t>L</a:t>
            </a:r>
            <a:r>
              <a:rPr sz="4400" b="1" spc="-35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4400" b="1" spc="130" dirty="0">
                <a:solidFill>
                  <a:srgbClr val="00B9FF"/>
                </a:solidFill>
                <a:latin typeface="Arial"/>
                <a:cs typeface="Arial"/>
              </a:rPr>
              <a:t>.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5239" y="1442084"/>
            <a:ext cx="7699375" cy="1635760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685"/>
              </a:spcBef>
            </a:pPr>
            <a:r>
              <a:rPr sz="4400" b="1" spc="10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4400" b="1" spc="15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-6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-3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4400" b="1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400" b="1" spc="6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400" b="1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-6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15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35" dirty="0">
                <a:solidFill>
                  <a:srgbClr val="00B9FF"/>
                </a:solidFill>
                <a:latin typeface="Arial"/>
                <a:cs typeface="Arial"/>
              </a:rPr>
              <a:t>C</a:t>
            </a:r>
            <a:r>
              <a:rPr sz="4400" b="1" spc="-15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4400" b="1" spc="-280" dirty="0">
                <a:solidFill>
                  <a:srgbClr val="00B9FF"/>
                </a:solidFill>
                <a:latin typeface="Arial"/>
                <a:cs typeface="Arial"/>
              </a:rPr>
              <a:t>L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4400" b="1" spc="114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4400" b="1" spc="45" dirty="0">
                <a:solidFill>
                  <a:srgbClr val="00B9FF"/>
                </a:solidFill>
                <a:latin typeface="Arial"/>
                <a:cs typeface="Arial"/>
              </a:rPr>
              <a:t>G  </a:t>
            </a:r>
            <a:r>
              <a:rPr sz="4400" b="1" spc="-215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60" dirty="0">
                <a:solidFill>
                  <a:srgbClr val="00B9FF"/>
                </a:solidFill>
                <a:latin typeface="Arial"/>
                <a:cs typeface="Arial"/>
              </a:rPr>
              <a:t>U</a:t>
            </a:r>
            <a:r>
              <a:rPr sz="4400" b="1" spc="35" dirty="0">
                <a:solidFill>
                  <a:srgbClr val="00B9FF"/>
                </a:solidFill>
                <a:latin typeface="Arial"/>
                <a:cs typeface="Arial"/>
              </a:rPr>
              <a:t>CC</a:t>
            </a:r>
            <a:r>
              <a:rPr sz="4400" b="1" spc="-35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4400" b="1" spc="-215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-55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-610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-3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4400" b="1" spc="-6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400" b="1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400" b="1" spc="-3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spc="-5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6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3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spc="14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4400" b="1" spc="-3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spc="-22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400" b="1" spc="-8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4400" b="1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400" b="1" spc="1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4400" b="1" spc="-2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3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spc="-20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spc="-6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-204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300" y="6574028"/>
            <a:ext cx="26822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0" dirty="0">
                <a:solidFill>
                  <a:srgbClr val="7E7E7E"/>
                </a:solidFill>
                <a:latin typeface="Microsoft Sans Serif"/>
                <a:cs typeface="Microsoft Sans Serif"/>
              </a:rPr>
              <a:t>Copyright</a:t>
            </a:r>
            <a:r>
              <a:rPr sz="900" spc="-3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105" dirty="0">
                <a:solidFill>
                  <a:srgbClr val="7E7E7E"/>
                </a:solidFill>
                <a:latin typeface="Microsoft Sans Serif"/>
                <a:cs typeface="Microsoft Sans Serif"/>
              </a:rPr>
              <a:t>©</a:t>
            </a:r>
            <a:r>
              <a:rPr sz="900" spc="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7E7E7E"/>
                </a:solidFill>
                <a:latin typeface="Microsoft Sans Serif"/>
                <a:cs typeface="Microsoft Sans Serif"/>
              </a:rPr>
              <a:t>2019</a:t>
            </a:r>
            <a:r>
              <a:rPr sz="900" spc="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7E7E7E"/>
                </a:solidFill>
                <a:latin typeface="Microsoft Sans Serif"/>
                <a:cs typeface="Microsoft Sans Serif"/>
              </a:rPr>
              <a:t>Accenture.</a:t>
            </a:r>
            <a:r>
              <a:rPr sz="900" spc="1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25" dirty="0">
                <a:solidFill>
                  <a:srgbClr val="7E7E7E"/>
                </a:solidFill>
                <a:latin typeface="Microsoft Sans Serif"/>
                <a:cs typeface="Microsoft Sans Serif"/>
              </a:rPr>
              <a:t>All</a:t>
            </a:r>
            <a:r>
              <a:rPr sz="9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45" dirty="0">
                <a:solidFill>
                  <a:srgbClr val="7E7E7E"/>
                </a:solidFill>
                <a:latin typeface="Microsoft Sans Serif"/>
                <a:cs typeface="Microsoft Sans Serif"/>
              </a:rPr>
              <a:t>rights</a:t>
            </a:r>
            <a:r>
              <a:rPr sz="9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25" dirty="0">
                <a:solidFill>
                  <a:srgbClr val="7E7E7E"/>
                </a:solidFill>
                <a:latin typeface="Microsoft Sans Serif"/>
                <a:cs typeface="Microsoft Sans Serif"/>
              </a:rPr>
              <a:t>reserved.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94668" y="6558788"/>
            <a:ext cx="1295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5" dirty="0">
                <a:solidFill>
                  <a:srgbClr val="A6A6A6"/>
                </a:solidFill>
                <a:latin typeface="Microsoft Sans Serif"/>
                <a:cs typeface="Microsoft Sans Serif"/>
              </a:rPr>
              <a:t>11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81728" y="2801099"/>
            <a:ext cx="2940685" cy="2940685"/>
            <a:chOff x="4681728" y="2801099"/>
            <a:chExt cx="2940685" cy="29406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3244" y="2801112"/>
              <a:ext cx="1453133" cy="13571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1728" y="3259836"/>
              <a:ext cx="2940557" cy="24818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4920" y="2801099"/>
              <a:ext cx="1085850" cy="103252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605396" y="3334892"/>
            <a:ext cx="4483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35" dirty="0">
                <a:solidFill>
                  <a:srgbClr val="FFFFFF"/>
                </a:solidFill>
                <a:latin typeface="Arial"/>
                <a:cs typeface="Arial"/>
              </a:rPr>
              <a:t>22%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6989" y="5168646"/>
            <a:ext cx="462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75" dirty="0">
                <a:solidFill>
                  <a:srgbClr val="FFFFFF"/>
                </a:solidFill>
                <a:latin typeface="Arial"/>
                <a:cs typeface="Arial"/>
              </a:rPr>
              <a:t>65%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1578" y="3178810"/>
            <a:ext cx="4216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13%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212" y="1342135"/>
            <a:ext cx="10482580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425"/>
              </a:spcBef>
            </a:pPr>
            <a:r>
              <a:rPr sz="1800" b="1" spc="50" dirty="0">
                <a:solidFill>
                  <a:srgbClr val="7500C0"/>
                </a:solidFill>
                <a:latin typeface="Arial"/>
                <a:cs typeface="Arial"/>
              </a:rPr>
              <a:t>The</a:t>
            </a:r>
            <a:r>
              <a:rPr sz="1800" b="1" spc="-15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Automotive</a:t>
            </a:r>
            <a:r>
              <a:rPr sz="1800" b="1" spc="-114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7500C0"/>
                </a:solidFill>
                <a:latin typeface="Arial"/>
                <a:cs typeface="Arial"/>
              </a:rPr>
              <a:t>–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7500C0"/>
                </a:solidFill>
                <a:latin typeface="Arial"/>
                <a:cs typeface="Arial"/>
              </a:rPr>
              <a:t>OES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7500C0"/>
                </a:solidFill>
                <a:latin typeface="Arial"/>
                <a:cs typeface="Arial"/>
              </a:rPr>
              <a:t>industry</a:t>
            </a:r>
            <a:r>
              <a:rPr sz="1800" b="1" spc="-13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7500C0"/>
                </a:solidFill>
                <a:latin typeface="Arial"/>
                <a:cs typeface="Arial"/>
              </a:rPr>
              <a:t>has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7500C0"/>
                </a:solidFill>
                <a:latin typeface="Arial"/>
                <a:cs typeface="Arial"/>
              </a:rPr>
              <a:t>a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7500C0"/>
                </a:solidFill>
                <a:latin typeface="Arial"/>
                <a:cs typeface="Arial"/>
              </a:rPr>
              <a:t>lower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7500C0"/>
                </a:solidFill>
                <a:latin typeface="Arial"/>
                <a:cs typeface="Arial"/>
              </a:rPr>
              <a:t>percentage</a:t>
            </a:r>
            <a:r>
              <a:rPr sz="1800" b="1" spc="-18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of</a:t>
            </a:r>
            <a:r>
              <a:rPr sz="1800" b="1" spc="-12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7500C0"/>
                </a:solidFill>
                <a:latin typeface="Arial"/>
                <a:cs typeface="Arial"/>
              </a:rPr>
              <a:t>Champions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compared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7500C0"/>
                </a:solidFill>
                <a:latin typeface="Arial"/>
                <a:cs typeface="Arial"/>
              </a:rPr>
              <a:t>to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7500C0"/>
                </a:solidFill>
                <a:latin typeface="Arial"/>
                <a:cs typeface="Arial"/>
              </a:rPr>
              <a:t>the</a:t>
            </a:r>
            <a:r>
              <a:rPr sz="1800" b="1" spc="-15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7500C0"/>
                </a:solidFill>
                <a:latin typeface="Arial"/>
                <a:cs typeface="Arial"/>
              </a:rPr>
              <a:t>global </a:t>
            </a:r>
            <a:r>
              <a:rPr sz="1800" b="1" spc="-484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7500C0"/>
                </a:solidFill>
                <a:latin typeface="Arial"/>
                <a:cs typeface="Arial"/>
              </a:rPr>
              <a:t>average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8300" y="248158"/>
            <a:ext cx="6875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0" dirty="0">
                <a:solidFill>
                  <a:srgbClr val="000000"/>
                </a:solidFill>
              </a:rPr>
              <a:t>S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130" dirty="0">
                <a:solidFill>
                  <a:srgbClr val="000000"/>
                </a:solidFill>
              </a:rPr>
              <a:t>,</a:t>
            </a:r>
            <a:r>
              <a:rPr sz="3600" spc="-585" dirty="0">
                <a:solidFill>
                  <a:srgbClr val="000000"/>
                </a:solidFill>
              </a:rPr>
              <a:t> </a:t>
            </a:r>
            <a:r>
              <a:rPr sz="3600" spc="55" dirty="0">
                <a:solidFill>
                  <a:srgbClr val="000000"/>
                </a:solidFill>
              </a:rPr>
              <a:t>W</a:t>
            </a:r>
            <a:r>
              <a:rPr sz="3600" spc="95" dirty="0">
                <a:solidFill>
                  <a:srgbClr val="000000"/>
                </a:solidFill>
              </a:rPr>
              <a:t>H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25" dirty="0">
                <a:solidFill>
                  <a:srgbClr val="000000"/>
                </a:solidFill>
              </a:rPr>
              <a:t>’</a:t>
            </a:r>
            <a:r>
              <a:rPr sz="3600" spc="-45" dirty="0">
                <a:solidFill>
                  <a:srgbClr val="000000"/>
                </a:solidFill>
              </a:rPr>
              <a:t>S</a:t>
            </a:r>
            <a:r>
              <a:rPr sz="3600" spc="-565" dirty="0">
                <a:solidFill>
                  <a:srgbClr val="000000"/>
                </a:solidFill>
              </a:rPr>
              <a:t> </a:t>
            </a:r>
            <a:r>
              <a:rPr sz="3600" spc="-200" dirty="0">
                <a:solidFill>
                  <a:srgbClr val="000000"/>
                </a:solidFill>
              </a:rPr>
              <a:t>S</a:t>
            </a:r>
            <a:r>
              <a:rPr sz="3600" dirty="0">
                <a:solidFill>
                  <a:srgbClr val="000000"/>
                </a:solidFill>
              </a:rPr>
              <a:t>C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-260" dirty="0">
                <a:solidFill>
                  <a:srgbClr val="000000"/>
                </a:solidFill>
              </a:rPr>
              <a:t>L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60" dirty="0">
                <a:solidFill>
                  <a:srgbClr val="000000"/>
                </a:solidFill>
              </a:rPr>
              <a:t>G</a:t>
            </a:r>
            <a:r>
              <a:rPr sz="3600" spc="-565" dirty="0">
                <a:solidFill>
                  <a:srgbClr val="000000"/>
                </a:solidFill>
              </a:rPr>
              <a:t> 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95" dirty="0">
                <a:solidFill>
                  <a:srgbClr val="000000"/>
                </a:solidFill>
              </a:rPr>
              <a:t>H</a:t>
            </a:r>
            <a:r>
              <a:rPr sz="3600" spc="-170" dirty="0">
                <a:solidFill>
                  <a:srgbClr val="000000"/>
                </a:solidFill>
              </a:rPr>
              <a:t>E</a:t>
            </a:r>
            <a:r>
              <a:rPr sz="3600" spc="-580" dirty="0">
                <a:solidFill>
                  <a:srgbClr val="000000"/>
                </a:solidFill>
              </a:rPr>
              <a:t> </a:t>
            </a:r>
            <a:r>
              <a:rPr sz="3600" spc="-290" dirty="0">
                <a:solidFill>
                  <a:srgbClr val="000000"/>
                </a:solidFill>
              </a:rPr>
              <a:t>B</a:t>
            </a:r>
            <a:r>
              <a:rPr sz="3600" spc="-325" dirty="0">
                <a:solidFill>
                  <a:srgbClr val="000000"/>
                </a:solidFill>
              </a:rPr>
              <a:t>E</a:t>
            </a:r>
            <a:r>
              <a:rPr sz="3600" spc="-200" dirty="0">
                <a:solidFill>
                  <a:srgbClr val="000000"/>
                </a:solidFill>
              </a:rPr>
              <a:t>S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-170" dirty="0">
                <a:solidFill>
                  <a:srgbClr val="000000"/>
                </a:solidFill>
              </a:rPr>
              <a:t>?</a:t>
            </a:r>
            <a:endParaRPr sz="3600"/>
          </a:p>
        </p:txBody>
      </p:sp>
      <p:sp>
        <p:nvSpPr>
          <p:cNvPr id="11" name="object 11"/>
          <p:cNvSpPr txBox="1"/>
          <p:nvPr/>
        </p:nvSpPr>
        <p:spPr>
          <a:xfrm>
            <a:off x="1199794" y="2430271"/>
            <a:ext cx="2306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0" dirty="0">
                <a:solidFill>
                  <a:srgbClr val="7500C0"/>
                </a:solidFill>
                <a:latin typeface="Arial"/>
                <a:cs typeface="Arial"/>
              </a:rPr>
              <a:t>AUTO</a:t>
            </a:r>
            <a:r>
              <a:rPr sz="1800" b="1" spc="95" dirty="0">
                <a:solidFill>
                  <a:srgbClr val="7500C0"/>
                </a:solidFill>
                <a:latin typeface="Arial"/>
                <a:cs typeface="Arial"/>
              </a:rPr>
              <a:t>M</a:t>
            </a:r>
            <a:r>
              <a:rPr sz="1800" b="1" spc="60" dirty="0">
                <a:solidFill>
                  <a:srgbClr val="7500C0"/>
                </a:solidFill>
                <a:latin typeface="Arial"/>
                <a:cs typeface="Arial"/>
              </a:rPr>
              <a:t>OTIVE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100" dirty="0">
                <a:solidFill>
                  <a:srgbClr val="7500C0"/>
                </a:solidFill>
                <a:latin typeface="Arial"/>
                <a:cs typeface="Arial"/>
              </a:rPr>
              <a:t>-</a:t>
            </a:r>
            <a:r>
              <a:rPr sz="1800" b="1" spc="-16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7500C0"/>
                </a:solidFill>
                <a:latin typeface="Arial"/>
                <a:cs typeface="Arial"/>
              </a:rPr>
              <a:t>OES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72888" y="2430271"/>
            <a:ext cx="215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00B9FF"/>
                </a:solidFill>
                <a:latin typeface="Arial"/>
                <a:cs typeface="Arial"/>
              </a:rPr>
              <a:t>CROSS-INDUSTRY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81543" y="2719246"/>
            <a:ext cx="3146425" cy="4826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400" b="1" spc="70" dirty="0">
                <a:solidFill>
                  <a:srgbClr val="7500C0"/>
                </a:solidFill>
                <a:latin typeface="Arial"/>
                <a:cs typeface="Arial"/>
              </a:rPr>
              <a:t>CHAMPIONS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5" dirty="0">
                <a:latin typeface="Microsoft Sans Serif"/>
                <a:cs typeface="Microsoft Sans Serif"/>
              </a:rPr>
              <a:t>Earn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RODI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higher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65" dirty="0">
                <a:latin typeface="Microsoft Sans Serif"/>
                <a:cs typeface="Microsoft Sans Serif"/>
              </a:rPr>
              <a:t>than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industry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ROIC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81543" y="3176371"/>
            <a:ext cx="326644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spc="60" dirty="0">
                <a:latin typeface="Microsoft Sans Serif"/>
                <a:cs typeface="Microsoft Sans Serif"/>
              </a:rPr>
              <a:t>and </a:t>
            </a:r>
            <a:r>
              <a:rPr sz="1400" spc="70" dirty="0">
                <a:latin typeface="Microsoft Sans Serif"/>
                <a:cs typeface="Microsoft Sans Serif"/>
              </a:rPr>
              <a:t>industry </a:t>
            </a:r>
            <a:r>
              <a:rPr sz="1400" spc="-5" dirty="0">
                <a:latin typeface="Microsoft Sans Serif"/>
                <a:cs typeface="Microsoft Sans Serif"/>
              </a:rPr>
              <a:t>RODI; </a:t>
            </a:r>
            <a:r>
              <a:rPr sz="1400" spc="35" dirty="0">
                <a:latin typeface="Microsoft Sans Serif"/>
                <a:cs typeface="Microsoft Sans Serif"/>
              </a:rPr>
              <a:t>scale </a:t>
            </a:r>
            <a:r>
              <a:rPr sz="1400" spc="80" dirty="0">
                <a:latin typeface="Microsoft Sans Serif"/>
                <a:cs typeface="Microsoft Sans Serif"/>
              </a:rPr>
              <a:t>more </a:t>
            </a:r>
            <a:r>
              <a:rPr sz="1400" spc="65" dirty="0">
                <a:latin typeface="Microsoft Sans Serif"/>
                <a:cs typeface="Microsoft Sans Serif"/>
              </a:rPr>
              <a:t>than 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50%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95" dirty="0">
                <a:latin typeface="Microsoft Sans Serif"/>
                <a:cs typeface="Microsoft Sans Serif"/>
              </a:rPr>
              <a:t>of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their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75" dirty="0">
                <a:latin typeface="Microsoft Sans Serif"/>
                <a:cs typeface="Microsoft Sans Serif"/>
              </a:rPr>
              <a:t>digital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Proof-of-Concepts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1543" y="3807942"/>
            <a:ext cx="3613150" cy="995044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400" b="1" spc="20" dirty="0">
                <a:solidFill>
                  <a:srgbClr val="A000FF"/>
                </a:solidFill>
                <a:latin typeface="Arial"/>
                <a:cs typeface="Arial"/>
              </a:rPr>
              <a:t>CONTENDERS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5" dirty="0">
                <a:latin typeface="Microsoft Sans Serif"/>
                <a:cs typeface="Microsoft Sans Serif"/>
              </a:rPr>
              <a:t>Earn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RODI </a:t>
            </a:r>
            <a:r>
              <a:rPr sz="1400" spc="70" dirty="0">
                <a:latin typeface="Microsoft Sans Serif"/>
                <a:cs typeface="Microsoft Sans Serif"/>
              </a:rPr>
              <a:t>lower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65" dirty="0">
                <a:latin typeface="Microsoft Sans Serif"/>
                <a:cs typeface="Microsoft Sans Serif"/>
              </a:rPr>
              <a:t>than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industry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ROIC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and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70" dirty="0">
                <a:latin typeface="Microsoft Sans Serif"/>
                <a:cs typeface="Microsoft Sans Serif"/>
              </a:rPr>
              <a:t>lower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65" dirty="0">
                <a:latin typeface="Microsoft Sans Serif"/>
                <a:cs typeface="Microsoft Sans Serif"/>
              </a:rPr>
              <a:t>than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industry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RODI;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scale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80" dirty="0">
                <a:latin typeface="Microsoft Sans Serif"/>
                <a:cs typeface="Microsoft Sans Serif"/>
              </a:rPr>
              <a:t>more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65" dirty="0">
                <a:latin typeface="Microsoft Sans Serif"/>
                <a:cs typeface="Microsoft Sans Serif"/>
              </a:rPr>
              <a:t>than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40" dirty="0">
                <a:latin typeface="Microsoft Sans Serif"/>
                <a:cs typeface="Microsoft Sans Serif"/>
              </a:rPr>
              <a:t>50%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95" dirty="0">
                <a:latin typeface="Microsoft Sans Serif"/>
                <a:cs typeface="Microsoft Sans Serif"/>
              </a:rPr>
              <a:t>of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their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PoCs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84844" y="4896967"/>
            <a:ext cx="3493770" cy="995044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400" b="1" spc="15" dirty="0">
                <a:solidFill>
                  <a:srgbClr val="00B9FF"/>
                </a:solidFill>
                <a:latin typeface="Arial"/>
                <a:cs typeface="Arial"/>
              </a:rPr>
              <a:t>CADETS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5" dirty="0">
                <a:latin typeface="Microsoft Sans Serif"/>
                <a:cs typeface="Microsoft Sans Serif"/>
              </a:rPr>
              <a:t>Earn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RODI </a:t>
            </a:r>
            <a:r>
              <a:rPr sz="1400" spc="70" dirty="0">
                <a:latin typeface="Microsoft Sans Serif"/>
                <a:cs typeface="Microsoft Sans Serif"/>
              </a:rPr>
              <a:t>lower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65" dirty="0">
                <a:latin typeface="Microsoft Sans Serif"/>
                <a:cs typeface="Microsoft Sans Serif"/>
              </a:rPr>
              <a:t>than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industry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ROIC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and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70" dirty="0">
                <a:latin typeface="Microsoft Sans Serif"/>
                <a:cs typeface="Microsoft Sans Serif"/>
              </a:rPr>
              <a:t>lower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65" dirty="0">
                <a:latin typeface="Microsoft Sans Serif"/>
                <a:cs typeface="Microsoft Sans Serif"/>
              </a:rPr>
              <a:t>than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industry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RODI;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scale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less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65" dirty="0">
                <a:latin typeface="Microsoft Sans Serif"/>
                <a:cs typeface="Microsoft Sans Serif"/>
              </a:rPr>
              <a:t>than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40" dirty="0">
                <a:latin typeface="Microsoft Sans Serif"/>
                <a:cs typeface="Microsoft Sans Serif"/>
              </a:rPr>
              <a:t>50%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95" dirty="0">
                <a:latin typeface="Microsoft Sans Serif"/>
                <a:cs typeface="Microsoft Sans Serif"/>
              </a:rPr>
              <a:t>of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their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PoCs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11642" y="3720084"/>
            <a:ext cx="3505200" cy="76200"/>
          </a:xfrm>
          <a:custGeom>
            <a:avLst/>
            <a:gdLst/>
            <a:ahLst/>
            <a:cxnLst/>
            <a:rect l="l" t="t" r="r" b="b"/>
            <a:pathLst>
              <a:path w="3505200" h="76200">
                <a:moveTo>
                  <a:pt x="3467100" y="0"/>
                </a:moveTo>
                <a:lnTo>
                  <a:pt x="3452252" y="2988"/>
                </a:lnTo>
                <a:lnTo>
                  <a:pt x="3440144" y="11144"/>
                </a:lnTo>
                <a:lnTo>
                  <a:pt x="3431988" y="23252"/>
                </a:lnTo>
                <a:lnTo>
                  <a:pt x="3429000" y="38100"/>
                </a:lnTo>
                <a:lnTo>
                  <a:pt x="3431988" y="52947"/>
                </a:lnTo>
                <a:lnTo>
                  <a:pt x="3440144" y="65055"/>
                </a:lnTo>
                <a:lnTo>
                  <a:pt x="3452252" y="73211"/>
                </a:lnTo>
                <a:lnTo>
                  <a:pt x="3467100" y="76200"/>
                </a:lnTo>
                <a:lnTo>
                  <a:pt x="3481947" y="73211"/>
                </a:lnTo>
                <a:lnTo>
                  <a:pt x="3494055" y="65055"/>
                </a:lnTo>
                <a:lnTo>
                  <a:pt x="3502211" y="52947"/>
                </a:lnTo>
                <a:lnTo>
                  <a:pt x="3503921" y="44450"/>
                </a:lnTo>
                <a:lnTo>
                  <a:pt x="3454400" y="44450"/>
                </a:lnTo>
                <a:lnTo>
                  <a:pt x="3454400" y="31750"/>
                </a:lnTo>
                <a:lnTo>
                  <a:pt x="3503921" y="31750"/>
                </a:lnTo>
                <a:lnTo>
                  <a:pt x="3502211" y="23252"/>
                </a:lnTo>
                <a:lnTo>
                  <a:pt x="3494055" y="11144"/>
                </a:lnTo>
                <a:lnTo>
                  <a:pt x="3481947" y="2988"/>
                </a:lnTo>
                <a:lnTo>
                  <a:pt x="3467100" y="0"/>
                </a:lnTo>
                <a:close/>
              </a:path>
              <a:path w="3505200" h="76200">
                <a:moveTo>
                  <a:pt x="3467100" y="31750"/>
                </a:moveTo>
                <a:lnTo>
                  <a:pt x="3454400" y="31750"/>
                </a:lnTo>
                <a:lnTo>
                  <a:pt x="3454400" y="44450"/>
                </a:lnTo>
                <a:lnTo>
                  <a:pt x="3467100" y="44450"/>
                </a:lnTo>
                <a:lnTo>
                  <a:pt x="3467100" y="31750"/>
                </a:lnTo>
                <a:close/>
              </a:path>
              <a:path w="3505200" h="76200">
                <a:moveTo>
                  <a:pt x="3503921" y="31750"/>
                </a:moveTo>
                <a:lnTo>
                  <a:pt x="3467100" y="31750"/>
                </a:lnTo>
                <a:lnTo>
                  <a:pt x="3467100" y="44450"/>
                </a:lnTo>
                <a:lnTo>
                  <a:pt x="3503921" y="44450"/>
                </a:lnTo>
                <a:lnTo>
                  <a:pt x="3505200" y="38100"/>
                </a:lnTo>
                <a:lnTo>
                  <a:pt x="3503921" y="31750"/>
                </a:lnTo>
                <a:close/>
              </a:path>
              <a:path w="3505200" h="76200">
                <a:moveTo>
                  <a:pt x="3416300" y="31750"/>
                </a:moveTo>
                <a:lnTo>
                  <a:pt x="3403600" y="31750"/>
                </a:lnTo>
                <a:lnTo>
                  <a:pt x="3403600" y="44450"/>
                </a:lnTo>
                <a:lnTo>
                  <a:pt x="3416300" y="44450"/>
                </a:lnTo>
                <a:lnTo>
                  <a:pt x="3416300" y="31750"/>
                </a:lnTo>
                <a:close/>
              </a:path>
              <a:path w="3505200" h="76200">
                <a:moveTo>
                  <a:pt x="3365500" y="31750"/>
                </a:moveTo>
                <a:lnTo>
                  <a:pt x="3352800" y="31750"/>
                </a:lnTo>
                <a:lnTo>
                  <a:pt x="3352800" y="44450"/>
                </a:lnTo>
                <a:lnTo>
                  <a:pt x="3365500" y="44450"/>
                </a:lnTo>
                <a:lnTo>
                  <a:pt x="3365500" y="31750"/>
                </a:lnTo>
                <a:close/>
              </a:path>
              <a:path w="3505200" h="76200">
                <a:moveTo>
                  <a:pt x="3314700" y="31750"/>
                </a:moveTo>
                <a:lnTo>
                  <a:pt x="3302000" y="31750"/>
                </a:lnTo>
                <a:lnTo>
                  <a:pt x="3302000" y="44450"/>
                </a:lnTo>
                <a:lnTo>
                  <a:pt x="3314700" y="44450"/>
                </a:lnTo>
                <a:lnTo>
                  <a:pt x="3314700" y="31750"/>
                </a:lnTo>
                <a:close/>
              </a:path>
              <a:path w="3505200" h="76200">
                <a:moveTo>
                  <a:pt x="3263900" y="31750"/>
                </a:moveTo>
                <a:lnTo>
                  <a:pt x="3251200" y="31750"/>
                </a:lnTo>
                <a:lnTo>
                  <a:pt x="3251200" y="44450"/>
                </a:lnTo>
                <a:lnTo>
                  <a:pt x="3263900" y="44450"/>
                </a:lnTo>
                <a:lnTo>
                  <a:pt x="3263900" y="31750"/>
                </a:lnTo>
                <a:close/>
              </a:path>
              <a:path w="3505200" h="76200">
                <a:moveTo>
                  <a:pt x="3213100" y="31750"/>
                </a:moveTo>
                <a:lnTo>
                  <a:pt x="3200400" y="31750"/>
                </a:lnTo>
                <a:lnTo>
                  <a:pt x="3200400" y="44450"/>
                </a:lnTo>
                <a:lnTo>
                  <a:pt x="3213100" y="44450"/>
                </a:lnTo>
                <a:lnTo>
                  <a:pt x="3213100" y="31750"/>
                </a:lnTo>
                <a:close/>
              </a:path>
              <a:path w="3505200" h="76200">
                <a:moveTo>
                  <a:pt x="3162300" y="31750"/>
                </a:moveTo>
                <a:lnTo>
                  <a:pt x="3149600" y="31750"/>
                </a:lnTo>
                <a:lnTo>
                  <a:pt x="3149600" y="44450"/>
                </a:lnTo>
                <a:lnTo>
                  <a:pt x="3162300" y="44450"/>
                </a:lnTo>
                <a:lnTo>
                  <a:pt x="3162300" y="31750"/>
                </a:lnTo>
                <a:close/>
              </a:path>
              <a:path w="3505200" h="76200">
                <a:moveTo>
                  <a:pt x="3111500" y="31750"/>
                </a:moveTo>
                <a:lnTo>
                  <a:pt x="3098800" y="31750"/>
                </a:lnTo>
                <a:lnTo>
                  <a:pt x="3098800" y="44450"/>
                </a:lnTo>
                <a:lnTo>
                  <a:pt x="3111500" y="44450"/>
                </a:lnTo>
                <a:lnTo>
                  <a:pt x="3111500" y="31750"/>
                </a:lnTo>
                <a:close/>
              </a:path>
              <a:path w="3505200" h="76200">
                <a:moveTo>
                  <a:pt x="3060700" y="31750"/>
                </a:moveTo>
                <a:lnTo>
                  <a:pt x="3048000" y="31750"/>
                </a:lnTo>
                <a:lnTo>
                  <a:pt x="3048000" y="44450"/>
                </a:lnTo>
                <a:lnTo>
                  <a:pt x="3060700" y="44450"/>
                </a:lnTo>
                <a:lnTo>
                  <a:pt x="3060700" y="31750"/>
                </a:lnTo>
                <a:close/>
              </a:path>
              <a:path w="3505200" h="76200">
                <a:moveTo>
                  <a:pt x="3009900" y="31750"/>
                </a:moveTo>
                <a:lnTo>
                  <a:pt x="2997200" y="31750"/>
                </a:lnTo>
                <a:lnTo>
                  <a:pt x="2997200" y="44450"/>
                </a:lnTo>
                <a:lnTo>
                  <a:pt x="3009900" y="44450"/>
                </a:lnTo>
                <a:lnTo>
                  <a:pt x="3009900" y="31750"/>
                </a:lnTo>
                <a:close/>
              </a:path>
              <a:path w="3505200" h="76200">
                <a:moveTo>
                  <a:pt x="2959100" y="31750"/>
                </a:moveTo>
                <a:lnTo>
                  <a:pt x="2946400" y="31750"/>
                </a:lnTo>
                <a:lnTo>
                  <a:pt x="2946400" y="44450"/>
                </a:lnTo>
                <a:lnTo>
                  <a:pt x="2959100" y="44450"/>
                </a:lnTo>
                <a:lnTo>
                  <a:pt x="2959100" y="31750"/>
                </a:lnTo>
                <a:close/>
              </a:path>
              <a:path w="3505200" h="76200">
                <a:moveTo>
                  <a:pt x="2908300" y="31750"/>
                </a:moveTo>
                <a:lnTo>
                  <a:pt x="2895600" y="31750"/>
                </a:lnTo>
                <a:lnTo>
                  <a:pt x="2895600" y="44450"/>
                </a:lnTo>
                <a:lnTo>
                  <a:pt x="2908300" y="44450"/>
                </a:lnTo>
                <a:lnTo>
                  <a:pt x="2908300" y="31750"/>
                </a:lnTo>
                <a:close/>
              </a:path>
              <a:path w="3505200" h="76200">
                <a:moveTo>
                  <a:pt x="2857500" y="31750"/>
                </a:moveTo>
                <a:lnTo>
                  <a:pt x="2844800" y="31750"/>
                </a:lnTo>
                <a:lnTo>
                  <a:pt x="2844800" y="44450"/>
                </a:lnTo>
                <a:lnTo>
                  <a:pt x="2857500" y="44450"/>
                </a:lnTo>
                <a:lnTo>
                  <a:pt x="2857500" y="31750"/>
                </a:lnTo>
                <a:close/>
              </a:path>
              <a:path w="3505200" h="76200">
                <a:moveTo>
                  <a:pt x="2806700" y="31750"/>
                </a:moveTo>
                <a:lnTo>
                  <a:pt x="2794000" y="31750"/>
                </a:lnTo>
                <a:lnTo>
                  <a:pt x="2794000" y="44450"/>
                </a:lnTo>
                <a:lnTo>
                  <a:pt x="2806700" y="44450"/>
                </a:lnTo>
                <a:lnTo>
                  <a:pt x="2806700" y="31750"/>
                </a:lnTo>
                <a:close/>
              </a:path>
              <a:path w="3505200" h="76200">
                <a:moveTo>
                  <a:pt x="2755900" y="31750"/>
                </a:moveTo>
                <a:lnTo>
                  <a:pt x="2743200" y="31750"/>
                </a:lnTo>
                <a:lnTo>
                  <a:pt x="2743200" y="44450"/>
                </a:lnTo>
                <a:lnTo>
                  <a:pt x="2755900" y="44450"/>
                </a:lnTo>
                <a:lnTo>
                  <a:pt x="2755900" y="31750"/>
                </a:lnTo>
                <a:close/>
              </a:path>
              <a:path w="3505200" h="76200">
                <a:moveTo>
                  <a:pt x="2705100" y="31750"/>
                </a:moveTo>
                <a:lnTo>
                  <a:pt x="2692400" y="31750"/>
                </a:lnTo>
                <a:lnTo>
                  <a:pt x="2692400" y="44450"/>
                </a:lnTo>
                <a:lnTo>
                  <a:pt x="2705100" y="44450"/>
                </a:lnTo>
                <a:lnTo>
                  <a:pt x="2705100" y="31750"/>
                </a:lnTo>
                <a:close/>
              </a:path>
              <a:path w="3505200" h="76200">
                <a:moveTo>
                  <a:pt x="2654300" y="31750"/>
                </a:moveTo>
                <a:lnTo>
                  <a:pt x="2641600" y="31750"/>
                </a:lnTo>
                <a:lnTo>
                  <a:pt x="2641600" y="44450"/>
                </a:lnTo>
                <a:lnTo>
                  <a:pt x="2654300" y="44450"/>
                </a:lnTo>
                <a:lnTo>
                  <a:pt x="2654300" y="31750"/>
                </a:lnTo>
                <a:close/>
              </a:path>
              <a:path w="3505200" h="76200">
                <a:moveTo>
                  <a:pt x="2603500" y="31750"/>
                </a:moveTo>
                <a:lnTo>
                  <a:pt x="2590800" y="31750"/>
                </a:lnTo>
                <a:lnTo>
                  <a:pt x="2590800" y="44450"/>
                </a:lnTo>
                <a:lnTo>
                  <a:pt x="2603500" y="44450"/>
                </a:lnTo>
                <a:lnTo>
                  <a:pt x="2603500" y="31750"/>
                </a:lnTo>
                <a:close/>
              </a:path>
              <a:path w="3505200" h="76200">
                <a:moveTo>
                  <a:pt x="2552700" y="31750"/>
                </a:moveTo>
                <a:lnTo>
                  <a:pt x="2540000" y="31750"/>
                </a:lnTo>
                <a:lnTo>
                  <a:pt x="2540000" y="44450"/>
                </a:lnTo>
                <a:lnTo>
                  <a:pt x="2552700" y="44450"/>
                </a:lnTo>
                <a:lnTo>
                  <a:pt x="2552700" y="31750"/>
                </a:lnTo>
                <a:close/>
              </a:path>
              <a:path w="3505200" h="76200">
                <a:moveTo>
                  <a:pt x="2501900" y="31750"/>
                </a:moveTo>
                <a:lnTo>
                  <a:pt x="2489200" y="31750"/>
                </a:lnTo>
                <a:lnTo>
                  <a:pt x="2489200" y="44450"/>
                </a:lnTo>
                <a:lnTo>
                  <a:pt x="2501900" y="44450"/>
                </a:lnTo>
                <a:lnTo>
                  <a:pt x="2501900" y="31750"/>
                </a:lnTo>
                <a:close/>
              </a:path>
              <a:path w="3505200" h="76200">
                <a:moveTo>
                  <a:pt x="2451100" y="31750"/>
                </a:moveTo>
                <a:lnTo>
                  <a:pt x="2438400" y="31750"/>
                </a:lnTo>
                <a:lnTo>
                  <a:pt x="2438400" y="44450"/>
                </a:lnTo>
                <a:lnTo>
                  <a:pt x="2451100" y="44450"/>
                </a:lnTo>
                <a:lnTo>
                  <a:pt x="2451100" y="31750"/>
                </a:lnTo>
                <a:close/>
              </a:path>
              <a:path w="3505200" h="76200">
                <a:moveTo>
                  <a:pt x="2400300" y="31750"/>
                </a:moveTo>
                <a:lnTo>
                  <a:pt x="2387600" y="31750"/>
                </a:lnTo>
                <a:lnTo>
                  <a:pt x="2387600" y="44450"/>
                </a:lnTo>
                <a:lnTo>
                  <a:pt x="2400300" y="44450"/>
                </a:lnTo>
                <a:lnTo>
                  <a:pt x="2400300" y="31750"/>
                </a:lnTo>
                <a:close/>
              </a:path>
              <a:path w="3505200" h="76200">
                <a:moveTo>
                  <a:pt x="2349500" y="31750"/>
                </a:moveTo>
                <a:lnTo>
                  <a:pt x="2336800" y="31750"/>
                </a:lnTo>
                <a:lnTo>
                  <a:pt x="2336800" y="44450"/>
                </a:lnTo>
                <a:lnTo>
                  <a:pt x="2349500" y="44450"/>
                </a:lnTo>
                <a:lnTo>
                  <a:pt x="2349500" y="31750"/>
                </a:lnTo>
                <a:close/>
              </a:path>
              <a:path w="3505200" h="76200">
                <a:moveTo>
                  <a:pt x="2298700" y="31750"/>
                </a:moveTo>
                <a:lnTo>
                  <a:pt x="2286000" y="31750"/>
                </a:lnTo>
                <a:lnTo>
                  <a:pt x="2286000" y="44450"/>
                </a:lnTo>
                <a:lnTo>
                  <a:pt x="2298700" y="44450"/>
                </a:lnTo>
                <a:lnTo>
                  <a:pt x="2298700" y="31750"/>
                </a:lnTo>
                <a:close/>
              </a:path>
              <a:path w="3505200" h="76200">
                <a:moveTo>
                  <a:pt x="2247900" y="31750"/>
                </a:moveTo>
                <a:lnTo>
                  <a:pt x="2235200" y="31750"/>
                </a:lnTo>
                <a:lnTo>
                  <a:pt x="2235200" y="44450"/>
                </a:lnTo>
                <a:lnTo>
                  <a:pt x="2247900" y="44450"/>
                </a:lnTo>
                <a:lnTo>
                  <a:pt x="2247900" y="31750"/>
                </a:lnTo>
                <a:close/>
              </a:path>
              <a:path w="3505200" h="76200">
                <a:moveTo>
                  <a:pt x="2197100" y="31750"/>
                </a:moveTo>
                <a:lnTo>
                  <a:pt x="2184400" y="31750"/>
                </a:lnTo>
                <a:lnTo>
                  <a:pt x="2184400" y="44450"/>
                </a:lnTo>
                <a:lnTo>
                  <a:pt x="2197100" y="44450"/>
                </a:lnTo>
                <a:lnTo>
                  <a:pt x="2197100" y="31750"/>
                </a:lnTo>
                <a:close/>
              </a:path>
              <a:path w="3505200" h="76200">
                <a:moveTo>
                  <a:pt x="2146300" y="31750"/>
                </a:moveTo>
                <a:lnTo>
                  <a:pt x="2133600" y="31750"/>
                </a:lnTo>
                <a:lnTo>
                  <a:pt x="2133600" y="44450"/>
                </a:lnTo>
                <a:lnTo>
                  <a:pt x="2146300" y="44450"/>
                </a:lnTo>
                <a:lnTo>
                  <a:pt x="2146300" y="31750"/>
                </a:lnTo>
                <a:close/>
              </a:path>
              <a:path w="3505200" h="76200">
                <a:moveTo>
                  <a:pt x="2095500" y="31750"/>
                </a:moveTo>
                <a:lnTo>
                  <a:pt x="2082800" y="31750"/>
                </a:lnTo>
                <a:lnTo>
                  <a:pt x="2082800" y="44450"/>
                </a:lnTo>
                <a:lnTo>
                  <a:pt x="2095500" y="44450"/>
                </a:lnTo>
                <a:lnTo>
                  <a:pt x="2095500" y="31750"/>
                </a:lnTo>
                <a:close/>
              </a:path>
              <a:path w="3505200" h="76200">
                <a:moveTo>
                  <a:pt x="2044700" y="31750"/>
                </a:moveTo>
                <a:lnTo>
                  <a:pt x="2032000" y="31750"/>
                </a:lnTo>
                <a:lnTo>
                  <a:pt x="2032000" y="44450"/>
                </a:lnTo>
                <a:lnTo>
                  <a:pt x="2044700" y="44450"/>
                </a:lnTo>
                <a:lnTo>
                  <a:pt x="2044700" y="31750"/>
                </a:lnTo>
                <a:close/>
              </a:path>
              <a:path w="3505200" h="76200">
                <a:moveTo>
                  <a:pt x="1993900" y="31750"/>
                </a:moveTo>
                <a:lnTo>
                  <a:pt x="1981200" y="31750"/>
                </a:lnTo>
                <a:lnTo>
                  <a:pt x="1981200" y="44450"/>
                </a:lnTo>
                <a:lnTo>
                  <a:pt x="1993900" y="44450"/>
                </a:lnTo>
                <a:lnTo>
                  <a:pt x="1993900" y="31750"/>
                </a:lnTo>
                <a:close/>
              </a:path>
              <a:path w="3505200" h="76200">
                <a:moveTo>
                  <a:pt x="1943100" y="31750"/>
                </a:moveTo>
                <a:lnTo>
                  <a:pt x="1930400" y="31750"/>
                </a:lnTo>
                <a:lnTo>
                  <a:pt x="1930400" y="44450"/>
                </a:lnTo>
                <a:lnTo>
                  <a:pt x="1943100" y="44450"/>
                </a:lnTo>
                <a:lnTo>
                  <a:pt x="1943100" y="31750"/>
                </a:lnTo>
                <a:close/>
              </a:path>
              <a:path w="3505200" h="76200">
                <a:moveTo>
                  <a:pt x="1892300" y="31750"/>
                </a:moveTo>
                <a:lnTo>
                  <a:pt x="1879600" y="31750"/>
                </a:lnTo>
                <a:lnTo>
                  <a:pt x="1879600" y="44450"/>
                </a:lnTo>
                <a:lnTo>
                  <a:pt x="1892300" y="44450"/>
                </a:lnTo>
                <a:lnTo>
                  <a:pt x="1892300" y="31750"/>
                </a:lnTo>
                <a:close/>
              </a:path>
              <a:path w="3505200" h="76200">
                <a:moveTo>
                  <a:pt x="1841500" y="31750"/>
                </a:moveTo>
                <a:lnTo>
                  <a:pt x="1828800" y="31750"/>
                </a:lnTo>
                <a:lnTo>
                  <a:pt x="1828800" y="44450"/>
                </a:lnTo>
                <a:lnTo>
                  <a:pt x="1841500" y="44450"/>
                </a:lnTo>
                <a:lnTo>
                  <a:pt x="1841500" y="31750"/>
                </a:lnTo>
                <a:close/>
              </a:path>
              <a:path w="3505200" h="76200">
                <a:moveTo>
                  <a:pt x="1790700" y="31750"/>
                </a:moveTo>
                <a:lnTo>
                  <a:pt x="1778000" y="31750"/>
                </a:lnTo>
                <a:lnTo>
                  <a:pt x="1778000" y="44450"/>
                </a:lnTo>
                <a:lnTo>
                  <a:pt x="1790700" y="44450"/>
                </a:lnTo>
                <a:lnTo>
                  <a:pt x="1790700" y="31750"/>
                </a:lnTo>
                <a:close/>
              </a:path>
              <a:path w="3505200" h="76200">
                <a:moveTo>
                  <a:pt x="1739900" y="31750"/>
                </a:moveTo>
                <a:lnTo>
                  <a:pt x="1727200" y="31750"/>
                </a:lnTo>
                <a:lnTo>
                  <a:pt x="1727200" y="44450"/>
                </a:lnTo>
                <a:lnTo>
                  <a:pt x="1739900" y="44450"/>
                </a:lnTo>
                <a:lnTo>
                  <a:pt x="1739900" y="31750"/>
                </a:lnTo>
                <a:close/>
              </a:path>
              <a:path w="3505200" h="76200">
                <a:moveTo>
                  <a:pt x="1689100" y="31750"/>
                </a:moveTo>
                <a:lnTo>
                  <a:pt x="1676400" y="31750"/>
                </a:lnTo>
                <a:lnTo>
                  <a:pt x="1676400" y="44450"/>
                </a:lnTo>
                <a:lnTo>
                  <a:pt x="1689100" y="44450"/>
                </a:lnTo>
                <a:lnTo>
                  <a:pt x="1689100" y="31750"/>
                </a:lnTo>
                <a:close/>
              </a:path>
              <a:path w="3505200" h="76200">
                <a:moveTo>
                  <a:pt x="1638300" y="31750"/>
                </a:moveTo>
                <a:lnTo>
                  <a:pt x="1625600" y="31750"/>
                </a:lnTo>
                <a:lnTo>
                  <a:pt x="1625600" y="44450"/>
                </a:lnTo>
                <a:lnTo>
                  <a:pt x="1638300" y="44450"/>
                </a:lnTo>
                <a:lnTo>
                  <a:pt x="1638300" y="31750"/>
                </a:lnTo>
                <a:close/>
              </a:path>
              <a:path w="3505200" h="76200">
                <a:moveTo>
                  <a:pt x="1587500" y="31750"/>
                </a:moveTo>
                <a:lnTo>
                  <a:pt x="1574800" y="31750"/>
                </a:lnTo>
                <a:lnTo>
                  <a:pt x="1574800" y="44450"/>
                </a:lnTo>
                <a:lnTo>
                  <a:pt x="1587500" y="44450"/>
                </a:lnTo>
                <a:lnTo>
                  <a:pt x="1587500" y="31750"/>
                </a:lnTo>
                <a:close/>
              </a:path>
              <a:path w="3505200" h="76200">
                <a:moveTo>
                  <a:pt x="1536700" y="31750"/>
                </a:moveTo>
                <a:lnTo>
                  <a:pt x="1524000" y="31750"/>
                </a:lnTo>
                <a:lnTo>
                  <a:pt x="1524000" y="44450"/>
                </a:lnTo>
                <a:lnTo>
                  <a:pt x="1536700" y="44450"/>
                </a:lnTo>
                <a:lnTo>
                  <a:pt x="1536700" y="31750"/>
                </a:lnTo>
                <a:close/>
              </a:path>
              <a:path w="3505200" h="76200">
                <a:moveTo>
                  <a:pt x="1485900" y="31750"/>
                </a:moveTo>
                <a:lnTo>
                  <a:pt x="1473200" y="31750"/>
                </a:lnTo>
                <a:lnTo>
                  <a:pt x="1473200" y="44450"/>
                </a:lnTo>
                <a:lnTo>
                  <a:pt x="1485900" y="44450"/>
                </a:lnTo>
                <a:lnTo>
                  <a:pt x="1485900" y="31750"/>
                </a:lnTo>
                <a:close/>
              </a:path>
              <a:path w="3505200" h="76200">
                <a:moveTo>
                  <a:pt x="1435100" y="31750"/>
                </a:moveTo>
                <a:lnTo>
                  <a:pt x="1422400" y="31750"/>
                </a:lnTo>
                <a:lnTo>
                  <a:pt x="1422400" y="44450"/>
                </a:lnTo>
                <a:lnTo>
                  <a:pt x="1435100" y="44450"/>
                </a:lnTo>
                <a:lnTo>
                  <a:pt x="1435100" y="31750"/>
                </a:lnTo>
                <a:close/>
              </a:path>
              <a:path w="3505200" h="76200">
                <a:moveTo>
                  <a:pt x="1384300" y="31750"/>
                </a:moveTo>
                <a:lnTo>
                  <a:pt x="1371600" y="31750"/>
                </a:lnTo>
                <a:lnTo>
                  <a:pt x="1371600" y="44450"/>
                </a:lnTo>
                <a:lnTo>
                  <a:pt x="1384300" y="44450"/>
                </a:lnTo>
                <a:lnTo>
                  <a:pt x="1384300" y="31750"/>
                </a:lnTo>
                <a:close/>
              </a:path>
              <a:path w="3505200" h="76200">
                <a:moveTo>
                  <a:pt x="1333500" y="31750"/>
                </a:moveTo>
                <a:lnTo>
                  <a:pt x="1320800" y="31750"/>
                </a:lnTo>
                <a:lnTo>
                  <a:pt x="1320800" y="44450"/>
                </a:lnTo>
                <a:lnTo>
                  <a:pt x="1333500" y="44450"/>
                </a:lnTo>
                <a:lnTo>
                  <a:pt x="1333500" y="31750"/>
                </a:lnTo>
                <a:close/>
              </a:path>
              <a:path w="3505200" h="76200">
                <a:moveTo>
                  <a:pt x="1282700" y="31750"/>
                </a:moveTo>
                <a:lnTo>
                  <a:pt x="1270000" y="31750"/>
                </a:lnTo>
                <a:lnTo>
                  <a:pt x="1270000" y="44450"/>
                </a:lnTo>
                <a:lnTo>
                  <a:pt x="1282700" y="44450"/>
                </a:lnTo>
                <a:lnTo>
                  <a:pt x="1282700" y="31750"/>
                </a:lnTo>
                <a:close/>
              </a:path>
              <a:path w="3505200" h="76200">
                <a:moveTo>
                  <a:pt x="1231900" y="31750"/>
                </a:moveTo>
                <a:lnTo>
                  <a:pt x="1219200" y="31750"/>
                </a:lnTo>
                <a:lnTo>
                  <a:pt x="1219200" y="44450"/>
                </a:lnTo>
                <a:lnTo>
                  <a:pt x="1231900" y="44450"/>
                </a:lnTo>
                <a:lnTo>
                  <a:pt x="1231900" y="31750"/>
                </a:lnTo>
                <a:close/>
              </a:path>
              <a:path w="3505200" h="76200">
                <a:moveTo>
                  <a:pt x="1181100" y="31750"/>
                </a:moveTo>
                <a:lnTo>
                  <a:pt x="1168400" y="31750"/>
                </a:lnTo>
                <a:lnTo>
                  <a:pt x="1168400" y="44450"/>
                </a:lnTo>
                <a:lnTo>
                  <a:pt x="1181100" y="44450"/>
                </a:lnTo>
                <a:lnTo>
                  <a:pt x="1181100" y="31750"/>
                </a:lnTo>
                <a:close/>
              </a:path>
              <a:path w="3505200" h="76200">
                <a:moveTo>
                  <a:pt x="1130300" y="31750"/>
                </a:moveTo>
                <a:lnTo>
                  <a:pt x="1117600" y="31750"/>
                </a:lnTo>
                <a:lnTo>
                  <a:pt x="1117600" y="44450"/>
                </a:lnTo>
                <a:lnTo>
                  <a:pt x="1130300" y="44450"/>
                </a:lnTo>
                <a:lnTo>
                  <a:pt x="1130300" y="31750"/>
                </a:lnTo>
                <a:close/>
              </a:path>
              <a:path w="3505200" h="76200">
                <a:moveTo>
                  <a:pt x="1079500" y="31750"/>
                </a:moveTo>
                <a:lnTo>
                  <a:pt x="1066800" y="31750"/>
                </a:lnTo>
                <a:lnTo>
                  <a:pt x="1066800" y="44450"/>
                </a:lnTo>
                <a:lnTo>
                  <a:pt x="1079500" y="44450"/>
                </a:lnTo>
                <a:lnTo>
                  <a:pt x="1079500" y="31750"/>
                </a:lnTo>
                <a:close/>
              </a:path>
              <a:path w="3505200" h="76200">
                <a:moveTo>
                  <a:pt x="1028700" y="31750"/>
                </a:moveTo>
                <a:lnTo>
                  <a:pt x="1016000" y="31750"/>
                </a:lnTo>
                <a:lnTo>
                  <a:pt x="1016000" y="44450"/>
                </a:lnTo>
                <a:lnTo>
                  <a:pt x="1028700" y="44450"/>
                </a:lnTo>
                <a:lnTo>
                  <a:pt x="1028700" y="31750"/>
                </a:lnTo>
                <a:close/>
              </a:path>
              <a:path w="3505200" h="76200">
                <a:moveTo>
                  <a:pt x="977900" y="31750"/>
                </a:moveTo>
                <a:lnTo>
                  <a:pt x="965200" y="31750"/>
                </a:lnTo>
                <a:lnTo>
                  <a:pt x="965200" y="44450"/>
                </a:lnTo>
                <a:lnTo>
                  <a:pt x="977900" y="44450"/>
                </a:lnTo>
                <a:lnTo>
                  <a:pt x="977900" y="31750"/>
                </a:lnTo>
                <a:close/>
              </a:path>
              <a:path w="3505200" h="76200">
                <a:moveTo>
                  <a:pt x="927100" y="31750"/>
                </a:moveTo>
                <a:lnTo>
                  <a:pt x="914400" y="31750"/>
                </a:lnTo>
                <a:lnTo>
                  <a:pt x="914400" y="44450"/>
                </a:lnTo>
                <a:lnTo>
                  <a:pt x="927100" y="44450"/>
                </a:lnTo>
                <a:lnTo>
                  <a:pt x="927100" y="31750"/>
                </a:lnTo>
                <a:close/>
              </a:path>
              <a:path w="3505200" h="76200">
                <a:moveTo>
                  <a:pt x="876300" y="31750"/>
                </a:moveTo>
                <a:lnTo>
                  <a:pt x="863600" y="31750"/>
                </a:lnTo>
                <a:lnTo>
                  <a:pt x="863600" y="44450"/>
                </a:lnTo>
                <a:lnTo>
                  <a:pt x="876300" y="44450"/>
                </a:lnTo>
                <a:lnTo>
                  <a:pt x="876300" y="31750"/>
                </a:lnTo>
                <a:close/>
              </a:path>
              <a:path w="3505200" h="76200">
                <a:moveTo>
                  <a:pt x="825500" y="31750"/>
                </a:moveTo>
                <a:lnTo>
                  <a:pt x="812800" y="31750"/>
                </a:lnTo>
                <a:lnTo>
                  <a:pt x="812800" y="44450"/>
                </a:lnTo>
                <a:lnTo>
                  <a:pt x="825500" y="44450"/>
                </a:lnTo>
                <a:lnTo>
                  <a:pt x="825500" y="31750"/>
                </a:lnTo>
                <a:close/>
              </a:path>
              <a:path w="3505200" h="76200">
                <a:moveTo>
                  <a:pt x="774700" y="31750"/>
                </a:moveTo>
                <a:lnTo>
                  <a:pt x="762000" y="31750"/>
                </a:lnTo>
                <a:lnTo>
                  <a:pt x="762000" y="44450"/>
                </a:lnTo>
                <a:lnTo>
                  <a:pt x="774700" y="44450"/>
                </a:lnTo>
                <a:lnTo>
                  <a:pt x="774700" y="31750"/>
                </a:lnTo>
                <a:close/>
              </a:path>
              <a:path w="3505200" h="76200">
                <a:moveTo>
                  <a:pt x="723900" y="31750"/>
                </a:moveTo>
                <a:lnTo>
                  <a:pt x="711200" y="31750"/>
                </a:lnTo>
                <a:lnTo>
                  <a:pt x="711200" y="44450"/>
                </a:lnTo>
                <a:lnTo>
                  <a:pt x="723900" y="44450"/>
                </a:lnTo>
                <a:lnTo>
                  <a:pt x="723900" y="31750"/>
                </a:lnTo>
                <a:close/>
              </a:path>
              <a:path w="3505200" h="76200">
                <a:moveTo>
                  <a:pt x="673100" y="31750"/>
                </a:moveTo>
                <a:lnTo>
                  <a:pt x="660400" y="31750"/>
                </a:lnTo>
                <a:lnTo>
                  <a:pt x="660400" y="44450"/>
                </a:lnTo>
                <a:lnTo>
                  <a:pt x="673100" y="44450"/>
                </a:lnTo>
                <a:lnTo>
                  <a:pt x="673100" y="31750"/>
                </a:lnTo>
                <a:close/>
              </a:path>
              <a:path w="3505200" h="76200">
                <a:moveTo>
                  <a:pt x="622300" y="31750"/>
                </a:moveTo>
                <a:lnTo>
                  <a:pt x="609600" y="31750"/>
                </a:lnTo>
                <a:lnTo>
                  <a:pt x="609600" y="44450"/>
                </a:lnTo>
                <a:lnTo>
                  <a:pt x="622300" y="44450"/>
                </a:lnTo>
                <a:lnTo>
                  <a:pt x="622300" y="31750"/>
                </a:lnTo>
                <a:close/>
              </a:path>
              <a:path w="3505200" h="76200">
                <a:moveTo>
                  <a:pt x="5715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571500" y="44450"/>
                </a:lnTo>
                <a:lnTo>
                  <a:pt x="571500" y="31750"/>
                </a:lnTo>
                <a:close/>
              </a:path>
              <a:path w="3505200" h="76200">
                <a:moveTo>
                  <a:pt x="520700" y="31750"/>
                </a:moveTo>
                <a:lnTo>
                  <a:pt x="508000" y="31750"/>
                </a:lnTo>
                <a:lnTo>
                  <a:pt x="5080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3505200" h="76200">
                <a:moveTo>
                  <a:pt x="469900" y="31750"/>
                </a:moveTo>
                <a:lnTo>
                  <a:pt x="457200" y="31750"/>
                </a:lnTo>
                <a:lnTo>
                  <a:pt x="457200" y="44450"/>
                </a:lnTo>
                <a:lnTo>
                  <a:pt x="469900" y="44450"/>
                </a:lnTo>
                <a:lnTo>
                  <a:pt x="469900" y="31750"/>
                </a:lnTo>
                <a:close/>
              </a:path>
              <a:path w="3505200" h="76200">
                <a:moveTo>
                  <a:pt x="419100" y="31750"/>
                </a:moveTo>
                <a:lnTo>
                  <a:pt x="406400" y="31750"/>
                </a:lnTo>
                <a:lnTo>
                  <a:pt x="406400" y="44450"/>
                </a:lnTo>
                <a:lnTo>
                  <a:pt x="419100" y="44450"/>
                </a:lnTo>
                <a:lnTo>
                  <a:pt x="419100" y="31750"/>
                </a:lnTo>
                <a:close/>
              </a:path>
              <a:path w="3505200" h="76200">
                <a:moveTo>
                  <a:pt x="368300" y="31750"/>
                </a:moveTo>
                <a:lnTo>
                  <a:pt x="355600" y="31750"/>
                </a:lnTo>
                <a:lnTo>
                  <a:pt x="355600" y="44450"/>
                </a:lnTo>
                <a:lnTo>
                  <a:pt x="368300" y="44450"/>
                </a:lnTo>
                <a:lnTo>
                  <a:pt x="368300" y="31750"/>
                </a:lnTo>
                <a:close/>
              </a:path>
              <a:path w="3505200" h="76200">
                <a:moveTo>
                  <a:pt x="317500" y="31750"/>
                </a:moveTo>
                <a:lnTo>
                  <a:pt x="304800" y="31750"/>
                </a:lnTo>
                <a:lnTo>
                  <a:pt x="304800" y="44450"/>
                </a:lnTo>
                <a:lnTo>
                  <a:pt x="317500" y="44450"/>
                </a:lnTo>
                <a:lnTo>
                  <a:pt x="317500" y="31750"/>
                </a:lnTo>
                <a:close/>
              </a:path>
              <a:path w="3505200" h="76200">
                <a:moveTo>
                  <a:pt x="266700" y="31750"/>
                </a:moveTo>
                <a:lnTo>
                  <a:pt x="254000" y="31750"/>
                </a:lnTo>
                <a:lnTo>
                  <a:pt x="254000" y="44450"/>
                </a:lnTo>
                <a:lnTo>
                  <a:pt x="266700" y="44450"/>
                </a:lnTo>
                <a:lnTo>
                  <a:pt x="266700" y="31750"/>
                </a:lnTo>
                <a:close/>
              </a:path>
              <a:path w="3505200" h="76200">
                <a:moveTo>
                  <a:pt x="2159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15900" y="44450"/>
                </a:lnTo>
                <a:lnTo>
                  <a:pt x="215900" y="31750"/>
                </a:lnTo>
                <a:close/>
              </a:path>
              <a:path w="3505200" h="76200">
                <a:moveTo>
                  <a:pt x="165100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3505200" h="76200">
                <a:moveTo>
                  <a:pt x="1143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14300" y="44450"/>
                </a:lnTo>
                <a:lnTo>
                  <a:pt x="114300" y="31750"/>
                </a:lnTo>
                <a:close/>
              </a:path>
              <a:path w="3505200" h="76200">
                <a:moveTo>
                  <a:pt x="635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63500" y="44450"/>
                </a:lnTo>
                <a:lnTo>
                  <a:pt x="63500" y="31750"/>
                </a:lnTo>
                <a:close/>
              </a:path>
              <a:path w="3505200" h="76200">
                <a:moveTo>
                  <a:pt x="127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700" y="44450"/>
                </a:lnTo>
                <a:lnTo>
                  <a:pt x="12700" y="31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8300" y="6072936"/>
            <a:ext cx="9605010" cy="3549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25" dirty="0">
                <a:solidFill>
                  <a:srgbClr val="363636"/>
                </a:solidFill>
                <a:latin typeface="Microsoft Sans Serif"/>
                <a:cs typeface="Microsoft Sans Serif"/>
              </a:rPr>
              <a:t>*Percentage </a:t>
            </a:r>
            <a:r>
              <a:rPr sz="900" spc="60" dirty="0">
                <a:solidFill>
                  <a:srgbClr val="363636"/>
                </a:solidFill>
                <a:latin typeface="Microsoft Sans Serif"/>
                <a:cs typeface="Microsoft Sans Serif"/>
              </a:rPr>
              <a:t>of</a:t>
            </a:r>
            <a:r>
              <a:rPr sz="90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champions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in</a:t>
            </a:r>
            <a:r>
              <a:rPr sz="90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30" dirty="0">
                <a:solidFill>
                  <a:srgbClr val="363636"/>
                </a:solidFill>
                <a:latin typeface="Microsoft Sans Serif"/>
                <a:cs typeface="Microsoft Sans Serif"/>
              </a:rPr>
              <a:t>each</a:t>
            </a:r>
            <a:r>
              <a:rPr sz="900" spc="2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5" dirty="0">
                <a:solidFill>
                  <a:srgbClr val="363636"/>
                </a:solidFill>
                <a:latin typeface="Microsoft Sans Serif"/>
                <a:cs typeface="Microsoft Sans Serif"/>
              </a:rPr>
              <a:t>geography</a:t>
            </a:r>
            <a:r>
              <a:rPr sz="900" spc="3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-80" dirty="0">
                <a:solidFill>
                  <a:srgbClr val="363636"/>
                </a:solidFill>
                <a:latin typeface="Microsoft Sans Serif"/>
                <a:cs typeface="Microsoft Sans Serif"/>
              </a:rPr>
              <a:t>=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35" dirty="0">
                <a:solidFill>
                  <a:srgbClr val="363636"/>
                </a:solidFill>
                <a:latin typeface="Microsoft Sans Serif"/>
                <a:cs typeface="Microsoft Sans Serif"/>
              </a:rPr>
              <a:t>100</a:t>
            </a:r>
            <a:r>
              <a:rPr sz="900" spc="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35" dirty="0">
                <a:solidFill>
                  <a:srgbClr val="363636"/>
                </a:solidFill>
                <a:latin typeface="Microsoft Sans Serif"/>
                <a:cs typeface="Microsoft Sans Serif"/>
              </a:rPr>
              <a:t>x</a:t>
            </a:r>
            <a:r>
              <a:rPr sz="90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(The</a:t>
            </a:r>
            <a:r>
              <a:rPr sz="900" spc="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5" dirty="0">
                <a:solidFill>
                  <a:srgbClr val="363636"/>
                </a:solidFill>
                <a:latin typeface="Microsoft Sans Serif"/>
                <a:cs typeface="Microsoft Sans Serif"/>
              </a:rPr>
              <a:t>number</a:t>
            </a:r>
            <a:r>
              <a:rPr sz="900" spc="2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60" dirty="0">
                <a:solidFill>
                  <a:srgbClr val="363636"/>
                </a:solidFill>
                <a:latin typeface="Microsoft Sans Serif"/>
                <a:cs typeface="Microsoft Sans Serif"/>
              </a:rPr>
              <a:t>of</a:t>
            </a:r>
            <a:r>
              <a:rPr sz="90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champions</a:t>
            </a:r>
            <a:r>
              <a:rPr sz="90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in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a</a:t>
            </a:r>
            <a:r>
              <a:rPr sz="900" spc="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particular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35" dirty="0">
                <a:solidFill>
                  <a:srgbClr val="363636"/>
                </a:solidFill>
                <a:latin typeface="Microsoft Sans Serif"/>
                <a:cs typeface="Microsoft Sans Serif"/>
              </a:rPr>
              <a:t>geography)/(Total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5" dirty="0">
                <a:solidFill>
                  <a:srgbClr val="363636"/>
                </a:solidFill>
                <a:latin typeface="Microsoft Sans Serif"/>
                <a:cs typeface="Microsoft Sans Serif"/>
              </a:rPr>
              <a:t>number</a:t>
            </a:r>
            <a:r>
              <a:rPr sz="900" spc="2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60" dirty="0">
                <a:solidFill>
                  <a:srgbClr val="363636"/>
                </a:solidFill>
                <a:latin typeface="Microsoft Sans Serif"/>
                <a:cs typeface="Microsoft Sans Serif"/>
              </a:rPr>
              <a:t>of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companies</a:t>
            </a:r>
            <a:r>
              <a:rPr sz="90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30" dirty="0">
                <a:solidFill>
                  <a:srgbClr val="363636"/>
                </a:solidFill>
                <a:latin typeface="Microsoft Sans Serif"/>
                <a:cs typeface="Microsoft Sans Serif"/>
              </a:rPr>
              <a:t>surveyed</a:t>
            </a:r>
            <a:r>
              <a:rPr sz="900" spc="2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in</a:t>
            </a:r>
            <a:r>
              <a:rPr sz="900" spc="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50" dirty="0">
                <a:solidFill>
                  <a:srgbClr val="363636"/>
                </a:solidFill>
                <a:latin typeface="Microsoft Sans Serif"/>
                <a:cs typeface="Microsoft Sans Serif"/>
              </a:rPr>
              <a:t>that</a:t>
            </a:r>
            <a:r>
              <a:rPr sz="900" spc="-1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particular</a:t>
            </a:r>
            <a:r>
              <a:rPr sz="900" spc="2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geography)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30" dirty="0">
                <a:solidFill>
                  <a:srgbClr val="363636"/>
                </a:solidFill>
                <a:latin typeface="Microsoft Sans Serif"/>
                <a:cs typeface="Microsoft Sans Serif"/>
              </a:rPr>
              <a:t>**Percentage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60" dirty="0">
                <a:solidFill>
                  <a:srgbClr val="363636"/>
                </a:solidFill>
                <a:latin typeface="Microsoft Sans Serif"/>
                <a:cs typeface="Microsoft Sans Serif"/>
              </a:rPr>
              <a:t>of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champions</a:t>
            </a:r>
            <a:r>
              <a:rPr sz="900" spc="-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in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30" dirty="0">
                <a:solidFill>
                  <a:srgbClr val="363636"/>
                </a:solidFill>
                <a:latin typeface="Microsoft Sans Serif"/>
                <a:cs typeface="Microsoft Sans Serif"/>
              </a:rPr>
              <a:t>each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5" dirty="0">
                <a:solidFill>
                  <a:srgbClr val="363636"/>
                </a:solidFill>
                <a:latin typeface="Microsoft Sans Serif"/>
                <a:cs typeface="Microsoft Sans Serif"/>
              </a:rPr>
              <a:t>industry</a:t>
            </a:r>
            <a:r>
              <a:rPr sz="90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-80" dirty="0">
                <a:solidFill>
                  <a:srgbClr val="363636"/>
                </a:solidFill>
                <a:latin typeface="Microsoft Sans Serif"/>
                <a:cs typeface="Microsoft Sans Serif"/>
              </a:rPr>
              <a:t>=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35" dirty="0">
                <a:solidFill>
                  <a:srgbClr val="363636"/>
                </a:solidFill>
                <a:latin typeface="Microsoft Sans Serif"/>
                <a:cs typeface="Microsoft Sans Serif"/>
              </a:rPr>
              <a:t>100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35" dirty="0">
                <a:solidFill>
                  <a:srgbClr val="363636"/>
                </a:solidFill>
                <a:latin typeface="Microsoft Sans Serif"/>
                <a:cs typeface="Microsoft Sans Serif"/>
              </a:rPr>
              <a:t>x</a:t>
            </a:r>
            <a:r>
              <a:rPr sz="900" spc="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(The</a:t>
            </a:r>
            <a:r>
              <a:rPr sz="90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5" dirty="0">
                <a:solidFill>
                  <a:srgbClr val="363636"/>
                </a:solidFill>
                <a:latin typeface="Microsoft Sans Serif"/>
                <a:cs typeface="Microsoft Sans Serif"/>
              </a:rPr>
              <a:t>number</a:t>
            </a:r>
            <a:r>
              <a:rPr sz="900" spc="2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60" dirty="0">
                <a:solidFill>
                  <a:srgbClr val="363636"/>
                </a:solidFill>
                <a:latin typeface="Microsoft Sans Serif"/>
                <a:cs typeface="Microsoft Sans Serif"/>
              </a:rPr>
              <a:t>of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champions</a:t>
            </a:r>
            <a:r>
              <a:rPr sz="900" spc="-2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in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a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particular</a:t>
            </a:r>
            <a:r>
              <a:rPr sz="900" spc="2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35" dirty="0">
                <a:solidFill>
                  <a:srgbClr val="363636"/>
                </a:solidFill>
                <a:latin typeface="Microsoft Sans Serif"/>
                <a:cs typeface="Microsoft Sans Serif"/>
              </a:rPr>
              <a:t>industry)/(Total</a:t>
            </a:r>
            <a:r>
              <a:rPr sz="900" spc="-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5" dirty="0">
                <a:solidFill>
                  <a:srgbClr val="363636"/>
                </a:solidFill>
                <a:latin typeface="Microsoft Sans Serif"/>
                <a:cs typeface="Microsoft Sans Serif"/>
              </a:rPr>
              <a:t>number</a:t>
            </a:r>
            <a:r>
              <a:rPr sz="900" spc="2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60" dirty="0">
                <a:solidFill>
                  <a:srgbClr val="363636"/>
                </a:solidFill>
                <a:latin typeface="Microsoft Sans Serif"/>
                <a:cs typeface="Microsoft Sans Serif"/>
              </a:rPr>
              <a:t>of</a:t>
            </a:r>
            <a:r>
              <a:rPr sz="900" spc="-1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companies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30" dirty="0">
                <a:solidFill>
                  <a:srgbClr val="363636"/>
                </a:solidFill>
                <a:latin typeface="Microsoft Sans Serif"/>
                <a:cs typeface="Microsoft Sans Serif"/>
              </a:rPr>
              <a:t>surveyed</a:t>
            </a:r>
            <a:r>
              <a:rPr sz="900" spc="2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in</a:t>
            </a:r>
            <a:r>
              <a:rPr sz="90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50" dirty="0">
                <a:solidFill>
                  <a:srgbClr val="363636"/>
                </a:solidFill>
                <a:latin typeface="Microsoft Sans Serif"/>
                <a:cs typeface="Microsoft Sans Serif"/>
              </a:rPr>
              <a:t>that</a:t>
            </a:r>
            <a:r>
              <a:rPr sz="90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particular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industry)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11642" y="4783835"/>
            <a:ext cx="3505200" cy="76200"/>
          </a:xfrm>
          <a:custGeom>
            <a:avLst/>
            <a:gdLst/>
            <a:ahLst/>
            <a:cxnLst/>
            <a:rect l="l" t="t" r="r" b="b"/>
            <a:pathLst>
              <a:path w="3505200" h="76200">
                <a:moveTo>
                  <a:pt x="3467100" y="0"/>
                </a:moveTo>
                <a:lnTo>
                  <a:pt x="3452252" y="2988"/>
                </a:lnTo>
                <a:lnTo>
                  <a:pt x="3440144" y="11144"/>
                </a:lnTo>
                <a:lnTo>
                  <a:pt x="3431988" y="23252"/>
                </a:lnTo>
                <a:lnTo>
                  <a:pt x="3429000" y="38100"/>
                </a:lnTo>
                <a:lnTo>
                  <a:pt x="3431988" y="52947"/>
                </a:lnTo>
                <a:lnTo>
                  <a:pt x="3440144" y="65055"/>
                </a:lnTo>
                <a:lnTo>
                  <a:pt x="3452252" y="73211"/>
                </a:lnTo>
                <a:lnTo>
                  <a:pt x="3467100" y="76200"/>
                </a:lnTo>
                <a:lnTo>
                  <a:pt x="3481947" y="73211"/>
                </a:lnTo>
                <a:lnTo>
                  <a:pt x="3494055" y="65055"/>
                </a:lnTo>
                <a:lnTo>
                  <a:pt x="3502211" y="52947"/>
                </a:lnTo>
                <a:lnTo>
                  <a:pt x="3503921" y="44450"/>
                </a:lnTo>
                <a:lnTo>
                  <a:pt x="3454400" y="44450"/>
                </a:lnTo>
                <a:lnTo>
                  <a:pt x="3454400" y="31750"/>
                </a:lnTo>
                <a:lnTo>
                  <a:pt x="3503921" y="31750"/>
                </a:lnTo>
                <a:lnTo>
                  <a:pt x="3502211" y="23252"/>
                </a:lnTo>
                <a:lnTo>
                  <a:pt x="3494055" y="11144"/>
                </a:lnTo>
                <a:lnTo>
                  <a:pt x="3481947" y="2988"/>
                </a:lnTo>
                <a:lnTo>
                  <a:pt x="3467100" y="0"/>
                </a:lnTo>
                <a:close/>
              </a:path>
              <a:path w="3505200" h="76200">
                <a:moveTo>
                  <a:pt x="3467100" y="31750"/>
                </a:moveTo>
                <a:lnTo>
                  <a:pt x="3454400" y="31750"/>
                </a:lnTo>
                <a:lnTo>
                  <a:pt x="3454400" y="44450"/>
                </a:lnTo>
                <a:lnTo>
                  <a:pt x="3467100" y="44450"/>
                </a:lnTo>
                <a:lnTo>
                  <a:pt x="3467100" y="31750"/>
                </a:lnTo>
                <a:close/>
              </a:path>
              <a:path w="3505200" h="76200">
                <a:moveTo>
                  <a:pt x="3503921" y="31750"/>
                </a:moveTo>
                <a:lnTo>
                  <a:pt x="3467100" y="31750"/>
                </a:lnTo>
                <a:lnTo>
                  <a:pt x="3467100" y="44450"/>
                </a:lnTo>
                <a:lnTo>
                  <a:pt x="3503921" y="44450"/>
                </a:lnTo>
                <a:lnTo>
                  <a:pt x="3505200" y="38100"/>
                </a:lnTo>
                <a:lnTo>
                  <a:pt x="3503921" y="31750"/>
                </a:lnTo>
                <a:close/>
              </a:path>
              <a:path w="3505200" h="76200">
                <a:moveTo>
                  <a:pt x="3416300" y="31750"/>
                </a:moveTo>
                <a:lnTo>
                  <a:pt x="3403600" y="31750"/>
                </a:lnTo>
                <a:lnTo>
                  <a:pt x="3403600" y="44450"/>
                </a:lnTo>
                <a:lnTo>
                  <a:pt x="3416300" y="44450"/>
                </a:lnTo>
                <a:lnTo>
                  <a:pt x="3416300" y="31750"/>
                </a:lnTo>
                <a:close/>
              </a:path>
              <a:path w="3505200" h="76200">
                <a:moveTo>
                  <a:pt x="3365500" y="31750"/>
                </a:moveTo>
                <a:lnTo>
                  <a:pt x="3352800" y="31750"/>
                </a:lnTo>
                <a:lnTo>
                  <a:pt x="3352800" y="44450"/>
                </a:lnTo>
                <a:lnTo>
                  <a:pt x="3365500" y="44450"/>
                </a:lnTo>
                <a:lnTo>
                  <a:pt x="3365500" y="31750"/>
                </a:lnTo>
                <a:close/>
              </a:path>
              <a:path w="3505200" h="76200">
                <a:moveTo>
                  <a:pt x="3314700" y="31750"/>
                </a:moveTo>
                <a:lnTo>
                  <a:pt x="3302000" y="31750"/>
                </a:lnTo>
                <a:lnTo>
                  <a:pt x="3302000" y="44450"/>
                </a:lnTo>
                <a:lnTo>
                  <a:pt x="3314700" y="44450"/>
                </a:lnTo>
                <a:lnTo>
                  <a:pt x="3314700" y="31750"/>
                </a:lnTo>
                <a:close/>
              </a:path>
              <a:path w="3505200" h="76200">
                <a:moveTo>
                  <a:pt x="3263900" y="31750"/>
                </a:moveTo>
                <a:lnTo>
                  <a:pt x="3251200" y="31750"/>
                </a:lnTo>
                <a:lnTo>
                  <a:pt x="3251200" y="44450"/>
                </a:lnTo>
                <a:lnTo>
                  <a:pt x="3263900" y="44450"/>
                </a:lnTo>
                <a:lnTo>
                  <a:pt x="3263900" y="31750"/>
                </a:lnTo>
                <a:close/>
              </a:path>
              <a:path w="3505200" h="76200">
                <a:moveTo>
                  <a:pt x="3213100" y="31750"/>
                </a:moveTo>
                <a:lnTo>
                  <a:pt x="3200400" y="31750"/>
                </a:lnTo>
                <a:lnTo>
                  <a:pt x="3200400" y="44450"/>
                </a:lnTo>
                <a:lnTo>
                  <a:pt x="3213100" y="44450"/>
                </a:lnTo>
                <a:lnTo>
                  <a:pt x="3213100" y="31750"/>
                </a:lnTo>
                <a:close/>
              </a:path>
              <a:path w="3505200" h="76200">
                <a:moveTo>
                  <a:pt x="3162300" y="31750"/>
                </a:moveTo>
                <a:lnTo>
                  <a:pt x="3149600" y="31750"/>
                </a:lnTo>
                <a:lnTo>
                  <a:pt x="3149600" y="44450"/>
                </a:lnTo>
                <a:lnTo>
                  <a:pt x="3162300" y="44450"/>
                </a:lnTo>
                <a:lnTo>
                  <a:pt x="3162300" y="31750"/>
                </a:lnTo>
                <a:close/>
              </a:path>
              <a:path w="3505200" h="76200">
                <a:moveTo>
                  <a:pt x="3111500" y="31750"/>
                </a:moveTo>
                <a:lnTo>
                  <a:pt x="3098800" y="31750"/>
                </a:lnTo>
                <a:lnTo>
                  <a:pt x="3098800" y="44450"/>
                </a:lnTo>
                <a:lnTo>
                  <a:pt x="3111500" y="44450"/>
                </a:lnTo>
                <a:lnTo>
                  <a:pt x="3111500" y="31750"/>
                </a:lnTo>
                <a:close/>
              </a:path>
              <a:path w="3505200" h="76200">
                <a:moveTo>
                  <a:pt x="3060700" y="31750"/>
                </a:moveTo>
                <a:lnTo>
                  <a:pt x="3048000" y="31750"/>
                </a:lnTo>
                <a:lnTo>
                  <a:pt x="3048000" y="44450"/>
                </a:lnTo>
                <a:lnTo>
                  <a:pt x="3060700" y="44450"/>
                </a:lnTo>
                <a:lnTo>
                  <a:pt x="3060700" y="31750"/>
                </a:lnTo>
                <a:close/>
              </a:path>
              <a:path w="3505200" h="76200">
                <a:moveTo>
                  <a:pt x="3009900" y="31750"/>
                </a:moveTo>
                <a:lnTo>
                  <a:pt x="2997200" y="31750"/>
                </a:lnTo>
                <a:lnTo>
                  <a:pt x="2997200" y="44450"/>
                </a:lnTo>
                <a:lnTo>
                  <a:pt x="3009900" y="44450"/>
                </a:lnTo>
                <a:lnTo>
                  <a:pt x="3009900" y="31750"/>
                </a:lnTo>
                <a:close/>
              </a:path>
              <a:path w="3505200" h="76200">
                <a:moveTo>
                  <a:pt x="2959100" y="31750"/>
                </a:moveTo>
                <a:lnTo>
                  <a:pt x="2946400" y="31750"/>
                </a:lnTo>
                <a:lnTo>
                  <a:pt x="2946400" y="44450"/>
                </a:lnTo>
                <a:lnTo>
                  <a:pt x="2959100" y="44450"/>
                </a:lnTo>
                <a:lnTo>
                  <a:pt x="2959100" y="31750"/>
                </a:lnTo>
                <a:close/>
              </a:path>
              <a:path w="3505200" h="76200">
                <a:moveTo>
                  <a:pt x="2908300" y="31750"/>
                </a:moveTo>
                <a:lnTo>
                  <a:pt x="2895600" y="31750"/>
                </a:lnTo>
                <a:lnTo>
                  <a:pt x="2895600" y="44450"/>
                </a:lnTo>
                <a:lnTo>
                  <a:pt x="2908300" y="44450"/>
                </a:lnTo>
                <a:lnTo>
                  <a:pt x="2908300" y="31750"/>
                </a:lnTo>
                <a:close/>
              </a:path>
              <a:path w="3505200" h="76200">
                <a:moveTo>
                  <a:pt x="2857500" y="31750"/>
                </a:moveTo>
                <a:lnTo>
                  <a:pt x="2844800" y="31750"/>
                </a:lnTo>
                <a:lnTo>
                  <a:pt x="2844800" y="44450"/>
                </a:lnTo>
                <a:lnTo>
                  <a:pt x="2857500" y="44450"/>
                </a:lnTo>
                <a:lnTo>
                  <a:pt x="2857500" y="31750"/>
                </a:lnTo>
                <a:close/>
              </a:path>
              <a:path w="3505200" h="76200">
                <a:moveTo>
                  <a:pt x="2806700" y="31750"/>
                </a:moveTo>
                <a:lnTo>
                  <a:pt x="2794000" y="31750"/>
                </a:lnTo>
                <a:lnTo>
                  <a:pt x="2794000" y="44450"/>
                </a:lnTo>
                <a:lnTo>
                  <a:pt x="2806700" y="44450"/>
                </a:lnTo>
                <a:lnTo>
                  <a:pt x="2806700" y="31750"/>
                </a:lnTo>
                <a:close/>
              </a:path>
              <a:path w="3505200" h="76200">
                <a:moveTo>
                  <a:pt x="2755900" y="31750"/>
                </a:moveTo>
                <a:lnTo>
                  <a:pt x="2743200" y="31750"/>
                </a:lnTo>
                <a:lnTo>
                  <a:pt x="2743200" y="44450"/>
                </a:lnTo>
                <a:lnTo>
                  <a:pt x="2755900" y="44450"/>
                </a:lnTo>
                <a:lnTo>
                  <a:pt x="2755900" y="31750"/>
                </a:lnTo>
                <a:close/>
              </a:path>
              <a:path w="3505200" h="76200">
                <a:moveTo>
                  <a:pt x="2705100" y="31750"/>
                </a:moveTo>
                <a:lnTo>
                  <a:pt x="2692400" y="31750"/>
                </a:lnTo>
                <a:lnTo>
                  <a:pt x="2692400" y="44450"/>
                </a:lnTo>
                <a:lnTo>
                  <a:pt x="2705100" y="44450"/>
                </a:lnTo>
                <a:lnTo>
                  <a:pt x="2705100" y="31750"/>
                </a:lnTo>
                <a:close/>
              </a:path>
              <a:path w="3505200" h="76200">
                <a:moveTo>
                  <a:pt x="2654300" y="31750"/>
                </a:moveTo>
                <a:lnTo>
                  <a:pt x="2641600" y="31750"/>
                </a:lnTo>
                <a:lnTo>
                  <a:pt x="2641600" y="44450"/>
                </a:lnTo>
                <a:lnTo>
                  <a:pt x="2654300" y="44450"/>
                </a:lnTo>
                <a:lnTo>
                  <a:pt x="2654300" y="31750"/>
                </a:lnTo>
                <a:close/>
              </a:path>
              <a:path w="3505200" h="76200">
                <a:moveTo>
                  <a:pt x="2603500" y="31750"/>
                </a:moveTo>
                <a:lnTo>
                  <a:pt x="2590800" y="31750"/>
                </a:lnTo>
                <a:lnTo>
                  <a:pt x="2590800" y="44450"/>
                </a:lnTo>
                <a:lnTo>
                  <a:pt x="2603500" y="44450"/>
                </a:lnTo>
                <a:lnTo>
                  <a:pt x="2603500" y="31750"/>
                </a:lnTo>
                <a:close/>
              </a:path>
              <a:path w="3505200" h="76200">
                <a:moveTo>
                  <a:pt x="2552700" y="31750"/>
                </a:moveTo>
                <a:lnTo>
                  <a:pt x="2540000" y="31750"/>
                </a:lnTo>
                <a:lnTo>
                  <a:pt x="2540000" y="44450"/>
                </a:lnTo>
                <a:lnTo>
                  <a:pt x="2552700" y="44450"/>
                </a:lnTo>
                <a:lnTo>
                  <a:pt x="2552700" y="31750"/>
                </a:lnTo>
                <a:close/>
              </a:path>
              <a:path w="3505200" h="76200">
                <a:moveTo>
                  <a:pt x="2501900" y="31750"/>
                </a:moveTo>
                <a:lnTo>
                  <a:pt x="2489200" y="31750"/>
                </a:lnTo>
                <a:lnTo>
                  <a:pt x="2489200" y="44450"/>
                </a:lnTo>
                <a:lnTo>
                  <a:pt x="2501900" y="44450"/>
                </a:lnTo>
                <a:lnTo>
                  <a:pt x="2501900" y="31750"/>
                </a:lnTo>
                <a:close/>
              </a:path>
              <a:path w="3505200" h="76200">
                <a:moveTo>
                  <a:pt x="2451100" y="31750"/>
                </a:moveTo>
                <a:lnTo>
                  <a:pt x="2438400" y="31750"/>
                </a:lnTo>
                <a:lnTo>
                  <a:pt x="2438400" y="44450"/>
                </a:lnTo>
                <a:lnTo>
                  <a:pt x="2451100" y="44450"/>
                </a:lnTo>
                <a:lnTo>
                  <a:pt x="2451100" y="31750"/>
                </a:lnTo>
                <a:close/>
              </a:path>
              <a:path w="3505200" h="76200">
                <a:moveTo>
                  <a:pt x="2400300" y="31750"/>
                </a:moveTo>
                <a:lnTo>
                  <a:pt x="2387600" y="31750"/>
                </a:lnTo>
                <a:lnTo>
                  <a:pt x="2387600" y="44450"/>
                </a:lnTo>
                <a:lnTo>
                  <a:pt x="2400300" y="44450"/>
                </a:lnTo>
                <a:lnTo>
                  <a:pt x="2400300" y="31750"/>
                </a:lnTo>
                <a:close/>
              </a:path>
              <a:path w="3505200" h="76200">
                <a:moveTo>
                  <a:pt x="2349500" y="31750"/>
                </a:moveTo>
                <a:lnTo>
                  <a:pt x="2336800" y="31750"/>
                </a:lnTo>
                <a:lnTo>
                  <a:pt x="2336800" y="44450"/>
                </a:lnTo>
                <a:lnTo>
                  <a:pt x="2349500" y="44450"/>
                </a:lnTo>
                <a:lnTo>
                  <a:pt x="2349500" y="31750"/>
                </a:lnTo>
                <a:close/>
              </a:path>
              <a:path w="3505200" h="76200">
                <a:moveTo>
                  <a:pt x="2298700" y="31750"/>
                </a:moveTo>
                <a:lnTo>
                  <a:pt x="2286000" y="31750"/>
                </a:lnTo>
                <a:lnTo>
                  <a:pt x="2286000" y="44450"/>
                </a:lnTo>
                <a:lnTo>
                  <a:pt x="2298700" y="44450"/>
                </a:lnTo>
                <a:lnTo>
                  <a:pt x="2298700" y="31750"/>
                </a:lnTo>
                <a:close/>
              </a:path>
              <a:path w="3505200" h="76200">
                <a:moveTo>
                  <a:pt x="2247900" y="31750"/>
                </a:moveTo>
                <a:lnTo>
                  <a:pt x="2235200" y="31750"/>
                </a:lnTo>
                <a:lnTo>
                  <a:pt x="2235200" y="44450"/>
                </a:lnTo>
                <a:lnTo>
                  <a:pt x="2247900" y="44450"/>
                </a:lnTo>
                <a:lnTo>
                  <a:pt x="2247900" y="31750"/>
                </a:lnTo>
                <a:close/>
              </a:path>
              <a:path w="3505200" h="76200">
                <a:moveTo>
                  <a:pt x="2197100" y="31750"/>
                </a:moveTo>
                <a:lnTo>
                  <a:pt x="2184400" y="31750"/>
                </a:lnTo>
                <a:lnTo>
                  <a:pt x="2184400" y="44450"/>
                </a:lnTo>
                <a:lnTo>
                  <a:pt x="2197100" y="44450"/>
                </a:lnTo>
                <a:lnTo>
                  <a:pt x="2197100" y="31750"/>
                </a:lnTo>
                <a:close/>
              </a:path>
              <a:path w="3505200" h="76200">
                <a:moveTo>
                  <a:pt x="2146300" y="31750"/>
                </a:moveTo>
                <a:lnTo>
                  <a:pt x="2133600" y="31750"/>
                </a:lnTo>
                <a:lnTo>
                  <a:pt x="2133600" y="44450"/>
                </a:lnTo>
                <a:lnTo>
                  <a:pt x="2146300" y="44450"/>
                </a:lnTo>
                <a:lnTo>
                  <a:pt x="2146300" y="31750"/>
                </a:lnTo>
                <a:close/>
              </a:path>
              <a:path w="3505200" h="76200">
                <a:moveTo>
                  <a:pt x="2095500" y="31750"/>
                </a:moveTo>
                <a:lnTo>
                  <a:pt x="2082800" y="31750"/>
                </a:lnTo>
                <a:lnTo>
                  <a:pt x="2082800" y="44450"/>
                </a:lnTo>
                <a:lnTo>
                  <a:pt x="2095500" y="44450"/>
                </a:lnTo>
                <a:lnTo>
                  <a:pt x="2095500" y="31750"/>
                </a:lnTo>
                <a:close/>
              </a:path>
              <a:path w="3505200" h="76200">
                <a:moveTo>
                  <a:pt x="2044700" y="31750"/>
                </a:moveTo>
                <a:lnTo>
                  <a:pt x="2032000" y="31750"/>
                </a:lnTo>
                <a:lnTo>
                  <a:pt x="2032000" y="44450"/>
                </a:lnTo>
                <a:lnTo>
                  <a:pt x="2044700" y="44450"/>
                </a:lnTo>
                <a:lnTo>
                  <a:pt x="2044700" y="31750"/>
                </a:lnTo>
                <a:close/>
              </a:path>
              <a:path w="3505200" h="76200">
                <a:moveTo>
                  <a:pt x="1993900" y="31750"/>
                </a:moveTo>
                <a:lnTo>
                  <a:pt x="1981200" y="31750"/>
                </a:lnTo>
                <a:lnTo>
                  <a:pt x="1981200" y="44450"/>
                </a:lnTo>
                <a:lnTo>
                  <a:pt x="1993900" y="44450"/>
                </a:lnTo>
                <a:lnTo>
                  <a:pt x="1993900" y="31750"/>
                </a:lnTo>
                <a:close/>
              </a:path>
              <a:path w="3505200" h="76200">
                <a:moveTo>
                  <a:pt x="1943100" y="31750"/>
                </a:moveTo>
                <a:lnTo>
                  <a:pt x="1930400" y="31750"/>
                </a:lnTo>
                <a:lnTo>
                  <a:pt x="1930400" y="44450"/>
                </a:lnTo>
                <a:lnTo>
                  <a:pt x="1943100" y="44450"/>
                </a:lnTo>
                <a:lnTo>
                  <a:pt x="1943100" y="31750"/>
                </a:lnTo>
                <a:close/>
              </a:path>
              <a:path w="3505200" h="76200">
                <a:moveTo>
                  <a:pt x="1892300" y="31750"/>
                </a:moveTo>
                <a:lnTo>
                  <a:pt x="1879600" y="31750"/>
                </a:lnTo>
                <a:lnTo>
                  <a:pt x="1879600" y="44450"/>
                </a:lnTo>
                <a:lnTo>
                  <a:pt x="1892300" y="44450"/>
                </a:lnTo>
                <a:lnTo>
                  <a:pt x="1892300" y="31750"/>
                </a:lnTo>
                <a:close/>
              </a:path>
              <a:path w="3505200" h="76200">
                <a:moveTo>
                  <a:pt x="1841500" y="31750"/>
                </a:moveTo>
                <a:lnTo>
                  <a:pt x="1828800" y="31750"/>
                </a:lnTo>
                <a:lnTo>
                  <a:pt x="1828800" y="44450"/>
                </a:lnTo>
                <a:lnTo>
                  <a:pt x="1841500" y="44450"/>
                </a:lnTo>
                <a:lnTo>
                  <a:pt x="1841500" y="31750"/>
                </a:lnTo>
                <a:close/>
              </a:path>
              <a:path w="3505200" h="76200">
                <a:moveTo>
                  <a:pt x="1790700" y="31750"/>
                </a:moveTo>
                <a:lnTo>
                  <a:pt x="1778000" y="31750"/>
                </a:lnTo>
                <a:lnTo>
                  <a:pt x="1778000" y="44450"/>
                </a:lnTo>
                <a:lnTo>
                  <a:pt x="1790700" y="44450"/>
                </a:lnTo>
                <a:lnTo>
                  <a:pt x="1790700" y="31750"/>
                </a:lnTo>
                <a:close/>
              </a:path>
              <a:path w="3505200" h="76200">
                <a:moveTo>
                  <a:pt x="1739900" y="31750"/>
                </a:moveTo>
                <a:lnTo>
                  <a:pt x="1727200" y="31750"/>
                </a:lnTo>
                <a:lnTo>
                  <a:pt x="1727200" y="44450"/>
                </a:lnTo>
                <a:lnTo>
                  <a:pt x="1739900" y="44450"/>
                </a:lnTo>
                <a:lnTo>
                  <a:pt x="1739900" y="31750"/>
                </a:lnTo>
                <a:close/>
              </a:path>
              <a:path w="3505200" h="76200">
                <a:moveTo>
                  <a:pt x="1689100" y="31750"/>
                </a:moveTo>
                <a:lnTo>
                  <a:pt x="1676400" y="31750"/>
                </a:lnTo>
                <a:lnTo>
                  <a:pt x="1676400" y="44450"/>
                </a:lnTo>
                <a:lnTo>
                  <a:pt x="1689100" y="44450"/>
                </a:lnTo>
                <a:lnTo>
                  <a:pt x="1689100" y="31750"/>
                </a:lnTo>
                <a:close/>
              </a:path>
              <a:path w="3505200" h="76200">
                <a:moveTo>
                  <a:pt x="1638300" y="31750"/>
                </a:moveTo>
                <a:lnTo>
                  <a:pt x="1625600" y="31750"/>
                </a:lnTo>
                <a:lnTo>
                  <a:pt x="1625600" y="44450"/>
                </a:lnTo>
                <a:lnTo>
                  <a:pt x="1638300" y="44450"/>
                </a:lnTo>
                <a:lnTo>
                  <a:pt x="1638300" y="31750"/>
                </a:lnTo>
                <a:close/>
              </a:path>
              <a:path w="3505200" h="76200">
                <a:moveTo>
                  <a:pt x="1587500" y="31750"/>
                </a:moveTo>
                <a:lnTo>
                  <a:pt x="1574800" y="31750"/>
                </a:lnTo>
                <a:lnTo>
                  <a:pt x="1574800" y="44450"/>
                </a:lnTo>
                <a:lnTo>
                  <a:pt x="1587500" y="44450"/>
                </a:lnTo>
                <a:lnTo>
                  <a:pt x="1587500" y="31750"/>
                </a:lnTo>
                <a:close/>
              </a:path>
              <a:path w="3505200" h="76200">
                <a:moveTo>
                  <a:pt x="1536700" y="31750"/>
                </a:moveTo>
                <a:lnTo>
                  <a:pt x="1524000" y="31750"/>
                </a:lnTo>
                <a:lnTo>
                  <a:pt x="1524000" y="44450"/>
                </a:lnTo>
                <a:lnTo>
                  <a:pt x="1536700" y="44450"/>
                </a:lnTo>
                <a:lnTo>
                  <a:pt x="1536700" y="31750"/>
                </a:lnTo>
                <a:close/>
              </a:path>
              <a:path w="3505200" h="76200">
                <a:moveTo>
                  <a:pt x="1485900" y="31750"/>
                </a:moveTo>
                <a:lnTo>
                  <a:pt x="1473200" y="31750"/>
                </a:lnTo>
                <a:lnTo>
                  <a:pt x="1473200" y="44450"/>
                </a:lnTo>
                <a:lnTo>
                  <a:pt x="1485900" y="44450"/>
                </a:lnTo>
                <a:lnTo>
                  <a:pt x="1485900" y="31750"/>
                </a:lnTo>
                <a:close/>
              </a:path>
              <a:path w="3505200" h="76200">
                <a:moveTo>
                  <a:pt x="1435100" y="31750"/>
                </a:moveTo>
                <a:lnTo>
                  <a:pt x="1422400" y="31750"/>
                </a:lnTo>
                <a:lnTo>
                  <a:pt x="1422400" y="44450"/>
                </a:lnTo>
                <a:lnTo>
                  <a:pt x="1435100" y="44450"/>
                </a:lnTo>
                <a:lnTo>
                  <a:pt x="1435100" y="31750"/>
                </a:lnTo>
                <a:close/>
              </a:path>
              <a:path w="3505200" h="76200">
                <a:moveTo>
                  <a:pt x="1384300" y="31750"/>
                </a:moveTo>
                <a:lnTo>
                  <a:pt x="1371600" y="31750"/>
                </a:lnTo>
                <a:lnTo>
                  <a:pt x="1371600" y="44450"/>
                </a:lnTo>
                <a:lnTo>
                  <a:pt x="1384300" y="44450"/>
                </a:lnTo>
                <a:lnTo>
                  <a:pt x="1384300" y="31750"/>
                </a:lnTo>
                <a:close/>
              </a:path>
              <a:path w="3505200" h="76200">
                <a:moveTo>
                  <a:pt x="1333500" y="31750"/>
                </a:moveTo>
                <a:lnTo>
                  <a:pt x="1320800" y="31750"/>
                </a:lnTo>
                <a:lnTo>
                  <a:pt x="1320800" y="44450"/>
                </a:lnTo>
                <a:lnTo>
                  <a:pt x="1333500" y="44450"/>
                </a:lnTo>
                <a:lnTo>
                  <a:pt x="1333500" y="31750"/>
                </a:lnTo>
                <a:close/>
              </a:path>
              <a:path w="3505200" h="76200">
                <a:moveTo>
                  <a:pt x="1282700" y="31750"/>
                </a:moveTo>
                <a:lnTo>
                  <a:pt x="1270000" y="31750"/>
                </a:lnTo>
                <a:lnTo>
                  <a:pt x="1270000" y="44450"/>
                </a:lnTo>
                <a:lnTo>
                  <a:pt x="1282700" y="44450"/>
                </a:lnTo>
                <a:lnTo>
                  <a:pt x="1282700" y="31750"/>
                </a:lnTo>
                <a:close/>
              </a:path>
              <a:path w="3505200" h="76200">
                <a:moveTo>
                  <a:pt x="1231900" y="31750"/>
                </a:moveTo>
                <a:lnTo>
                  <a:pt x="1219200" y="31750"/>
                </a:lnTo>
                <a:lnTo>
                  <a:pt x="1219200" y="44450"/>
                </a:lnTo>
                <a:lnTo>
                  <a:pt x="1231900" y="44450"/>
                </a:lnTo>
                <a:lnTo>
                  <a:pt x="1231900" y="31750"/>
                </a:lnTo>
                <a:close/>
              </a:path>
              <a:path w="3505200" h="76200">
                <a:moveTo>
                  <a:pt x="1181100" y="31750"/>
                </a:moveTo>
                <a:lnTo>
                  <a:pt x="1168400" y="31750"/>
                </a:lnTo>
                <a:lnTo>
                  <a:pt x="1168400" y="44450"/>
                </a:lnTo>
                <a:lnTo>
                  <a:pt x="1181100" y="44450"/>
                </a:lnTo>
                <a:lnTo>
                  <a:pt x="1181100" y="31750"/>
                </a:lnTo>
                <a:close/>
              </a:path>
              <a:path w="3505200" h="76200">
                <a:moveTo>
                  <a:pt x="1130300" y="31750"/>
                </a:moveTo>
                <a:lnTo>
                  <a:pt x="1117600" y="31750"/>
                </a:lnTo>
                <a:lnTo>
                  <a:pt x="1117600" y="44450"/>
                </a:lnTo>
                <a:lnTo>
                  <a:pt x="1130300" y="44450"/>
                </a:lnTo>
                <a:lnTo>
                  <a:pt x="1130300" y="31750"/>
                </a:lnTo>
                <a:close/>
              </a:path>
              <a:path w="3505200" h="76200">
                <a:moveTo>
                  <a:pt x="1079500" y="31750"/>
                </a:moveTo>
                <a:lnTo>
                  <a:pt x="1066800" y="31750"/>
                </a:lnTo>
                <a:lnTo>
                  <a:pt x="1066800" y="44450"/>
                </a:lnTo>
                <a:lnTo>
                  <a:pt x="1079500" y="44450"/>
                </a:lnTo>
                <a:lnTo>
                  <a:pt x="1079500" y="31750"/>
                </a:lnTo>
                <a:close/>
              </a:path>
              <a:path w="3505200" h="76200">
                <a:moveTo>
                  <a:pt x="1028700" y="31750"/>
                </a:moveTo>
                <a:lnTo>
                  <a:pt x="1016000" y="31750"/>
                </a:lnTo>
                <a:lnTo>
                  <a:pt x="1016000" y="44450"/>
                </a:lnTo>
                <a:lnTo>
                  <a:pt x="1028700" y="44450"/>
                </a:lnTo>
                <a:lnTo>
                  <a:pt x="1028700" y="31750"/>
                </a:lnTo>
                <a:close/>
              </a:path>
              <a:path w="3505200" h="76200">
                <a:moveTo>
                  <a:pt x="977900" y="31750"/>
                </a:moveTo>
                <a:lnTo>
                  <a:pt x="965200" y="31750"/>
                </a:lnTo>
                <a:lnTo>
                  <a:pt x="965200" y="44450"/>
                </a:lnTo>
                <a:lnTo>
                  <a:pt x="977900" y="44450"/>
                </a:lnTo>
                <a:lnTo>
                  <a:pt x="977900" y="31750"/>
                </a:lnTo>
                <a:close/>
              </a:path>
              <a:path w="3505200" h="76200">
                <a:moveTo>
                  <a:pt x="927100" y="31750"/>
                </a:moveTo>
                <a:lnTo>
                  <a:pt x="914400" y="31750"/>
                </a:lnTo>
                <a:lnTo>
                  <a:pt x="914400" y="44450"/>
                </a:lnTo>
                <a:lnTo>
                  <a:pt x="927100" y="44450"/>
                </a:lnTo>
                <a:lnTo>
                  <a:pt x="927100" y="31750"/>
                </a:lnTo>
                <a:close/>
              </a:path>
              <a:path w="3505200" h="76200">
                <a:moveTo>
                  <a:pt x="876300" y="31750"/>
                </a:moveTo>
                <a:lnTo>
                  <a:pt x="863600" y="31750"/>
                </a:lnTo>
                <a:lnTo>
                  <a:pt x="863600" y="44450"/>
                </a:lnTo>
                <a:lnTo>
                  <a:pt x="876300" y="44450"/>
                </a:lnTo>
                <a:lnTo>
                  <a:pt x="876300" y="31750"/>
                </a:lnTo>
                <a:close/>
              </a:path>
              <a:path w="3505200" h="76200">
                <a:moveTo>
                  <a:pt x="825500" y="31750"/>
                </a:moveTo>
                <a:lnTo>
                  <a:pt x="812800" y="31750"/>
                </a:lnTo>
                <a:lnTo>
                  <a:pt x="812800" y="44450"/>
                </a:lnTo>
                <a:lnTo>
                  <a:pt x="825500" y="44450"/>
                </a:lnTo>
                <a:lnTo>
                  <a:pt x="825500" y="31750"/>
                </a:lnTo>
                <a:close/>
              </a:path>
              <a:path w="3505200" h="76200">
                <a:moveTo>
                  <a:pt x="774700" y="31750"/>
                </a:moveTo>
                <a:lnTo>
                  <a:pt x="762000" y="31750"/>
                </a:lnTo>
                <a:lnTo>
                  <a:pt x="762000" y="44450"/>
                </a:lnTo>
                <a:lnTo>
                  <a:pt x="774700" y="44450"/>
                </a:lnTo>
                <a:lnTo>
                  <a:pt x="774700" y="31750"/>
                </a:lnTo>
                <a:close/>
              </a:path>
              <a:path w="3505200" h="76200">
                <a:moveTo>
                  <a:pt x="723900" y="31750"/>
                </a:moveTo>
                <a:lnTo>
                  <a:pt x="711200" y="31750"/>
                </a:lnTo>
                <a:lnTo>
                  <a:pt x="711200" y="44450"/>
                </a:lnTo>
                <a:lnTo>
                  <a:pt x="723900" y="44450"/>
                </a:lnTo>
                <a:lnTo>
                  <a:pt x="723900" y="31750"/>
                </a:lnTo>
                <a:close/>
              </a:path>
              <a:path w="3505200" h="76200">
                <a:moveTo>
                  <a:pt x="673100" y="31750"/>
                </a:moveTo>
                <a:lnTo>
                  <a:pt x="660400" y="31750"/>
                </a:lnTo>
                <a:lnTo>
                  <a:pt x="660400" y="44450"/>
                </a:lnTo>
                <a:lnTo>
                  <a:pt x="673100" y="44450"/>
                </a:lnTo>
                <a:lnTo>
                  <a:pt x="673100" y="31750"/>
                </a:lnTo>
                <a:close/>
              </a:path>
              <a:path w="3505200" h="76200">
                <a:moveTo>
                  <a:pt x="622300" y="31750"/>
                </a:moveTo>
                <a:lnTo>
                  <a:pt x="609600" y="31750"/>
                </a:lnTo>
                <a:lnTo>
                  <a:pt x="609600" y="44450"/>
                </a:lnTo>
                <a:lnTo>
                  <a:pt x="622300" y="44450"/>
                </a:lnTo>
                <a:lnTo>
                  <a:pt x="622300" y="31750"/>
                </a:lnTo>
                <a:close/>
              </a:path>
              <a:path w="3505200" h="76200">
                <a:moveTo>
                  <a:pt x="5715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571500" y="44450"/>
                </a:lnTo>
                <a:lnTo>
                  <a:pt x="571500" y="31750"/>
                </a:lnTo>
                <a:close/>
              </a:path>
              <a:path w="3505200" h="76200">
                <a:moveTo>
                  <a:pt x="520700" y="31750"/>
                </a:moveTo>
                <a:lnTo>
                  <a:pt x="508000" y="31750"/>
                </a:lnTo>
                <a:lnTo>
                  <a:pt x="5080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3505200" h="76200">
                <a:moveTo>
                  <a:pt x="469900" y="31750"/>
                </a:moveTo>
                <a:lnTo>
                  <a:pt x="457200" y="31750"/>
                </a:lnTo>
                <a:lnTo>
                  <a:pt x="457200" y="44450"/>
                </a:lnTo>
                <a:lnTo>
                  <a:pt x="469900" y="44450"/>
                </a:lnTo>
                <a:lnTo>
                  <a:pt x="469900" y="31750"/>
                </a:lnTo>
                <a:close/>
              </a:path>
              <a:path w="3505200" h="76200">
                <a:moveTo>
                  <a:pt x="419100" y="31750"/>
                </a:moveTo>
                <a:lnTo>
                  <a:pt x="406400" y="31750"/>
                </a:lnTo>
                <a:lnTo>
                  <a:pt x="406400" y="44450"/>
                </a:lnTo>
                <a:lnTo>
                  <a:pt x="419100" y="44450"/>
                </a:lnTo>
                <a:lnTo>
                  <a:pt x="419100" y="31750"/>
                </a:lnTo>
                <a:close/>
              </a:path>
              <a:path w="3505200" h="76200">
                <a:moveTo>
                  <a:pt x="368300" y="31750"/>
                </a:moveTo>
                <a:lnTo>
                  <a:pt x="355600" y="31750"/>
                </a:lnTo>
                <a:lnTo>
                  <a:pt x="355600" y="44450"/>
                </a:lnTo>
                <a:lnTo>
                  <a:pt x="368300" y="44450"/>
                </a:lnTo>
                <a:lnTo>
                  <a:pt x="368300" y="31750"/>
                </a:lnTo>
                <a:close/>
              </a:path>
              <a:path w="3505200" h="76200">
                <a:moveTo>
                  <a:pt x="317500" y="31750"/>
                </a:moveTo>
                <a:lnTo>
                  <a:pt x="304800" y="31750"/>
                </a:lnTo>
                <a:lnTo>
                  <a:pt x="304800" y="44450"/>
                </a:lnTo>
                <a:lnTo>
                  <a:pt x="317500" y="44450"/>
                </a:lnTo>
                <a:lnTo>
                  <a:pt x="317500" y="31750"/>
                </a:lnTo>
                <a:close/>
              </a:path>
              <a:path w="3505200" h="76200">
                <a:moveTo>
                  <a:pt x="266700" y="31750"/>
                </a:moveTo>
                <a:lnTo>
                  <a:pt x="254000" y="31750"/>
                </a:lnTo>
                <a:lnTo>
                  <a:pt x="254000" y="44450"/>
                </a:lnTo>
                <a:lnTo>
                  <a:pt x="266700" y="44450"/>
                </a:lnTo>
                <a:lnTo>
                  <a:pt x="266700" y="31750"/>
                </a:lnTo>
                <a:close/>
              </a:path>
              <a:path w="3505200" h="76200">
                <a:moveTo>
                  <a:pt x="2159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15900" y="44450"/>
                </a:lnTo>
                <a:lnTo>
                  <a:pt x="215900" y="31750"/>
                </a:lnTo>
                <a:close/>
              </a:path>
              <a:path w="3505200" h="76200">
                <a:moveTo>
                  <a:pt x="165100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3505200" h="76200">
                <a:moveTo>
                  <a:pt x="1143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14300" y="44450"/>
                </a:lnTo>
                <a:lnTo>
                  <a:pt x="114300" y="31750"/>
                </a:lnTo>
                <a:close/>
              </a:path>
              <a:path w="3505200" h="76200">
                <a:moveTo>
                  <a:pt x="635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63500" y="44450"/>
                </a:lnTo>
                <a:lnTo>
                  <a:pt x="63500" y="31750"/>
                </a:lnTo>
                <a:close/>
              </a:path>
              <a:path w="3505200" h="76200">
                <a:moveTo>
                  <a:pt x="127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700" y="44450"/>
                </a:lnTo>
                <a:lnTo>
                  <a:pt x="12700" y="31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880872" y="2828531"/>
            <a:ext cx="2940685" cy="2940685"/>
            <a:chOff x="880872" y="2828531"/>
            <a:chExt cx="2940685" cy="294068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2388" y="2828531"/>
              <a:ext cx="1201674" cy="10904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72" y="3006851"/>
              <a:ext cx="2940557" cy="27622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6776" y="2828531"/>
              <a:ext cx="723138" cy="904506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625089" y="3234054"/>
            <a:ext cx="417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15%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18421" y="6547281"/>
            <a:ext cx="263080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sz="900" spc="30" dirty="0">
                <a:solidFill>
                  <a:srgbClr val="363636"/>
                </a:solidFill>
                <a:latin typeface="Microsoft Sans Serif"/>
                <a:cs typeface="Microsoft Sans Serif"/>
              </a:rPr>
              <a:t>Source: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Accenture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2019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Industry</a:t>
            </a:r>
            <a:r>
              <a:rPr sz="90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X.0</a:t>
            </a:r>
            <a:r>
              <a:rPr sz="90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20" dirty="0">
                <a:solidFill>
                  <a:srgbClr val="363636"/>
                </a:solidFill>
                <a:latin typeface="Microsoft Sans Serif"/>
                <a:cs typeface="Microsoft Sans Serif"/>
              </a:rPr>
              <a:t>Survey</a:t>
            </a:r>
            <a:r>
              <a:rPr sz="900" spc="-3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500" spc="-67" baseline="-19444" dirty="0">
                <a:solidFill>
                  <a:srgbClr val="A6A6A6"/>
                </a:solidFill>
                <a:latin typeface="Microsoft Sans Serif"/>
                <a:cs typeface="Microsoft Sans Serif"/>
              </a:rPr>
              <a:t>12</a:t>
            </a:fld>
            <a:endParaRPr sz="1500" baseline="-19444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05380" y="5211826"/>
            <a:ext cx="4330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77%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24939" y="3151758"/>
            <a:ext cx="3282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30" dirty="0">
                <a:solidFill>
                  <a:srgbClr val="FFFFFF"/>
                </a:solidFill>
                <a:latin typeface="Arial"/>
                <a:cs typeface="Arial"/>
              </a:rPr>
              <a:t>8%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8158"/>
            <a:ext cx="11005185" cy="95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70"/>
              </a:lnSpc>
              <a:spcBef>
                <a:spcPts val="100"/>
              </a:spcBef>
            </a:pP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20" dirty="0">
                <a:solidFill>
                  <a:srgbClr val="000000"/>
                </a:solidFill>
              </a:rPr>
              <a:t>U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20" dirty="0">
                <a:solidFill>
                  <a:srgbClr val="000000"/>
                </a:solidFill>
              </a:rPr>
              <a:t>O</a:t>
            </a:r>
            <a:r>
              <a:rPr sz="3600" spc="45" dirty="0">
                <a:solidFill>
                  <a:srgbClr val="000000"/>
                </a:solidFill>
              </a:rPr>
              <a:t>-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325" dirty="0">
                <a:solidFill>
                  <a:srgbClr val="000000"/>
                </a:solidFill>
              </a:rPr>
              <a:t>E</a:t>
            </a:r>
            <a:r>
              <a:rPr sz="3600" spc="-45" dirty="0">
                <a:solidFill>
                  <a:srgbClr val="000000"/>
                </a:solidFill>
              </a:rPr>
              <a:t>S</a:t>
            </a:r>
            <a:r>
              <a:rPr sz="3600" spc="-56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C</a:t>
            </a:r>
            <a:r>
              <a:rPr sz="3600" spc="95" dirty="0">
                <a:solidFill>
                  <a:srgbClr val="000000"/>
                </a:solidFill>
              </a:rPr>
              <a:t>H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265" dirty="0">
                <a:solidFill>
                  <a:srgbClr val="000000"/>
                </a:solidFill>
              </a:rPr>
              <a:t>M</a:t>
            </a:r>
            <a:r>
              <a:rPr sz="3600" spc="-185" dirty="0">
                <a:solidFill>
                  <a:srgbClr val="000000"/>
                </a:solidFill>
              </a:rPr>
              <a:t>P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-45" dirty="0">
                <a:solidFill>
                  <a:srgbClr val="000000"/>
                </a:solidFill>
              </a:rPr>
              <a:t>S</a:t>
            </a:r>
            <a:r>
              <a:rPr sz="3600" spc="-555" dirty="0">
                <a:solidFill>
                  <a:srgbClr val="000000"/>
                </a:solidFill>
              </a:rPr>
              <a:t> </a:t>
            </a:r>
            <a:r>
              <a:rPr sz="3600" spc="-200" dirty="0">
                <a:solidFill>
                  <a:srgbClr val="000000"/>
                </a:solidFill>
              </a:rPr>
              <a:t>S</a:t>
            </a:r>
            <a:r>
              <a:rPr sz="3600" spc="-325" dirty="0">
                <a:solidFill>
                  <a:srgbClr val="000000"/>
                </a:solidFill>
              </a:rPr>
              <a:t>E</a:t>
            </a:r>
            <a:r>
              <a:rPr sz="3600" spc="50" dirty="0">
                <a:solidFill>
                  <a:srgbClr val="000000"/>
                </a:solidFill>
              </a:rPr>
              <a:t>T</a:t>
            </a:r>
            <a:r>
              <a:rPr sz="3600" spc="-580" dirty="0">
                <a:solidFill>
                  <a:srgbClr val="000000"/>
                </a:solidFill>
              </a:rPr>
              <a:t> 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95" dirty="0">
                <a:solidFill>
                  <a:srgbClr val="000000"/>
                </a:solidFill>
              </a:rPr>
              <a:t>H</a:t>
            </a:r>
            <a:r>
              <a:rPr sz="3600" spc="-325" dirty="0">
                <a:solidFill>
                  <a:srgbClr val="000000"/>
                </a:solidFill>
              </a:rPr>
              <a:t>E</a:t>
            </a:r>
            <a:r>
              <a:rPr sz="3600" spc="265" dirty="0">
                <a:solidFill>
                  <a:srgbClr val="000000"/>
                </a:solidFill>
              </a:rPr>
              <a:t>M</a:t>
            </a:r>
            <a:r>
              <a:rPr sz="3600" spc="-200" dirty="0">
                <a:solidFill>
                  <a:srgbClr val="000000"/>
                </a:solidFill>
              </a:rPr>
              <a:t>S</a:t>
            </a:r>
            <a:r>
              <a:rPr sz="3600" spc="-325" dirty="0">
                <a:solidFill>
                  <a:srgbClr val="000000"/>
                </a:solidFill>
              </a:rPr>
              <a:t>E</a:t>
            </a:r>
            <a:r>
              <a:rPr sz="3600" spc="-260" dirty="0">
                <a:solidFill>
                  <a:srgbClr val="000000"/>
                </a:solidFill>
              </a:rPr>
              <a:t>L</a:t>
            </a:r>
            <a:r>
              <a:rPr sz="3600" spc="90" dirty="0">
                <a:solidFill>
                  <a:srgbClr val="000000"/>
                </a:solidFill>
              </a:rPr>
              <a:t>V</a:t>
            </a:r>
            <a:r>
              <a:rPr sz="3600" spc="-325" dirty="0">
                <a:solidFill>
                  <a:srgbClr val="000000"/>
                </a:solidFill>
              </a:rPr>
              <a:t>E</a:t>
            </a:r>
            <a:r>
              <a:rPr sz="3600" spc="-45" dirty="0">
                <a:solidFill>
                  <a:srgbClr val="000000"/>
                </a:solidFill>
              </a:rPr>
              <a:t>S</a:t>
            </a:r>
            <a:r>
              <a:rPr sz="3600" spc="-530" dirty="0">
                <a:solidFill>
                  <a:srgbClr val="000000"/>
                </a:solidFill>
              </a:rPr>
              <a:t> </a:t>
            </a:r>
            <a:r>
              <a:rPr sz="3600" spc="95" dirty="0">
                <a:solidFill>
                  <a:srgbClr val="000000"/>
                </a:solidFill>
              </a:rPr>
              <a:t>H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-95" dirty="0">
                <a:solidFill>
                  <a:srgbClr val="000000"/>
                </a:solidFill>
              </a:rPr>
              <a:t>G</a:t>
            </a:r>
            <a:r>
              <a:rPr sz="3600" spc="95" dirty="0">
                <a:solidFill>
                  <a:srgbClr val="000000"/>
                </a:solidFill>
              </a:rPr>
              <a:t>H</a:t>
            </a:r>
            <a:r>
              <a:rPr sz="3600" spc="-325" dirty="0">
                <a:solidFill>
                  <a:srgbClr val="000000"/>
                </a:solidFill>
              </a:rPr>
              <a:t>E</a:t>
            </a:r>
            <a:r>
              <a:rPr sz="3600" spc="-65" dirty="0">
                <a:solidFill>
                  <a:srgbClr val="000000"/>
                </a:solidFill>
              </a:rPr>
              <a:t>R</a:t>
            </a:r>
            <a:endParaRPr sz="3600"/>
          </a:p>
          <a:p>
            <a:pPr marL="12700">
              <a:lnSpc>
                <a:spcPts val="3670"/>
              </a:lnSpc>
            </a:pPr>
            <a:r>
              <a:rPr sz="3600" spc="-5" dirty="0">
                <a:solidFill>
                  <a:srgbClr val="000000"/>
                </a:solidFill>
              </a:rPr>
              <a:t>“</a:t>
            </a:r>
            <a:r>
              <a:rPr sz="3600" spc="-220" dirty="0">
                <a:solidFill>
                  <a:srgbClr val="000000"/>
                </a:solidFill>
              </a:rPr>
              <a:t>R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60" dirty="0">
                <a:solidFill>
                  <a:srgbClr val="000000"/>
                </a:solidFill>
              </a:rPr>
              <a:t>D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155" dirty="0">
                <a:solidFill>
                  <a:srgbClr val="000000"/>
                </a:solidFill>
              </a:rPr>
              <a:t>”</a:t>
            </a:r>
            <a:r>
              <a:rPr sz="3600" spc="-550" dirty="0">
                <a:solidFill>
                  <a:srgbClr val="000000"/>
                </a:solidFill>
              </a:rPr>
              <a:t> 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-220" dirty="0">
                <a:solidFill>
                  <a:srgbClr val="000000"/>
                </a:solidFill>
              </a:rPr>
              <a:t>R</a:t>
            </a:r>
            <a:r>
              <a:rPr sz="3600" spc="-95" dirty="0">
                <a:solidFill>
                  <a:srgbClr val="000000"/>
                </a:solidFill>
              </a:rPr>
              <a:t>G</a:t>
            </a:r>
            <a:r>
              <a:rPr sz="3600" spc="-325" dirty="0">
                <a:solidFill>
                  <a:srgbClr val="000000"/>
                </a:solidFill>
              </a:rPr>
              <a:t>E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-45" dirty="0">
                <a:solidFill>
                  <a:srgbClr val="000000"/>
                </a:solidFill>
              </a:rPr>
              <a:t>S</a:t>
            </a:r>
            <a:r>
              <a:rPr sz="3600" spc="-590" dirty="0">
                <a:solidFill>
                  <a:srgbClr val="000000"/>
                </a:solidFill>
              </a:rPr>
              <a:t> 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100" dirty="0">
                <a:solidFill>
                  <a:srgbClr val="000000"/>
                </a:solidFill>
              </a:rPr>
              <a:t>D</a:t>
            </a:r>
            <a:r>
              <a:rPr sz="3600" spc="-595" dirty="0">
                <a:solidFill>
                  <a:srgbClr val="000000"/>
                </a:solidFill>
              </a:rPr>
              <a:t> 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dirty="0">
                <a:solidFill>
                  <a:srgbClr val="000000"/>
                </a:solidFill>
              </a:rPr>
              <a:t>C</a:t>
            </a:r>
            <a:r>
              <a:rPr sz="3600" spc="95" dirty="0">
                <a:solidFill>
                  <a:srgbClr val="000000"/>
                </a:solidFill>
              </a:rPr>
              <a:t>H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-325" dirty="0">
                <a:solidFill>
                  <a:srgbClr val="000000"/>
                </a:solidFill>
              </a:rPr>
              <a:t>E</a:t>
            </a:r>
            <a:r>
              <a:rPr sz="3600" spc="90" dirty="0">
                <a:solidFill>
                  <a:srgbClr val="000000"/>
                </a:solidFill>
              </a:rPr>
              <a:t>V</a:t>
            </a:r>
            <a:r>
              <a:rPr sz="3600" spc="-170" dirty="0">
                <a:solidFill>
                  <a:srgbClr val="000000"/>
                </a:solidFill>
              </a:rPr>
              <a:t>E</a:t>
            </a:r>
            <a:r>
              <a:rPr sz="3600" spc="-555" dirty="0">
                <a:solidFill>
                  <a:srgbClr val="000000"/>
                </a:solidFill>
              </a:rPr>
              <a:t> 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95" dirty="0">
                <a:solidFill>
                  <a:srgbClr val="000000"/>
                </a:solidFill>
              </a:rPr>
              <a:t>H</a:t>
            </a:r>
            <a:r>
              <a:rPr sz="3600" spc="-325" dirty="0">
                <a:solidFill>
                  <a:srgbClr val="000000"/>
                </a:solidFill>
              </a:rPr>
              <a:t>E</a:t>
            </a:r>
            <a:r>
              <a:rPr sz="3600" spc="420" dirty="0">
                <a:solidFill>
                  <a:srgbClr val="000000"/>
                </a:solidFill>
              </a:rPr>
              <a:t>M</a:t>
            </a:r>
            <a:r>
              <a:rPr sz="3600" spc="-570" dirty="0">
                <a:solidFill>
                  <a:srgbClr val="000000"/>
                </a:solidFill>
              </a:rPr>
              <a:t> 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15" dirty="0">
                <a:solidFill>
                  <a:srgbClr val="000000"/>
                </a:solidFill>
              </a:rPr>
              <a:t>OO</a:t>
            </a:r>
            <a:r>
              <a:rPr sz="3600" spc="105" dirty="0">
                <a:solidFill>
                  <a:srgbClr val="000000"/>
                </a:solidFill>
              </a:rPr>
              <a:t>.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367528" y="4143755"/>
            <a:ext cx="701040" cy="289560"/>
          </a:xfrm>
          <a:custGeom>
            <a:avLst/>
            <a:gdLst/>
            <a:ahLst/>
            <a:cxnLst/>
            <a:rect l="l" t="t" r="r" b="b"/>
            <a:pathLst>
              <a:path w="701039" h="289560">
                <a:moveTo>
                  <a:pt x="701039" y="0"/>
                </a:moveTo>
                <a:lnTo>
                  <a:pt x="0" y="0"/>
                </a:lnTo>
                <a:lnTo>
                  <a:pt x="0" y="289560"/>
                </a:lnTo>
                <a:lnTo>
                  <a:pt x="701039" y="289560"/>
                </a:lnTo>
                <a:lnTo>
                  <a:pt x="701039" y="0"/>
                </a:lnTo>
                <a:close/>
              </a:path>
            </a:pathLst>
          </a:custGeom>
          <a:solidFill>
            <a:srgbClr val="B1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67528" y="3080004"/>
          <a:ext cx="5875020" cy="1377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3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1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099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25,5%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solidFill>
                      <a:srgbClr val="A000FF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RODI</a:t>
                      </a:r>
                      <a:r>
                        <a:rPr sz="12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expected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solidFill>
                      <a:srgbClr val="A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22,2%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solidFill>
                      <a:srgbClr val="00B9FF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RODI</a:t>
                      </a:r>
                      <a:r>
                        <a:rPr sz="12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expect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solidFill>
                      <a:srgbClr val="00B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27,1%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solidFill>
                      <a:srgbClr val="A000FF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RODI</a:t>
                      </a:r>
                      <a:r>
                        <a:rPr sz="12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ieved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solidFill>
                      <a:srgbClr val="A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25,4%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solidFill>
                      <a:srgbClr val="00B9FF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RODI</a:t>
                      </a:r>
                      <a:r>
                        <a:rPr sz="12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ieved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solidFill>
                      <a:srgbClr val="00B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B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B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2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7,4%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ODI</a:t>
                      </a:r>
                      <a:r>
                        <a:rPr sz="1200" b="1" spc="-11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expected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1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7,1%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dirty="0">
                          <a:solidFill>
                            <a:srgbClr val="00B9FF"/>
                          </a:solidFill>
                          <a:latin typeface="Arial"/>
                          <a:cs typeface="Arial"/>
                        </a:rPr>
                        <a:t>ODI</a:t>
                      </a:r>
                      <a:r>
                        <a:rPr sz="1200" b="1" spc="-105" dirty="0">
                          <a:solidFill>
                            <a:srgbClr val="00B9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00B9FF"/>
                          </a:solidFill>
                          <a:latin typeface="Arial"/>
                          <a:cs typeface="Arial"/>
                        </a:rPr>
                        <a:t>expect</a:t>
                      </a:r>
                      <a:r>
                        <a:rPr sz="1200" b="1" spc="5" dirty="0">
                          <a:solidFill>
                            <a:srgbClr val="00B9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dirty="0">
                          <a:solidFill>
                            <a:srgbClr val="00B9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367528" y="4550664"/>
            <a:ext cx="615950" cy="291465"/>
          </a:xfrm>
          <a:custGeom>
            <a:avLst/>
            <a:gdLst/>
            <a:ahLst/>
            <a:cxnLst/>
            <a:rect l="l" t="t" r="r" b="b"/>
            <a:pathLst>
              <a:path w="615950" h="291464">
                <a:moveTo>
                  <a:pt x="615696" y="0"/>
                </a:moveTo>
                <a:lnTo>
                  <a:pt x="0" y="0"/>
                </a:lnTo>
                <a:lnTo>
                  <a:pt x="0" y="291084"/>
                </a:lnTo>
                <a:lnTo>
                  <a:pt x="615696" y="291084"/>
                </a:lnTo>
                <a:lnTo>
                  <a:pt x="615696" y="0"/>
                </a:lnTo>
                <a:close/>
              </a:path>
            </a:pathLst>
          </a:custGeom>
          <a:solidFill>
            <a:srgbClr val="B1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67528" y="5190744"/>
            <a:ext cx="577850" cy="291465"/>
          </a:xfrm>
          <a:prstGeom prst="rect">
            <a:avLst/>
          </a:prstGeom>
          <a:solidFill>
            <a:srgbClr val="E4CCFF"/>
          </a:solidFill>
        </p:spPr>
        <p:txBody>
          <a:bodyPr vert="horz" wrap="square" lIns="0" tIns="6985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550"/>
              </a:spcBef>
            </a:pPr>
            <a:r>
              <a:rPr sz="1100" b="1" spc="5" dirty="0">
                <a:solidFill>
                  <a:srgbClr val="7500C0"/>
                </a:solidFill>
                <a:latin typeface="Arial"/>
                <a:cs typeface="Arial"/>
              </a:rPr>
              <a:t>6,1%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9758" y="4607178"/>
            <a:ext cx="3727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90" dirty="0">
                <a:solidFill>
                  <a:srgbClr val="FFFFFF"/>
                </a:solidFill>
                <a:latin typeface="Arial"/>
                <a:cs typeface="Arial"/>
              </a:rPr>
              <a:t>6,</a:t>
            </a:r>
            <a:r>
              <a:rPr sz="1100" b="1" spc="15" dirty="0">
                <a:solidFill>
                  <a:srgbClr val="FFFFFF"/>
                </a:solidFill>
                <a:latin typeface="Arial"/>
                <a:cs typeface="Arial"/>
              </a:rPr>
              <a:t>5%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7528" y="5597652"/>
            <a:ext cx="445134" cy="291465"/>
          </a:xfrm>
          <a:prstGeom prst="rect">
            <a:avLst/>
          </a:prstGeom>
          <a:solidFill>
            <a:srgbClr val="E4CCFF"/>
          </a:solidFill>
        </p:spPr>
        <p:txBody>
          <a:bodyPr vert="horz" wrap="square" lIns="0" tIns="7048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555"/>
              </a:spcBef>
            </a:pPr>
            <a:r>
              <a:rPr sz="1100" b="1" spc="40" dirty="0">
                <a:solidFill>
                  <a:srgbClr val="7500C0"/>
                </a:solidFill>
                <a:latin typeface="Arial"/>
                <a:cs typeface="Arial"/>
              </a:rPr>
              <a:t>4,7%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3346" y="4586096"/>
            <a:ext cx="1156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="1" spc="60" dirty="0">
                <a:solidFill>
                  <a:srgbClr val="7500C0"/>
                </a:solidFill>
                <a:latin typeface="Arial"/>
                <a:cs typeface="Arial"/>
              </a:rPr>
              <a:t>ODI</a:t>
            </a:r>
            <a:r>
              <a:rPr sz="1200" b="1" spc="-10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200" b="1" spc="35" dirty="0">
                <a:solidFill>
                  <a:srgbClr val="7500C0"/>
                </a:solidFill>
                <a:latin typeface="Arial"/>
                <a:cs typeface="Arial"/>
              </a:rPr>
              <a:t>a</a:t>
            </a:r>
            <a:r>
              <a:rPr sz="1200" b="1" spc="30" dirty="0">
                <a:solidFill>
                  <a:srgbClr val="7500C0"/>
                </a:solidFill>
                <a:latin typeface="Arial"/>
                <a:cs typeface="Arial"/>
              </a:rPr>
              <a:t>ch</a:t>
            </a:r>
            <a:r>
              <a:rPr sz="1200" b="1" spc="50" dirty="0">
                <a:solidFill>
                  <a:srgbClr val="7500C0"/>
                </a:solidFill>
                <a:latin typeface="Arial"/>
                <a:cs typeface="Arial"/>
              </a:rPr>
              <a:t>ieve</a:t>
            </a:r>
            <a:r>
              <a:rPr sz="1200" b="1" spc="45" dirty="0">
                <a:solidFill>
                  <a:srgbClr val="7500C0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3346" y="5237226"/>
            <a:ext cx="1178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7500C0"/>
                </a:solidFill>
                <a:latin typeface="Arial"/>
                <a:cs typeface="Arial"/>
              </a:rPr>
              <a:t>R</a:t>
            </a:r>
            <a:r>
              <a:rPr sz="1200" b="1" spc="60" dirty="0">
                <a:solidFill>
                  <a:srgbClr val="7500C0"/>
                </a:solidFill>
                <a:latin typeface="Arial"/>
                <a:cs typeface="Arial"/>
              </a:rPr>
              <a:t>ODI</a:t>
            </a:r>
            <a:r>
              <a:rPr sz="1200" b="1" spc="-10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7500C0"/>
                </a:solidFill>
                <a:latin typeface="Arial"/>
                <a:cs typeface="Arial"/>
              </a:rPr>
              <a:t>expe</a:t>
            </a:r>
            <a:r>
              <a:rPr sz="1200" b="1" spc="50" dirty="0">
                <a:solidFill>
                  <a:srgbClr val="7500C0"/>
                </a:solidFill>
                <a:latin typeface="Arial"/>
                <a:cs typeface="Arial"/>
              </a:rPr>
              <a:t>ct</a:t>
            </a:r>
            <a:r>
              <a:rPr sz="1200" b="1" spc="70" dirty="0">
                <a:solidFill>
                  <a:srgbClr val="7500C0"/>
                </a:solidFill>
                <a:latin typeface="Arial"/>
                <a:cs typeface="Arial"/>
              </a:rPr>
              <a:t>e</a:t>
            </a:r>
            <a:r>
              <a:rPr sz="1200" b="1" spc="45" dirty="0">
                <a:solidFill>
                  <a:srgbClr val="7500C0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3346" y="5633110"/>
            <a:ext cx="1156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7500C0"/>
                </a:solidFill>
                <a:latin typeface="Arial"/>
                <a:cs typeface="Arial"/>
              </a:rPr>
              <a:t>R</a:t>
            </a:r>
            <a:r>
              <a:rPr sz="1200" b="1" spc="60" dirty="0">
                <a:solidFill>
                  <a:srgbClr val="7500C0"/>
                </a:solidFill>
                <a:latin typeface="Arial"/>
                <a:cs typeface="Arial"/>
              </a:rPr>
              <a:t>ODI</a:t>
            </a:r>
            <a:r>
              <a:rPr sz="1200" b="1" spc="-10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200" b="1" spc="35" dirty="0">
                <a:solidFill>
                  <a:srgbClr val="7500C0"/>
                </a:solidFill>
                <a:latin typeface="Arial"/>
                <a:cs typeface="Arial"/>
              </a:rPr>
              <a:t>a</a:t>
            </a:r>
            <a:r>
              <a:rPr sz="1200" b="1" spc="30" dirty="0">
                <a:solidFill>
                  <a:srgbClr val="7500C0"/>
                </a:solidFill>
                <a:latin typeface="Arial"/>
                <a:cs typeface="Arial"/>
              </a:rPr>
              <a:t>ch</a:t>
            </a:r>
            <a:r>
              <a:rPr sz="1200" b="1" spc="50" dirty="0">
                <a:solidFill>
                  <a:srgbClr val="7500C0"/>
                </a:solidFill>
                <a:latin typeface="Arial"/>
                <a:cs typeface="Arial"/>
              </a:rPr>
              <a:t>ieve</a:t>
            </a:r>
            <a:r>
              <a:rPr sz="1200" b="1" spc="45" dirty="0">
                <a:solidFill>
                  <a:srgbClr val="7500C0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36152" y="4157471"/>
            <a:ext cx="672465" cy="300355"/>
          </a:xfrm>
          <a:custGeom>
            <a:avLst/>
            <a:gdLst/>
            <a:ahLst/>
            <a:cxnLst/>
            <a:rect l="l" t="t" r="r" b="b"/>
            <a:pathLst>
              <a:path w="672465" h="300354">
                <a:moveTo>
                  <a:pt x="672083" y="0"/>
                </a:moveTo>
                <a:lnTo>
                  <a:pt x="0" y="0"/>
                </a:lnTo>
                <a:lnTo>
                  <a:pt x="0" y="300227"/>
                </a:lnTo>
                <a:lnTo>
                  <a:pt x="672083" y="300227"/>
                </a:lnTo>
                <a:lnTo>
                  <a:pt x="672083" y="0"/>
                </a:lnTo>
                <a:close/>
              </a:path>
            </a:pathLst>
          </a:custGeom>
          <a:solidFill>
            <a:srgbClr val="66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36152" y="5236464"/>
            <a:ext cx="1080770" cy="299085"/>
          </a:xfrm>
          <a:custGeom>
            <a:avLst/>
            <a:gdLst/>
            <a:ahLst/>
            <a:cxnLst/>
            <a:rect l="l" t="t" r="r" b="b"/>
            <a:pathLst>
              <a:path w="1080770" h="299085">
                <a:moveTo>
                  <a:pt x="1080516" y="0"/>
                </a:moveTo>
                <a:lnTo>
                  <a:pt x="0" y="0"/>
                </a:lnTo>
                <a:lnTo>
                  <a:pt x="0" y="298704"/>
                </a:lnTo>
                <a:lnTo>
                  <a:pt x="1080516" y="298704"/>
                </a:lnTo>
                <a:lnTo>
                  <a:pt x="1080516" y="0"/>
                </a:lnTo>
                <a:close/>
              </a:path>
            </a:pathLst>
          </a:custGeom>
          <a:solidFill>
            <a:srgbClr val="CC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36152" y="4576571"/>
            <a:ext cx="607060" cy="300355"/>
          </a:xfrm>
          <a:custGeom>
            <a:avLst/>
            <a:gdLst/>
            <a:ahLst/>
            <a:cxnLst/>
            <a:rect l="l" t="t" r="r" b="b"/>
            <a:pathLst>
              <a:path w="607059" h="300354">
                <a:moveTo>
                  <a:pt x="606551" y="0"/>
                </a:moveTo>
                <a:lnTo>
                  <a:pt x="0" y="0"/>
                </a:lnTo>
                <a:lnTo>
                  <a:pt x="0" y="300227"/>
                </a:lnTo>
                <a:lnTo>
                  <a:pt x="606551" y="300227"/>
                </a:lnTo>
                <a:lnTo>
                  <a:pt x="606551" y="0"/>
                </a:lnTo>
                <a:close/>
              </a:path>
            </a:pathLst>
          </a:custGeom>
          <a:solidFill>
            <a:srgbClr val="66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36152" y="5655564"/>
            <a:ext cx="919480" cy="299085"/>
          </a:xfrm>
          <a:custGeom>
            <a:avLst/>
            <a:gdLst/>
            <a:ahLst/>
            <a:cxnLst/>
            <a:rect l="l" t="t" r="r" b="b"/>
            <a:pathLst>
              <a:path w="919479" h="299085">
                <a:moveTo>
                  <a:pt x="918972" y="0"/>
                </a:moveTo>
                <a:lnTo>
                  <a:pt x="0" y="0"/>
                </a:lnTo>
                <a:lnTo>
                  <a:pt x="0" y="298704"/>
                </a:lnTo>
                <a:lnTo>
                  <a:pt x="918972" y="298704"/>
                </a:lnTo>
                <a:lnTo>
                  <a:pt x="918972" y="0"/>
                </a:lnTo>
                <a:close/>
              </a:path>
            </a:pathLst>
          </a:custGeom>
          <a:solidFill>
            <a:srgbClr val="CC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899397" y="5296916"/>
            <a:ext cx="4114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00B9FF"/>
                </a:solidFill>
                <a:latin typeface="Arial"/>
                <a:cs typeface="Arial"/>
              </a:rPr>
              <a:t>11,4%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00921" y="4625720"/>
            <a:ext cx="1670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050" algn="l"/>
              </a:tabLst>
            </a:pPr>
            <a:r>
              <a:rPr sz="1100" b="1" spc="90" dirty="0">
                <a:solidFill>
                  <a:srgbClr val="FFFFFF"/>
                </a:solidFill>
                <a:latin typeface="Arial"/>
                <a:cs typeface="Arial"/>
              </a:rPr>
              <a:t>6,</a:t>
            </a:r>
            <a:r>
              <a:rPr sz="1100" b="1" spc="40" dirty="0">
                <a:solidFill>
                  <a:srgbClr val="FFFFFF"/>
                </a:solidFill>
                <a:latin typeface="Arial"/>
                <a:cs typeface="Arial"/>
              </a:rPr>
              <a:t>4%	</a:t>
            </a:r>
            <a:r>
              <a:rPr sz="1200" b="1" spc="-25" dirty="0">
                <a:solidFill>
                  <a:srgbClr val="00B9FF"/>
                </a:solidFill>
                <a:latin typeface="Arial"/>
                <a:cs typeface="Arial"/>
              </a:rPr>
              <a:t>R</a:t>
            </a:r>
            <a:r>
              <a:rPr sz="1200" b="1" spc="60" dirty="0">
                <a:solidFill>
                  <a:srgbClr val="00B9FF"/>
                </a:solidFill>
                <a:latin typeface="Arial"/>
                <a:cs typeface="Arial"/>
              </a:rPr>
              <a:t>ODI</a:t>
            </a:r>
            <a:r>
              <a:rPr sz="1200" b="1" spc="-10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1200" b="1" spc="35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1200" b="1" spc="30" dirty="0">
                <a:solidFill>
                  <a:srgbClr val="00B9FF"/>
                </a:solidFill>
                <a:latin typeface="Arial"/>
                <a:cs typeface="Arial"/>
              </a:rPr>
              <a:t>ch</a:t>
            </a:r>
            <a:r>
              <a:rPr sz="1200" b="1" spc="50" dirty="0">
                <a:solidFill>
                  <a:srgbClr val="00B9FF"/>
                </a:solidFill>
                <a:latin typeface="Arial"/>
                <a:cs typeface="Arial"/>
              </a:rPr>
              <a:t>ieve</a:t>
            </a:r>
            <a:r>
              <a:rPr sz="1200" b="1" spc="45" dirty="0">
                <a:solidFill>
                  <a:srgbClr val="00B9FF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98763" y="5703823"/>
            <a:ext cx="1673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8955" algn="l"/>
              </a:tabLst>
            </a:pPr>
            <a:r>
              <a:rPr sz="1100" b="1" spc="60" dirty="0">
                <a:solidFill>
                  <a:srgbClr val="00B9FF"/>
                </a:solidFill>
                <a:latin typeface="Arial"/>
                <a:cs typeface="Arial"/>
              </a:rPr>
              <a:t>9,</a:t>
            </a:r>
            <a:r>
              <a:rPr sz="1100" b="1" spc="90" dirty="0">
                <a:solidFill>
                  <a:srgbClr val="00B9FF"/>
                </a:solidFill>
                <a:latin typeface="Arial"/>
                <a:cs typeface="Arial"/>
              </a:rPr>
              <a:t>7</a:t>
            </a:r>
            <a:r>
              <a:rPr sz="1100" b="1" spc="-60" dirty="0">
                <a:solidFill>
                  <a:srgbClr val="00B9FF"/>
                </a:solidFill>
                <a:latin typeface="Arial"/>
                <a:cs typeface="Arial"/>
              </a:rPr>
              <a:t>%</a:t>
            </a:r>
            <a:r>
              <a:rPr sz="1100" b="1" dirty="0">
                <a:solidFill>
                  <a:srgbClr val="00B9FF"/>
                </a:solidFill>
                <a:latin typeface="Arial"/>
                <a:cs typeface="Arial"/>
              </a:rPr>
              <a:t>	</a:t>
            </a:r>
            <a:r>
              <a:rPr sz="1800" b="1" spc="-37" baseline="2314" dirty="0">
                <a:solidFill>
                  <a:srgbClr val="00B9FF"/>
                </a:solidFill>
                <a:latin typeface="Arial"/>
                <a:cs typeface="Arial"/>
              </a:rPr>
              <a:t>R</a:t>
            </a:r>
            <a:r>
              <a:rPr sz="1800" b="1" spc="89" baseline="2314" dirty="0">
                <a:solidFill>
                  <a:srgbClr val="00B9FF"/>
                </a:solidFill>
                <a:latin typeface="Arial"/>
                <a:cs typeface="Arial"/>
              </a:rPr>
              <a:t>ODI</a:t>
            </a:r>
            <a:r>
              <a:rPr sz="1800" b="1" spc="-157" baseline="2314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1800" b="1" spc="52" baseline="2314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1800" b="1" spc="44" baseline="2314" dirty="0">
                <a:solidFill>
                  <a:srgbClr val="00B9FF"/>
                </a:solidFill>
                <a:latin typeface="Arial"/>
                <a:cs typeface="Arial"/>
              </a:rPr>
              <a:t>ch</a:t>
            </a:r>
            <a:r>
              <a:rPr sz="1800" b="1" spc="75" baseline="2314" dirty="0">
                <a:solidFill>
                  <a:srgbClr val="00B9FF"/>
                </a:solidFill>
                <a:latin typeface="Arial"/>
                <a:cs typeface="Arial"/>
              </a:rPr>
              <a:t>ieve</a:t>
            </a:r>
            <a:r>
              <a:rPr sz="1800" b="1" spc="67" baseline="2314" dirty="0">
                <a:solidFill>
                  <a:srgbClr val="00B9FF"/>
                </a:solidFill>
                <a:latin typeface="Arial"/>
                <a:cs typeface="Arial"/>
              </a:rPr>
              <a:t>d</a:t>
            </a:r>
            <a:endParaRPr sz="1800" baseline="231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15653" y="5301741"/>
            <a:ext cx="1178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00B9FF"/>
                </a:solidFill>
                <a:latin typeface="Arial"/>
                <a:cs typeface="Arial"/>
              </a:rPr>
              <a:t>R</a:t>
            </a:r>
            <a:r>
              <a:rPr sz="1200" b="1" spc="60" dirty="0">
                <a:solidFill>
                  <a:srgbClr val="00B9FF"/>
                </a:solidFill>
                <a:latin typeface="Arial"/>
                <a:cs typeface="Arial"/>
              </a:rPr>
              <a:t>ODI</a:t>
            </a:r>
            <a:r>
              <a:rPr sz="1200" b="1" spc="-10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00B9FF"/>
                </a:solidFill>
                <a:latin typeface="Arial"/>
                <a:cs typeface="Arial"/>
              </a:rPr>
              <a:t>expe</a:t>
            </a:r>
            <a:r>
              <a:rPr sz="1200" b="1" spc="50" dirty="0">
                <a:solidFill>
                  <a:srgbClr val="00B9FF"/>
                </a:solidFill>
                <a:latin typeface="Arial"/>
                <a:cs typeface="Arial"/>
              </a:rPr>
              <a:t>ct</a:t>
            </a:r>
            <a:r>
              <a:rPr sz="1200" b="1" spc="70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1200" b="1" spc="45" dirty="0">
                <a:solidFill>
                  <a:srgbClr val="00B9FF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74108" y="3910584"/>
            <a:ext cx="7162800" cy="76200"/>
          </a:xfrm>
          <a:custGeom>
            <a:avLst/>
            <a:gdLst/>
            <a:ahLst/>
            <a:cxnLst/>
            <a:rect l="l" t="t" r="r" b="b"/>
            <a:pathLst>
              <a:path w="7162800" h="76200">
                <a:moveTo>
                  <a:pt x="7124700" y="0"/>
                </a:moveTo>
                <a:lnTo>
                  <a:pt x="7109852" y="2988"/>
                </a:lnTo>
                <a:lnTo>
                  <a:pt x="7097744" y="11144"/>
                </a:lnTo>
                <a:lnTo>
                  <a:pt x="7089588" y="23252"/>
                </a:lnTo>
                <a:lnTo>
                  <a:pt x="7086600" y="38100"/>
                </a:lnTo>
                <a:lnTo>
                  <a:pt x="7089588" y="52947"/>
                </a:lnTo>
                <a:lnTo>
                  <a:pt x="7097744" y="65055"/>
                </a:lnTo>
                <a:lnTo>
                  <a:pt x="7109852" y="73211"/>
                </a:lnTo>
                <a:lnTo>
                  <a:pt x="7124700" y="76200"/>
                </a:lnTo>
                <a:lnTo>
                  <a:pt x="7139547" y="73211"/>
                </a:lnTo>
                <a:lnTo>
                  <a:pt x="7151655" y="65055"/>
                </a:lnTo>
                <a:lnTo>
                  <a:pt x="7159811" y="52947"/>
                </a:lnTo>
                <a:lnTo>
                  <a:pt x="7161521" y="44450"/>
                </a:lnTo>
                <a:lnTo>
                  <a:pt x="7112000" y="44450"/>
                </a:lnTo>
                <a:lnTo>
                  <a:pt x="7112000" y="31750"/>
                </a:lnTo>
                <a:lnTo>
                  <a:pt x="7161521" y="31750"/>
                </a:lnTo>
                <a:lnTo>
                  <a:pt x="7159811" y="23252"/>
                </a:lnTo>
                <a:lnTo>
                  <a:pt x="7151655" y="11144"/>
                </a:lnTo>
                <a:lnTo>
                  <a:pt x="7139547" y="2988"/>
                </a:lnTo>
                <a:lnTo>
                  <a:pt x="7124700" y="0"/>
                </a:lnTo>
                <a:close/>
              </a:path>
              <a:path w="7162800" h="76200">
                <a:moveTo>
                  <a:pt x="7124700" y="31750"/>
                </a:moveTo>
                <a:lnTo>
                  <a:pt x="7112000" y="31750"/>
                </a:lnTo>
                <a:lnTo>
                  <a:pt x="7112000" y="44450"/>
                </a:lnTo>
                <a:lnTo>
                  <a:pt x="7124700" y="44450"/>
                </a:lnTo>
                <a:lnTo>
                  <a:pt x="7124700" y="31750"/>
                </a:lnTo>
                <a:close/>
              </a:path>
              <a:path w="7162800" h="76200">
                <a:moveTo>
                  <a:pt x="7161521" y="31750"/>
                </a:moveTo>
                <a:lnTo>
                  <a:pt x="7124700" y="31750"/>
                </a:lnTo>
                <a:lnTo>
                  <a:pt x="7124700" y="44450"/>
                </a:lnTo>
                <a:lnTo>
                  <a:pt x="7161521" y="44450"/>
                </a:lnTo>
                <a:lnTo>
                  <a:pt x="7162800" y="38100"/>
                </a:lnTo>
                <a:lnTo>
                  <a:pt x="7161521" y="31750"/>
                </a:lnTo>
                <a:close/>
              </a:path>
              <a:path w="7162800" h="76200">
                <a:moveTo>
                  <a:pt x="7073900" y="31750"/>
                </a:moveTo>
                <a:lnTo>
                  <a:pt x="7061200" y="31750"/>
                </a:lnTo>
                <a:lnTo>
                  <a:pt x="7061200" y="44450"/>
                </a:lnTo>
                <a:lnTo>
                  <a:pt x="7073900" y="44450"/>
                </a:lnTo>
                <a:lnTo>
                  <a:pt x="7073900" y="31750"/>
                </a:lnTo>
                <a:close/>
              </a:path>
              <a:path w="7162800" h="76200">
                <a:moveTo>
                  <a:pt x="7023100" y="31750"/>
                </a:moveTo>
                <a:lnTo>
                  <a:pt x="7010400" y="31750"/>
                </a:lnTo>
                <a:lnTo>
                  <a:pt x="7010400" y="44450"/>
                </a:lnTo>
                <a:lnTo>
                  <a:pt x="7023100" y="44450"/>
                </a:lnTo>
                <a:lnTo>
                  <a:pt x="7023100" y="31750"/>
                </a:lnTo>
                <a:close/>
              </a:path>
              <a:path w="7162800" h="76200">
                <a:moveTo>
                  <a:pt x="6972300" y="31750"/>
                </a:moveTo>
                <a:lnTo>
                  <a:pt x="6959600" y="31750"/>
                </a:lnTo>
                <a:lnTo>
                  <a:pt x="6959600" y="44450"/>
                </a:lnTo>
                <a:lnTo>
                  <a:pt x="6972300" y="44450"/>
                </a:lnTo>
                <a:lnTo>
                  <a:pt x="6972300" y="31750"/>
                </a:lnTo>
                <a:close/>
              </a:path>
              <a:path w="7162800" h="76200">
                <a:moveTo>
                  <a:pt x="6921500" y="31750"/>
                </a:moveTo>
                <a:lnTo>
                  <a:pt x="6908800" y="31750"/>
                </a:lnTo>
                <a:lnTo>
                  <a:pt x="6908800" y="44450"/>
                </a:lnTo>
                <a:lnTo>
                  <a:pt x="6921500" y="44450"/>
                </a:lnTo>
                <a:lnTo>
                  <a:pt x="6921500" y="31750"/>
                </a:lnTo>
                <a:close/>
              </a:path>
              <a:path w="7162800" h="76200">
                <a:moveTo>
                  <a:pt x="6870700" y="31750"/>
                </a:moveTo>
                <a:lnTo>
                  <a:pt x="6858000" y="31750"/>
                </a:lnTo>
                <a:lnTo>
                  <a:pt x="6858000" y="44450"/>
                </a:lnTo>
                <a:lnTo>
                  <a:pt x="6870700" y="44450"/>
                </a:lnTo>
                <a:lnTo>
                  <a:pt x="6870700" y="31750"/>
                </a:lnTo>
                <a:close/>
              </a:path>
              <a:path w="7162800" h="76200">
                <a:moveTo>
                  <a:pt x="6819900" y="31750"/>
                </a:moveTo>
                <a:lnTo>
                  <a:pt x="6807200" y="31750"/>
                </a:lnTo>
                <a:lnTo>
                  <a:pt x="6807200" y="44450"/>
                </a:lnTo>
                <a:lnTo>
                  <a:pt x="6819900" y="44450"/>
                </a:lnTo>
                <a:lnTo>
                  <a:pt x="6819900" y="31750"/>
                </a:lnTo>
                <a:close/>
              </a:path>
              <a:path w="7162800" h="76200">
                <a:moveTo>
                  <a:pt x="6769100" y="31750"/>
                </a:moveTo>
                <a:lnTo>
                  <a:pt x="6756400" y="31750"/>
                </a:lnTo>
                <a:lnTo>
                  <a:pt x="6756400" y="44450"/>
                </a:lnTo>
                <a:lnTo>
                  <a:pt x="6769100" y="44450"/>
                </a:lnTo>
                <a:lnTo>
                  <a:pt x="6769100" y="31750"/>
                </a:lnTo>
                <a:close/>
              </a:path>
              <a:path w="7162800" h="76200">
                <a:moveTo>
                  <a:pt x="6718300" y="31750"/>
                </a:moveTo>
                <a:lnTo>
                  <a:pt x="6705600" y="31750"/>
                </a:lnTo>
                <a:lnTo>
                  <a:pt x="6705600" y="44450"/>
                </a:lnTo>
                <a:lnTo>
                  <a:pt x="6718300" y="44450"/>
                </a:lnTo>
                <a:lnTo>
                  <a:pt x="6718300" y="31750"/>
                </a:lnTo>
                <a:close/>
              </a:path>
              <a:path w="7162800" h="76200">
                <a:moveTo>
                  <a:pt x="6667500" y="31750"/>
                </a:moveTo>
                <a:lnTo>
                  <a:pt x="6654800" y="31750"/>
                </a:lnTo>
                <a:lnTo>
                  <a:pt x="6654800" y="44450"/>
                </a:lnTo>
                <a:lnTo>
                  <a:pt x="6667500" y="44450"/>
                </a:lnTo>
                <a:lnTo>
                  <a:pt x="6667500" y="31750"/>
                </a:lnTo>
                <a:close/>
              </a:path>
              <a:path w="7162800" h="76200">
                <a:moveTo>
                  <a:pt x="6616700" y="31750"/>
                </a:moveTo>
                <a:lnTo>
                  <a:pt x="6604000" y="31750"/>
                </a:lnTo>
                <a:lnTo>
                  <a:pt x="6604000" y="44450"/>
                </a:lnTo>
                <a:lnTo>
                  <a:pt x="6616700" y="44450"/>
                </a:lnTo>
                <a:lnTo>
                  <a:pt x="6616700" y="31750"/>
                </a:lnTo>
                <a:close/>
              </a:path>
              <a:path w="7162800" h="76200">
                <a:moveTo>
                  <a:pt x="6565900" y="31750"/>
                </a:moveTo>
                <a:lnTo>
                  <a:pt x="6553200" y="31750"/>
                </a:lnTo>
                <a:lnTo>
                  <a:pt x="6553200" y="44450"/>
                </a:lnTo>
                <a:lnTo>
                  <a:pt x="6565900" y="44450"/>
                </a:lnTo>
                <a:lnTo>
                  <a:pt x="6565900" y="31750"/>
                </a:lnTo>
                <a:close/>
              </a:path>
              <a:path w="7162800" h="76200">
                <a:moveTo>
                  <a:pt x="6515100" y="31750"/>
                </a:moveTo>
                <a:lnTo>
                  <a:pt x="6502399" y="31750"/>
                </a:lnTo>
                <a:lnTo>
                  <a:pt x="6502399" y="44450"/>
                </a:lnTo>
                <a:lnTo>
                  <a:pt x="6515100" y="44450"/>
                </a:lnTo>
                <a:lnTo>
                  <a:pt x="6515100" y="31750"/>
                </a:lnTo>
                <a:close/>
              </a:path>
              <a:path w="7162800" h="76200">
                <a:moveTo>
                  <a:pt x="6464299" y="31750"/>
                </a:moveTo>
                <a:lnTo>
                  <a:pt x="6451599" y="31750"/>
                </a:lnTo>
                <a:lnTo>
                  <a:pt x="6451599" y="44450"/>
                </a:lnTo>
                <a:lnTo>
                  <a:pt x="6464299" y="44450"/>
                </a:lnTo>
                <a:lnTo>
                  <a:pt x="6464299" y="31750"/>
                </a:lnTo>
                <a:close/>
              </a:path>
              <a:path w="7162800" h="76200">
                <a:moveTo>
                  <a:pt x="6413499" y="31750"/>
                </a:moveTo>
                <a:lnTo>
                  <a:pt x="6400799" y="31750"/>
                </a:lnTo>
                <a:lnTo>
                  <a:pt x="6400799" y="44450"/>
                </a:lnTo>
                <a:lnTo>
                  <a:pt x="6413499" y="44450"/>
                </a:lnTo>
                <a:lnTo>
                  <a:pt x="6413499" y="31750"/>
                </a:lnTo>
                <a:close/>
              </a:path>
              <a:path w="7162800" h="76200">
                <a:moveTo>
                  <a:pt x="6362699" y="31750"/>
                </a:moveTo>
                <a:lnTo>
                  <a:pt x="6349999" y="31750"/>
                </a:lnTo>
                <a:lnTo>
                  <a:pt x="6349999" y="44450"/>
                </a:lnTo>
                <a:lnTo>
                  <a:pt x="6362699" y="44450"/>
                </a:lnTo>
                <a:lnTo>
                  <a:pt x="6362699" y="31750"/>
                </a:lnTo>
                <a:close/>
              </a:path>
              <a:path w="7162800" h="76200">
                <a:moveTo>
                  <a:pt x="6311899" y="31750"/>
                </a:moveTo>
                <a:lnTo>
                  <a:pt x="6299199" y="31750"/>
                </a:lnTo>
                <a:lnTo>
                  <a:pt x="6299199" y="44450"/>
                </a:lnTo>
                <a:lnTo>
                  <a:pt x="6311899" y="44450"/>
                </a:lnTo>
                <a:lnTo>
                  <a:pt x="6311899" y="31750"/>
                </a:lnTo>
                <a:close/>
              </a:path>
              <a:path w="7162800" h="76200">
                <a:moveTo>
                  <a:pt x="6261099" y="31750"/>
                </a:moveTo>
                <a:lnTo>
                  <a:pt x="6248399" y="31750"/>
                </a:lnTo>
                <a:lnTo>
                  <a:pt x="6248399" y="44450"/>
                </a:lnTo>
                <a:lnTo>
                  <a:pt x="6261099" y="44450"/>
                </a:lnTo>
                <a:lnTo>
                  <a:pt x="6261099" y="31750"/>
                </a:lnTo>
                <a:close/>
              </a:path>
              <a:path w="7162800" h="76200">
                <a:moveTo>
                  <a:pt x="6210299" y="31750"/>
                </a:moveTo>
                <a:lnTo>
                  <a:pt x="6197599" y="31750"/>
                </a:lnTo>
                <a:lnTo>
                  <a:pt x="6197599" y="44450"/>
                </a:lnTo>
                <a:lnTo>
                  <a:pt x="6210299" y="44450"/>
                </a:lnTo>
                <a:lnTo>
                  <a:pt x="6210299" y="31750"/>
                </a:lnTo>
                <a:close/>
              </a:path>
              <a:path w="7162800" h="76200">
                <a:moveTo>
                  <a:pt x="6159499" y="31750"/>
                </a:moveTo>
                <a:lnTo>
                  <a:pt x="6146799" y="31750"/>
                </a:lnTo>
                <a:lnTo>
                  <a:pt x="6146799" y="44450"/>
                </a:lnTo>
                <a:lnTo>
                  <a:pt x="6159499" y="44450"/>
                </a:lnTo>
                <a:lnTo>
                  <a:pt x="6159499" y="31750"/>
                </a:lnTo>
                <a:close/>
              </a:path>
              <a:path w="7162800" h="76200">
                <a:moveTo>
                  <a:pt x="6108699" y="31750"/>
                </a:moveTo>
                <a:lnTo>
                  <a:pt x="6095999" y="31750"/>
                </a:lnTo>
                <a:lnTo>
                  <a:pt x="6095999" y="44450"/>
                </a:lnTo>
                <a:lnTo>
                  <a:pt x="6108699" y="44450"/>
                </a:lnTo>
                <a:lnTo>
                  <a:pt x="6108699" y="31750"/>
                </a:lnTo>
                <a:close/>
              </a:path>
              <a:path w="7162800" h="76200">
                <a:moveTo>
                  <a:pt x="6057899" y="31750"/>
                </a:moveTo>
                <a:lnTo>
                  <a:pt x="6045199" y="31750"/>
                </a:lnTo>
                <a:lnTo>
                  <a:pt x="6045199" y="44450"/>
                </a:lnTo>
                <a:lnTo>
                  <a:pt x="6057899" y="44450"/>
                </a:lnTo>
                <a:lnTo>
                  <a:pt x="6057899" y="31750"/>
                </a:lnTo>
                <a:close/>
              </a:path>
              <a:path w="7162800" h="76200">
                <a:moveTo>
                  <a:pt x="6007099" y="31750"/>
                </a:moveTo>
                <a:lnTo>
                  <a:pt x="5994399" y="31750"/>
                </a:lnTo>
                <a:lnTo>
                  <a:pt x="5994399" y="44450"/>
                </a:lnTo>
                <a:lnTo>
                  <a:pt x="6007099" y="44450"/>
                </a:lnTo>
                <a:lnTo>
                  <a:pt x="6007099" y="31750"/>
                </a:lnTo>
                <a:close/>
              </a:path>
              <a:path w="7162800" h="76200">
                <a:moveTo>
                  <a:pt x="5956299" y="31750"/>
                </a:moveTo>
                <a:lnTo>
                  <a:pt x="5943599" y="31750"/>
                </a:lnTo>
                <a:lnTo>
                  <a:pt x="5943599" y="44450"/>
                </a:lnTo>
                <a:lnTo>
                  <a:pt x="5956299" y="44450"/>
                </a:lnTo>
                <a:lnTo>
                  <a:pt x="5956299" y="31750"/>
                </a:lnTo>
                <a:close/>
              </a:path>
              <a:path w="7162800" h="76200">
                <a:moveTo>
                  <a:pt x="5905499" y="31750"/>
                </a:moveTo>
                <a:lnTo>
                  <a:pt x="5892799" y="31750"/>
                </a:lnTo>
                <a:lnTo>
                  <a:pt x="5892799" y="44450"/>
                </a:lnTo>
                <a:lnTo>
                  <a:pt x="5905499" y="44450"/>
                </a:lnTo>
                <a:lnTo>
                  <a:pt x="5905499" y="31750"/>
                </a:lnTo>
                <a:close/>
              </a:path>
              <a:path w="7162800" h="76200">
                <a:moveTo>
                  <a:pt x="5854699" y="31750"/>
                </a:moveTo>
                <a:lnTo>
                  <a:pt x="5841999" y="31750"/>
                </a:lnTo>
                <a:lnTo>
                  <a:pt x="5841999" y="44450"/>
                </a:lnTo>
                <a:lnTo>
                  <a:pt x="5854699" y="44450"/>
                </a:lnTo>
                <a:lnTo>
                  <a:pt x="5854699" y="31750"/>
                </a:lnTo>
                <a:close/>
              </a:path>
              <a:path w="7162800" h="76200">
                <a:moveTo>
                  <a:pt x="5803899" y="31750"/>
                </a:moveTo>
                <a:lnTo>
                  <a:pt x="5791199" y="31750"/>
                </a:lnTo>
                <a:lnTo>
                  <a:pt x="5791199" y="44450"/>
                </a:lnTo>
                <a:lnTo>
                  <a:pt x="5803899" y="44450"/>
                </a:lnTo>
                <a:lnTo>
                  <a:pt x="5803899" y="31750"/>
                </a:lnTo>
                <a:close/>
              </a:path>
              <a:path w="7162800" h="76200">
                <a:moveTo>
                  <a:pt x="5753099" y="31750"/>
                </a:moveTo>
                <a:lnTo>
                  <a:pt x="5740399" y="31750"/>
                </a:lnTo>
                <a:lnTo>
                  <a:pt x="5740399" y="44450"/>
                </a:lnTo>
                <a:lnTo>
                  <a:pt x="5753099" y="44450"/>
                </a:lnTo>
                <a:lnTo>
                  <a:pt x="5753099" y="31750"/>
                </a:lnTo>
                <a:close/>
              </a:path>
              <a:path w="7162800" h="76200">
                <a:moveTo>
                  <a:pt x="5702299" y="31750"/>
                </a:moveTo>
                <a:lnTo>
                  <a:pt x="5689599" y="31750"/>
                </a:lnTo>
                <a:lnTo>
                  <a:pt x="5689599" y="44450"/>
                </a:lnTo>
                <a:lnTo>
                  <a:pt x="5702299" y="44450"/>
                </a:lnTo>
                <a:lnTo>
                  <a:pt x="5702299" y="31750"/>
                </a:lnTo>
                <a:close/>
              </a:path>
              <a:path w="7162800" h="76200">
                <a:moveTo>
                  <a:pt x="5651499" y="31750"/>
                </a:moveTo>
                <a:lnTo>
                  <a:pt x="5638799" y="31750"/>
                </a:lnTo>
                <a:lnTo>
                  <a:pt x="5638799" y="44450"/>
                </a:lnTo>
                <a:lnTo>
                  <a:pt x="5651499" y="44450"/>
                </a:lnTo>
                <a:lnTo>
                  <a:pt x="5651499" y="31750"/>
                </a:lnTo>
                <a:close/>
              </a:path>
              <a:path w="7162800" h="76200">
                <a:moveTo>
                  <a:pt x="5600699" y="31750"/>
                </a:moveTo>
                <a:lnTo>
                  <a:pt x="5587999" y="31750"/>
                </a:lnTo>
                <a:lnTo>
                  <a:pt x="5587999" y="44450"/>
                </a:lnTo>
                <a:lnTo>
                  <a:pt x="5600699" y="44450"/>
                </a:lnTo>
                <a:lnTo>
                  <a:pt x="5600699" y="31750"/>
                </a:lnTo>
                <a:close/>
              </a:path>
              <a:path w="7162800" h="76200">
                <a:moveTo>
                  <a:pt x="5549899" y="31750"/>
                </a:moveTo>
                <a:lnTo>
                  <a:pt x="5537199" y="31750"/>
                </a:lnTo>
                <a:lnTo>
                  <a:pt x="5537199" y="44450"/>
                </a:lnTo>
                <a:lnTo>
                  <a:pt x="5549899" y="44450"/>
                </a:lnTo>
                <a:lnTo>
                  <a:pt x="5549899" y="31750"/>
                </a:lnTo>
                <a:close/>
              </a:path>
              <a:path w="7162800" h="76200">
                <a:moveTo>
                  <a:pt x="5499099" y="31750"/>
                </a:moveTo>
                <a:lnTo>
                  <a:pt x="5486399" y="31750"/>
                </a:lnTo>
                <a:lnTo>
                  <a:pt x="5486399" y="44450"/>
                </a:lnTo>
                <a:lnTo>
                  <a:pt x="5499099" y="44450"/>
                </a:lnTo>
                <a:lnTo>
                  <a:pt x="5499099" y="31750"/>
                </a:lnTo>
                <a:close/>
              </a:path>
              <a:path w="7162800" h="76200">
                <a:moveTo>
                  <a:pt x="5448299" y="31750"/>
                </a:moveTo>
                <a:lnTo>
                  <a:pt x="5435599" y="31750"/>
                </a:lnTo>
                <a:lnTo>
                  <a:pt x="5435599" y="44450"/>
                </a:lnTo>
                <a:lnTo>
                  <a:pt x="5448299" y="44450"/>
                </a:lnTo>
                <a:lnTo>
                  <a:pt x="5448299" y="31750"/>
                </a:lnTo>
                <a:close/>
              </a:path>
              <a:path w="7162800" h="76200">
                <a:moveTo>
                  <a:pt x="5397499" y="31750"/>
                </a:moveTo>
                <a:lnTo>
                  <a:pt x="5384799" y="31750"/>
                </a:lnTo>
                <a:lnTo>
                  <a:pt x="5384799" y="44450"/>
                </a:lnTo>
                <a:lnTo>
                  <a:pt x="5397499" y="44450"/>
                </a:lnTo>
                <a:lnTo>
                  <a:pt x="5397499" y="31750"/>
                </a:lnTo>
                <a:close/>
              </a:path>
              <a:path w="7162800" h="76200">
                <a:moveTo>
                  <a:pt x="5346699" y="31750"/>
                </a:moveTo>
                <a:lnTo>
                  <a:pt x="5333999" y="31750"/>
                </a:lnTo>
                <a:lnTo>
                  <a:pt x="5333999" y="44450"/>
                </a:lnTo>
                <a:lnTo>
                  <a:pt x="5346699" y="44450"/>
                </a:lnTo>
                <a:lnTo>
                  <a:pt x="5346699" y="31750"/>
                </a:lnTo>
                <a:close/>
              </a:path>
              <a:path w="7162800" h="76200">
                <a:moveTo>
                  <a:pt x="5295899" y="31750"/>
                </a:moveTo>
                <a:lnTo>
                  <a:pt x="5283199" y="31750"/>
                </a:lnTo>
                <a:lnTo>
                  <a:pt x="5283199" y="44450"/>
                </a:lnTo>
                <a:lnTo>
                  <a:pt x="5295899" y="44450"/>
                </a:lnTo>
                <a:lnTo>
                  <a:pt x="5295899" y="31750"/>
                </a:lnTo>
                <a:close/>
              </a:path>
              <a:path w="7162800" h="76200">
                <a:moveTo>
                  <a:pt x="5245099" y="31750"/>
                </a:moveTo>
                <a:lnTo>
                  <a:pt x="5232399" y="31750"/>
                </a:lnTo>
                <a:lnTo>
                  <a:pt x="5232399" y="44450"/>
                </a:lnTo>
                <a:lnTo>
                  <a:pt x="5245099" y="44450"/>
                </a:lnTo>
                <a:lnTo>
                  <a:pt x="5245099" y="31750"/>
                </a:lnTo>
                <a:close/>
              </a:path>
              <a:path w="7162800" h="76200">
                <a:moveTo>
                  <a:pt x="5194299" y="31750"/>
                </a:moveTo>
                <a:lnTo>
                  <a:pt x="5181599" y="31750"/>
                </a:lnTo>
                <a:lnTo>
                  <a:pt x="5181599" y="44450"/>
                </a:lnTo>
                <a:lnTo>
                  <a:pt x="5194299" y="44450"/>
                </a:lnTo>
                <a:lnTo>
                  <a:pt x="5194299" y="31750"/>
                </a:lnTo>
                <a:close/>
              </a:path>
              <a:path w="7162800" h="76200">
                <a:moveTo>
                  <a:pt x="5143499" y="31750"/>
                </a:moveTo>
                <a:lnTo>
                  <a:pt x="5130799" y="31750"/>
                </a:lnTo>
                <a:lnTo>
                  <a:pt x="5130799" y="44450"/>
                </a:lnTo>
                <a:lnTo>
                  <a:pt x="5143499" y="44450"/>
                </a:lnTo>
                <a:lnTo>
                  <a:pt x="5143499" y="31750"/>
                </a:lnTo>
                <a:close/>
              </a:path>
              <a:path w="7162800" h="76200">
                <a:moveTo>
                  <a:pt x="5092699" y="31750"/>
                </a:moveTo>
                <a:lnTo>
                  <a:pt x="5079999" y="31750"/>
                </a:lnTo>
                <a:lnTo>
                  <a:pt x="5079999" y="44450"/>
                </a:lnTo>
                <a:lnTo>
                  <a:pt x="5092699" y="44450"/>
                </a:lnTo>
                <a:lnTo>
                  <a:pt x="5092699" y="31750"/>
                </a:lnTo>
                <a:close/>
              </a:path>
              <a:path w="7162800" h="76200">
                <a:moveTo>
                  <a:pt x="5041899" y="31750"/>
                </a:moveTo>
                <a:lnTo>
                  <a:pt x="5029199" y="31750"/>
                </a:lnTo>
                <a:lnTo>
                  <a:pt x="5029199" y="44450"/>
                </a:lnTo>
                <a:lnTo>
                  <a:pt x="5041899" y="44450"/>
                </a:lnTo>
                <a:lnTo>
                  <a:pt x="5041899" y="31750"/>
                </a:lnTo>
                <a:close/>
              </a:path>
              <a:path w="7162800" h="76200">
                <a:moveTo>
                  <a:pt x="4991099" y="31750"/>
                </a:moveTo>
                <a:lnTo>
                  <a:pt x="4978399" y="31750"/>
                </a:lnTo>
                <a:lnTo>
                  <a:pt x="4978399" y="44450"/>
                </a:lnTo>
                <a:lnTo>
                  <a:pt x="4991099" y="44450"/>
                </a:lnTo>
                <a:lnTo>
                  <a:pt x="4991099" y="31750"/>
                </a:lnTo>
                <a:close/>
              </a:path>
              <a:path w="7162800" h="76200">
                <a:moveTo>
                  <a:pt x="4940299" y="31750"/>
                </a:moveTo>
                <a:lnTo>
                  <a:pt x="4927599" y="31750"/>
                </a:lnTo>
                <a:lnTo>
                  <a:pt x="4927599" y="44450"/>
                </a:lnTo>
                <a:lnTo>
                  <a:pt x="4940299" y="44450"/>
                </a:lnTo>
                <a:lnTo>
                  <a:pt x="4940299" y="31750"/>
                </a:lnTo>
                <a:close/>
              </a:path>
              <a:path w="7162800" h="76200">
                <a:moveTo>
                  <a:pt x="4889499" y="31750"/>
                </a:moveTo>
                <a:lnTo>
                  <a:pt x="4876799" y="31750"/>
                </a:lnTo>
                <a:lnTo>
                  <a:pt x="4876799" y="44450"/>
                </a:lnTo>
                <a:lnTo>
                  <a:pt x="4889499" y="44450"/>
                </a:lnTo>
                <a:lnTo>
                  <a:pt x="4889499" y="31750"/>
                </a:lnTo>
                <a:close/>
              </a:path>
              <a:path w="7162800" h="76200">
                <a:moveTo>
                  <a:pt x="4838699" y="31750"/>
                </a:moveTo>
                <a:lnTo>
                  <a:pt x="4825999" y="31750"/>
                </a:lnTo>
                <a:lnTo>
                  <a:pt x="4825999" y="44450"/>
                </a:lnTo>
                <a:lnTo>
                  <a:pt x="4838699" y="44450"/>
                </a:lnTo>
                <a:lnTo>
                  <a:pt x="4838699" y="31750"/>
                </a:lnTo>
                <a:close/>
              </a:path>
              <a:path w="7162800" h="76200">
                <a:moveTo>
                  <a:pt x="4787899" y="31750"/>
                </a:moveTo>
                <a:lnTo>
                  <a:pt x="4775199" y="31750"/>
                </a:lnTo>
                <a:lnTo>
                  <a:pt x="4775199" y="44450"/>
                </a:lnTo>
                <a:lnTo>
                  <a:pt x="4787899" y="44450"/>
                </a:lnTo>
                <a:lnTo>
                  <a:pt x="4787899" y="31750"/>
                </a:lnTo>
                <a:close/>
              </a:path>
              <a:path w="7162800" h="76200">
                <a:moveTo>
                  <a:pt x="4737099" y="31750"/>
                </a:moveTo>
                <a:lnTo>
                  <a:pt x="4724399" y="31750"/>
                </a:lnTo>
                <a:lnTo>
                  <a:pt x="4724399" y="44450"/>
                </a:lnTo>
                <a:lnTo>
                  <a:pt x="4737099" y="44450"/>
                </a:lnTo>
                <a:lnTo>
                  <a:pt x="4737099" y="31750"/>
                </a:lnTo>
                <a:close/>
              </a:path>
              <a:path w="7162800" h="76200">
                <a:moveTo>
                  <a:pt x="4686299" y="31750"/>
                </a:moveTo>
                <a:lnTo>
                  <a:pt x="4673599" y="31750"/>
                </a:lnTo>
                <a:lnTo>
                  <a:pt x="4673599" y="44450"/>
                </a:lnTo>
                <a:lnTo>
                  <a:pt x="4686299" y="44450"/>
                </a:lnTo>
                <a:lnTo>
                  <a:pt x="4686299" y="31750"/>
                </a:lnTo>
                <a:close/>
              </a:path>
              <a:path w="7162800" h="76200">
                <a:moveTo>
                  <a:pt x="4635499" y="31750"/>
                </a:moveTo>
                <a:lnTo>
                  <a:pt x="4622799" y="31750"/>
                </a:lnTo>
                <a:lnTo>
                  <a:pt x="4622799" y="44450"/>
                </a:lnTo>
                <a:lnTo>
                  <a:pt x="4635499" y="44450"/>
                </a:lnTo>
                <a:lnTo>
                  <a:pt x="4635499" y="31750"/>
                </a:lnTo>
                <a:close/>
              </a:path>
              <a:path w="7162800" h="76200">
                <a:moveTo>
                  <a:pt x="4584699" y="31750"/>
                </a:moveTo>
                <a:lnTo>
                  <a:pt x="4571999" y="31750"/>
                </a:lnTo>
                <a:lnTo>
                  <a:pt x="4571999" y="44450"/>
                </a:lnTo>
                <a:lnTo>
                  <a:pt x="4584699" y="44450"/>
                </a:lnTo>
                <a:lnTo>
                  <a:pt x="4584699" y="31750"/>
                </a:lnTo>
                <a:close/>
              </a:path>
              <a:path w="7162800" h="76200">
                <a:moveTo>
                  <a:pt x="4533899" y="31750"/>
                </a:moveTo>
                <a:lnTo>
                  <a:pt x="4521199" y="31750"/>
                </a:lnTo>
                <a:lnTo>
                  <a:pt x="4521199" y="44450"/>
                </a:lnTo>
                <a:lnTo>
                  <a:pt x="4533899" y="44450"/>
                </a:lnTo>
                <a:lnTo>
                  <a:pt x="4533899" y="31750"/>
                </a:lnTo>
                <a:close/>
              </a:path>
              <a:path w="7162800" h="76200">
                <a:moveTo>
                  <a:pt x="4483099" y="31750"/>
                </a:moveTo>
                <a:lnTo>
                  <a:pt x="4470399" y="31750"/>
                </a:lnTo>
                <a:lnTo>
                  <a:pt x="4470399" y="44450"/>
                </a:lnTo>
                <a:lnTo>
                  <a:pt x="4483099" y="44450"/>
                </a:lnTo>
                <a:lnTo>
                  <a:pt x="4483099" y="31750"/>
                </a:lnTo>
                <a:close/>
              </a:path>
              <a:path w="7162800" h="76200">
                <a:moveTo>
                  <a:pt x="4432299" y="31750"/>
                </a:moveTo>
                <a:lnTo>
                  <a:pt x="4419599" y="31750"/>
                </a:lnTo>
                <a:lnTo>
                  <a:pt x="4419599" y="44450"/>
                </a:lnTo>
                <a:lnTo>
                  <a:pt x="4432299" y="44450"/>
                </a:lnTo>
                <a:lnTo>
                  <a:pt x="4432299" y="31750"/>
                </a:lnTo>
                <a:close/>
              </a:path>
              <a:path w="7162800" h="76200">
                <a:moveTo>
                  <a:pt x="4381499" y="31750"/>
                </a:moveTo>
                <a:lnTo>
                  <a:pt x="4368799" y="31750"/>
                </a:lnTo>
                <a:lnTo>
                  <a:pt x="4368799" y="44450"/>
                </a:lnTo>
                <a:lnTo>
                  <a:pt x="4381499" y="44450"/>
                </a:lnTo>
                <a:lnTo>
                  <a:pt x="4381499" y="31750"/>
                </a:lnTo>
                <a:close/>
              </a:path>
              <a:path w="7162800" h="76200">
                <a:moveTo>
                  <a:pt x="4330699" y="31750"/>
                </a:moveTo>
                <a:lnTo>
                  <a:pt x="4317999" y="31750"/>
                </a:lnTo>
                <a:lnTo>
                  <a:pt x="4317999" y="44450"/>
                </a:lnTo>
                <a:lnTo>
                  <a:pt x="4330699" y="44450"/>
                </a:lnTo>
                <a:lnTo>
                  <a:pt x="4330699" y="31750"/>
                </a:lnTo>
                <a:close/>
              </a:path>
              <a:path w="7162800" h="76200">
                <a:moveTo>
                  <a:pt x="4279899" y="31750"/>
                </a:moveTo>
                <a:lnTo>
                  <a:pt x="4267199" y="31750"/>
                </a:lnTo>
                <a:lnTo>
                  <a:pt x="4267199" y="44450"/>
                </a:lnTo>
                <a:lnTo>
                  <a:pt x="4279899" y="44450"/>
                </a:lnTo>
                <a:lnTo>
                  <a:pt x="4279899" y="31750"/>
                </a:lnTo>
                <a:close/>
              </a:path>
              <a:path w="7162800" h="76200">
                <a:moveTo>
                  <a:pt x="4229099" y="31750"/>
                </a:moveTo>
                <a:lnTo>
                  <a:pt x="4216399" y="31750"/>
                </a:lnTo>
                <a:lnTo>
                  <a:pt x="4216399" y="44450"/>
                </a:lnTo>
                <a:lnTo>
                  <a:pt x="4229099" y="44450"/>
                </a:lnTo>
                <a:lnTo>
                  <a:pt x="4229099" y="31750"/>
                </a:lnTo>
                <a:close/>
              </a:path>
              <a:path w="7162800" h="76200">
                <a:moveTo>
                  <a:pt x="4178299" y="31750"/>
                </a:moveTo>
                <a:lnTo>
                  <a:pt x="4165599" y="31750"/>
                </a:lnTo>
                <a:lnTo>
                  <a:pt x="4165599" y="44450"/>
                </a:lnTo>
                <a:lnTo>
                  <a:pt x="4178299" y="44450"/>
                </a:lnTo>
                <a:lnTo>
                  <a:pt x="4178299" y="31750"/>
                </a:lnTo>
                <a:close/>
              </a:path>
              <a:path w="7162800" h="76200">
                <a:moveTo>
                  <a:pt x="4127499" y="31750"/>
                </a:moveTo>
                <a:lnTo>
                  <a:pt x="4114799" y="31750"/>
                </a:lnTo>
                <a:lnTo>
                  <a:pt x="4114799" y="44450"/>
                </a:lnTo>
                <a:lnTo>
                  <a:pt x="4127499" y="44450"/>
                </a:lnTo>
                <a:lnTo>
                  <a:pt x="4127499" y="31750"/>
                </a:lnTo>
                <a:close/>
              </a:path>
              <a:path w="7162800" h="76200">
                <a:moveTo>
                  <a:pt x="4076699" y="31750"/>
                </a:moveTo>
                <a:lnTo>
                  <a:pt x="4063999" y="31750"/>
                </a:lnTo>
                <a:lnTo>
                  <a:pt x="4063999" y="44450"/>
                </a:lnTo>
                <a:lnTo>
                  <a:pt x="4076699" y="44450"/>
                </a:lnTo>
                <a:lnTo>
                  <a:pt x="4076699" y="31750"/>
                </a:lnTo>
                <a:close/>
              </a:path>
              <a:path w="7162800" h="76200">
                <a:moveTo>
                  <a:pt x="4025899" y="31750"/>
                </a:moveTo>
                <a:lnTo>
                  <a:pt x="4013199" y="31750"/>
                </a:lnTo>
                <a:lnTo>
                  <a:pt x="4013199" y="44450"/>
                </a:lnTo>
                <a:lnTo>
                  <a:pt x="4025899" y="44450"/>
                </a:lnTo>
                <a:lnTo>
                  <a:pt x="4025899" y="31750"/>
                </a:lnTo>
                <a:close/>
              </a:path>
              <a:path w="7162800" h="76200">
                <a:moveTo>
                  <a:pt x="3975099" y="31750"/>
                </a:moveTo>
                <a:lnTo>
                  <a:pt x="3962399" y="31750"/>
                </a:lnTo>
                <a:lnTo>
                  <a:pt x="3962399" y="44450"/>
                </a:lnTo>
                <a:lnTo>
                  <a:pt x="3975099" y="44450"/>
                </a:lnTo>
                <a:lnTo>
                  <a:pt x="3975099" y="31750"/>
                </a:lnTo>
                <a:close/>
              </a:path>
              <a:path w="7162800" h="76200">
                <a:moveTo>
                  <a:pt x="3924299" y="31750"/>
                </a:moveTo>
                <a:lnTo>
                  <a:pt x="3911599" y="31750"/>
                </a:lnTo>
                <a:lnTo>
                  <a:pt x="3911599" y="44450"/>
                </a:lnTo>
                <a:lnTo>
                  <a:pt x="3924299" y="44450"/>
                </a:lnTo>
                <a:lnTo>
                  <a:pt x="3924299" y="31750"/>
                </a:lnTo>
                <a:close/>
              </a:path>
              <a:path w="7162800" h="76200">
                <a:moveTo>
                  <a:pt x="3873499" y="31750"/>
                </a:moveTo>
                <a:lnTo>
                  <a:pt x="3860799" y="31750"/>
                </a:lnTo>
                <a:lnTo>
                  <a:pt x="3860799" y="44450"/>
                </a:lnTo>
                <a:lnTo>
                  <a:pt x="3873499" y="44450"/>
                </a:lnTo>
                <a:lnTo>
                  <a:pt x="3873499" y="31750"/>
                </a:lnTo>
                <a:close/>
              </a:path>
              <a:path w="7162800" h="76200">
                <a:moveTo>
                  <a:pt x="3822699" y="31750"/>
                </a:moveTo>
                <a:lnTo>
                  <a:pt x="3809999" y="31750"/>
                </a:lnTo>
                <a:lnTo>
                  <a:pt x="3809999" y="44450"/>
                </a:lnTo>
                <a:lnTo>
                  <a:pt x="3822699" y="44450"/>
                </a:lnTo>
                <a:lnTo>
                  <a:pt x="3822699" y="31750"/>
                </a:lnTo>
                <a:close/>
              </a:path>
              <a:path w="7162800" h="76200">
                <a:moveTo>
                  <a:pt x="3771899" y="31750"/>
                </a:moveTo>
                <a:lnTo>
                  <a:pt x="3759199" y="31750"/>
                </a:lnTo>
                <a:lnTo>
                  <a:pt x="3759199" y="44450"/>
                </a:lnTo>
                <a:lnTo>
                  <a:pt x="3771899" y="44450"/>
                </a:lnTo>
                <a:lnTo>
                  <a:pt x="3771899" y="31750"/>
                </a:lnTo>
                <a:close/>
              </a:path>
              <a:path w="7162800" h="76200">
                <a:moveTo>
                  <a:pt x="3721099" y="31750"/>
                </a:moveTo>
                <a:lnTo>
                  <a:pt x="3708399" y="31750"/>
                </a:lnTo>
                <a:lnTo>
                  <a:pt x="3708399" y="44450"/>
                </a:lnTo>
                <a:lnTo>
                  <a:pt x="3721099" y="44450"/>
                </a:lnTo>
                <a:lnTo>
                  <a:pt x="3721099" y="31750"/>
                </a:lnTo>
                <a:close/>
              </a:path>
              <a:path w="7162800" h="76200">
                <a:moveTo>
                  <a:pt x="3670299" y="31750"/>
                </a:moveTo>
                <a:lnTo>
                  <a:pt x="3657599" y="31750"/>
                </a:lnTo>
                <a:lnTo>
                  <a:pt x="3657599" y="44450"/>
                </a:lnTo>
                <a:lnTo>
                  <a:pt x="3670299" y="44450"/>
                </a:lnTo>
                <a:lnTo>
                  <a:pt x="3670299" y="31750"/>
                </a:lnTo>
                <a:close/>
              </a:path>
              <a:path w="7162800" h="76200">
                <a:moveTo>
                  <a:pt x="3619499" y="31750"/>
                </a:moveTo>
                <a:lnTo>
                  <a:pt x="3606799" y="31750"/>
                </a:lnTo>
                <a:lnTo>
                  <a:pt x="3606799" y="44450"/>
                </a:lnTo>
                <a:lnTo>
                  <a:pt x="3619499" y="44450"/>
                </a:lnTo>
                <a:lnTo>
                  <a:pt x="3619499" y="31750"/>
                </a:lnTo>
                <a:close/>
              </a:path>
              <a:path w="7162800" h="76200">
                <a:moveTo>
                  <a:pt x="3568699" y="31750"/>
                </a:moveTo>
                <a:lnTo>
                  <a:pt x="3555999" y="31750"/>
                </a:lnTo>
                <a:lnTo>
                  <a:pt x="3555999" y="44450"/>
                </a:lnTo>
                <a:lnTo>
                  <a:pt x="3568699" y="44450"/>
                </a:lnTo>
                <a:lnTo>
                  <a:pt x="3568699" y="31750"/>
                </a:lnTo>
                <a:close/>
              </a:path>
              <a:path w="7162800" h="76200">
                <a:moveTo>
                  <a:pt x="3517899" y="31750"/>
                </a:moveTo>
                <a:lnTo>
                  <a:pt x="3505199" y="31750"/>
                </a:lnTo>
                <a:lnTo>
                  <a:pt x="3505199" y="44450"/>
                </a:lnTo>
                <a:lnTo>
                  <a:pt x="3517899" y="44450"/>
                </a:lnTo>
                <a:lnTo>
                  <a:pt x="3517899" y="31750"/>
                </a:lnTo>
                <a:close/>
              </a:path>
              <a:path w="7162800" h="76200">
                <a:moveTo>
                  <a:pt x="3467099" y="31750"/>
                </a:moveTo>
                <a:lnTo>
                  <a:pt x="3454399" y="31750"/>
                </a:lnTo>
                <a:lnTo>
                  <a:pt x="3454399" y="44450"/>
                </a:lnTo>
                <a:lnTo>
                  <a:pt x="3467099" y="44450"/>
                </a:lnTo>
                <a:lnTo>
                  <a:pt x="3467099" y="31750"/>
                </a:lnTo>
                <a:close/>
              </a:path>
              <a:path w="7162800" h="76200">
                <a:moveTo>
                  <a:pt x="3416299" y="31750"/>
                </a:moveTo>
                <a:lnTo>
                  <a:pt x="3403599" y="31750"/>
                </a:lnTo>
                <a:lnTo>
                  <a:pt x="3403599" y="44450"/>
                </a:lnTo>
                <a:lnTo>
                  <a:pt x="3416299" y="44450"/>
                </a:lnTo>
                <a:lnTo>
                  <a:pt x="3416299" y="31750"/>
                </a:lnTo>
                <a:close/>
              </a:path>
              <a:path w="7162800" h="76200">
                <a:moveTo>
                  <a:pt x="3365499" y="31750"/>
                </a:moveTo>
                <a:lnTo>
                  <a:pt x="3352799" y="31750"/>
                </a:lnTo>
                <a:lnTo>
                  <a:pt x="3352799" y="44450"/>
                </a:lnTo>
                <a:lnTo>
                  <a:pt x="3365499" y="44450"/>
                </a:lnTo>
                <a:lnTo>
                  <a:pt x="3365499" y="31750"/>
                </a:lnTo>
                <a:close/>
              </a:path>
              <a:path w="7162800" h="76200">
                <a:moveTo>
                  <a:pt x="3314699" y="31750"/>
                </a:moveTo>
                <a:lnTo>
                  <a:pt x="3301999" y="31750"/>
                </a:lnTo>
                <a:lnTo>
                  <a:pt x="3301999" y="44450"/>
                </a:lnTo>
                <a:lnTo>
                  <a:pt x="3314699" y="44450"/>
                </a:lnTo>
                <a:lnTo>
                  <a:pt x="3314699" y="31750"/>
                </a:lnTo>
                <a:close/>
              </a:path>
              <a:path w="7162800" h="76200">
                <a:moveTo>
                  <a:pt x="3263899" y="31750"/>
                </a:moveTo>
                <a:lnTo>
                  <a:pt x="3251199" y="31750"/>
                </a:lnTo>
                <a:lnTo>
                  <a:pt x="3251199" y="44450"/>
                </a:lnTo>
                <a:lnTo>
                  <a:pt x="3263899" y="44450"/>
                </a:lnTo>
                <a:lnTo>
                  <a:pt x="3263899" y="31750"/>
                </a:lnTo>
                <a:close/>
              </a:path>
              <a:path w="7162800" h="76200">
                <a:moveTo>
                  <a:pt x="3213099" y="31750"/>
                </a:moveTo>
                <a:lnTo>
                  <a:pt x="3200399" y="31750"/>
                </a:lnTo>
                <a:lnTo>
                  <a:pt x="3200399" y="44450"/>
                </a:lnTo>
                <a:lnTo>
                  <a:pt x="3213099" y="44450"/>
                </a:lnTo>
                <a:lnTo>
                  <a:pt x="3213099" y="31750"/>
                </a:lnTo>
                <a:close/>
              </a:path>
              <a:path w="7162800" h="76200">
                <a:moveTo>
                  <a:pt x="3162299" y="31750"/>
                </a:moveTo>
                <a:lnTo>
                  <a:pt x="3149599" y="31750"/>
                </a:lnTo>
                <a:lnTo>
                  <a:pt x="3149599" y="44450"/>
                </a:lnTo>
                <a:lnTo>
                  <a:pt x="3162299" y="44450"/>
                </a:lnTo>
                <a:lnTo>
                  <a:pt x="3162299" y="31750"/>
                </a:lnTo>
                <a:close/>
              </a:path>
              <a:path w="7162800" h="76200">
                <a:moveTo>
                  <a:pt x="3111499" y="31750"/>
                </a:moveTo>
                <a:lnTo>
                  <a:pt x="3098799" y="31750"/>
                </a:lnTo>
                <a:lnTo>
                  <a:pt x="3098799" y="44450"/>
                </a:lnTo>
                <a:lnTo>
                  <a:pt x="3111499" y="44450"/>
                </a:lnTo>
                <a:lnTo>
                  <a:pt x="3111499" y="31750"/>
                </a:lnTo>
                <a:close/>
              </a:path>
              <a:path w="7162800" h="76200">
                <a:moveTo>
                  <a:pt x="3060699" y="31750"/>
                </a:moveTo>
                <a:lnTo>
                  <a:pt x="3047999" y="31750"/>
                </a:lnTo>
                <a:lnTo>
                  <a:pt x="3047999" y="44450"/>
                </a:lnTo>
                <a:lnTo>
                  <a:pt x="3060699" y="44450"/>
                </a:lnTo>
                <a:lnTo>
                  <a:pt x="3060699" y="31750"/>
                </a:lnTo>
                <a:close/>
              </a:path>
              <a:path w="7162800" h="76200">
                <a:moveTo>
                  <a:pt x="3009899" y="31750"/>
                </a:moveTo>
                <a:lnTo>
                  <a:pt x="2997199" y="31750"/>
                </a:lnTo>
                <a:lnTo>
                  <a:pt x="2997199" y="44450"/>
                </a:lnTo>
                <a:lnTo>
                  <a:pt x="3009899" y="44450"/>
                </a:lnTo>
                <a:lnTo>
                  <a:pt x="3009899" y="31750"/>
                </a:lnTo>
                <a:close/>
              </a:path>
              <a:path w="7162800" h="76200">
                <a:moveTo>
                  <a:pt x="2959099" y="31750"/>
                </a:moveTo>
                <a:lnTo>
                  <a:pt x="2946399" y="31750"/>
                </a:lnTo>
                <a:lnTo>
                  <a:pt x="2946399" y="44450"/>
                </a:lnTo>
                <a:lnTo>
                  <a:pt x="2959099" y="44450"/>
                </a:lnTo>
                <a:lnTo>
                  <a:pt x="2959099" y="31750"/>
                </a:lnTo>
                <a:close/>
              </a:path>
              <a:path w="7162800" h="76200">
                <a:moveTo>
                  <a:pt x="2908299" y="31750"/>
                </a:moveTo>
                <a:lnTo>
                  <a:pt x="2895599" y="31750"/>
                </a:lnTo>
                <a:lnTo>
                  <a:pt x="2895599" y="44450"/>
                </a:lnTo>
                <a:lnTo>
                  <a:pt x="2908299" y="44450"/>
                </a:lnTo>
                <a:lnTo>
                  <a:pt x="2908299" y="31750"/>
                </a:lnTo>
                <a:close/>
              </a:path>
              <a:path w="7162800" h="76200">
                <a:moveTo>
                  <a:pt x="2857499" y="31750"/>
                </a:moveTo>
                <a:lnTo>
                  <a:pt x="2844799" y="31750"/>
                </a:lnTo>
                <a:lnTo>
                  <a:pt x="2844799" y="44450"/>
                </a:lnTo>
                <a:lnTo>
                  <a:pt x="2857499" y="44450"/>
                </a:lnTo>
                <a:lnTo>
                  <a:pt x="2857499" y="31750"/>
                </a:lnTo>
                <a:close/>
              </a:path>
              <a:path w="7162800" h="76200">
                <a:moveTo>
                  <a:pt x="2806699" y="31750"/>
                </a:moveTo>
                <a:lnTo>
                  <a:pt x="2793999" y="31750"/>
                </a:lnTo>
                <a:lnTo>
                  <a:pt x="2793999" y="44450"/>
                </a:lnTo>
                <a:lnTo>
                  <a:pt x="2806699" y="44450"/>
                </a:lnTo>
                <a:lnTo>
                  <a:pt x="2806699" y="31750"/>
                </a:lnTo>
                <a:close/>
              </a:path>
              <a:path w="7162800" h="76200">
                <a:moveTo>
                  <a:pt x="2755899" y="31750"/>
                </a:moveTo>
                <a:lnTo>
                  <a:pt x="2743199" y="31750"/>
                </a:lnTo>
                <a:lnTo>
                  <a:pt x="2743199" y="44450"/>
                </a:lnTo>
                <a:lnTo>
                  <a:pt x="2755899" y="44450"/>
                </a:lnTo>
                <a:lnTo>
                  <a:pt x="2755899" y="31750"/>
                </a:lnTo>
                <a:close/>
              </a:path>
              <a:path w="7162800" h="76200">
                <a:moveTo>
                  <a:pt x="2705099" y="31750"/>
                </a:moveTo>
                <a:lnTo>
                  <a:pt x="2692399" y="31750"/>
                </a:lnTo>
                <a:lnTo>
                  <a:pt x="2692399" y="44450"/>
                </a:lnTo>
                <a:lnTo>
                  <a:pt x="2705099" y="44450"/>
                </a:lnTo>
                <a:lnTo>
                  <a:pt x="2705099" y="31750"/>
                </a:lnTo>
                <a:close/>
              </a:path>
              <a:path w="7162800" h="76200">
                <a:moveTo>
                  <a:pt x="2654299" y="31750"/>
                </a:moveTo>
                <a:lnTo>
                  <a:pt x="2641599" y="31750"/>
                </a:lnTo>
                <a:lnTo>
                  <a:pt x="2641599" y="44450"/>
                </a:lnTo>
                <a:lnTo>
                  <a:pt x="2654299" y="44450"/>
                </a:lnTo>
                <a:lnTo>
                  <a:pt x="2654299" y="31750"/>
                </a:lnTo>
                <a:close/>
              </a:path>
              <a:path w="7162800" h="76200">
                <a:moveTo>
                  <a:pt x="2603499" y="31750"/>
                </a:moveTo>
                <a:lnTo>
                  <a:pt x="2590799" y="31750"/>
                </a:lnTo>
                <a:lnTo>
                  <a:pt x="2590799" y="44450"/>
                </a:lnTo>
                <a:lnTo>
                  <a:pt x="2603499" y="44450"/>
                </a:lnTo>
                <a:lnTo>
                  <a:pt x="2603499" y="31750"/>
                </a:lnTo>
                <a:close/>
              </a:path>
              <a:path w="7162800" h="76200">
                <a:moveTo>
                  <a:pt x="2552699" y="31750"/>
                </a:moveTo>
                <a:lnTo>
                  <a:pt x="2539999" y="31750"/>
                </a:lnTo>
                <a:lnTo>
                  <a:pt x="2539999" y="44450"/>
                </a:lnTo>
                <a:lnTo>
                  <a:pt x="2552699" y="44450"/>
                </a:lnTo>
                <a:lnTo>
                  <a:pt x="2552699" y="31750"/>
                </a:lnTo>
                <a:close/>
              </a:path>
              <a:path w="7162800" h="76200">
                <a:moveTo>
                  <a:pt x="2501899" y="31750"/>
                </a:moveTo>
                <a:lnTo>
                  <a:pt x="2489199" y="31750"/>
                </a:lnTo>
                <a:lnTo>
                  <a:pt x="2489199" y="44450"/>
                </a:lnTo>
                <a:lnTo>
                  <a:pt x="2501899" y="44450"/>
                </a:lnTo>
                <a:lnTo>
                  <a:pt x="2501899" y="31750"/>
                </a:lnTo>
                <a:close/>
              </a:path>
              <a:path w="7162800" h="76200">
                <a:moveTo>
                  <a:pt x="2451099" y="31750"/>
                </a:moveTo>
                <a:lnTo>
                  <a:pt x="2438399" y="31750"/>
                </a:lnTo>
                <a:lnTo>
                  <a:pt x="2438399" y="44450"/>
                </a:lnTo>
                <a:lnTo>
                  <a:pt x="2451099" y="44450"/>
                </a:lnTo>
                <a:lnTo>
                  <a:pt x="2451099" y="31750"/>
                </a:lnTo>
                <a:close/>
              </a:path>
              <a:path w="7162800" h="76200">
                <a:moveTo>
                  <a:pt x="2400299" y="31750"/>
                </a:moveTo>
                <a:lnTo>
                  <a:pt x="2387599" y="31750"/>
                </a:lnTo>
                <a:lnTo>
                  <a:pt x="2387599" y="44450"/>
                </a:lnTo>
                <a:lnTo>
                  <a:pt x="2400299" y="44450"/>
                </a:lnTo>
                <a:lnTo>
                  <a:pt x="2400299" y="31750"/>
                </a:lnTo>
                <a:close/>
              </a:path>
              <a:path w="7162800" h="76200">
                <a:moveTo>
                  <a:pt x="2349499" y="31750"/>
                </a:moveTo>
                <a:lnTo>
                  <a:pt x="2336799" y="31750"/>
                </a:lnTo>
                <a:lnTo>
                  <a:pt x="2336799" y="44450"/>
                </a:lnTo>
                <a:lnTo>
                  <a:pt x="2349499" y="44450"/>
                </a:lnTo>
                <a:lnTo>
                  <a:pt x="2349499" y="31750"/>
                </a:lnTo>
                <a:close/>
              </a:path>
              <a:path w="7162800" h="76200">
                <a:moveTo>
                  <a:pt x="2298699" y="31750"/>
                </a:moveTo>
                <a:lnTo>
                  <a:pt x="2285999" y="31750"/>
                </a:lnTo>
                <a:lnTo>
                  <a:pt x="2285999" y="44450"/>
                </a:lnTo>
                <a:lnTo>
                  <a:pt x="2298699" y="44450"/>
                </a:lnTo>
                <a:lnTo>
                  <a:pt x="2298699" y="31750"/>
                </a:lnTo>
                <a:close/>
              </a:path>
              <a:path w="7162800" h="76200">
                <a:moveTo>
                  <a:pt x="2247899" y="31750"/>
                </a:moveTo>
                <a:lnTo>
                  <a:pt x="2235199" y="31750"/>
                </a:lnTo>
                <a:lnTo>
                  <a:pt x="2235199" y="44450"/>
                </a:lnTo>
                <a:lnTo>
                  <a:pt x="2247899" y="44450"/>
                </a:lnTo>
                <a:lnTo>
                  <a:pt x="2247899" y="31750"/>
                </a:lnTo>
                <a:close/>
              </a:path>
              <a:path w="7162800" h="76200">
                <a:moveTo>
                  <a:pt x="2197099" y="31750"/>
                </a:moveTo>
                <a:lnTo>
                  <a:pt x="2184399" y="31750"/>
                </a:lnTo>
                <a:lnTo>
                  <a:pt x="2184399" y="44450"/>
                </a:lnTo>
                <a:lnTo>
                  <a:pt x="2197099" y="44450"/>
                </a:lnTo>
                <a:lnTo>
                  <a:pt x="2197099" y="31750"/>
                </a:lnTo>
                <a:close/>
              </a:path>
              <a:path w="7162800" h="76200">
                <a:moveTo>
                  <a:pt x="2146299" y="31750"/>
                </a:moveTo>
                <a:lnTo>
                  <a:pt x="2133599" y="31750"/>
                </a:lnTo>
                <a:lnTo>
                  <a:pt x="2133599" y="44450"/>
                </a:lnTo>
                <a:lnTo>
                  <a:pt x="2146299" y="44450"/>
                </a:lnTo>
                <a:lnTo>
                  <a:pt x="2146299" y="31750"/>
                </a:lnTo>
                <a:close/>
              </a:path>
              <a:path w="7162800" h="76200">
                <a:moveTo>
                  <a:pt x="2095499" y="31750"/>
                </a:moveTo>
                <a:lnTo>
                  <a:pt x="2082799" y="31750"/>
                </a:lnTo>
                <a:lnTo>
                  <a:pt x="2082799" y="44450"/>
                </a:lnTo>
                <a:lnTo>
                  <a:pt x="2095499" y="44450"/>
                </a:lnTo>
                <a:lnTo>
                  <a:pt x="2095499" y="31750"/>
                </a:lnTo>
                <a:close/>
              </a:path>
              <a:path w="7162800" h="76200">
                <a:moveTo>
                  <a:pt x="2044699" y="31750"/>
                </a:moveTo>
                <a:lnTo>
                  <a:pt x="2031999" y="31750"/>
                </a:lnTo>
                <a:lnTo>
                  <a:pt x="2031999" y="44450"/>
                </a:lnTo>
                <a:lnTo>
                  <a:pt x="2044699" y="44450"/>
                </a:lnTo>
                <a:lnTo>
                  <a:pt x="2044699" y="31750"/>
                </a:lnTo>
                <a:close/>
              </a:path>
              <a:path w="7162800" h="76200">
                <a:moveTo>
                  <a:pt x="1993899" y="31750"/>
                </a:moveTo>
                <a:lnTo>
                  <a:pt x="1981199" y="31750"/>
                </a:lnTo>
                <a:lnTo>
                  <a:pt x="1981199" y="44450"/>
                </a:lnTo>
                <a:lnTo>
                  <a:pt x="1993899" y="44450"/>
                </a:lnTo>
                <a:lnTo>
                  <a:pt x="1993899" y="31750"/>
                </a:lnTo>
                <a:close/>
              </a:path>
              <a:path w="7162800" h="76200">
                <a:moveTo>
                  <a:pt x="1943099" y="31750"/>
                </a:moveTo>
                <a:lnTo>
                  <a:pt x="1930399" y="31750"/>
                </a:lnTo>
                <a:lnTo>
                  <a:pt x="1930399" y="44450"/>
                </a:lnTo>
                <a:lnTo>
                  <a:pt x="1943099" y="44450"/>
                </a:lnTo>
                <a:lnTo>
                  <a:pt x="1943099" y="31750"/>
                </a:lnTo>
                <a:close/>
              </a:path>
              <a:path w="7162800" h="76200">
                <a:moveTo>
                  <a:pt x="1892299" y="31750"/>
                </a:moveTo>
                <a:lnTo>
                  <a:pt x="1879599" y="31750"/>
                </a:lnTo>
                <a:lnTo>
                  <a:pt x="1879599" y="44450"/>
                </a:lnTo>
                <a:lnTo>
                  <a:pt x="1892299" y="44450"/>
                </a:lnTo>
                <a:lnTo>
                  <a:pt x="1892299" y="31750"/>
                </a:lnTo>
                <a:close/>
              </a:path>
              <a:path w="7162800" h="76200">
                <a:moveTo>
                  <a:pt x="1841499" y="31750"/>
                </a:moveTo>
                <a:lnTo>
                  <a:pt x="1828799" y="31750"/>
                </a:lnTo>
                <a:lnTo>
                  <a:pt x="1828799" y="44450"/>
                </a:lnTo>
                <a:lnTo>
                  <a:pt x="1841499" y="44450"/>
                </a:lnTo>
                <a:lnTo>
                  <a:pt x="1841499" y="31750"/>
                </a:lnTo>
                <a:close/>
              </a:path>
              <a:path w="7162800" h="76200">
                <a:moveTo>
                  <a:pt x="1790700" y="31750"/>
                </a:moveTo>
                <a:lnTo>
                  <a:pt x="1778000" y="31750"/>
                </a:lnTo>
                <a:lnTo>
                  <a:pt x="1778000" y="44450"/>
                </a:lnTo>
                <a:lnTo>
                  <a:pt x="1790700" y="44450"/>
                </a:lnTo>
                <a:lnTo>
                  <a:pt x="1790700" y="31750"/>
                </a:lnTo>
                <a:close/>
              </a:path>
              <a:path w="7162800" h="76200">
                <a:moveTo>
                  <a:pt x="1739900" y="31750"/>
                </a:moveTo>
                <a:lnTo>
                  <a:pt x="1727200" y="31750"/>
                </a:lnTo>
                <a:lnTo>
                  <a:pt x="1727200" y="44450"/>
                </a:lnTo>
                <a:lnTo>
                  <a:pt x="1739900" y="44450"/>
                </a:lnTo>
                <a:lnTo>
                  <a:pt x="1739900" y="31750"/>
                </a:lnTo>
                <a:close/>
              </a:path>
              <a:path w="7162800" h="76200">
                <a:moveTo>
                  <a:pt x="1689100" y="31750"/>
                </a:moveTo>
                <a:lnTo>
                  <a:pt x="1676400" y="31750"/>
                </a:lnTo>
                <a:lnTo>
                  <a:pt x="1676400" y="44450"/>
                </a:lnTo>
                <a:lnTo>
                  <a:pt x="1689100" y="44450"/>
                </a:lnTo>
                <a:lnTo>
                  <a:pt x="1689100" y="31750"/>
                </a:lnTo>
                <a:close/>
              </a:path>
              <a:path w="7162800" h="76200">
                <a:moveTo>
                  <a:pt x="1638300" y="31750"/>
                </a:moveTo>
                <a:lnTo>
                  <a:pt x="1625600" y="31750"/>
                </a:lnTo>
                <a:lnTo>
                  <a:pt x="1625600" y="44450"/>
                </a:lnTo>
                <a:lnTo>
                  <a:pt x="1638300" y="44450"/>
                </a:lnTo>
                <a:lnTo>
                  <a:pt x="1638300" y="31750"/>
                </a:lnTo>
                <a:close/>
              </a:path>
              <a:path w="7162800" h="76200">
                <a:moveTo>
                  <a:pt x="1587500" y="31750"/>
                </a:moveTo>
                <a:lnTo>
                  <a:pt x="1574800" y="31750"/>
                </a:lnTo>
                <a:lnTo>
                  <a:pt x="1574800" y="44450"/>
                </a:lnTo>
                <a:lnTo>
                  <a:pt x="1587500" y="44450"/>
                </a:lnTo>
                <a:lnTo>
                  <a:pt x="1587500" y="31750"/>
                </a:lnTo>
                <a:close/>
              </a:path>
              <a:path w="7162800" h="76200">
                <a:moveTo>
                  <a:pt x="1536700" y="31750"/>
                </a:moveTo>
                <a:lnTo>
                  <a:pt x="1524000" y="31750"/>
                </a:lnTo>
                <a:lnTo>
                  <a:pt x="1524000" y="44450"/>
                </a:lnTo>
                <a:lnTo>
                  <a:pt x="1536700" y="44450"/>
                </a:lnTo>
                <a:lnTo>
                  <a:pt x="1536700" y="31750"/>
                </a:lnTo>
                <a:close/>
              </a:path>
              <a:path w="7162800" h="76200">
                <a:moveTo>
                  <a:pt x="1485900" y="31750"/>
                </a:moveTo>
                <a:lnTo>
                  <a:pt x="1473200" y="31750"/>
                </a:lnTo>
                <a:lnTo>
                  <a:pt x="1473200" y="44450"/>
                </a:lnTo>
                <a:lnTo>
                  <a:pt x="1485900" y="44450"/>
                </a:lnTo>
                <a:lnTo>
                  <a:pt x="1485900" y="31750"/>
                </a:lnTo>
                <a:close/>
              </a:path>
              <a:path w="7162800" h="76200">
                <a:moveTo>
                  <a:pt x="1435100" y="31750"/>
                </a:moveTo>
                <a:lnTo>
                  <a:pt x="1422400" y="31750"/>
                </a:lnTo>
                <a:lnTo>
                  <a:pt x="1422400" y="44450"/>
                </a:lnTo>
                <a:lnTo>
                  <a:pt x="1435100" y="44450"/>
                </a:lnTo>
                <a:lnTo>
                  <a:pt x="1435100" y="31750"/>
                </a:lnTo>
                <a:close/>
              </a:path>
              <a:path w="7162800" h="76200">
                <a:moveTo>
                  <a:pt x="1384300" y="31750"/>
                </a:moveTo>
                <a:lnTo>
                  <a:pt x="1371600" y="31750"/>
                </a:lnTo>
                <a:lnTo>
                  <a:pt x="1371600" y="44450"/>
                </a:lnTo>
                <a:lnTo>
                  <a:pt x="1384300" y="44450"/>
                </a:lnTo>
                <a:lnTo>
                  <a:pt x="1384300" y="31750"/>
                </a:lnTo>
                <a:close/>
              </a:path>
              <a:path w="7162800" h="76200">
                <a:moveTo>
                  <a:pt x="1333500" y="31750"/>
                </a:moveTo>
                <a:lnTo>
                  <a:pt x="1320800" y="31750"/>
                </a:lnTo>
                <a:lnTo>
                  <a:pt x="1320800" y="44450"/>
                </a:lnTo>
                <a:lnTo>
                  <a:pt x="1333500" y="44450"/>
                </a:lnTo>
                <a:lnTo>
                  <a:pt x="1333500" y="31750"/>
                </a:lnTo>
                <a:close/>
              </a:path>
              <a:path w="7162800" h="76200">
                <a:moveTo>
                  <a:pt x="1282700" y="31750"/>
                </a:moveTo>
                <a:lnTo>
                  <a:pt x="1270000" y="31750"/>
                </a:lnTo>
                <a:lnTo>
                  <a:pt x="1270000" y="44450"/>
                </a:lnTo>
                <a:lnTo>
                  <a:pt x="1282700" y="44450"/>
                </a:lnTo>
                <a:lnTo>
                  <a:pt x="1282700" y="31750"/>
                </a:lnTo>
                <a:close/>
              </a:path>
              <a:path w="7162800" h="76200">
                <a:moveTo>
                  <a:pt x="1231900" y="31750"/>
                </a:moveTo>
                <a:lnTo>
                  <a:pt x="1219200" y="31750"/>
                </a:lnTo>
                <a:lnTo>
                  <a:pt x="1219200" y="44450"/>
                </a:lnTo>
                <a:lnTo>
                  <a:pt x="1231900" y="44450"/>
                </a:lnTo>
                <a:lnTo>
                  <a:pt x="1231900" y="31750"/>
                </a:lnTo>
                <a:close/>
              </a:path>
              <a:path w="7162800" h="76200">
                <a:moveTo>
                  <a:pt x="1181100" y="31750"/>
                </a:moveTo>
                <a:lnTo>
                  <a:pt x="1168400" y="31750"/>
                </a:lnTo>
                <a:lnTo>
                  <a:pt x="1168400" y="44450"/>
                </a:lnTo>
                <a:lnTo>
                  <a:pt x="1181100" y="44450"/>
                </a:lnTo>
                <a:lnTo>
                  <a:pt x="1181100" y="31750"/>
                </a:lnTo>
                <a:close/>
              </a:path>
              <a:path w="7162800" h="76200">
                <a:moveTo>
                  <a:pt x="1130300" y="31750"/>
                </a:moveTo>
                <a:lnTo>
                  <a:pt x="1117600" y="31750"/>
                </a:lnTo>
                <a:lnTo>
                  <a:pt x="1117600" y="44450"/>
                </a:lnTo>
                <a:lnTo>
                  <a:pt x="1130300" y="44450"/>
                </a:lnTo>
                <a:lnTo>
                  <a:pt x="1130300" y="31750"/>
                </a:lnTo>
                <a:close/>
              </a:path>
              <a:path w="7162800" h="76200">
                <a:moveTo>
                  <a:pt x="1079500" y="31750"/>
                </a:moveTo>
                <a:lnTo>
                  <a:pt x="1066800" y="31750"/>
                </a:lnTo>
                <a:lnTo>
                  <a:pt x="1066800" y="44450"/>
                </a:lnTo>
                <a:lnTo>
                  <a:pt x="1079500" y="44450"/>
                </a:lnTo>
                <a:lnTo>
                  <a:pt x="1079500" y="31750"/>
                </a:lnTo>
                <a:close/>
              </a:path>
              <a:path w="7162800" h="76200">
                <a:moveTo>
                  <a:pt x="1028700" y="31750"/>
                </a:moveTo>
                <a:lnTo>
                  <a:pt x="1016000" y="31750"/>
                </a:lnTo>
                <a:lnTo>
                  <a:pt x="1016000" y="44450"/>
                </a:lnTo>
                <a:lnTo>
                  <a:pt x="1028700" y="44450"/>
                </a:lnTo>
                <a:lnTo>
                  <a:pt x="1028700" y="31750"/>
                </a:lnTo>
                <a:close/>
              </a:path>
              <a:path w="7162800" h="76200">
                <a:moveTo>
                  <a:pt x="977900" y="31750"/>
                </a:moveTo>
                <a:lnTo>
                  <a:pt x="965200" y="31750"/>
                </a:lnTo>
                <a:lnTo>
                  <a:pt x="965200" y="44450"/>
                </a:lnTo>
                <a:lnTo>
                  <a:pt x="977900" y="44450"/>
                </a:lnTo>
                <a:lnTo>
                  <a:pt x="977900" y="31750"/>
                </a:lnTo>
                <a:close/>
              </a:path>
              <a:path w="7162800" h="76200">
                <a:moveTo>
                  <a:pt x="927100" y="31750"/>
                </a:moveTo>
                <a:lnTo>
                  <a:pt x="914400" y="31750"/>
                </a:lnTo>
                <a:lnTo>
                  <a:pt x="914400" y="44450"/>
                </a:lnTo>
                <a:lnTo>
                  <a:pt x="927100" y="44450"/>
                </a:lnTo>
                <a:lnTo>
                  <a:pt x="927100" y="31750"/>
                </a:lnTo>
                <a:close/>
              </a:path>
              <a:path w="7162800" h="76200">
                <a:moveTo>
                  <a:pt x="876300" y="31750"/>
                </a:moveTo>
                <a:lnTo>
                  <a:pt x="863600" y="31750"/>
                </a:lnTo>
                <a:lnTo>
                  <a:pt x="863600" y="44450"/>
                </a:lnTo>
                <a:lnTo>
                  <a:pt x="876300" y="44450"/>
                </a:lnTo>
                <a:lnTo>
                  <a:pt x="876300" y="31750"/>
                </a:lnTo>
                <a:close/>
              </a:path>
              <a:path w="7162800" h="76200">
                <a:moveTo>
                  <a:pt x="825500" y="31750"/>
                </a:moveTo>
                <a:lnTo>
                  <a:pt x="812800" y="31750"/>
                </a:lnTo>
                <a:lnTo>
                  <a:pt x="812800" y="44450"/>
                </a:lnTo>
                <a:lnTo>
                  <a:pt x="825500" y="44450"/>
                </a:lnTo>
                <a:lnTo>
                  <a:pt x="825500" y="31750"/>
                </a:lnTo>
                <a:close/>
              </a:path>
              <a:path w="7162800" h="76200">
                <a:moveTo>
                  <a:pt x="774700" y="31750"/>
                </a:moveTo>
                <a:lnTo>
                  <a:pt x="762000" y="31750"/>
                </a:lnTo>
                <a:lnTo>
                  <a:pt x="762000" y="44450"/>
                </a:lnTo>
                <a:lnTo>
                  <a:pt x="774700" y="44450"/>
                </a:lnTo>
                <a:lnTo>
                  <a:pt x="774700" y="31750"/>
                </a:lnTo>
                <a:close/>
              </a:path>
              <a:path w="7162800" h="76200">
                <a:moveTo>
                  <a:pt x="723900" y="31750"/>
                </a:moveTo>
                <a:lnTo>
                  <a:pt x="711200" y="31750"/>
                </a:lnTo>
                <a:lnTo>
                  <a:pt x="711200" y="44450"/>
                </a:lnTo>
                <a:lnTo>
                  <a:pt x="723900" y="44450"/>
                </a:lnTo>
                <a:lnTo>
                  <a:pt x="723900" y="31750"/>
                </a:lnTo>
                <a:close/>
              </a:path>
              <a:path w="7162800" h="76200">
                <a:moveTo>
                  <a:pt x="673100" y="31750"/>
                </a:moveTo>
                <a:lnTo>
                  <a:pt x="660400" y="31750"/>
                </a:lnTo>
                <a:lnTo>
                  <a:pt x="660400" y="44450"/>
                </a:lnTo>
                <a:lnTo>
                  <a:pt x="673100" y="44450"/>
                </a:lnTo>
                <a:lnTo>
                  <a:pt x="673100" y="31750"/>
                </a:lnTo>
                <a:close/>
              </a:path>
              <a:path w="7162800" h="76200">
                <a:moveTo>
                  <a:pt x="622300" y="31750"/>
                </a:moveTo>
                <a:lnTo>
                  <a:pt x="609600" y="31750"/>
                </a:lnTo>
                <a:lnTo>
                  <a:pt x="609600" y="44450"/>
                </a:lnTo>
                <a:lnTo>
                  <a:pt x="622300" y="44450"/>
                </a:lnTo>
                <a:lnTo>
                  <a:pt x="622300" y="31750"/>
                </a:lnTo>
                <a:close/>
              </a:path>
              <a:path w="7162800" h="76200">
                <a:moveTo>
                  <a:pt x="5715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571500" y="44450"/>
                </a:lnTo>
                <a:lnTo>
                  <a:pt x="571500" y="31750"/>
                </a:lnTo>
                <a:close/>
              </a:path>
              <a:path w="7162800" h="76200">
                <a:moveTo>
                  <a:pt x="520700" y="31750"/>
                </a:moveTo>
                <a:lnTo>
                  <a:pt x="508000" y="31750"/>
                </a:lnTo>
                <a:lnTo>
                  <a:pt x="5080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7162800" h="76200">
                <a:moveTo>
                  <a:pt x="469900" y="31750"/>
                </a:moveTo>
                <a:lnTo>
                  <a:pt x="457200" y="31750"/>
                </a:lnTo>
                <a:lnTo>
                  <a:pt x="457200" y="44450"/>
                </a:lnTo>
                <a:lnTo>
                  <a:pt x="469900" y="44450"/>
                </a:lnTo>
                <a:lnTo>
                  <a:pt x="469900" y="31750"/>
                </a:lnTo>
                <a:close/>
              </a:path>
              <a:path w="7162800" h="76200">
                <a:moveTo>
                  <a:pt x="419100" y="31750"/>
                </a:moveTo>
                <a:lnTo>
                  <a:pt x="406400" y="31750"/>
                </a:lnTo>
                <a:lnTo>
                  <a:pt x="406400" y="44450"/>
                </a:lnTo>
                <a:lnTo>
                  <a:pt x="419100" y="44450"/>
                </a:lnTo>
                <a:lnTo>
                  <a:pt x="419100" y="31750"/>
                </a:lnTo>
                <a:close/>
              </a:path>
              <a:path w="7162800" h="76200">
                <a:moveTo>
                  <a:pt x="368300" y="31750"/>
                </a:moveTo>
                <a:lnTo>
                  <a:pt x="355600" y="31750"/>
                </a:lnTo>
                <a:lnTo>
                  <a:pt x="355600" y="44450"/>
                </a:lnTo>
                <a:lnTo>
                  <a:pt x="368300" y="44450"/>
                </a:lnTo>
                <a:lnTo>
                  <a:pt x="368300" y="31750"/>
                </a:lnTo>
                <a:close/>
              </a:path>
              <a:path w="7162800" h="76200">
                <a:moveTo>
                  <a:pt x="317500" y="31750"/>
                </a:moveTo>
                <a:lnTo>
                  <a:pt x="304800" y="31750"/>
                </a:lnTo>
                <a:lnTo>
                  <a:pt x="304800" y="44450"/>
                </a:lnTo>
                <a:lnTo>
                  <a:pt x="317500" y="44450"/>
                </a:lnTo>
                <a:lnTo>
                  <a:pt x="317500" y="31750"/>
                </a:lnTo>
                <a:close/>
              </a:path>
              <a:path w="7162800" h="76200">
                <a:moveTo>
                  <a:pt x="266700" y="31750"/>
                </a:moveTo>
                <a:lnTo>
                  <a:pt x="254000" y="31750"/>
                </a:lnTo>
                <a:lnTo>
                  <a:pt x="254000" y="44450"/>
                </a:lnTo>
                <a:lnTo>
                  <a:pt x="266700" y="44450"/>
                </a:lnTo>
                <a:lnTo>
                  <a:pt x="266700" y="31750"/>
                </a:lnTo>
                <a:close/>
              </a:path>
              <a:path w="7162800" h="76200">
                <a:moveTo>
                  <a:pt x="2159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15900" y="44450"/>
                </a:lnTo>
                <a:lnTo>
                  <a:pt x="215900" y="31750"/>
                </a:lnTo>
                <a:close/>
              </a:path>
              <a:path w="7162800" h="76200">
                <a:moveTo>
                  <a:pt x="165100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7162800" h="76200">
                <a:moveTo>
                  <a:pt x="1143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14300" y="44450"/>
                </a:lnTo>
                <a:lnTo>
                  <a:pt x="114300" y="31750"/>
                </a:lnTo>
                <a:close/>
              </a:path>
              <a:path w="7162800" h="76200">
                <a:moveTo>
                  <a:pt x="635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63500" y="44450"/>
                </a:lnTo>
                <a:lnTo>
                  <a:pt x="63500" y="31750"/>
                </a:lnTo>
                <a:close/>
              </a:path>
              <a:path w="7162800" h="76200">
                <a:moveTo>
                  <a:pt x="127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700" y="44450"/>
                </a:lnTo>
                <a:lnTo>
                  <a:pt x="12700" y="31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6212" y="1764029"/>
            <a:ext cx="10678160" cy="144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Automotive</a:t>
            </a:r>
            <a:r>
              <a:rPr sz="1800" b="1" spc="-12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7500C0"/>
                </a:solidFill>
                <a:latin typeface="Arial"/>
                <a:cs typeface="Arial"/>
              </a:rPr>
              <a:t>–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7500C0"/>
                </a:solidFill>
                <a:latin typeface="Arial"/>
                <a:cs typeface="Arial"/>
              </a:rPr>
              <a:t>OES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7500C0"/>
                </a:solidFill>
                <a:latin typeface="Arial"/>
                <a:cs typeface="Arial"/>
              </a:rPr>
              <a:t>Champions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achieved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over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229" dirty="0">
                <a:solidFill>
                  <a:srgbClr val="7500C0"/>
                </a:solidFill>
                <a:latin typeface="Arial"/>
                <a:cs typeface="Arial"/>
              </a:rPr>
              <a:t>4</a:t>
            </a:r>
            <a:r>
              <a:rPr sz="1800" b="1" spc="-13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7500C0"/>
                </a:solidFill>
                <a:latin typeface="Arial"/>
                <a:cs typeface="Arial"/>
              </a:rPr>
              <a:t>times</a:t>
            </a:r>
            <a:r>
              <a:rPr sz="1800" b="1" spc="-16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7500C0"/>
                </a:solidFill>
                <a:latin typeface="Arial"/>
                <a:cs typeface="Arial"/>
              </a:rPr>
              <a:t>the</a:t>
            </a:r>
            <a:r>
              <a:rPr sz="1800" b="1" spc="-15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RODI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7500C0"/>
                </a:solidFill>
                <a:latin typeface="Arial"/>
                <a:cs typeface="Arial"/>
              </a:rPr>
              <a:t>clocked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7500C0"/>
                </a:solidFill>
                <a:latin typeface="Arial"/>
                <a:cs typeface="Arial"/>
              </a:rPr>
              <a:t>by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7500C0"/>
                </a:solidFill>
                <a:latin typeface="Arial"/>
                <a:cs typeface="Arial"/>
              </a:rPr>
              <a:t>Contenders;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7500C0"/>
                </a:solidFill>
                <a:latin typeface="Arial"/>
                <a:cs typeface="Arial"/>
              </a:rPr>
              <a:t>proving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00"/>
              </a:lnSpc>
            </a:pPr>
            <a:r>
              <a:rPr sz="1800" b="1" spc="80" dirty="0">
                <a:solidFill>
                  <a:srgbClr val="7500C0"/>
                </a:solidFill>
                <a:latin typeface="Arial"/>
                <a:cs typeface="Arial"/>
              </a:rPr>
              <a:t>that</a:t>
            </a:r>
            <a:r>
              <a:rPr sz="1800" b="1" spc="-17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7500C0"/>
                </a:solidFill>
                <a:latin typeface="Arial"/>
                <a:cs typeface="Arial"/>
              </a:rPr>
              <a:t>its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7500C0"/>
                </a:solidFill>
                <a:latin typeface="Arial"/>
                <a:cs typeface="Arial"/>
              </a:rPr>
              <a:t>not</a:t>
            </a:r>
            <a:r>
              <a:rPr sz="1800" b="1" spc="-15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how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7500C0"/>
                </a:solidFill>
                <a:latin typeface="Arial"/>
                <a:cs typeface="Arial"/>
              </a:rPr>
              <a:t>much</a:t>
            </a:r>
            <a:r>
              <a:rPr sz="1800" b="1" spc="-16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7500C0"/>
                </a:solidFill>
                <a:latin typeface="Arial"/>
                <a:cs typeface="Arial"/>
              </a:rPr>
              <a:t>you</a:t>
            </a:r>
            <a:r>
              <a:rPr sz="1800" b="1" spc="-15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7500C0"/>
                </a:solidFill>
                <a:latin typeface="Arial"/>
                <a:cs typeface="Arial"/>
              </a:rPr>
              <a:t>scale,</a:t>
            </a:r>
            <a:r>
              <a:rPr sz="1800" b="1" spc="-17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7500C0"/>
                </a:solidFill>
                <a:latin typeface="Arial"/>
                <a:cs typeface="Arial"/>
              </a:rPr>
              <a:t>but</a:t>
            </a:r>
            <a:r>
              <a:rPr sz="1800" b="1" spc="-16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how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7500C0"/>
                </a:solidFill>
                <a:latin typeface="Arial"/>
                <a:cs typeface="Arial"/>
              </a:rPr>
              <a:t>you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7500C0"/>
                </a:solidFill>
                <a:latin typeface="Arial"/>
                <a:cs typeface="Arial"/>
              </a:rPr>
              <a:t>scale</a:t>
            </a:r>
            <a:r>
              <a:rPr sz="1800" b="1" spc="-17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7500C0"/>
                </a:solidFill>
                <a:latin typeface="Arial"/>
                <a:cs typeface="Arial"/>
              </a:rPr>
              <a:t>that</a:t>
            </a:r>
            <a:r>
              <a:rPr sz="1800" b="1" spc="-17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7500C0"/>
                </a:solidFill>
                <a:latin typeface="Arial"/>
                <a:cs typeface="Arial"/>
              </a:rPr>
              <a:t>matters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Arial"/>
              <a:cs typeface="Arial"/>
            </a:endParaRPr>
          </a:p>
          <a:p>
            <a:pPr marL="5121275">
              <a:lnSpc>
                <a:spcPct val="100000"/>
              </a:lnSpc>
              <a:tabLst>
                <a:tab pos="8401050" algn="l"/>
              </a:tabLst>
            </a:pPr>
            <a:r>
              <a:rPr sz="1800" b="1" spc="75" dirty="0">
                <a:solidFill>
                  <a:srgbClr val="7500C0"/>
                </a:solidFill>
                <a:latin typeface="Arial"/>
                <a:cs typeface="Arial"/>
              </a:rPr>
              <a:t>AUTOMOTIVE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100" dirty="0">
                <a:solidFill>
                  <a:srgbClr val="7500C0"/>
                </a:solidFill>
                <a:latin typeface="Arial"/>
                <a:cs typeface="Arial"/>
              </a:rPr>
              <a:t>-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7500C0"/>
                </a:solidFill>
                <a:latin typeface="Arial"/>
                <a:cs typeface="Arial"/>
              </a:rPr>
              <a:t>OES	</a:t>
            </a:r>
            <a:r>
              <a:rPr sz="1800" b="1" spc="40" dirty="0">
                <a:solidFill>
                  <a:srgbClr val="00B9FF"/>
                </a:solidFill>
                <a:latin typeface="Arial"/>
                <a:cs typeface="Arial"/>
              </a:rPr>
              <a:t>CROSS-INDUSTRY</a:t>
            </a:r>
            <a:endParaRPr sz="18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  <a:spcBef>
                <a:spcPts val="384"/>
              </a:spcBef>
            </a:pPr>
            <a:r>
              <a:rPr sz="1600" b="1" spc="25" dirty="0">
                <a:latin typeface="Arial"/>
                <a:cs typeface="Arial"/>
              </a:rPr>
              <a:t>Re</a:t>
            </a:r>
            <a:r>
              <a:rPr sz="1600" b="1" spc="35" dirty="0">
                <a:latin typeface="Arial"/>
                <a:cs typeface="Arial"/>
              </a:rPr>
              <a:t>turns</a:t>
            </a:r>
            <a:r>
              <a:rPr sz="1600" b="1" spc="-120" dirty="0">
                <a:latin typeface="Arial"/>
                <a:cs typeface="Arial"/>
              </a:rPr>
              <a:t> </a:t>
            </a:r>
            <a:r>
              <a:rPr sz="1600" b="1" spc="25" dirty="0">
                <a:latin typeface="Arial"/>
                <a:cs typeface="Arial"/>
              </a:rPr>
              <a:t>on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b="1" spc="40" dirty="0">
                <a:latin typeface="Arial"/>
                <a:cs typeface="Arial"/>
              </a:rPr>
              <a:t>Dig</a:t>
            </a:r>
            <a:r>
              <a:rPr sz="1600" b="1" spc="55" dirty="0">
                <a:latin typeface="Arial"/>
                <a:cs typeface="Arial"/>
              </a:rPr>
              <a:t>ital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74108" y="4968240"/>
            <a:ext cx="7162800" cy="76200"/>
          </a:xfrm>
          <a:custGeom>
            <a:avLst/>
            <a:gdLst/>
            <a:ahLst/>
            <a:cxnLst/>
            <a:rect l="l" t="t" r="r" b="b"/>
            <a:pathLst>
              <a:path w="7162800" h="76200">
                <a:moveTo>
                  <a:pt x="7124700" y="0"/>
                </a:moveTo>
                <a:lnTo>
                  <a:pt x="7109852" y="2988"/>
                </a:lnTo>
                <a:lnTo>
                  <a:pt x="7097744" y="11144"/>
                </a:lnTo>
                <a:lnTo>
                  <a:pt x="7089588" y="23252"/>
                </a:lnTo>
                <a:lnTo>
                  <a:pt x="7086600" y="38100"/>
                </a:lnTo>
                <a:lnTo>
                  <a:pt x="7089588" y="52947"/>
                </a:lnTo>
                <a:lnTo>
                  <a:pt x="7097744" y="65055"/>
                </a:lnTo>
                <a:lnTo>
                  <a:pt x="7109852" y="73211"/>
                </a:lnTo>
                <a:lnTo>
                  <a:pt x="7124700" y="76200"/>
                </a:lnTo>
                <a:lnTo>
                  <a:pt x="7139547" y="73211"/>
                </a:lnTo>
                <a:lnTo>
                  <a:pt x="7151655" y="65055"/>
                </a:lnTo>
                <a:lnTo>
                  <a:pt x="7159811" y="52947"/>
                </a:lnTo>
                <a:lnTo>
                  <a:pt x="7161521" y="44450"/>
                </a:lnTo>
                <a:lnTo>
                  <a:pt x="7112000" y="44450"/>
                </a:lnTo>
                <a:lnTo>
                  <a:pt x="7112000" y="31750"/>
                </a:lnTo>
                <a:lnTo>
                  <a:pt x="7161521" y="31750"/>
                </a:lnTo>
                <a:lnTo>
                  <a:pt x="7159811" y="23252"/>
                </a:lnTo>
                <a:lnTo>
                  <a:pt x="7151655" y="11144"/>
                </a:lnTo>
                <a:lnTo>
                  <a:pt x="7139547" y="2988"/>
                </a:lnTo>
                <a:lnTo>
                  <a:pt x="7124700" y="0"/>
                </a:lnTo>
                <a:close/>
              </a:path>
              <a:path w="7162800" h="76200">
                <a:moveTo>
                  <a:pt x="7124700" y="31750"/>
                </a:moveTo>
                <a:lnTo>
                  <a:pt x="7112000" y="31750"/>
                </a:lnTo>
                <a:lnTo>
                  <a:pt x="7112000" y="44450"/>
                </a:lnTo>
                <a:lnTo>
                  <a:pt x="7124700" y="44450"/>
                </a:lnTo>
                <a:lnTo>
                  <a:pt x="7124700" y="31750"/>
                </a:lnTo>
                <a:close/>
              </a:path>
              <a:path w="7162800" h="76200">
                <a:moveTo>
                  <a:pt x="7161521" y="31750"/>
                </a:moveTo>
                <a:lnTo>
                  <a:pt x="7124700" y="31750"/>
                </a:lnTo>
                <a:lnTo>
                  <a:pt x="7124700" y="44450"/>
                </a:lnTo>
                <a:lnTo>
                  <a:pt x="7161521" y="44450"/>
                </a:lnTo>
                <a:lnTo>
                  <a:pt x="7162800" y="38100"/>
                </a:lnTo>
                <a:lnTo>
                  <a:pt x="7161521" y="31750"/>
                </a:lnTo>
                <a:close/>
              </a:path>
              <a:path w="7162800" h="76200">
                <a:moveTo>
                  <a:pt x="7073900" y="31750"/>
                </a:moveTo>
                <a:lnTo>
                  <a:pt x="7061200" y="31750"/>
                </a:lnTo>
                <a:lnTo>
                  <a:pt x="7061200" y="44450"/>
                </a:lnTo>
                <a:lnTo>
                  <a:pt x="7073900" y="44450"/>
                </a:lnTo>
                <a:lnTo>
                  <a:pt x="7073900" y="31750"/>
                </a:lnTo>
                <a:close/>
              </a:path>
              <a:path w="7162800" h="76200">
                <a:moveTo>
                  <a:pt x="7023100" y="31750"/>
                </a:moveTo>
                <a:lnTo>
                  <a:pt x="7010400" y="31750"/>
                </a:lnTo>
                <a:lnTo>
                  <a:pt x="7010400" y="44450"/>
                </a:lnTo>
                <a:lnTo>
                  <a:pt x="7023100" y="44450"/>
                </a:lnTo>
                <a:lnTo>
                  <a:pt x="7023100" y="31750"/>
                </a:lnTo>
                <a:close/>
              </a:path>
              <a:path w="7162800" h="76200">
                <a:moveTo>
                  <a:pt x="6972300" y="31750"/>
                </a:moveTo>
                <a:lnTo>
                  <a:pt x="6959600" y="31750"/>
                </a:lnTo>
                <a:lnTo>
                  <a:pt x="6959600" y="44450"/>
                </a:lnTo>
                <a:lnTo>
                  <a:pt x="6972300" y="44450"/>
                </a:lnTo>
                <a:lnTo>
                  <a:pt x="6972300" y="31750"/>
                </a:lnTo>
                <a:close/>
              </a:path>
              <a:path w="7162800" h="76200">
                <a:moveTo>
                  <a:pt x="6921500" y="31750"/>
                </a:moveTo>
                <a:lnTo>
                  <a:pt x="6908800" y="31750"/>
                </a:lnTo>
                <a:lnTo>
                  <a:pt x="6908800" y="44450"/>
                </a:lnTo>
                <a:lnTo>
                  <a:pt x="6921500" y="44450"/>
                </a:lnTo>
                <a:lnTo>
                  <a:pt x="6921500" y="31750"/>
                </a:lnTo>
                <a:close/>
              </a:path>
              <a:path w="7162800" h="76200">
                <a:moveTo>
                  <a:pt x="6870700" y="31750"/>
                </a:moveTo>
                <a:lnTo>
                  <a:pt x="6858000" y="31750"/>
                </a:lnTo>
                <a:lnTo>
                  <a:pt x="6858000" y="44450"/>
                </a:lnTo>
                <a:lnTo>
                  <a:pt x="6870700" y="44450"/>
                </a:lnTo>
                <a:lnTo>
                  <a:pt x="6870700" y="31750"/>
                </a:lnTo>
                <a:close/>
              </a:path>
              <a:path w="7162800" h="76200">
                <a:moveTo>
                  <a:pt x="6819900" y="31750"/>
                </a:moveTo>
                <a:lnTo>
                  <a:pt x="6807200" y="31750"/>
                </a:lnTo>
                <a:lnTo>
                  <a:pt x="6807200" y="44450"/>
                </a:lnTo>
                <a:lnTo>
                  <a:pt x="6819900" y="44450"/>
                </a:lnTo>
                <a:lnTo>
                  <a:pt x="6819900" y="31750"/>
                </a:lnTo>
                <a:close/>
              </a:path>
              <a:path w="7162800" h="76200">
                <a:moveTo>
                  <a:pt x="6769100" y="31750"/>
                </a:moveTo>
                <a:lnTo>
                  <a:pt x="6756400" y="31750"/>
                </a:lnTo>
                <a:lnTo>
                  <a:pt x="6756400" y="44450"/>
                </a:lnTo>
                <a:lnTo>
                  <a:pt x="6769100" y="44450"/>
                </a:lnTo>
                <a:lnTo>
                  <a:pt x="6769100" y="31750"/>
                </a:lnTo>
                <a:close/>
              </a:path>
              <a:path w="7162800" h="76200">
                <a:moveTo>
                  <a:pt x="6718300" y="31750"/>
                </a:moveTo>
                <a:lnTo>
                  <a:pt x="6705600" y="31750"/>
                </a:lnTo>
                <a:lnTo>
                  <a:pt x="6705600" y="44450"/>
                </a:lnTo>
                <a:lnTo>
                  <a:pt x="6718300" y="44450"/>
                </a:lnTo>
                <a:lnTo>
                  <a:pt x="6718300" y="31750"/>
                </a:lnTo>
                <a:close/>
              </a:path>
              <a:path w="7162800" h="76200">
                <a:moveTo>
                  <a:pt x="6667500" y="31750"/>
                </a:moveTo>
                <a:lnTo>
                  <a:pt x="6654800" y="31750"/>
                </a:lnTo>
                <a:lnTo>
                  <a:pt x="6654800" y="44450"/>
                </a:lnTo>
                <a:lnTo>
                  <a:pt x="6667500" y="44450"/>
                </a:lnTo>
                <a:lnTo>
                  <a:pt x="6667500" y="31750"/>
                </a:lnTo>
                <a:close/>
              </a:path>
              <a:path w="7162800" h="76200">
                <a:moveTo>
                  <a:pt x="6616700" y="31750"/>
                </a:moveTo>
                <a:lnTo>
                  <a:pt x="6604000" y="31750"/>
                </a:lnTo>
                <a:lnTo>
                  <a:pt x="6604000" y="44450"/>
                </a:lnTo>
                <a:lnTo>
                  <a:pt x="6616700" y="44450"/>
                </a:lnTo>
                <a:lnTo>
                  <a:pt x="6616700" y="31750"/>
                </a:lnTo>
                <a:close/>
              </a:path>
              <a:path w="7162800" h="76200">
                <a:moveTo>
                  <a:pt x="6565900" y="31750"/>
                </a:moveTo>
                <a:lnTo>
                  <a:pt x="6553200" y="31750"/>
                </a:lnTo>
                <a:lnTo>
                  <a:pt x="6553200" y="44450"/>
                </a:lnTo>
                <a:lnTo>
                  <a:pt x="6565900" y="44450"/>
                </a:lnTo>
                <a:lnTo>
                  <a:pt x="6565900" y="31750"/>
                </a:lnTo>
                <a:close/>
              </a:path>
              <a:path w="7162800" h="76200">
                <a:moveTo>
                  <a:pt x="6515100" y="31750"/>
                </a:moveTo>
                <a:lnTo>
                  <a:pt x="6502399" y="31750"/>
                </a:lnTo>
                <a:lnTo>
                  <a:pt x="6502399" y="44450"/>
                </a:lnTo>
                <a:lnTo>
                  <a:pt x="6515100" y="44450"/>
                </a:lnTo>
                <a:lnTo>
                  <a:pt x="6515100" y="31750"/>
                </a:lnTo>
                <a:close/>
              </a:path>
              <a:path w="7162800" h="76200">
                <a:moveTo>
                  <a:pt x="6464299" y="31750"/>
                </a:moveTo>
                <a:lnTo>
                  <a:pt x="6451599" y="31750"/>
                </a:lnTo>
                <a:lnTo>
                  <a:pt x="6451599" y="44450"/>
                </a:lnTo>
                <a:lnTo>
                  <a:pt x="6464299" y="44450"/>
                </a:lnTo>
                <a:lnTo>
                  <a:pt x="6464299" y="31750"/>
                </a:lnTo>
                <a:close/>
              </a:path>
              <a:path w="7162800" h="76200">
                <a:moveTo>
                  <a:pt x="6413499" y="31750"/>
                </a:moveTo>
                <a:lnTo>
                  <a:pt x="6400799" y="31750"/>
                </a:lnTo>
                <a:lnTo>
                  <a:pt x="6400799" y="44450"/>
                </a:lnTo>
                <a:lnTo>
                  <a:pt x="6413499" y="44450"/>
                </a:lnTo>
                <a:lnTo>
                  <a:pt x="6413499" y="31750"/>
                </a:lnTo>
                <a:close/>
              </a:path>
              <a:path w="7162800" h="76200">
                <a:moveTo>
                  <a:pt x="6362699" y="31750"/>
                </a:moveTo>
                <a:lnTo>
                  <a:pt x="6349999" y="31750"/>
                </a:lnTo>
                <a:lnTo>
                  <a:pt x="6349999" y="44450"/>
                </a:lnTo>
                <a:lnTo>
                  <a:pt x="6362699" y="44450"/>
                </a:lnTo>
                <a:lnTo>
                  <a:pt x="6362699" y="31750"/>
                </a:lnTo>
                <a:close/>
              </a:path>
              <a:path w="7162800" h="76200">
                <a:moveTo>
                  <a:pt x="6311899" y="31750"/>
                </a:moveTo>
                <a:lnTo>
                  <a:pt x="6299199" y="31750"/>
                </a:lnTo>
                <a:lnTo>
                  <a:pt x="6299199" y="44450"/>
                </a:lnTo>
                <a:lnTo>
                  <a:pt x="6311899" y="44450"/>
                </a:lnTo>
                <a:lnTo>
                  <a:pt x="6311899" y="31750"/>
                </a:lnTo>
                <a:close/>
              </a:path>
              <a:path w="7162800" h="76200">
                <a:moveTo>
                  <a:pt x="6261099" y="31750"/>
                </a:moveTo>
                <a:lnTo>
                  <a:pt x="6248399" y="31750"/>
                </a:lnTo>
                <a:lnTo>
                  <a:pt x="6248399" y="44450"/>
                </a:lnTo>
                <a:lnTo>
                  <a:pt x="6261099" y="44450"/>
                </a:lnTo>
                <a:lnTo>
                  <a:pt x="6261099" y="31750"/>
                </a:lnTo>
                <a:close/>
              </a:path>
              <a:path w="7162800" h="76200">
                <a:moveTo>
                  <a:pt x="6210299" y="31750"/>
                </a:moveTo>
                <a:lnTo>
                  <a:pt x="6197599" y="31750"/>
                </a:lnTo>
                <a:lnTo>
                  <a:pt x="6197599" y="44450"/>
                </a:lnTo>
                <a:lnTo>
                  <a:pt x="6210299" y="44450"/>
                </a:lnTo>
                <a:lnTo>
                  <a:pt x="6210299" y="31750"/>
                </a:lnTo>
                <a:close/>
              </a:path>
              <a:path w="7162800" h="76200">
                <a:moveTo>
                  <a:pt x="6159499" y="31750"/>
                </a:moveTo>
                <a:lnTo>
                  <a:pt x="6146799" y="31750"/>
                </a:lnTo>
                <a:lnTo>
                  <a:pt x="6146799" y="44450"/>
                </a:lnTo>
                <a:lnTo>
                  <a:pt x="6159499" y="44450"/>
                </a:lnTo>
                <a:lnTo>
                  <a:pt x="6159499" y="31750"/>
                </a:lnTo>
                <a:close/>
              </a:path>
              <a:path w="7162800" h="76200">
                <a:moveTo>
                  <a:pt x="6108699" y="31750"/>
                </a:moveTo>
                <a:lnTo>
                  <a:pt x="6095999" y="31750"/>
                </a:lnTo>
                <a:lnTo>
                  <a:pt x="6095999" y="44450"/>
                </a:lnTo>
                <a:lnTo>
                  <a:pt x="6108699" y="44450"/>
                </a:lnTo>
                <a:lnTo>
                  <a:pt x="6108699" y="31750"/>
                </a:lnTo>
                <a:close/>
              </a:path>
              <a:path w="7162800" h="76200">
                <a:moveTo>
                  <a:pt x="6057899" y="31750"/>
                </a:moveTo>
                <a:lnTo>
                  <a:pt x="6045199" y="31750"/>
                </a:lnTo>
                <a:lnTo>
                  <a:pt x="6045199" y="44450"/>
                </a:lnTo>
                <a:lnTo>
                  <a:pt x="6057899" y="44450"/>
                </a:lnTo>
                <a:lnTo>
                  <a:pt x="6057899" y="31750"/>
                </a:lnTo>
                <a:close/>
              </a:path>
              <a:path w="7162800" h="76200">
                <a:moveTo>
                  <a:pt x="6007099" y="31750"/>
                </a:moveTo>
                <a:lnTo>
                  <a:pt x="5994399" y="31750"/>
                </a:lnTo>
                <a:lnTo>
                  <a:pt x="5994399" y="44450"/>
                </a:lnTo>
                <a:lnTo>
                  <a:pt x="6007099" y="44450"/>
                </a:lnTo>
                <a:lnTo>
                  <a:pt x="6007099" y="31750"/>
                </a:lnTo>
                <a:close/>
              </a:path>
              <a:path w="7162800" h="76200">
                <a:moveTo>
                  <a:pt x="5956299" y="31750"/>
                </a:moveTo>
                <a:lnTo>
                  <a:pt x="5943599" y="31750"/>
                </a:lnTo>
                <a:lnTo>
                  <a:pt x="5943599" y="44450"/>
                </a:lnTo>
                <a:lnTo>
                  <a:pt x="5956299" y="44450"/>
                </a:lnTo>
                <a:lnTo>
                  <a:pt x="5956299" y="31750"/>
                </a:lnTo>
                <a:close/>
              </a:path>
              <a:path w="7162800" h="76200">
                <a:moveTo>
                  <a:pt x="5905499" y="31750"/>
                </a:moveTo>
                <a:lnTo>
                  <a:pt x="5892799" y="31750"/>
                </a:lnTo>
                <a:lnTo>
                  <a:pt x="5892799" y="44450"/>
                </a:lnTo>
                <a:lnTo>
                  <a:pt x="5905499" y="44450"/>
                </a:lnTo>
                <a:lnTo>
                  <a:pt x="5905499" y="31750"/>
                </a:lnTo>
                <a:close/>
              </a:path>
              <a:path w="7162800" h="76200">
                <a:moveTo>
                  <a:pt x="5854699" y="31750"/>
                </a:moveTo>
                <a:lnTo>
                  <a:pt x="5841999" y="31750"/>
                </a:lnTo>
                <a:lnTo>
                  <a:pt x="5841999" y="44450"/>
                </a:lnTo>
                <a:lnTo>
                  <a:pt x="5854699" y="44450"/>
                </a:lnTo>
                <a:lnTo>
                  <a:pt x="5854699" y="31750"/>
                </a:lnTo>
                <a:close/>
              </a:path>
              <a:path w="7162800" h="76200">
                <a:moveTo>
                  <a:pt x="5803899" y="31750"/>
                </a:moveTo>
                <a:lnTo>
                  <a:pt x="5791199" y="31750"/>
                </a:lnTo>
                <a:lnTo>
                  <a:pt x="5791199" y="44450"/>
                </a:lnTo>
                <a:lnTo>
                  <a:pt x="5803899" y="44450"/>
                </a:lnTo>
                <a:lnTo>
                  <a:pt x="5803899" y="31750"/>
                </a:lnTo>
                <a:close/>
              </a:path>
              <a:path w="7162800" h="76200">
                <a:moveTo>
                  <a:pt x="5753099" y="31750"/>
                </a:moveTo>
                <a:lnTo>
                  <a:pt x="5740399" y="31750"/>
                </a:lnTo>
                <a:lnTo>
                  <a:pt x="5740399" y="44450"/>
                </a:lnTo>
                <a:lnTo>
                  <a:pt x="5753099" y="44450"/>
                </a:lnTo>
                <a:lnTo>
                  <a:pt x="5753099" y="31750"/>
                </a:lnTo>
                <a:close/>
              </a:path>
              <a:path w="7162800" h="76200">
                <a:moveTo>
                  <a:pt x="5702299" y="31750"/>
                </a:moveTo>
                <a:lnTo>
                  <a:pt x="5689599" y="31750"/>
                </a:lnTo>
                <a:lnTo>
                  <a:pt x="5689599" y="44450"/>
                </a:lnTo>
                <a:lnTo>
                  <a:pt x="5702299" y="44450"/>
                </a:lnTo>
                <a:lnTo>
                  <a:pt x="5702299" y="31750"/>
                </a:lnTo>
                <a:close/>
              </a:path>
              <a:path w="7162800" h="76200">
                <a:moveTo>
                  <a:pt x="5651499" y="31750"/>
                </a:moveTo>
                <a:lnTo>
                  <a:pt x="5638799" y="31750"/>
                </a:lnTo>
                <a:lnTo>
                  <a:pt x="5638799" y="44450"/>
                </a:lnTo>
                <a:lnTo>
                  <a:pt x="5651499" y="44450"/>
                </a:lnTo>
                <a:lnTo>
                  <a:pt x="5651499" y="31750"/>
                </a:lnTo>
                <a:close/>
              </a:path>
              <a:path w="7162800" h="76200">
                <a:moveTo>
                  <a:pt x="5600699" y="31750"/>
                </a:moveTo>
                <a:lnTo>
                  <a:pt x="5587999" y="31750"/>
                </a:lnTo>
                <a:lnTo>
                  <a:pt x="5587999" y="44450"/>
                </a:lnTo>
                <a:lnTo>
                  <a:pt x="5600699" y="44450"/>
                </a:lnTo>
                <a:lnTo>
                  <a:pt x="5600699" y="31750"/>
                </a:lnTo>
                <a:close/>
              </a:path>
              <a:path w="7162800" h="76200">
                <a:moveTo>
                  <a:pt x="5549899" y="31750"/>
                </a:moveTo>
                <a:lnTo>
                  <a:pt x="5537199" y="31750"/>
                </a:lnTo>
                <a:lnTo>
                  <a:pt x="5537199" y="44450"/>
                </a:lnTo>
                <a:lnTo>
                  <a:pt x="5549899" y="44450"/>
                </a:lnTo>
                <a:lnTo>
                  <a:pt x="5549899" y="31750"/>
                </a:lnTo>
                <a:close/>
              </a:path>
              <a:path w="7162800" h="76200">
                <a:moveTo>
                  <a:pt x="5499099" y="31750"/>
                </a:moveTo>
                <a:lnTo>
                  <a:pt x="5486399" y="31750"/>
                </a:lnTo>
                <a:lnTo>
                  <a:pt x="5486399" y="44450"/>
                </a:lnTo>
                <a:lnTo>
                  <a:pt x="5499099" y="44450"/>
                </a:lnTo>
                <a:lnTo>
                  <a:pt x="5499099" y="31750"/>
                </a:lnTo>
                <a:close/>
              </a:path>
              <a:path w="7162800" h="76200">
                <a:moveTo>
                  <a:pt x="5448299" y="31750"/>
                </a:moveTo>
                <a:lnTo>
                  <a:pt x="5435599" y="31750"/>
                </a:lnTo>
                <a:lnTo>
                  <a:pt x="5435599" y="44450"/>
                </a:lnTo>
                <a:lnTo>
                  <a:pt x="5448299" y="44450"/>
                </a:lnTo>
                <a:lnTo>
                  <a:pt x="5448299" y="31750"/>
                </a:lnTo>
                <a:close/>
              </a:path>
              <a:path w="7162800" h="76200">
                <a:moveTo>
                  <a:pt x="5397499" y="31750"/>
                </a:moveTo>
                <a:lnTo>
                  <a:pt x="5384799" y="31750"/>
                </a:lnTo>
                <a:lnTo>
                  <a:pt x="5384799" y="44450"/>
                </a:lnTo>
                <a:lnTo>
                  <a:pt x="5397499" y="44450"/>
                </a:lnTo>
                <a:lnTo>
                  <a:pt x="5397499" y="31750"/>
                </a:lnTo>
                <a:close/>
              </a:path>
              <a:path w="7162800" h="76200">
                <a:moveTo>
                  <a:pt x="5346699" y="31750"/>
                </a:moveTo>
                <a:lnTo>
                  <a:pt x="5333999" y="31750"/>
                </a:lnTo>
                <a:lnTo>
                  <a:pt x="5333999" y="44450"/>
                </a:lnTo>
                <a:lnTo>
                  <a:pt x="5346699" y="44450"/>
                </a:lnTo>
                <a:lnTo>
                  <a:pt x="5346699" y="31750"/>
                </a:lnTo>
                <a:close/>
              </a:path>
              <a:path w="7162800" h="76200">
                <a:moveTo>
                  <a:pt x="5295899" y="31750"/>
                </a:moveTo>
                <a:lnTo>
                  <a:pt x="5283199" y="31750"/>
                </a:lnTo>
                <a:lnTo>
                  <a:pt x="5283199" y="44450"/>
                </a:lnTo>
                <a:lnTo>
                  <a:pt x="5295899" y="44450"/>
                </a:lnTo>
                <a:lnTo>
                  <a:pt x="5295899" y="31750"/>
                </a:lnTo>
                <a:close/>
              </a:path>
              <a:path w="7162800" h="76200">
                <a:moveTo>
                  <a:pt x="5245099" y="31750"/>
                </a:moveTo>
                <a:lnTo>
                  <a:pt x="5232399" y="31750"/>
                </a:lnTo>
                <a:lnTo>
                  <a:pt x="5232399" y="44450"/>
                </a:lnTo>
                <a:lnTo>
                  <a:pt x="5245099" y="44450"/>
                </a:lnTo>
                <a:lnTo>
                  <a:pt x="5245099" y="31750"/>
                </a:lnTo>
                <a:close/>
              </a:path>
              <a:path w="7162800" h="76200">
                <a:moveTo>
                  <a:pt x="5194299" y="31750"/>
                </a:moveTo>
                <a:lnTo>
                  <a:pt x="5181599" y="31750"/>
                </a:lnTo>
                <a:lnTo>
                  <a:pt x="5181599" y="44450"/>
                </a:lnTo>
                <a:lnTo>
                  <a:pt x="5194299" y="44450"/>
                </a:lnTo>
                <a:lnTo>
                  <a:pt x="5194299" y="31750"/>
                </a:lnTo>
                <a:close/>
              </a:path>
              <a:path w="7162800" h="76200">
                <a:moveTo>
                  <a:pt x="5143499" y="31750"/>
                </a:moveTo>
                <a:lnTo>
                  <a:pt x="5130799" y="31750"/>
                </a:lnTo>
                <a:lnTo>
                  <a:pt x="5130799" y="44450"/>
                </a:lnTo>
                <a:lnTo>
                  <a:pt x="5143499" y="44450"/>
                </a:lnTo>
                <a:lnTo>
                  <a:pt x="5143499" y="31750"/>
                </a:lnTo>
                <a:close/>
              </a:path>
              <a:path w="7162800" h="76200">
                <a:moveTo>
                  <a:pt x="5092699" y="31750"/>
                </a:moveTo>
                <a:lnTo>
                  <a:pt x="5079999" y="31750"/>
                </a:lnTo>
                <a:lnTo>
                  <a:pt x="5079999" y="44450"/>
                </a:lnTo>
                <a:lnTo>
                  <a:pt x="5092699" y="44450"/>
                </a:lnTo>
                <a:lnTo>
                  <a:pt x="5092699" y="31750"/>
                </a:lnTo>
                <a:close/>
              </a:path>
              <a:path w="7162800" h="76200">
                <a:moveTo>
                  <a:pt x="5041899" y="31750"/>
                </a:moveTo>
                <a:lnTo>
                  <a:pt x="5029199" y="31750"/>
                </a:lnTo>
                <a:lnTo>
                  <a:pt x="5029199" y="44450"/>
                </a:lnTo>
                <a:lnTo>
                  <a:pt x="5041899" y="44450"/>
                </a:lnTo>
                <a:lnTo>
                  <a:pt x="5041899" y="31750"/>
                </a:lnTo>
                <a:close/>
              </a:path>
              <a:path w="7162800" h="76200">
                <a:moveTo>
                  <a:pt x="4991099" y="31750"/>
                </a:moveTo>
                <a:lnTo>
                  <a:pt x="4978399" y="31750"/>
                </a:lnTo>
                <a:lnTo>
                  <a:pt x="4978399" y="44450"/>
                </a:lnTo>
                <a:lnTo>
                  <a:pt x="4991099" y="44450"/>
                </a:lnTo>
                <a:lnTo>
                  <a:pt x="4991099" y="31750"/>
                </a:lnTo>
                <a:close/>
              </a:path>
              <a:path w="7162800" h="76200">
                <a:moveTo>
                  <a:pt x="4940299" y="31750"/>
                </a:moveTo>
                <a:lnTo>
                  <a:pt x="4927599" y="31750"/>
                </a:lnTo>
                <a:lnTo>
                  <a:pt x="4927599" y="44450"/>
                </a:lnTo>
                <a:lnTo>
                  <a:pt x="4940299" y="44450"/>
                </a:lnTo>
                <a:lnTo>
                  <a:pt x="4940299" y="31750"/>
                </a:lnTo>
                <a:close/>
              </a:path>
              <a:path w="7162800" h="76200">
                <a:moveTo>
                  <a:pt x="4889499" y="31750"/>
                </a:moveTo>
                <a:lnTo>
                  <a:pt x="4876799" y="31750"/>
                </a:lnTo>
                <a:lnTo>
                  <a:pt x="4876799" y="44450"/>
                </a:lnTo>
                <a:lnTo>
                  <a:pt x="4889499" y="44450"/>
                </a:lnTo>
                <a:lnTo>
                  <a:pt x="4889499" y="31750"/>
                </a:lnTo>
                <a:close/>
              </a:path>
              <a:path w="7162800" h="76200">
                <a:moveTo>
                  <a:pt x="4838699" y="31750"/>
                </a:moveTo>
                <a:lnTo>
                  <a:pt x="4825999" y="31750"/>
                </a:lnTo>
                <a:lnTo>
                  <a:pt x="4825999" y="44450"/>
                </a:lnTo>
                <a:lnTo>
                  <a:pt x="4838699" y="44450"/>
                </a:lnTo>
                <a:lnTo>
                  <a:pt x="4838699" y="31750"/>
                </a:lnTo>
                <a:close/>
              </a:path>
              <a:path w="7162800" h="76200">
                <a:moveTo>
                  <a:pt x="4787899" y="31750"/>
                </a:moveTo>
                <a:lnTo>
                  <a:pt x="4775199" y="31750"/>
                </a:lnTo>
                <a:lnTo>
                  <a:pt x="4775199" y="44450"/>
                </a:lnTo>
                <a:lnTo>
                  <a:pt x="4787899" y="44450"/>
                </a:lnTo>
                <a:lnTo>
                  <a:pt x="4787899" y="31750"/>
                </a:lnTo>
                <a:close/>
              </a:path>
              <a:path w="7162800" h="76200">
                <a:moveTo>
                  <a:pt x="4737099" y="31750"/>
                </a:moveTo>
                <a:lnTo>
                  <a:pt x="4724399" y="31750"/>
                </a:lnTo>
                <a:lnTo>
                  <a:pt x="4724399" y="44450"/>
                </a:lnTo>
                <a:lnTo>
                  <a:pt x="4737099" y="44450"/>
                </a:lnTo>
                <a:lnTo>
                  <a:pt x="4737099" y="31750"/>
                </a:lnTo>
                <a:close/>
              </a:path>
              <a:path w="7162800" h="76200">
                <a:moveTo>
                  <a:pt x="4686299" y="31750"/>
                </a:moveTo>
                <a:lnTo>
                  <a:pt x="4673599" y="31750"/>
                </a:lnTo>
                <a:lnTo>
                  <a:pt x="4673599" y="44450"/>
                </a:lnTo>
                <a:lnTo>
                  <a:pt x="4686299" y="44450"/>
                </a:lnTo>
                <a:lnTo>
                  <a:pt x="4686299" y="31750"/>
                </a:lnTo>
                <a:close/>
              </a:path>
              <a:path w="7162800" h="76200">
                <a:moveTo>
                  <a:pt x="4635499" y="31750"/>
                </a:moveTo>
                <a:lnTo>
                  <a:pt x="4622799" y="31750"/>
                </a:lnTo>
                <a:lnTo>
                  <a:pt x="4622799" y="44450"/>
                </a:lnTo>
                <a:lnTo>
                  <a:pt x="4635499" y="44450"/>
                </a:lnTo>
                <a:lnTo>
                  <a:pt x="4635499" y="31750"/>
                </a:lnTo>
                <a:close/>
              </a:path>
              <a:path w="7162800" h="76200">
                <a:moveTo>
                  <a:pt x="4584699" y="31750"/>
                </a:moveTo>
                <a:lnTo>
                  <a:pt x="4571999" y="31750"/>
                </a:lnTo>
                <a:lnTo>
                  <a:pt x="4571999" y="44450"/>
                </a:lnTo>
                <a:lnTo>
                  <a:pt x="4584699" y="44450"/>
                </a:lnTo>
                <a:lnTo>
                  <a:pt x="4584699" y="31750"/>
                </a:lnTo>
                <a:close/>
              </a:path>
              <a:path w="7162800" h="76200">
                <a:moveTo>
                  <a:pt x="4533899" y="31750"/>
                </a:moveTo>
                <a:lnTo>
                  <a:pt x="4521199" y="31750"/>
                </a:lnTo>
                <a:lnTo>
                  <a:pt x="4521199" y="44450"/>
                </a:lnTo>
                <a:lnTo>
                  <a:pt x="4533899" y="44450"/>
                </a:lnTo>
                <a:lnTo>
                  <a:pt x="4533899" y="31750"/>
                </a:lnTo>
                <a:close/>
              </a:path>
              <a:path w="7162800" h="76200">
                <a:moveTo>
                  <a:pt x="4483099" y="31750"/>
                </a:moveTo>
                <a:lnTo>
                  <a:pt x="4470399" y="31750"/>
                </a:lnTo>
                <a:lnTo>
                  <a:pt x="4470399" y="44450"/>
                </a:lnTo>
                <a:lnTo>
                  <a:pt x="4483099" y="44450"/>
                </a:lnTo>
                <a:lnTo>
                  <a:pt x="4483099" y="31750"/>
                </a:lnTo>
                <a:close/>
              </a:path>
              <a:path w="7162800" h="76200">
                <a:moveTo>
                  <a:pt x="4432299" y="31750"/>
                </a:moveTo>
                <a:lnTo>
                  <a:pt x="4419599" y="31750"/>
                </a:lnTo>
                <a:lnTo>
                  <a:pt x="4419599" y="44450"/>
                </a:lnTo>
                <a:lnTo>
                  <a:pt x="4432299" y="44450"/>
                </a:lnTo>
                <a:lnTo>
                  <a:pt x="4432299" y="31750"/>
                </a:lnTo>
                <a:close/>
              </a:path>
              <a:path w="7162800" h="76200">
                <a:moveTo>
                  <a:pt x="4381499" y="31750"/>
                </a:moveTo>
                <a:lnTo>
                  <a:pt x="4368799" y="31750"/>
                </a:lnTo>
                <a:lnTo>
                  <a:pt x="4368799" y="44450"/>
                </a:lnTo>
                <a:lnTo>
                  <a:pt x="4381499" y="44450"/>
                </a:lnTo>
                <a:lnTo>
                  <a:pt x="4381499" y="31750"/>
                </a:lnTo>
                <a:close/>
              </a:path>
              <a:path w="7162800" h="76200">
                <a:moveTo>
                  <a:pt x="4330699" y="31750"/>
                </a:moveTo>
                <a:lnTo>
                  <a:pt x="4317999" y="31750"/>
                </a:lnTo>
                <a:lnTo>
                  <a:pt x="4317999" y="44450"/>
                </a:lnTo>
                <a:lnTo>
                  <a:pt x="4330699" y="44450"/>
                </a:lnTo>
                <a:lnTo>
                  <a:pt x="4330699" y="31750"/>
                </a:lnTo>
                <a:close/>
              </a:path>
              <a:path w="7162800" h="76200">
                <a:moveTo>
                  <a:pt x="4279899" y="31750"/>
                </a:moveTo>
                <a:lnTo>
                  <a:pt x="4267199" y="31750"/>
                </a:lnTo>
                <a:lnTo>
                  <a:pt x="4267199" y="44450"/>
                </a:lnTo>
                <a:lnTo>
                  <a:pt x="4279899" y="44450"/>
                </a:lnTo>
                <a:lnTo>
                  <a:pt x="4279899" y="31750"/>
                </a:lnTo>
                <a:close/>
              </a:path>
              <a:path w="7162800" h="76200">
                <a:moveTo>
                  <a:pt x="4229099" y="31750"/>
                </a:moveTo>
                <a:lnTo>
                  <a:pt x="4216399" y="31750"/>
                </a:lnTo>
                <a:lnTo>
                  <a:pt x="4216399" y="44450"/>
                </a:lnTo>
                <a:lnTo>
                  <a:pt x="4229099" y="44450"/>
                </a:lnTo>
                <a:lnTo>
                  <a:pt x="4229099" y="31750"/>
                </a:lnTo>
                <a:close/>
              </a:path>
              <a:path w="7162800" h="76200">
                <a:moveTo>
                  <a:pt x="4178299" y="31750"/>
                </a:moveTo>
                <a:lnTo>
                  <a:pt x="4165599" y="31750"/>
                </a:lnTo>
                <a:lnTo>
                  <a:pt x="4165599" y="44450"/>
                </a:lnTo>
                <a:lnTo>
                  <a:pt x="4178299" y="44450"/>
                </a:lnTo>
                <a:lnTo>
                  <a:pt x="4178299" y="31750"/>
                </a:lnTo>
                <a:close/>
              </a:path>
              <a:path w="7162800" h="76200">
                <a:moveTo>
                  <a:pt x="4127499" y="31750"/>
                </a:moveTo>
                <a:lnTo>
                  <a:pt x="4114799" y="31750"/>
                </a:lnTo>
                <a:lnTo>
                  <a:pt x="4114799" y="44450"/>
                </a:lnTo>
                <a:lnTo>
                  <a:pt x="4127499" y="44450"/>
                </a:lnTo>
                <a:lnTo>
                  <a:pt x="4127499" y="31750"/>
                </a:lnTo>
                <a:close/>
              </a:path>
              <a:path w="7162800" h="76200">
                <a:moveTo>
                  <a:pt x="4076699" y="31750"/>
                </a:moveTo>
                <a:lnTo>
                  <a:pt x="4063999" y="31750"/>
                </a:lnTo>
                <a:lnTo>
                  <a:pt x="4063999" y="44450"/>
                </a:lnTo>
                <a:lnTo>
                  <a:pt x="4076699" y="44450"/>
                </a:lnTo>
                <a:lnTo>
                  <a:pt x="4076699" y="31750"/>
                </a:lnTo>
                <a:close/>
              </a:path>
              <a:path w="7162800" h="76200">
                <a:moveTo>
                  <a:pt x="4025899" y="31750"/>
                </a:moveTo>
                <a:lnTo>
                  <a:pt x="4013199" y="31750"/>
                </a:lnTo>
                <a:lnTo>
                  <a:pt x="4013199" y="44450"/>
                </a:lnTo>
                <a:lnTo>
                  <a:pt x="4025899" y="44450"/>
                </a:lnTo>
                <a:lnTo>
                  <a:pt x="4025899" y="31750"/>
                </a:lnTo>
                <a:close/>
              </a:path>
              <a:path w="7162800" h="76200">
                <a:moveTo>
                  <a:pt x="3975099" y="31750"/>
                </a:moveTo>
                <a:lnTo>
                  <a:pt x="3962399" y="31750"/>
                </a:lnTo>
                <a:lnTo>
                  <a:pt x="3962399" y="44450"/>
                </a:lnTo>
                <a:lnTo>
                  <a:pt x="3975099" y="44450"/>
                </a:lnTo>
                <a:lnTo>
                  <a:pt x="3975099" y="31750"/>
                </a:lnTo>
                <a:close/>
              </a:path>
              <a:path w="7162800" h="76200">
                <a:moveTo>
                  <a:pt x="3924299" y="31750"/>
                </a:moveTo>
                <a:lnTo>
                  <a:pt x="3911599" y="31750"/>
                </a:lnTo>
                <a:lnTo>
                  <a:pt x="3911599" y="44450"/>
                </a:lnTo>
                <a:lnTo>
                  <a:pt x="3924299" y="44450"/>
                </a:lnTo>
                <a:lnTo>
                  <a:pt x="3924299" y="31750"/>
                </a:lnTo>
                <a:close/>
              </a:path>
              <a:path w="7162800" h="76200">
                <a:moveTo>
                  <a:pt x="3873499" y="31750"/>
                </a:moveTo>
                <a:lnTo>
                  <a:pt x="3860799" y="31750"/>
                </a:lnTo>
                <a:lnTo>
                  <a:pt x="3860799" y="44450"/>
                </a:lnTo>
                <a:lnTo>
                  <a:pt x="3873499" y="44450"/>
                </a:lnTo>
                <a:lnTo>
                  <a:pt x="3873499" y="31750"/>
                </a:lnTo>
                <a:close/>
              </a:path>
              <a:path w="7162800" h="76200">
                <a:moveTo>
                  <a:pt x="3822699" y="31750"/>
                </a:moveTo>
                <a:lnTo>
                  <a:pt x="3809999" y="31750"/>
                </a:lnTo>
                <a:lnTo>
                  <a:pt x="3809999" y="44450"/>
                </a:lnTo>
                <a:lnTo>
                  <a:pt x="3822699" y="44450"/>
                </a:lnTo>
                <a:lnTo>
                  <a:pt x="3822699" y="31750"/>
                </a:lnTo>
                <a:close/>
              </a:path>
              <a:path w="7162800" h="76200">
                <a:moveTo>
                  <a:pt x="3771899" y="31750"/>
                </a:moveTo>
                <a:lnTo>
                  <a:pt x="3759199" y="31750"/>
                </a:lnTo>
                <a:lnTo>
                  <a:pt x="3759199" y="44450"/>
                </a:lnTo>
                <a:lnTo>
                  <a:pt x="3771899" y="44450"/>
                </a:lnTo>
                <a:lnTo>
                  <a:pt x="3771899" y="31750"/>
                </a:lnTo>
                <a:close/>
              </a:path>
              <a:path w="7162800" h="76200">
                <a:moveTo>
                  <a:pt x="3721099" y="31750"/>
                </a:moveTo>
                <a:lnTo>
                  <a:pt x="3708399" y="31750"/>
                </a:lnTo>
                <a:lnTo>
                  <a:pt x="3708399" y="44450"/>
                </a:lnTo>
                <a:lnTo>
                  <a:pt x="3721099" y="44450"/>
                </a:lnTo>
                <a:lnTo>
                  <a:pt x="3721099" y="31750"/>
                </a:lnTo>
                <a:close/>
              </a:path>
              <a:path w="7162800" h="76200">
                <a:moveTo>
                  <a:pt x="3670299" y="31750"/>
                </a:moveTo>
                <a:lnTo>
                  <a:pt x="3657599" y="31750"/>
                </a:lnTo>
                <a:lnTo>
                  <a:pt x="3657599" y="44450"/>
                </a:lnTo>
                <a:lnTo>
                  <a:pt x="3670299" y="44450"/>
                </a:lnTo>
                <a:lnTo>
                  <a:pt x="3670299" y="31750"/>
                </a:lnTo>
                <a:close/>
              </a:path>
              <a:path w="7162800" h="76200">
                <a:moveTo>
                  <a:pt x="3619499" y="31750"/>
                </a:moveTo>
                <a:lnTo>
                  <a:pt x="3606799" y="31750"/>
                </a:lnTo>
                <a:lnTo>
                  <a:pt x="3606799" y="44450"/>
                </a:lnTo>
                <a:lnTo>
                  <a:pt x="3619499" y="44450"/>
                </a:lnTo>
                <a:lnTo>
                  <a:pt x="3619499" y="31750"/>
                </a:lnTo>
                <a:close/>
              </a:path>
              <a:path w="7162800" h="76200">
                <a:moveTo>
                  <a:pt x="3568699" y="31750"/>
                </a:moveTo>
                <a:lnTo>
                  <a:pt x="3555999" y="31750"/>
                </a:lnTo>
                <a:lnTo>
                  <a:pt x="3555999" y="44450"/>
                </a:lnTo>
                <a:lnTo>
                  <a:pt x="3568699" y="44450"/>
                </a:lnTo>
                <a:lnTo>
                  <a:pt x="3568699" y="31750"/>
                </a:lnTo>
                <a:close/>
              </a:path>
              <a:path w="7162800" h="76200">
                <a:moveTo>
                  <a:pt x="3517899" y="31750"/>
                </a:moveTo>
                <a:lnTo>
                  <a:pt x="3505199" y="31750"/>
                </a:lnTo>
                <a:lnTo>
                  <a:pt x="3505199" y="44450"/>
                </a:lnTo>
                <a:lnTo>
                  <a:pt x="3517899" y="44450"/>
                </a:lnTo>
                <a:lnTo>
                  <a:pt x="3517899" y="31750"/>
                </a:lnTo>
                <a:close/>
              </a:path>
              <a:path w="7162800" h="76200">
                <a:moveTo>
                  <a:pt x="3467099" y="31750"/>
                </a:moveTo>
                <a:lnTo>
                  <a:pt x="3454399" y="31750"/>
                </a:lnTo>
                <a:lnTo>
                  <a:pt x="3454399" y="44450"/>
                </a:lnTo>
                <a:lnTo>
                  <a:pt x="3467099" y="44450"/>
                </a:lnTo>
                <a:lnTo>
                  <a:pt x="3467099" y="31750"/>
                </a:lnTo>
                <a:close/>
              </a:path>
              <a:path w="7162800" h="76200">
                <a:moveTo>
                  <a:pt x="3416299" y="31750"/>
                </a:moveTo>
                <a:lnTo>
                  <a:pt x="3403599" y="31750"/>
                </a:lnTo>
                <a:lnTo>
                  <a:pt x="3403599" y="44450"/>
                </a:lnTo>
                <a:lnTo>
                  <a:pt x="3416299" y="44450"/>
                </a:lnTo>
                <a:lnTo>
                  <a:pt x="3416299" y="31750"/>
                </a:lnTo>
                <a:close/>
              </a:path>
              <a:path w="7162800" h="76200">
                <a:moveTo>
                  <a:pt x="3365499" y="31750"/>
                </a:moveTo>
                <a:lnTo>
                  <a:pt x="3352799" y="31750"/>
                </a:lnTo>
                <a:lnTo>
                  <a:pt x="3352799" y="44450"/>
                </a:lnTo>
                <a:lnTo>
                  <a:pt x="3365499" y="44450"/>
                </a:lnTo>
                <a:lnTo>
                  <a:pt x="3365499" y="31750"/>
                </a:lnTo>
                <a:close/>
              </a:path>
              <a:path w="7162800" h="76200">
                <a:moveTo>
                  <a:pt x="3314699" y="31750"/>
                </a:moveTo>
                <a:lnTo>
                  <a:pt x="3301999" y="31750"/>
                </a:lnTo>
                <a:lnTo>
                  <a:pt x="3301999" y="44450"/>
                </a:lnTo>
                <a:lnTo>
                  <a:pt x="3314699" y="44450"/>
                </a:lnTo>
                <a:lnTo>
                  <a:pt x="3314699" y="31750"/>
                </a:lnTo>
                <a:close/>
              </a:path>
              <a:path w="7162800" h="76200">
                <a:moveTo>
                  <a:pt x="3263899" y="31750"/>
                </a:moveTo>
                <a:lnTo>
                  <a:pt x="3251199" y="31750"/>
                </a:lnTo>
                <a:lnTo>
                  <a:pt x="3251199" y="44450"/>
                </a:lnTo>
                <a:lnTo>
                  <a:pt x="3263899" y="44450"/>
                </a:lnTo>
                <a:lnTo>
                  <a:pt x="3263899" y="31750"/>
                </a:lnTo>
                <a:close/>
              </a:path>
              <a:path w="7162800" h="76200">
                <a:moveTo>
                  <a:pt x="3213099" y="31750"/>
                </a:moveTo>
                <a:lnTo>
                  <a:pt x="3200399" y="31750"/>
                </a:lnTo>
                <a:lnTo>
                  <a:pt x="3200399" y="44450"/>
                </a:lnTo>
                <a:lnTo>
                  <a:pt x="3213099" y="44450"/>
                </a:lnTo>
                <a:lnTo>
                  <a:pt x="3213099" y="31750"/>
                </a:lnTo>
                <a:close/>
              </a:path>
              <a:path w="7162800" h="76200">
                <a:moveTo>
                  <a:pt x="3162299" y="31750"/>
                </a:moveTo>
                <a:lnTo>
                  <a:pt x="3149599" y="31750"/>
                </a:lnTo>
                <a:lnTo>
                  <a:pt x="3149599" y="44450"/>
                </a:lnTo>
                <a:lnTo>
                  <a:pt x="3162299" y="44450"/>
                </a:lnTo>
                <a:lnTo>
                  <a:pt x="3162299" y="31750"/>
                </a:lnTo>
                <a:close/>
              </a:path>
              <a:path w="7162800" h="76200">
                <a:moveTo>
                  <a:pt x="3111499" y="31750"/>
                </a:moveTo>
                <a:lnTo>
                  <a:pt x="3098799" y="31750"/>
                </a:lnTo>
                <a:lnTo>
                  <a:pt x="3098799" y="44450"/>
                </a:lnTo>
                <a:lnTo>
                  <a:pt x="3111499" y="44450"/>
                </a:lnTo>
                <a:lnTo>
                  <a:pt x="3111499" y="31750"/>
                </a:lnTo>
                <a:close/>
              </a:path>
              <a:path w="7162800" h="76200">
                <a:moveTo>
                  <a:pt x="3060699" y="31750"/>
                </a:moveTo>
                <a:lnTo>
                  <a:pt x="3047999" y="31750"/>
                </a:lnTo>
                <a:lnTo>
                  <a:pt x="3047999" y="44450"/>
                </a:lnTo>
                <a:lnTo>
                  <a:pt x="3060699" y="44450"/>
                </a:lnTo>
                <a:lnTo>
                  <a:pt x="3060699" y="31750"/>
                </a:lnTo>
                <a:close/>
              </a:path>
              <a:path w="7162800" h="76200">
                <a:moveTo>
                  <a:pt x="3009899" y="31750"/>
                </a:moveTo>
                <a:lnTo>
                  <a:pt x="2997199" y="31750"/>
                </a:lnTo>
                <a:lnTo>
                  <a:pt x="2997199" y="44450"/>
                </a:lnTo>
                <a:lnTo>
                  <a:pt x="3009899" y="44450"/>
                </a:lnTo>
                <a:lnTo>
                  <a:pt x="3009899" y="31750"/>
                </a:lnTo>
                <a:close/>
              </a:path>
              <a:path w="7162800" h="76200">
                <a:moveTo>
                  <a:pt x="2959099" y="31750"/>
                </a:moveTo>
                <a:lnTo>
                  <a:pt x="2946399" y="31750"/>
                </a:lnTo>
                <a:lnTo>
                  <a:pt x="2946399" y="44450"/>
                </a:lnTo>
                <a:lnTo>
                  <a:pt x="2959099" y="44450"/>
                </a:lnTo>
                <a:lnTo>
                  <a:pt x="2959099" y="31750"/>
                </a:lnTo>
                <a:close/>
              </a:path>
              <a:path w="7162800" h="76200">
                <a:moveTo>
                  <a:pt x="2908299" y="31750"/>
                </a:moveTo>
                <a:lnTo>
                  <a:pt x="2895599" y="31750"/>
                </a:lnTo>
                <a:lnTo>
                  <a:pt x="2895599" y="44450"/>
                </a:lnTo>
                <a:lnTo>
                  <a:pt x="2908299" y="44450"/>
                </a:lnTo>
                <a:lnTo>
                  <a:pt x="2908299" y="31750"/>
                </a:lnTo>
                <a:close/>
              </a:path>
              <a:path w="7162800" h="76200">
                <a:moveTo>
                  <a:pt x="2857499" y="31750"/>
                </a:moveTo>
                <a:lnTo>
                  <a:pt x="2844799" y="31750"/>
                </a:lnTo>
                <a:lnTo>
                  <a:pt x="2844799" y="44450"/>
                </a:lnTo>
                <a:lnTo>
                  <a:pt x="2857499" y="44450"/>
                </a:lnTo>
                <a:lnTo>
                  <a:pt x="2857499" y="31750"/>
                </a:lnTo>
                <a:close/>
              </a:path>
              <a:path w="7162800" h="76200">
                <a:moveTo>
                  <a:pt x="2806699" y="31750"/>
                </a:moveTo>
                <a:lnTo>
                  <a:pt x="2793999" y="31750"/>
                </a:lnTo>
                <a:lnTo>
                  <a:pt x="2793999" y="44450"/>
                </a:lnTo>
                <a:lnTo>
                  <a:pt x="2806699" y="44450"/>
                </a:lnTo>
                <a:lnTo>
                  <a:pt x="2806699" y="31750"/>
                </a:lnTo>
                <a:close/>
              </a:path>
              <a:path w="7162800" h="76200">
                <a:moveTo>
                  <a:pt x="2755899" y="31750"/>
                </a:moveTo>
                <a:lnTo>
                  <a:pt x="2743199" y="31750"/>
                </a:lnTo>
                <a:lnTo>
                  <a:pt x="2743199" y="44450"/>
                </a:lnTo>
                <a:lnTo>
                  <a:pt x="2755899" y="44450"/>
                </a:lnTo>
                <a:lnTo>
                  <a:pt x="2755899" y="31750"/>
                </a:lnTo>
                <a:close/>
              </a:path>
              <a:path w="7162800" h="76200">
                <a:moveTo>
                  <a:pt x="2705099" y="31750"/>
                </a:moveTo>
                <a:lnTo>
                  <a:pt x="2692399" y="31750"/>
                </a:lnTo>
                <a:lnTo>
                  <a:pt x="2692399" y="44450"/>
                </a:lnTo>
                <a:lnTo>
                  <a:pt x="2705099" y="44450"/>
                </a:lnTo>
                <a:lnTo>
                  <a:pt x="2705099" y="31750"/>
                </a:lnTo>
                <a:close/>
              </a:path>
              <a:path w="7162800" h="76200">
                <a:moveTo>
                  <a:pt x="2654299" y="31750"/>
                </a:moveTo>
                <a:lnTo>
                  <a:pt x="2641599" y="31750"/>
                </a:lnTo>
                <a:lnTo>
                  <a:pt x="2641599" y="44450"/>
                </a:lnTo>
                <a:lnTo>
                  <a:pt x="2654299" y="44450"/>
                </a:lnTo>
                <a:lnTo>
                  <a:pt x="2654299" y="31750"/>
                </a:lnTo>
                <a:close/>
              </a:path>
              <a:path w="7162800" h="76200">
                <a:moveTo>
                  <a:pt x="2603499" y="31750"/>
                </a:moveTo>
                <a:lnTo>
                  <a:pt x="2590799" y="31750"/>
                </a:lnTo>
                <a:lnTo>
                  <a:pt x="2590799" y="44450"/>
                </a:lnTo>
                <a:lnTo>
                  <a:pt x="2603499" y="44450"/>
                </a:lnTo>
                <a:lnTo>
                  <a:pt x="2603499" y="31750"/>
                </a:lnTo>
                <a:close/>
              </a:path>
              <a:path w="7162800" h="76200">
                <a:moveTo>
                  <a:pt x="2552699" y="31750"/>
                </a:moveTo>
                <a:lnTo>
                  <a:pt x="2539999" y="31750"/>
                </a:lnTo>
                <a:lnTo>
                  <a:pt x="2539999" y="44450"/>
                </a:lnTo>
                <a:lnTo>
                  <a:pt x="2552699" y="44450"/>
                </a:lnTo>
                <a:lnTo>
                  <a:pt x="2552699" y="31750"/>
                </a:lnTo>
                <a:close/>
              </a:path>
              <a:path w="7162800" h="76200">
                <a:moveTo>
                  <a:pt x="2501899" y="31750"/>
                </a:moveTo>
                <a:lnTo>
                  <a:pt x="2489199" y="31750"/>
                </a:lnTo>
                <a:lnTo>
                  <a:pt x="2489199" y="44450"/>
                </a:lnTo>
                <a:lnTo>
                  <a:pt x="2501899" y="44450"/>
                </a:lnTo>
                <a:lnTo>
                  <a:pt x="2501899" y="31750"/>
                </a:lnTo>
                <a:close/>
              </a:path>
              <a:path w="7162800" h="76200">
                <a:moveTo>
                  <a:pt x="2451099" y="31750"/>
                </a:moveTo>
                <a:lnTo>
                  <a:pt x="2438399" y="31750"/>
                </a:lnTo>
                <a:lnTo>
                  <a:pt x="2438399" y="44450"/>
                </a:lnTo>
                <a:lnTo>
                  <a:pt x="2451099" y="44450"/>
                </a:lnTo>
                <a:lnTo>
                  <a:pt x="2451099" y="31750"/>
                </a:lnTo>
                <a:close/>
              </a:path>
              <a:path w="7162800" h="76200">
                <a:moveTo>
                  <a:pt x="2400299" y="31750"/>
                </a:moveTo>
                <a:lnTo>
                  <a:pt x="2387599" y="31750"/>
                </a:lnTo>
                <a:lnTo>
                  <a:pt x="2387599" y="44450"/>
                </a:lnTo>
                <a:lnTo>
                  <a:pt x="2400299" y="44450"/>
                </a:lnTo>
                <a:lnTo>
                  <a:pt x="2400299" y="31750"/>
                </a:lnTo>
                <a:close/>
              </a:path>
              <a:path w="7162800" h="76200">
                <a:moveTo>
                  <a:pt x="2349499" y="31750"/>
                </a:moveTo>
                <a:lnTo>
                  <a:pt x="2336799" y="31750"/>
                </a:lnTo>
                <a:lnTo>
                  <a:pt x="2336799" y="44450"/>
                </a:lnTo>
                <a:lnTo>
                  <a:pt x="2349499" y="44450"/>
                </a:lnTo>
                <a:lnTo>
                  <a:pt x="2349499" y="31750"/>
                </a:lnTo>
                <a:close/>
              </a:path>
              <a:path w="7162800" h="76200">
                <a:moveTo>
                  <a:pt x="2298699" y="31750"/>
                </a:moveTo>
                <a:lnTo>
                  <a:pt x="2285999" y="31750"/>
                </a:lnTo>
                <a:lnTo>
                  <a:pt x="2285999" y="44450"/>
                </a:lnTo>
                <a:lnTo>
                  <a:pt x="2298699" y="44450"/>
                </a:lnTo>
                <a:lnTo>
                  <a:pt x="2298699" y="31750"/>
                </a:lnTo>
                <a:close/>
              </a:path>
              <a:path w="7162800" h="76200">
                <a:moveTo>
                  <a:pt x="2247899" y="31750"/>
                </a:moveTo>
                <a:lnTo>
                  <a:pt x="2235199" y="31750"/>
                </a:lnTo>
                <a:lnTo>
                  <a:pt x="2235199" y="44450"/>
                </a:lnTo>
                <a:lnTo>
                  <a:pt x="2247899" y="44450"/>
                </a:lnTo>
                <a:lnTo>
                  <a:pt x="2247899" y="31750"/>
                </a:lnTo>
                <a:close/>
              </a:path>
              <a:path w="7162800" h="76200">
                <a:moveTo>
                  <a:pt x="2197099" y="31750"/>
                </a:moveTo>
                <a:lnTo>
                  <a:pt x="2184399" y="31750"/>
                </a:lnTo>
                <a:lnTo>
                  <a:pt x="2184399" y="44450"/>
                </a:lnTo>
                <a:lnTo>
                  <a:pt x="2197099" y="44450"/>
                </a:lnTo>
                <a:lnTo>
                  <a:pt x="2197099" y="31750"/>
                </a:lnTo>
                <a:close/>
              </a:path>
              <a:path w="7162800" h="76200">
                <a:moveTo>
                  <a:pt x="2146299" y="31750"/>
                </a:moveTo>
                <a:lnTo>
                  <a:pt x="2133599" y="31750"/>
                </a:lnTo>
                <a:lnTo>
                  <a:pt x="2133599" y="44450"/>
                </a:lnTo>
                <a:lnTo>
                  <a:pt x="2146299" y="44450"/>
                </a:lnTo>
                <a:lnTo>
                  <a:pt x="2146299" y="31750"/>
                </a:lnTo>
                <a:close/>
              </a:path>
              <a:path w="7162800" h="76200">
                <a:moveTo>
                  <a:pt x="2095499" y="31750"/>
                </a:moveTo>
                <a:lnTo>
                  <a:pt x="2082799" y="31750"/>
                </a:lnTo>
                <a:lnTo>
                  <a:pt x="2082799" y="44450"/>
                </a:lnTo>
                <a:lnTo>
                  <a:pt x="2095499" y="44450"/>
                </a:lnTo>
                <a:lnTo>
                  <a:pt x="2095499" y="31750"/>
                </a:lnTo>
                <a:close/>
              </a:path>
              <a:path w="7162800" h="76200">
                <a:moveTo>
                  <a:pt x="2044699" y="31750"/>
                </a:moveTo>
                <a:lnTo>
                  <a:pt x="2031999" y="31750"/>
                </a:lnTo>
                <a:lnTo>
                  <a:pt x="2031999" y="44450"/>
                </a:lnTo>
                <a:lnTo>
                  <a:pt x="2044699" y="44450"/>
                </a:lnTo>
                <a:lnTo>
                  <a:pt x="2044699" y="31750"/>
                </a:lnTo>
                <a:close/>
              </a:path>
              <a:path w="7162800" h="76200">
                <a:moveTo>
                  <a:pt x="1993899" y="31750"/>
                </a:moveTo>
                <a:lnTo>
                  <a:pt x="1981199" y="31750"/>
                </a:lnTo>
                <a:lnTo>
                  <a:pt x="1981199" y="44450"/>
                </a:lnTo>
                <a:lnTo>
                  <a:pt x="1993899" y="44450"/>
                </a:lnTo>
                <a:lnTo>
                  <a:pt x="1993899" y="31750"/>
                </a:lnTo>
                <a:close/>
              </a:path>
              <a:path w="7162800" h="76200">
                <a:moveTo>
                  <a:pt x="1943099" y="31750"/>
                </a:moveTo>
                <a:lnTo>
                  <a:pt x="1930399" y="31750"/>
                </a:lnTo>
                <a:lnTo>
                  <a:pt x="1930399" y="44450"/>
                </a:lnTo>
                <a:lnTo>
                  <a:pt x="1943099" y="44450"/>
                </a:lnTo>
                <a:lnTo>
                  <a:pt x="1943099" y="31750"/>
                </a:lnTo>
                <a:close/>
              </a:path>
              <a:path w="7162800" h="76200">
                <a:moveTo>
                  <a:pt x="1892299" y="31750"/>
                </a:moveTo>
                <a:lnTo>
                  <a:pt x="1879599" y="31750"/>
                </a:lnTo>
                <a:lnTo>
                  <a:pt x="1879599" y="44450"/>
                </a:lnTo>
                <a:lnTo>
                  <a:pt x="1892299" y="44450"/>
                </a:lnTo>
                <a:lnTo>
                  <a:pt x="1892299" y="31750"/>
                </a:lnTo>
                <a:close/>
              </a:path>
              <a:path w="7162800" h="76200">
                <a:moveTo>
                  <a:pt x="1841499" y="31750"/>
                </a:moveTo>
                <a:lnTo>
                  <a:pt x="1828799" y="31750"/>
                </a:lnTo>
                <a:lnTo>
                  <a:pt x="1828799" y="44450"/>
                </a:lnTo>
                <a:lnTo>
                  <a:pt x="1841499" y="44450"/>
                </a:lnTo>
                <a:lnTo>
                  <a:pt x="1841499" y="31750"/>
                </a:lnTo>
                <a:close/>
              </a:path>
              <a:path w="7162800" h="76200">
                <a:moveTo>
                  <a:pt x="1790700" y="31750"/>
                </a:moveTo>
                <a:lnTo>
                  <a:pt x="1778000" y="31750"/>
                </a:lnTo>
                <a:lnTo>
                  <a:pt x="1778000" y="44450"/>
                </a:lnTo>
                <a:lnTo>
                  <a:pt x="1790700" y="44450"/>
                </a:lnTo>
                <a:lnTo>
                  <a:pt x="1790700" y="31750"/>
                </a:lnTo>
                <a:close/>
              </a:path>
              <a:path w="7162800" h="76200">
                <a:moveTo>
                  <a:pt x="1739900" y="31750"/>
                </a:moveTo>
                <a:lnTo>
                  <a:pt x="1727200" y="31750"/>
                </a:lnTo>
                <a:lnTo>
                  <a:pt x="1727200" y="44450"/>
                </a:lnTo>
                <a:lnTo>
                  <a:pt x="1739900" y="44450"/>
                </a:lnTo>
                <a:lnTo>
                  <a:pt x="1739900" y="31750"/>
                </a:lnTo>
                <a:close/>
              </a:path>
              <a:path w="7162800" h="76200">
                <a:moveTo>
                  <a:pt x="1689100" y="31750"/>
                </a:moveTo>
                <a:lnTo>
                  <a:pt x="1676400" y="31750"/>
                </a:lnTo>
                <a:lnTo>
                  <a:pt x="1676400" y="44450"/>
                </a:lnTo>
                <a:lnTo>
                  <a:pt x="1689100" y="44450"/>
                </a:lnTo>
                <a:lnTo>
                  <a:pt x="1689100" y="31750"/>
                </a:lnTo>
                <a:close/>
              </a:path>
              <a:path w="7162800" h="76200">
                <a:moveTo>
                  <a:pt x="1638300" y="31750"/>
                </a:moveTo>
                <a:lnTo>
                  <a:pt x="1625600" y="31750"/>
                </a:lnTo>
                <a:lnTo>
                  <a:pt x="1625600" y="44450"/>
                </a:lnTo>
                <a:lnTo>
                  <a:pt x="1638300" y="44450"/>
                </a:lnTo>
                <a:lnTo>
                  <a:pt x="1638300" y="31750"/>
                </a:lnTo>
                <a:close/>
              </a:path>
              <a:path w="7162800" h="76200">
                <a:moveTo>
                  <a:pt x="1587500" y="31750"/>
                </a:moveTo>
                <a:lnTo>
                  <a:pt x="1574800" y="31750"/>
                </a:lnTo>
                <a:lnTo>
                  <a:pt x="1574800" y="44450"/>
                </a:lnTo>
                <a:lnTo>
                  <a:pt x="1587500" y="44450"/>
                </a:lnTo>
                <a:lnTo>
                  <a:pt x="1587500" y="31750"/>
                </a:lnTo>
                <a:close/>
              </a:path>
              <a:path w="7162800" h="76200">
                <a:moveTo>
                  <a:pt x="1536700" y="31750"/>
                </a:moveTo>
                <a:lnTo>
                  <a:pt x="1524000" y="31750"/>
                </a:lnTo>
                <a:lnTo>
                  <a:pt x="1524000" y="44450"/>
                </a:lnTo>
                <a:lnTo>
                  <a:pt x="1536700" y="44450"/>
                </a:lnTo>
                <a:lnTo>
                  <a:pt x="1536700" y="31750"/>
                </a:lnTo>
                <a:close/>
              </a:path>
              <a:path w="7162800" h="76200">
                <a:moveTo>
                  <a:pt x="1485900" y="31750"/>
                </a:moveTo>
                <a:lnTo>
                  <a:pt x="1473200" y="31750"/>
                </a:lnTo>
                <a:lnTo>
                  <a:pt x="1473200" y="44450"/>
                </a:lnTo>
                <a:lnTo>
                  <a:pt x="1485900" y="44450"/>
                </a:lnTo>
                <a:lnTo>
                  <a:pt x="1485900" y="31750"/>
                </a:lnTo>
                <a:close/>
              </a:path>
              <a:path w="7162800" h="76200">
                <a:moveTo>
                  <a:pt x="1435100" y="31750"/>
                </a:moveTo>
                <a:lnTo>
                  <a:pt x="1422400" y="31750"/>
                </a:lnTo>
                <a:lnTo>
                  <a:pt x="1422400" y="44450"/>
                </a:lnTo>
                <a:lnTo>
                  <a:pt x="1435100" y="44450"/>
                </a:lnTo>
                <a:lnTo>
                  <a:pt x="1435100" y="31750"/>
                </a:lnTo>
                <a:close/>
              </a:path>
              <a:path w="7162800" h="76200">
                <a:moveTo>
                  <a:pt x="1384300" y="31750"/>
                </a:moveTo>
                <a:lnTo>
                  <a:pt x="1371600" y="31750"/>
                </a:lnTo>
                <a:lnTo>
                  <a:pt x="1371600" y="44450"/>
                </a:lnTo>
                <a:lnTo>
                  <a:pt x="1384300" y="44450"/>
                </a:lnTo>
                <a:lnTo>
                  <a:pt x="1384300" y="31750"/>
                </a:lnTo>
                <a:close/>
              </a:path>
              <a:path w="7162800" h="76200">
                <a:moveTo>
                  <a:pt x="1333500" y="31750"/>
                </a:moveTo>
                <a:lnTo>
                  <a:pt x="1320800" y="31750"/>
                </a:lnTo>
                <a:lnTo>
                  <a:pt x="1320800" y="44450"/>
                </a:lnTo>
                <a:lnTo>
                  <a:pt x="1333500" y="44450"/>
                </a:lnTo>
                <a:lnTo>
                  <a:pt x="1333500" y="31750"/>
                </a:lnTo>
                <a:close/>
              </a:path>
              <a:path w="7162800" h="76200">
                <a:moveTo>
                  <a:pt x="1282700" y="31750"/>
                </a:moveTo>
                <a:lnTo>
                  <a:pt x="1270000" y="31750"/>
                </a:lnTo>
                <a:lnTo>
                  <a:pt x="1270000" y="44450"/>
                </a:lnTo>
                <a:lnTo>
                  <a:pt x="1282700" y="44450"/>
                </a:lnTo>
                <a:lnTo>
                  <a:pt x="1282700" y="31750"/>
                </a:lnTo>
                <a:close/>
              </a:path>
              <a:path w="7162800" h="76200">
                <a:moveTo>
                  <a:pt x="1231900" y="31750"/>
                </a:moveTo>
                <a:lnTo>
                  <a:pt x="1219200" y="31750"/>
                </a:lnTo>
                <a:lnTo>
                  <a:pt x="1219200" y="44450"/>
                </a:lnTo>
                <a:lnTo>
                  <a:pt x="1231900" y="44450"/>
                </a:lnTo>
                <a:lnTo>
                  <a:pt x="1231900" y="31750"/>
                </a:lnTo>
                <a:close/>
              </a:path>
              <a:path w="7162800" h="76200">
                <a:moveTo>
                  <a:pt x="1181100" y="31750"/>
                </a:moveTo>
                <a:lnTo>
                  <a:pt x="1168400" y="31750"/>
                </a:lnTo>
                <a:lnTo>
                  <a:pt x="1168400" y="44450"/>
                </a:lnTo>
                <a:lnTo>
                  <a:pt x="1181100" y="44450"/>
                </a:lnTo>
                <a:lnTo>
                  <a:pt x="1181100" y="31750"/>
                </a:lnTo>
                <a:close/>
              </a:path>
              <a:path w="7162800" h="76200">
                <a:moveTo>
                  <a:pt x="1130300" y="31750"/>
                </a:moveTo>
                <a:lnTo>
                  <a:pt x="1117600" y="31750"/>
                </a:lnTo>
                <a:lnTo>
                  <a:pt x="1117600" y="44450"/>
                </a:lnTo>
                <a:lnTo>
                  <a:pt x="1130300" y="44450"/>
                </a:lnTo>
                <a:lnTo>
                  <a:pt x="1130300" y="31750"/>
                </a:lnTo>
                <a:close/>
              </a:path>
              <a:path w="7162800" h="76200">
                <a:moveTo>
                  <a:pt x="1079500" y="31750"/>
                </a:moveTo>
                <a:lnTo>
                  <a:pt x="1066800" y="31750"/>
                </a:lnTo>
                <a:lnTo>
                  <a:pt x="1066800" y="44450"/>
                </a:lnTo>
                <a:lnTo>
                  <a:pt x="1079500" y="44450"/>
                </a:lnTo>
                <a:lnTo>
                  <a:pt x="1079500" y="31750"/>
                </a:lnTo>
                <a:close/>
              </a:path>
              <a:path w="7162800" h="76200">
                <a:moveTo>
                  <a:pt x="1028700" y="31750"/>
                </a:moveTo>
                <a:lnTo>
                  <a:pt x="1016000" y="31750"/>
                </a:lnTo>
                <a:lnTo>
                  <a:pt x="1016000" y="44450"/>
                </a:lnTo>
                <a:lnTo>
                  <a:pt x="1028700" y="44450"/>
                </a:lnTo>
                <a:lnTo>
                  <a:pt x="1028700" y="31750"/>
                </a:lnTo>
                <a:close/>
              </a:path>
              <a:path w="7162800" h="76200">
                <a:moveTo>
                  <a:pt x="977900" y="31750"/>
                </a:moveTo>
                <a:lnTo>
                  <a:pt x="965200" y="31750"/>
                </a:lnTo>
                <a:lnTo>
                  <a:pt x="965200" y="44450"/>
                </a:lnTo>
                <a:lnTo>
                  <a:pt x="977900" y="44450"/>
                </a:lnTo>
                <a:lnTo>
                  <a:pt x="977900" y="31750"/>
                </a:lnTo>
                <a:close/>
              </a:path>
              <a:path w="7162800" h="76200">
                <a:moveTo>
                  <a:pt x="927100" y="31750"/>
                </a:moveTo>
                <a:lnTo>
                  <a:pt x="914400" y="31750"/>
                </a:lnTo>
                <a:lnTo>
                  <a:pt x="914400" y="44450"/>
                </a:lnTo>
                <a:lnTo>
                  <a:pt x="927100" y="44450"/>
                </a:lnTo>
                <a:lnTo>
                  <a:pt x="927100" y="31750"/>
                </a:lnTo>
                <a:close/>
              </a:path>
              <a:path w="7162800" h="76200">
                <a:moveTo>
                  <a:pt x="876300" y="31750"/>
                </a:moveTo>
                <a:lnTo>
                  <a:pt x="863600" y="31750"/>
                </a:lnTo>
                <a:lnTo>
                  <a:pt x="863600" y="44450"/>
                </a:lnTo>
                <a:lnTo>
                  <a:pt x="876300" y="44450"/>
                </a:lnTo>
                <a:lnTo>
                  <a:pt x="876300" y="31750"/>
                </a:lnTo>
                <a:close/>
              </a:path>
              <a:path w="7162800" h="76200">
                <a:moveTo>
                  <a:pt x="825500" y="31750"/>
                </a:moveTo>
                <a:lnTo>
                  <a:pt x="812800" y="31750"/>
                </a:lnTo>
                <a:lnTo>
                  <a:pt x="812800" y="44450"/>
                </a:lnTo>
                <a:lnTo>
                  <a:pt x="825500" y="44450"/>
                </a:lnTo>
                <a:lnTo>
                  <a:pt x="825500" y="31750"/>
                </a:lnTo>
                <a:close/>
              </a:path>
              <a:path w="7162800" h="76200">
                <a:moveTo>
                  <a:pt x="774700" y="31750"/>
                </a:moveTo>
                <a:lnTo>
                  <a:pt x="762000" y="31750"/>
                </a:lnTo>
                <a:lnTo>
                  <a:pt x="762000" y="44450"/>
                </a:lnTo>
                <a:lnTo>
                  <a:pt x="774700" y="44450"/>
                </a:lnTo>
                <a:lnTo>
                  <a:pt x="774700" y="31750"/>
                </a:lnTo>
                <a:close/>
              </a:path>
              <a:path w="7162800" h="76200">
                <a:moveTo>
                  <a:pt x="723900" y="31750"/>
                </a:moveTo>
                <a:lnTo>
                  <a:pt x="711200" y="31750"/>
                </a:lnTo>
                <a:lnTo>
                  <a:pt x="711200" y="44450"/>
                </a:lnTo>
                <a:lnTo>
                  <a:pt x="723900" y="44450"/>
                </a:lnTo>
                <a:lnTo>
                  <a:pt x="723900" y="31750"/>
                </a:lnTo>
                <a:close/>
              </a:path>
              <a:path w="7162800" h="76200">
                <a:moveTo>
                  <a:pt x="673100" y="31750"/>
                </a:moveTo>
                <a:lnTo>
                  <a:pt x="660400" y="31750"/>
                </a:lnTo>
                <a:lnTo>
                  <a:pt x="660400" y="44450"/>
                </a:lnTo>
                <a:lnTo>
                  <a:pt x="673100" y="44450"/>
                </a:lnTo>
                <a:lnTo>
                  <a:pt x="673100" y="31750"/>
                </a:lnTo>
                <a:close/>
              </a:path>
              <a:path w="7162800" h="76200">
                <a:moveTo>
                  <a:pt x="622300" y="31750"/>
                </a:moveTo>
                <a:lnTo>
                  <a:pt x="609600" y="31750"/>
                </a:lnTo>
                <a:lnTo>
                  <a:pt x="609600" y="44450"/>
                </a:lnTo>
                <a:lnTo>
                  <a:pt x="622300" y="44450"/>
                </a:lnTo>
                <a:lnTo>
                  <a:pt x="622300" y="31750"/>
                </a:lnTo>
                <a:close/>
              </a:path>
              <a:path w="7162800" h="76200">
                <a:moveTo>
                  <a:pt x="5715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571500" y="44450"/>
                </a:lnTo>
                <a:lnTo>
                  <a:pt x="571500" y="31750"/>
                </a:lnTo>
                <a:close/>
              </a:path>
              <a:path w="7162800" h="76200">
                <a:moveTo>
                  <a:pt x="520700" y="31750"/>
                </a:moveTo>
                <a:lnTo>
                  <a:pt x="508000" y="31750"/>
                </a:lnTo>
                <a:lnTo>
                  <a:pt x="5080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7162800" h="76200">
                <a:moveTo>
                  <a:pt x="469900" y="31750"/>
                </a:moveTo>
                <a:lnTo>
                  <a:pt x="457200" y="31750"/>
                </a:lnTo>
                <a:lnTo>
                  <a:pt x="457200" y="44450"/>
                </a:lnTo>
                <a:lnTo>
                  <a:pt x="469900" y="44450"/>
                </a:lnTo>
                <a:lnTo>
                  <a:pt x="469900" y="31750"/>
                </a:lnTo>
                <a:close/>
              </a:path>
              <a:path w="7162800" h="76200">
                <a:moveTo>
                  <a:pt x="419100" y="31750"/>
                </a:moveTo>
                <a:lnTo>
                  <a:pt x="406400" y="31750"/>
                </a:lnTo>
                <a:lnTo>
                  <a:pt x="406400" y="44450"/>
                </a:lnTo>
                <a:lnTo>
                  <a:pt x="419100" y="44450"/>
                </a:lnTo>
                <a:lnTo>
                  <a:pt x="419100" y="31750"/>
                </a:lnTo>
                <a:close/>
              </a:path>
              <a:path w="7162800" h="76200">
                <a:moveTo>
                  <a:pt x="368300" y="31750"/>
                </a:moveTo>
                <a:lnTo>
                  <a:pt x="355600" y="31750"/>
                </a:lnTo>
                <a:lnTo>
                  <a:pt x="355600" y="44450"/>
                </a:lnTo>
                <a:lnTo>
                  <a:pt x="368300" y="44450"/>
                </a:lnTo>
                <a:lnTo>
                  <a:pt x="368300" y="31750"/>
                </a:lnTo>
                <a:close/>
              </a:path>
              <a:path w="7162800" h="76200">
                <a:moveTo>
                  <a:pt x="317500" y="31750"/>
                </a:moveTo>
                <a:lnTo>
                  <a:pt x="304800" y="31750"/>
                </a:lnTo>
                <a:lnTo>
                  <a:pt x="304800" y="44450"/>
                </a:lnTo>
                <a:lnTo>
                  <a:pt x="317500" y="44450"/>
                </a:lnTo>
                <a:lnTo>
                  <a:pt x="317500" y="31750"/>
                </a:lnTo>
                <a:close/>
              </a:path>
              <a:path w="7162800" h="76200">
                <a:moveTo>
                  <a:pt x="266700" y="31750"/>
                </a:moveTo>
                <a:lnTo>
                  <a:pt x="254000" y="31750"/>
                </a:lnTo>
                <a:lnTo>
                  <a:pt x="254000" y="44450"/>
                </a:lnTo>
                <a:lnTo>
                  <a:pt x="266700" y="44450"/>
                </a:lnTo>
                <a:lnTo>
                  <a:pt x="266700" y="31750"/>
                </a:lnTo>
                <a:close/>
              </a:path>
              <a:path w="7162800" h="76200">
                <a:moveTo>
                  <a:pt x="2159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15900" y="44450"/>
                </a:lnTo>
                <a:lnTo>
                  <a:pt x="215900" y="31750"/>
                </a:lnTo>
                <a:close/>
              </a:path>
              <a:path w="7162800" h="76200">
                <a:moveTo>
                  <a:pt x="165100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7162800" h="76200">
                <a:moveTo>
                  <a:pt x="1143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14300" y="44450"/>
                </a:lnTo>
                <a:lnTo>
                  <a:pt x="114300" y="31750"/>
                </a:lnTo>
                <a:close/>
              </a:path>
              <a:path w="7162800" h="76200">
                <a:moveTo>
                  <a:pt x="635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63500" y="44450"/>
                </a:lnTo>
                <a:lnTo>
                  <a:pt x="63500" y="31750"/>
                </a:lnTo>
                <a:close/>
              </a:path>
              <a:path w="7162800" h="76200">
                <a:moveTo>
                  <a:pt x="127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700" y="44450"/>
                </a:lnTo>
                <a:lnTo>
                  <a:pt x="12700" y="31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0466" y="3188588"/>
            <a:ext cx="1906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75" dirty="0">
                <a:latin typeface="Arial"/>
                <a:cs typeface="Arial"/>
              </a:rPr>
              <a:t>Inve</a:t>
            </a:r>
            <a:r>
              <a:rPr sz="1600" b="1" spc="-60" dirty="0">
                <a:latin typeface="Arial"/>
                <a:cs typeface="Arial"/>
              </a:rPr>
              <a:t>s</a:t>
            </a:r>
            <a:r>
              <a:rPr sz="1600" b="1" spc="85" dirty="0">
                <a:latin typeface="Arial"/>
                <a:cs typeface="Arial"/>
              </a:rPr>
              <a:t>tm</a:t>
            </a:r>
            <a:r>
              <a:rPr sz="1600" b="1" spc="80" dirty="0">
                <a:latin typeface="Arial"/>
                <a:cs typeface="Arial"/>
              </a:rPr>
              <a:t>e</a:t>
            </a:r>
            <a:r>
              <a:rPr sz="1600" b="1" spc="65" dirty="0">
                <a:latin typeface="Arial"/>
                <a:cs typeface="Arial"/>
              </a:rPr>
              <a:t>nt</a:t>
            </a:r>
            <a:r>
              <a:rPr sz="1600" b="1" spc="-114" dirty="0">
                <a:latin typeface="Arial"/>
                <a:cs typeface="Arial"/>
              </a:rPr>
              <a:t> </a:t>
            </a:r>
            <a:r>
              <a:rPr sz="1600" b="1" spc="40" dirty="0">
                <a:solidFill>
                  <a:srgbClr val="9935FF"/>
                </a:solidFill>
                <a:latin typeface="Arial"/>
                <a:cs typeface="Arial"/>
              </a:rPr>
              <a:t>(</a:t>
            </a:r>
            <a:r>
              <a:rPr sz="1600" b="1" spc="50" dirty="0">
                <a:solidFill>
                  <a:srgbClr val="9935FF"/>
                </a:solidFill>
                <a:latin typeface="Arial"/>
                <a:cs typeface="Arial"/>
              </a:rPr>
              <a:t>RODI</a:t>
            </a:r>
            <a:r>
              <a:rPr sz="1600" b="1" spc="45" dirty="0">
                <a:solidFill>
                  <a:srgbClr val="9935F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218421" y="6547281"/>
            <a:ext cx="2630805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sz="900" spc="30" dirty="0">
                <a:solidFill>
                  <a:srgbClr val="363636"/>
                </a:solidFill>
                <a:latin typeface="Microsoft Sans Serif"/>
                <a:cs typeface="Microsoft Sans Serif"/>
              </a:rPr>
              <a:t>Source: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Accenture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2019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Industry</a:t>
            </a:r>
            <a:r>
              <a:rPr sz="90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X.0</a:t>
            </a:r>
            <a:r>
              <a:rPr sz="90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20" dirty="0">
                <a:solidFill>
                  <a:srgbClr val="363636"/>
                </a:solidFill>
                <a:latin typeface="Microsoft Sans Serif"/>
                <a:cs typeface="Microsoft Sans Serif"/>
              </a:rPr>
              <a:t>Survey</a:t>
            </a:r>
            <a:r>
              <a:rPr sz="900" spc="-3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sz="1500" spc="-67" baseline="-19444" dirty="0">
                <a:solidFill>
                  <a:srgbClr val="A6A6A6"/>
                </a:solidFill>
                <a:latin typeface="Microsoft Sans Serif"/>
                <a:cs typeface="Microsoft Sans Serif"/>
              </a:rPr>
              <a:t>13</a:t>
            </a:fld>
            <a:endParaRPr sz="1500" baseline="-19444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80466" y="3647225"/>
            <a:ext cx="2829560" cy="53911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400" spc="-25" dirty="0">
                <a:latin typeface="Microsoft Sans Serif"/>
                <a:cs typeface="Microsoft Sans Serif"/>
              </a:rPr>
              <a:t>R</a:t>
            </a:r>
            <a:r>
              <a:rPr sz="1400" spc="-35" dirty="0">
                <a:latin typeface="Microsoft Sans Serif"/>
                <a:cs typeface="Microsoft Sans Serif"/>
              </a:rPr>
              <a:t>O</a:t>
            </a:r>
            <a:r>
              <a:rPr sz="1400" dirty="0">
                <a:latin typeface="Microsoft Sans Serif"/>
                <a:cs typeface="Microsoft Sans Serif"/>
              </a:rPr>
              <a:t>DI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20" dirty="0">
                <a:latin typeface="Microsoft Sans Serif"/>
                <a:cs typeface="Microsoft Sans Serif"/>
              </a:rPr>
              <a:t>=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Retu</a:t>
            </a:r>
            <a:r>
              <a:rPr sz="1400" spc="15" dirty="0">
                <a:latin typeface="Microsoft Sans Serif"/>
                <a:cs typeface="Microsoft Sans Serif"/>
              </a:rPr>
              <a:t>r</a:t>
            </a:r>
            <a:r>
              <a:rPr sz="1400" spc="65" dirty="0">
                <a:latin typeface="Microsoft Sans Serif"/>
                <a:cs typeface="Microsoft Sans Serif"/>
              </a:rPr>
              <a:t>n</a:t>
            </a:r>
            <a:r>
              <a:rPr sz="1400" spc="-10" dirty="0">
                <a:latin typeface="Microsoft Sans Serif"/>
                <a:cs typeface="Microsoft Sans Serif"/>
              </a:rPr>
              <a:t>s </a:t>
            </a:r>
            <a:r>
              <a:rPr sz="1400" spc="80" dirty="0">
                <a:latin typeface="Microsoft Sans Serif"/>
                <a:cs typeface="Microsoft Sans Serif"/>
              </a:rPr>
              <a:t>on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I</a:t>
            </a:r>
            <a:r>
              <a:rPr sz="1400" spc="50" dirty="0">
                <a:latin typeface="Microsoft Sans Serif"/>
                <a:cs typeface="Microsoft Sans Serif"/>
              </a:rPr>
              <a:t>n</a:t>
            </a:r>
            <a:r>
              <a:rPr sz="1400" spc="30" dirty="0">
                <a:latin typeface="Microsoft Sans Serif"/>
                <a:cs typeface="Microsoft Sans Serif"/>
              </a:rPr>
              <a:t>ves</a:t>
            </a:r>
            <a:r>
              <a:rPr sz="1400" spc="60" dirty="0">
                <a:latin typeface="Microsoft Sans Serif"/>
                <a:cs typeface="Microsoft Sans Serif"/>
              </a:rPr>
              <a:t>t</a:t>
            </a:r>
            <a:r>
              <a:rPr sz="1400" spc="175" dirty="0">
                <a:latin typeface="Microsoft Sans Serif"/>
                <a:cs typeface="Microsoft Sans Serif"/>
              </a:rPr>
              <a:t>m</a:t>
            </a:r>
            <a:r>
              <a:rPr sz="1400" spc="55" dirty="0">
                <a:latin typeface="Microsoft Sans Serif"/>
                <a:cs typeface="Microsoft Sans Serif"/>
              </a:rPr>
              <a:t>e</a:t>
            </a:r>
            <a:r>
              <a:rPr sz="1400" spc="45" dirty="0">
                <a:latin typeface="Microsoft Sans Serif"/>
                <a:cs typeface="Microsoft Sans Serif"/>
              </a:rPr>
              <a:t>n</a:t>
            </a:r>
            <a:r>
              <a:rPr sz="1400" spc="125" dirty="0">
                <a:latin typeface="Microsoft Sans Serif"/>
                <a:cs typeface="Microsoft Sans Serif"/>
              </a:rPr>
              <a:t>t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45" dirty="0">
                <a:latin typeface="Microsoft Sans Serif"/>
                <a:cs typeface="Microsoft Sans Serif"/>
              </a:rPr>
              <a:t>(Net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50" dirty="0">
                <a:latin typeface="Microsoft Sans Serif"/>
                <a:cs typeface="Microsoft Sans Serif"/>
              </a:rPr>
              <a:t>Gain/Total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Investment)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100" dirty="0">
                <a:latin typeface="Microsoft Sans Serif"/>
                <a:cs typeface="Microsoft Sans Serif"/>
              </a:rPr>
              <a:t>from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0466" y="4160367"/>
            <a:ext cx="281114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spc="50" dirty="0">
                <a:latin typeface="Microsoft Sans Serif"/>
                <a:cs typeface="Microsoft Sans Serif"/>
              </a:rPr>
              <a:t>scaled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75" dirty="0">
                <a:latin typeface="Microsoft Sans Serif"/>
                <a:cs typeface="Microsoft Sans Serif"/>
              </a:rPr>
              <a:t>digital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PoCs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across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all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75" dirty="0">
                <a:latin typeface="Microsoft Sans Serif"/>
                <a:cs typeface="Microsoft Sans Serif"/>
              </a:rPr>
              <a:t>the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key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business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functions.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0466" y="4927893"/>
            <a:ext cx="2725420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spc="15" dirty="0">
                <a:latin typeface="Microsoft Sans Serif"/>
                <a:cs typeface="Microsoft Sans Serif"/>
              </a:rPr>
              <a:t>We </a:t>
            </a:r>
            <a:r>
              <a:rPr sz="1400" spc="35" dirty="0">
                <a:latin typeface="Microsoft Sans Serif"/>
                <a:cs typeface="Microsoft Sans Serif"/>
              </a:rPr>
              <a:t>asked </a:t>
            </a:r>
            <a:r>
              <a:rPr sz="1400" spc="55" dirty="0">
                <a:latin typeface="Microsoft Sans Serif"/>
                <a:cs typeface="Microsoft Sans Serif"/>
              </a:rPr>
              <a:t>executives </a:t>
            </a:r>
            <a:r>
              <a:rPr sz="1400" spc="80" dirty="0">
                <a:latin typeface="Microsoft Sans Serif"/>
                <a:cs typeface="Microsoft Sans Serif"/>
              </a:rPr>
              <a:t>about </a:t>
            </a:r>
            <a:r>
              <a:rPr sz="1400" spc="75" dirty="0">
                <a:latin typeface="Microsoft Sans Serif"/>
                <a:cs typeface="Microsoft Sans Serif"/>
              </a:rPr>
              <a:t>the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average </a:t>
            </a:r>
            <a:r>
              <a:rPr sz="1400" spc="-15" dirty="0">
                <a:latin typeface="Microsoft Sans Serif"/>
                <a:cs typeface="Microsoft Sans Serif"/>
              </a:rPr>
              <a:t>RODI </a:t>
            </a:r>
            <a:r>
              <a:rPr sz="1400" spc="70" dirty="0">
                <a:latin typeface="Microsoft Sans Serif"/>
                <a:cs typeface="Microsoft Sans Serif"/>
              </a:rPr>
              <a:t>they </a:t>
            </a:r>
            <a:r>
              <a:rPr sz="1400" spc="80" dirty="0">
                <a:latin typeface="Microsoft Sans Serif"/>
                <a:cs typeface="Microsoft Sans Serif"/>
              </a:rPr>
              <a:t>expected </a:t>
            </a:r>
            <a:r>
              <a:rPr sz="1400" spc="85" dirty="0">
                <a:latin typeface="Microsoft Sans Serif"/>
                <a:cs typeface="Microsoft Sans Serif"/>
              </a:rPr>
              <a:t> </a:t>
            </a:r>
            <a:r>
              <a:rPr sz="1400" spc="75" dirty="0">
                <a:latin typeface="Microsoft Sans Serif"/>
                <a:cs typeface="Microsoft Sans Serif"/>
              </a:rPr>
              <a:t>before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55" dirty="0">
                <a:latin typeface="Microsoft Sans Serif"/>
                <a:cs typeface="Microsoft Sans Serif"/>
              </a:rPr>
              <a:t>scaling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75" dirty="0">
                <a:latin typeface="Microsoft Sans Serif"/>
                <a:cs typeface="Microsoft Sans Serif"/>
              </a:rPr>
              <a:t>digital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PoCs,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and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75" dirty="0">
                <a:latin typeface="Microsoft Sans Serif"/>
                <a:cs typeface="Microsoft Sans Serif"/>
              </a:rPr>
              <a:t>the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RODI </a:t>
            </a:r>
            <a:r>
              <a:rPr sz="1400" spc="70" dirty="0">
                <a:latin typeface="Microsoft Sans Serif"/>
                <a:cs typeface="Microsoft Sans Serif"/>
              </a:rPr>
              <a:t>they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55" dirty="0">
                <a:latin typeface="Microsoft Sans Serif"/>
                <a:cs typeface="Microsoft Sans Serif"/>
              </a:rPr>
              <a:t>finally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55" dirty="0">
                <a:latin typeface="Microsoft Sans Serif"/>
                <a:cs typeface="Microsoft Sans Serif"/>
              </a:rPr>
              <a:t>achieved.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69460" y="3338576"/>
            <a:ext cx="11938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80" dirty="0">
                <a:solidFill>
                  <a:srgbClr val="6C6C6C"/>
                </a:solidFill>
                <a:latin typeface="Arial"/>
                <a:cs typeface="Arial"/>
              </a:rPr>
              <a:t>C</a:t>
            </a:r>
            <a:r>
              <a:rPr sz="1400" b="1" spc="85" dirty="0">
                <a:solidFill>
                  <a:srgbClr val="6C6C6C"/>
                </a:solidFill>
                <a:latin typeface="Arial"/>
                <a:cs typeface="Arial"/>
              </a:rPr>
              <a:t>H</a:t>
            </a:r>
            <a:r>
              <a:rPr sz="1400" b="1" spc="100" dirty="0">
                <a:solidFill>
                  <a:srgbClr val="6C6C6C"/>
                </a:solidFill>
                <a:latin typeface="Arial"/>
                <a:cs typeface="Arial"/>
              </a:rPr>
              <a:t>A</a:t>
            </a:r>
            <a:r>
              <a:rPr sz="1400" b="1" spc="105" dirty="0">
                <a:solidFill>
                  <a:srgbClr val="6C6C6C"/>
                </a:solidFill>
                <a:latin typeface="Arial"/>
                <a:cs typeface="Arial"/>
              </a:rPr>
              <a:t>M</a:t>
            </a:r>
            <a:r>
              <a:rPr sz="1400" b="1" spc="50" dirty="0">
                <a:solidFill>
                  <a:srgbClr val="6C6C6C"/>
                </a:solidFill>
                <a:latin typeface="Arial"/>
                <a:cs typeface="Arial"/>
              </a:rPr>
              <a:t>PIONS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66794" y="4316729"/>
            <a:ext cx="1298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65" dirty="0">
                <a:solidFill>
                  <a:srgbClr val="6C6C6C"/>
                </a:solidFill>
                <a:latin typeface="Arial"/>
                <a:cs typeface="Arial"/>
              </a:rPr>
              <a:t>CO</a:t>
            </a:r>
            <a:r>
              <a:rPr sz="1400" b="1" spc="15" dirty="0">
                <a:solidFill>
                  <a:srgbClr val="6C6C6C"/>
                </a:solidFill>
                <a:latin typeface="Arial"/>
                <a:cs typeface="Arial"/>
              </a:rPr>
              <a:t>NTE</a:t>
            </a:r>
            <a:r>
              <a:rPr sz="1400" b="1" spc="10" dirty="0">
                <a:solidFill>
                  <a:srgbClr val="6C6C6C"/>
                </a:solidFill>
                <a:latin typeface="Arial"/>
                <a:cs typeface="Arial"/>
              </a:rPr>
              <a:t>NDE</a:t>
            </a:r>
            <a:r>
              <a:rPr sz="1400" b="1" dirty="0">
                <a:solidFill>
                  <a:srgbClr val="6C6C6C"/>
                </a:solidFill>
                <a:latin typeface="Arial"/>
                <a:cs typeface="Arial"/>
              </a:rPr>
              <a:t>R</a:t>
            </a:r>
            <a:r>
              <a:rPr sz="1400" b="1" spc="-15" dirty="0">
                <a:solidFill>
                  <a:srgbClr val="6C6C6C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66794" y="5266435"/>
            <a:ext cx="770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6C6C6C"/>
                </a:solidFill>
                <a:latin typeface="Arial"/>
                <a:cs typeface="Arial"/>
              </a:rPr>
              <a:t>CADE</a:t>
            </a:r>
            <a:r>
              <a:rPr sz="1400" b="1" dirty="0">
                <a:solidFill>
                  <a:srgbClr val="6C6C6C"/>
                </a:solidFill>
                <a:latin typeface="Arial"/>
                <a:cs typeface="Arial"/>
              </a:rPr>
              <a:t>TS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43300"/>
            <a:ext cx="12192000" cy="3314700"/>
          </a:xfrm>
          <a:custGeom>
            <a:avLst/>
            <a:gdLst/>
            <a:ahLst/>
            <a:cxnLst/>
            <a:rect l="l" t="t" r="r" b="b"/>
            <a:pathLst>
              <a:path w="12192000" h="3314700">
                <a:moveTo>
                  <a:pt x="0" y="3314699"/>
                </a:moveTo>
                <a:lnTo>
                  <a:pt x="12192000" y="3314699"/>
                </a:lnTo>
                <a:lnTo>
                  <a:pt x="12192000" y="0"/>
                </a:lnTo>
                <a:lnTo>
                  <a:pt x="0" y="0"/>
                </a:lnTo>
                <a:lnTo>
                  <a:pt x="0" y="3314699"/>
                </a:lnTo>
                <a:close/>
              </a:path>
            </a:pathLst>
          </a:custGeom>
          <a:solidFill>
            <a:srgbClr val="46007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3543300"/>
            <a:chOff x="0" y="0"/>
            <a:chExt cx="12192000" cy="3543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3543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3543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8300" y="763600"/>
            <a:ext cx="13843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15" dirty="0"/>
              <a:t>Q:</a:t>
            </a:r>
            <a:endParaRPr sz="9600"/>
          </a:p>
        </p:txBody>
      </p:sp>
      <p:sp>
        <p:nvSpPr>
          <p:cNvPr id="7" name="object 7"/>
          <p:cNvSpPr txBox="1"/>
          <p:nvPr/>
        </p:nvSpPr>
        <p:spPr>
          <a:xfrm>
            <a:off x="368300" y="3836873"/>
            <a:ext cx="12960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95" dirty="0">
                <a:solidFill>
                  <a:srgbClr val="00B9FF"/>
                </a:solidFill>
                <a:latin typeface="Arial"/>
                <a:cs typeface="Arial"/>
              </a:rPr>
              <a:t>A:</a:t>
            </a:r>
            <a:endParaRPr sz="9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1711" y="3737229"/>
            <a:ext cx="8614410" cy="233045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960"/>
              </a:spcBef>
            </a:pPr>
            <a:r>
              <a:rPr sz="3600" b="1" spc="-260" dirty="0">
                <a:solidFill>
                  <a:srgbClr val="00B9FF"/>
                </a:solidFill>
                <a:latin typeface="Arial"/>
                <a:cs typeface="Arial"/>
              </a:rPr>
              <a:t>L</a:t>
            </a:r>
            <a:r>
              <a:rPr sz="3600" b="1" spc="14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3600" b="1" spc="-120" dirty="0">
                <a:solidFill>
                  <a:srgbClr val="00B9FF"/>
                </a:solidFill>
                <a:latin typeface="Arial"/>
                <a:cs typeface="Arial"/>
              </a:rPr>
              <a:t>K</a:t>
            </a:r>
            <a:r>
              <a:rPr sz="3600" b="1" spc="-170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3600" b="1" spc="-570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B9FF"/>
                </a:solidFill>
                <a:latin typeface="Arial"/>
                <a:cs typeface="Arial"/>
              </a:rPr>
              <a:t>C</a:t>
            </a:r>
            <a:r>
              <a:rPr sz="3600" b="1" spc="95" dirty="0">
                <a:solidFill>
                  <a:srgbClr val="00B9FF"/>
                </a:solidFill>
                <a:latin typeface="Arial"/>
                <a:cs typeface="Arial"/>
              </a:rPr>
              <a:t>H</a:t>
            </a:r>
            <a:r>
              <a:rPr sz="3600" b="1" spc="-40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3600" b="1" spc="265" dirty="0">
                <a:solidFill>
                  <a:srgbClr val="00B9FF"/>
                </a:solidFill>
                <a:latin typeface="Arial"/>
                <a:cs typeface="Arial"/>
              </a:rPr>
              <a:t>M</a:t>
            </a:r>
            <a:r>
              <a:rPr sz="3600" b="1" spc="-185" dirty="0">
                <a:solidFill>
                  <a:srgbClr val="00B9FF"/>
                </a:solidFill>
                <a:latin typeface="Arial"/>
                <a:cs typeface="Arial"/>
              </a:rPr>
              <a:t>P</a:t>
            </a:r>
            <a:r>
              <a:rPr sz="3600" b="1" spc="14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3600" b="1" spc="15" dirty="0">
                <a:solidFill>
                  <a:srgbClr val="00B9FF"/>
                </a:solidFill>
                <a:latin typeface="Arial"/>
                <a:cs typeface="Arial"/>
              </a:rPr>
              <a:t>O</a:t>
            </a:r>
            <a:r>
              <a:rPr sz="3600" b="1" spc="70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3600" b="1" spc="-200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3600" b="1" spc="130" dirty="0">
                <a:solidFill>
                  <a:srgbClr val="00B9FF"/>
                </a:solidFill>
                <a:latin typeface="Arial"/>
                <a:cs typeface="Arial"/>
              </a:rPr>
              <a:t>,</a:t>
            </a:r>
            <a:r>
              <a:rPr sz="3600" b="1" spc="-550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B9FF"/>
                </a:solidFill>
                <a:latin typeface="Arial"/>
                <a:cs typeface="Arial"/>
              </a:rPr>
              <a:t>C</a:t>
            </a:r>
            <a:r>
              <a:rPr sz="3600" b="1" spc="15" dirty="0">
                <a:solidFill>
                  <a:srgbClr val="00B9FF"/>
                </a:solidFill>
                <a:latin typeface="Arial"/>
                <a:cs typeface="Arial"/>
              </a:rPr>
              <a:t>O</a:t>
            </a:r>
            <a:r>
              <a:rPr sz="3600" b="1" spc="70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3600" b="1" spc="-105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3600" b="1" spc="-32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3600" b="1" spc="70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3600" b="1" spc="-60" dirty="0">
                <a:solidFill>
                  <a:srgbClr val="00B9FF"/>
                </a:solidFill>
                <a:latin typeface="Arial"/>
                <a:cs typeface="Arial"/>
              </a:rPr>
              <a:t>D</a:t>
            </a:r>
            <a:r>
              <a:rPr sz="3600" b="1" spc="-32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3600" b="1" spc="-220" dirty="0">
                <a:solidFill>
                  <a:srgbClr val="00B9FF"/>
                </a:solidFill>
                <a:latin typeface="Arial"/>
                <a:cs typeface="Arial"/>
              </a:rPr>
              <a:t>R</a:t>
            </a:r>
            <a:r>
              <a:rPr sz="3600" b="1" spc="-45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3600" b="1" spc="-55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3600" b="1" spc="-40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3600" b="1" spc="70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3600" b="1" spc="60" dirty="0">
                <a:solidFill>
                  <a:srgbClr val="00B9FF"/>
                </a:solidFill>
                <a:latin typeface="Arial"/>
                <a:cs typeface="Arial"/>
              </a:rPr>
              <a:t>D  </a:t>
            </a:r>
            <a:r>
              <a:rPr sz="3600" b="1" dirty="0">
                <a:solidFill>
                  <a:srgbClr val="00B9FF"/>
                </a:solidFill>
                <a:latin typeface="Arial"/>
                <a:cs typeface="Arial"/>
              </a:rPr>
              <a:t>C</a:t>
            </a:r>
            <a:r>
              <a:rPr sz="3600" b="1" spc="-35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3600" b="1" spc="-60" dirty="0">
                <a:solidFill>
                  <a:srgbClr val="00B9FF"/>
                </a:solidFill>
                <a:latin typeface="Arial"/>
                <a:cs typeface="Arial"/>
              </a:rPr>
              <a:t>D</a:t>
            </a:r>
            <a:r>
              <a:rPr sz="3600" b="1" spc="-330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3600" b="1" spc="-100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3600" b="1" spc="-45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3600" b="1" spc="-56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3600" b="1" spc="-100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3600" b="1" spc="15" dirty="0">
                <a:solidFill>
                  <a:srgbClr val="00B9FF"/>
                </a:solidFill>
                <a:latin typeface="Arial"/>
                <a:cs typeface="Arial"/>
              </a:rPr>
              <a:t>O</a:t>
            </a:r>
            <a:r>
              <a:rPr sz="3600" b="1" spc="175" dirty="0">
                <a:solidFill>
                  <a:srgbClr val="00B9FF"/>
                </a:solidFill>
                <a:latin typeface="Arial"/>
                <a:cs typeface="Arial"/>
              </a:rPr>
              <a:t>O</a:t>
            </a:r>
            <a:r>
              <a:rPr sz="3600" b="1" spc="-58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3600" b="1" spc="-245" dirty="0">
                <a:solidFill>
                  <a:srgbClr val="00B9FF"/>
                </a:solidFill>
                <a:latin typeface="Arial"/>
                <a:cs typeface="Arial"/>
              </a:rPr>
              <a:t>F</a:t>
            </a:r>
            <a:r>
              <a:rPr sz="3600" b="1" spc="-35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3600" b="1" dirty="0">
                <a:solidFill>
                  <a:srgbClr val="00B9FF"/>
                </a:solidFill>
                <a:latin typeface="Arial"/>
                <a:cs typeface="Arial"/>
              </a:rPr>
              <a:t>C</a:t>
            </a:r>
            <a:r>
              <a:rPr sz="3600" b="1" spc="-170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3600" b="1" spc="-58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3600" b="1" spc="-35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3600" b="1" spc="-254" dirty="0">
                <a:solidFill>
                  <a:srgbClr val="00B9FF"/>
                </a:solidFill>
                <a:latin typeface="Arial"/>
                <a:cs typeface="Arial"/>
              </a:rPr>
              <a:t>L</a:t>
            </a:r>
            <a:r>
              <a:rPr sz="3600" b="1" spc="135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3600" b="1" spc="-95" dirty="0">
                <a:solidFill>
                  <a:srgbClr val="00B9FF"/>
                </a:solidFill>
                <a:latin typeface="Arial"/>
                <a:cs typeface="Arial"/>
              </a:rPr>
              <a:t>G</a:t>
            </a:r>
            <a:r>
              <a:rPr sz="3600" b="1" spc="70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3600" b="1" spc="260" dirty="0">
                <a:solidFill>
                  <a:srgbClr val="00B9FF"/>
                </a:solidFill>
                <a:latin typeface="Arial"/>
                <a:cs typeface="Arial"/>
              </a:rPr>
              <a:t>M</a:t>
            </a:r>
            <a:r>
              <a:rPr sz="3600" b="1" spc="-330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3600" b="1" spc="70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3600" b="1" spc="55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3600" b="1" spc="-55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3600" b="1" spc="-35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3600" b="1" spc="70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3600" b="1" spc="60" dirty="0">
                <a:solidFill>
                  <a:srgbClr val="00B9FF"/>
                </a:solidFill>
                <a:latin typeface="Arial"/>
                <a:cs typeface="Arial"/>
              </a:rPr>
              <a:t>D  </a:t>
            </a:r>
            <a:r>
              <a:rPr sz="3600" b="1" spc="-105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3600" b="1" spc="-40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3600" b="1" spc="-260" dirty="0">
                <a:solidFill>
                  <a:srgbClr val="00B9FF"/>
                </a:solidFill>
                <a:latin typeface="Arial"/>
                <a:cs typeface="Arial"/>
              </a:rPr>
              <a:t>L</a:t>
            </a:r>
            <a:r>
              <a:rPr sz="3600" b="1" spc="-32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3600" b="1" spc="70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3600" b="1" spc="50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3600" b="1" spc="-580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3600" b="1" spc="-60" dirty="0">
                <a:solidFill>
                  <a:srgbClr val="00B9FF"/>
                </a:solidFill>
                <a:latin typeface="Arial"/>
                <a:cs typeface="Arial"/>
              </a:rPr>
              <a:t>D</a:t>
            </a:r>
            <a:r>
              <a:rPr sz="3600" b="1" spc="-32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3600" b="1" spc="-250" dirty="0">
                <a:solidFill>
                  <a:srgbClr val="00B9FF"/>
                </a:solidFill>
                <a:latin typeface="Arial"/>
                <a:cs typeface="Arial"/>
              </a:rPr>
              <a:t>F</a:t>
            </a:r>
            <a:r>
              <a:rPr sz="3600" b="1" spc="14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3600" b="1" dirty="0">
                <a:solidFill>
                  <a:srgbClr val="00B9FF"/>
                </a:solidFill>
                <a:latin typeface="Arial"/>
                <a:cs typeface="Arial"/>
              </a:rPr>
              <a:t>C</a:t>
            </a:r>
            <a:r>
              <a:rPr sz="3600" b="1" spc="14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3600" b="1" spc="-105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3600" b="1" spc="-200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3600" b="1" spc="105" dirty="0">
                <a:solidFill>
                  <a:srgbClr val="00B9FF"/>
                </a:solidFill>
                <a:latin typeface="Arial"/>
                <a:cs typeface="Arial"/>
              </a:rPr>
              <a:t>.</a:t>
            </a:r>
            <a:r>
              <a:rPr sz="3600" b="1" spc="-540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3600" b="1" spc="55" dirty="0">
                <a:solidFill>
                  <a:srgbClr val="00B9FF"/>
                </a:solidFill>
                <a:latin typeface="Arial"/>
                <a:cs typeface="Arial"/>
              </a:rPr>
              <a:t>W</a:t>
            </a:r>
            <a:r>
              <a:rPr sz="3600" b="1" spc="95" dirty="0">
                <a:solidFill>
                  <a:srgbClr val="00B9FF"/>
                </a:solidFill>
                <a:latin typeface="Arial"/>
                <a:cs typeface="Arial"/>
              </a:rPr>
              <a:t>H</a:t>
            </a:r>
            <a:r>
              <a:rPr sz="3600" b="1" spc="14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3600" b="1" spc="-260" dirty="0">
                <a:solidFill>
                  <a:srgbClr val="00B9FF"/>
                </a:solidFill>
                <a:latin typeface="Arial"/>
                <a:cs typeface="Arial"/>
              </a:rPr>
              <a:t>L</a:t>
            </a:r>
            <a:r>
              <a:rPr sz="3600" b="1" spc="-170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3600" b="1" spc="-570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B9FF"/>
                </a:solidFill>
                <a:latin typeface="Arial"/>
                <a:cs typeface="Arial"/>
              </a:rPr>
              <a:t>C</a:t>
            </a:r>
            <a:r>
              <a:rPr sz="3600" b="1" spc="95" dirty="0">
                <a:solidFill>
                  <a:srgbClr val="00B9FF"/>
                </a:solidFill>
                <a:latin typeface="Arial"/>
                <a:cs typeface="Arial"/>
              </a:rPr>
              <a:t>H</a:t>
            </a:r>
            <a:r>
              <a:rPr sz="3600" b="1" spc="-40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3600" b="1" spc="265" dirty="0">
                <a:solidFill>
                  <a:srgbClr val="00B9FF"/>
                </a:solidFill>
                <a:latin typeface="Arial"/>
                <a:cs typeface="Arial"/>
              </a:rPr>
              <a:t>M</a:t>
            </a:r>
            <a:r>
              <a:rPr sz="3600" b="1" spc="-185" dirty="0">
                <a:solidFill>
                  <a:srgbClr val="00B9FF"/>
                </a:solidFill>
                <a:latin typeface="Arial"/>
                <a:cs typeface="Arial"/>
              </a:rPr>
              <a:t>P</a:t>
            </a:r>
            <a:r>
              <a:rPr sz="3600" b="1" spc="14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3600" b="1" spc="15" dirty="0">
                <a:solidFill>
                  <a:srgbClr val="00B9FF"/>
                </a:solidFill>
                <a:latin typeface="Arial"/>
                <a:cs typeface="Arial"/>
              </a:rPr>
              <a:t>O</a:t>
            </a:r>
            <a:r>
              <a:rPr sz="3600" b="1" spc="70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3600" b="1" spc="-30" dirty="0">
                <a:solidFill>
                  <a:srgbClr val="00B9FF"/>
                </a:solidFill>
                <a:latin typeface="Arial"/>
                <a:cs typeface="Arial"/>
              </a:rPr>
              <a:t>S  </a:t>
            </a:r>
            <a:r>
              <a:rPr sz="3600" b="1" spc="15" dirty="0">
                <a:solidFill>
                  <a:srgbClr val="00B9FF"/>
                </a:solidFill>
                <a:latin typeface="Arial"/>
                <a:cs typeface="Arial"/>
              </a:rPr>
              <a:t>O</a:t>
            </a:r>
            <a:r>
              <a:rPr sz="3600" b="1" spc="90" dirty="0">
                <a:solidFill>
                  <a:srgbClr val="00B9FF"/>
                </a:solidFill>
                <a:latin typeface="Arial"/>
                <a:cs typeface="Arial"/>
              </a:rPr>
              <a:t>V</a:t>
            </a:r>
            <a:r>
              <a:rPr sz="3600" b="1" spc="-32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3600" b="1" spc="-220" dirty="0">
                <a:solidFill>
                  <a:srgbClr val="00B9FF"/>
                </a:solidFill>
                <a:latin typeface="Arial"/>
                <a:cs typeface="Arial"/>
              </a:rPr>
              <a:t>R</a:t>
            </a:r>
            <a:r>
              <a:rPr sz="3600" b="1" dirty="0">
                <a:solidFill>
                  <a:srgbClr val="00B9FF"/>
                </a:solidFill>
                <a:latin typeface="Arial"/>
                <a:cs typeface="Arial"/>
              </a:rPr>
              <a:t>C</a:t>
            </a:r>
            <a:r>
              <a:rPr sz="3600" b="1" spc="15" dirty="0">
                <a:solidFill>
                  <a:srgbClr val="00B9FF"/>
                </a:solidFill>
                <a:latin typeface="Arial"/>
                <a:cs typeface="Arial"/>
              </a:rPr>
              <a:t>O</a:t>
            </a:r>
            <a:r>
              <a:rPr sz="3600" b="1" spc="265" dirty="0">
                <a:solidFill>
                  <a:srgbClr val="00B9FF"/>
                </a:solidFill>
                <a:latin typeface="Arial"/>
                <a:cs typeface="Arial"/>
              </a:rPr>
              <a:t>M</a:t>
            </a:r>
            <a:r>
              <a:rPr sz="3600" b="1" spc="-170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3600" b="1" spc="-53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3600" b="1" spc="-105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3600" b="1" spc="95" dirty="0">
                <a:solidFill>
                  <a:srgbClr val="00B9FF"/>
                </a:solidFill>
                <a:latin typeface="Arial"/>
                <a:cs typeface="Arial"/>
              </a:rPr>
              <a:t>H</a:t>
            </a:r>
            <a:r>
              <a:rPr sz="3600" b="1" spc="-32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3600" b="1" spc="-200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3600" b="1" spc="-32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3600" b="1" spc="130" dirty="0">
                <a:solidFill>
                  <a:srgbClr val="00B9FF"/>
                </a:solidFill>
                <a:latin typeface="Arial"/>
                <a:cs typeface="Arial"/>
              </a:rPr>
              <a:t>,</a:t>
            </a:r>
            <a:r>
              <a:rPr sz="3600" b="1" spc="-57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3600" b="1" spc="15" dirty="0">
                <a:solidFill>
                  <a:srgbClr val="00B9FF"/>
                </a:solidFill>
                <a:latin typeface="Arial"/>
                <a:cs typeface="Arial"/>
              </a:rPr>
              <a:t>O</a:t>
            </a:r>
            <a:r>
              <a:rPr sz="3600" b="1" spc="-105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3600" b="1" spc="95" dirty="0">
                <a:solidFill>
                  <a:srgbClr val="00B9FF"/>
                </a:solidFill>
                <a:latin typeface="Arial"/>
                <a:cs typeface="Arial"/>
              </a:rPr>
              <a:t>H</a:t>
            </a:r>
            <a:r>
              <a:rPr sz="3600" b="1" spc="-32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3600" b="1" spc="-220" dirty="0">
                <a:solidFill>
                  <a:srgbClr val="00B9FF"/>
                </a:solidFill>
                <a:latin typeface="Arial"/>
                <a:cs typeface="Arial"/>
              </a:rPr>
              <a:t>R</a:t>
            </a:r>
            <a:r>
              <a:rPr sz="3600" b="1" spc="-45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3600" b="1" spc="-56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B9FF"/>
                </a:solidFill>
                <a:latin typeface="Arial"/>
                <a:cs typeface="Arial"/>
              </a:rPr>
              <a:t>C</a:t>
            </a:r>
            <a:r>
              <a:rPr sz="3600" b="1" spc="15" dirty="0">
                <a:solidFill>
                  <a:srgbClr val="00B9FF"/>
                </a:solidFill>
                <a:latin typeface="Arial"/>
                <a:cs typeface="Arial"/>
              </a:rPr>
              <a:t>O</a:t>
            </a:r>
            <a:r>
              <a:rPr sz="3600" b="1" spc="70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3600" b="1" spc="-105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3600" b="1" spc="14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3600" b="1" spc="70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3600" b="1" spc="20" dirty="0">
                <a:solidFill>
                  <a:srgbClr val="00B9FF"/>
                </a:solidFill>
                <a:latin typeface="Arial"/>
                <a:cs typeface="Arial"/>
              </a:rPr>
              <a:t>U</a:t>
            </a:r>
            <a:r>
              <a:rPr sz="3600" b="1" spc="-105" dirty="0">
                <a:solidFill>
                  <a:srgbClr val="00B9FF"/>
                </a:solidFill>
                <a:latin typeface="Arial"/>
                <a:cs typeface="Arial"/>
              </a:rPr>
              <a:t>E  </a:t>
            </a:r>
            <a:r>
              <a:rPr sz="3600" b="1" spc="-100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3600" b="1" spc="175" dirty="0">
                <a:solidFill>
                  <a:srgbClr val="00B9FF"/>
                </a:solidFill>
                <a:latin typeface="Arial"/>
                <a:cs typeface="Arial"/>
              </a:rPr>
              <a:t>O</a:t>
            </a:r>
            <a:r>
              <a:rPr sz="3600" b="1" spc="-59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3600" b="1" spc="-95" dirty="0">
                <a:solidFill>
                  <a:srgbClr val="00B9FF"/>
                </a:solidFill>
                <a:latin typeface="Arial"/>
                <a:cs typeface="Arial"/>
              </a:rPr>
              <a:t>G</a:t>
            </a:r>
            <a:r>
              <a:rPr sz="3600" b="1" spc="-220" dirty="0">
                <a:solidFill>
                  <a:srgbClr val="00B9FF"/>
                </a:solidFill>
                <a:latin typeface="Arial"/>
                <a:cs typeface="Arial"/>
              </a:rPr>
              <a:t>R</a:t>
            </a:r>
            <a:r>
              <a:rPr sz="3600" b="1" spc="-35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3600" b="1" spc="-185" dirty="0">
                <a:solidFill>
                  <a:srgbClr val="00B9FF"/>
                </a:solidFill>
                <a:latin typeface="Arial"/>
                <a:cs typeface="Arial"/>
              </a:rPr>
              <a:t>PP</a:t>
            </a:r>
            <a:r>
              <a:rPr sz="3600" b="1" spc="-254" dirty="0">
                <a:solidFill>
                  <a:srgbClr val="00B9FF"/>
                </a:solidFill>
                <a:latin typeface="Arial"/>
                <a:cs typeface="Arial"/>
              </a:rPr>
              <a:t>L</a:t>
            </a:r>
            <a:r>
              <a:rPr sz="3600" b="1" spc="-170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3600" b="1" spc="-57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3600" b="1" spc="50" dirty="0">
                <a:solidFill>
                  <a:srgbClr val="00B9FF"/>
                </a:solidFill>
                <a:latin typeface="Arial"/>
                <a:cs typeface="Arial"/>
              </a:rPr>
              <a:t>W</a:t>
            </a:r>
            <a:r>
              <a:rPr sz="3600" b="1" spc="135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3600" b="1" spc="-100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3600" b="1" spc="250" dirty="0">
                <a:solidFill>
                  <a:srgbClr val="00B9FF"/>
                </a:solidFill>
                <a:latin typeface="Arial"/>
                <a:cs typeface="Arial"/>
              </a:rPr>
              <a:t>H</a:t>
            </a:r>
            <a:r>
              <a:rPr sz="3600" b="1" spc="-580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3600" b="1" spc="-100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3600" b="1" spc="95" dirty="0">
                <a:solidFill>
                  <a:srgbClr val="00B9FF"/>
                </a:solidFill>
                <a:latin typeface="Arial"/>
                <a:cs typeface="Arial"/>
              </a:rPr>
              <a:t>H</a:t>
            </a:r>
            <a:r>
              <a:rPr sz="3600" b="1" spc="-330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3600" b="1" spc="260" dirty="0">
                <a:solidFill>
                  <a:srgbClr val="00B9FF"/>
                </a:solidFill>
                <a:latin typeface="Arial"/>
                <a:cs typeface="Arial"/>
              </a:rPr>
              <a:t>M</a:t>
            </a:r>
            <a:r>
              <a:rPr sz="3600" b="1" spc="105" dirty="0">
                <a:solidFill>
                  <a:srgbClr val="00B9FF"/>
                </a:solidFill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5239" y="1442084"/>
            <a:ext cx="9076055" cy="1635760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685"/>
              </a:spcBef>
            </a:pPr>
            <a:r>
              <a:rPr sz="4400" b="1" spc="100" dirty="0">
                <a:solidFill>
                  <a:srgbClr val="00B9FF"/>
                </a:solidFill>
                <a:latin typeface="Arial"/>
                <a:cs typeface="Arial"/>
              </a:rPr>
              <a:t>W</a:t>
            </a:r>
            <a:r>
              <a:rPr sz="4400" b="1" spc="155" dirty="0">
                <a:solidFill>
                  <a:srgbClr val="00B9FF"/>
                </a:solidFill>
                <a:latin typeface="Arial"/>
                <a:cs typeface="Arial"/>
              </a:rPr>
              <a:t>H</a:t>
            </a:r>
            <a:r>
              <a:rPr sz="4400" b="1" spc="-15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4400" b="1" spc="-90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4400" b="1" spc="20" dirty="0">
                <a:solidFill>
                  <a:srgbClr val="00B9FF"/>
                </a:solidFill>
                <a:latin typeface="Arial"/>
                <a:cs typeface="Arial"/>
              </a:rPr>
              <a:t>’</a:t>
            </a:r>
            <a:r>
              <a:rPr sz="4400" b="1" spc="-55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-64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-215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-90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4400" b="1" spc="65" dirty="0">
                <a:solidFill>
                  <a:srgbClr val="00B9FF"/>
                </a:solidFill>
                <a:latin typeface="Arial"/>
                <a:cs typeface="Arial"/>
              </a:rPr>
              <a:t>O</a:t>
            </a:r>
            <a:r>
              <a:rPr sz="4400" b="1" spc="-190" dirty="0">
                <a:solidFill>
                  <a:srgbClr val="00B9FF"/>
                </a:solidFill>
                <a:latin typeface="Arial"/>
                <a:cs typeface="Arial"/>
              </a:rPr>
              <a:t>PP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4400" b="1" spc="114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4400" b="1" spc="75" dirty="0">
                <a:solidFill>
                  <a:srgbClr val="00B9FF"/>
                </a:solidFill>
                <a:latin typeface="Arial"/>
                <a:cs typeface="Arial"/>
              </a:rPr>
              <a:t>G</a:t>
            </a:r>
            <a:r>
              <a:rPr sz="4400" b="1" spc="-640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400" b="1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400" b="1" spc="1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400" b="1" spc="-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-3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spc="1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400" b="1" spc="-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400" b="1" spc="-3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spc="-22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400" b="1" spc="-35"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1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400" b="1" spc="1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400" b="1" spc="-6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-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400" b="1" spc="-3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spc="-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-5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7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4400" b="1" spc="-22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400" b="1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400" b="1" spc="5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400" b="1" spc="-6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3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4400" b="1" spc="-3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spc="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400" b="1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400" b="1" spc="3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4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b="1" spc="1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400" b="1" spc="45" dirty="0">
                <a:solidFill>
                  <a:srgbClr val="FFFFFF"/>
                </a:solidFill>
                <a:latin typeface="Arial"/>
                <a:cs typeface="Arial"/>
              </a:rPr>
              <a:t>G  </a:t>
            </a:r>
            <a:r>
              <a:rPr sz="4400" b="1" spc="30" dirty="0">
                <a:solidFill>
                  <a:srgbClr val="FFFFFF"/>
                </a:solidFill>
                <a:latin typeface="Arial"/>
                <a:cs typeface="Arial"/>
              </a:rPr>
              <a:t>CHAMPIONS?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300" y="6574028"/>
            <a:ext cx="26822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0" dirty="0">
                <a:solidFill>
                  <a:srgbClr val="7E7E7E"/>
                </a:solidFill>
                <a:latin typeface="Microsoft Sans Serif"/>
                <a:cs typeface="Microsoft Sans Serif"/>
              </a:rPr>
              <a:t>Copyright</a:t>
            </a:r>
            <a:r>
              <a:rPr sz="900" spc="-3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105" dirty="0">
                <a:solidFill>
                  <a:srgbClr val="7E7E7E"/>
                </a:solidFill>
                <a:latin typeface="Microsoft Sans Serif"/>
                <a:cs typeface="Microsoft Sans Serif"/>
              </a:rPr>
              <a:t>©</a:t>
            </a:r>
            <a:r>
              <a:rPr sz="900" spc="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7E7E7E"/>
                </a:solidFill>
                <a:latin typeface="Microsoft Sans Serif"/>
                <a:cs typeface="Microsoft Sans Serif"/>
              </a:rPr>
              <a:t>2019</a:t>
            </a:r>
            <a:r>
              <a:rPr sz="900" spc="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7E7E7E"/>
                </a:solidFill>
                <a:latin typeface="Microsoft Sans Serif"/>
                <a:cs typeface="Microsoft Sans Serif"/>
              </a:rPr>
              <a:t>Accenture.</a:t>
            </a:r>
            <a:r>
              <a:rPr sz="900" spc="1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25" dirty="0">
                <a:solidFill>
                  <a:srgbClr val="7E7E7E"/>
                </a:solidFill>
                <a:latin typeface="Microsoft Sans Serif"/>
                <a:cs typeface="Microsoft Sans Serif"/>
              </a:rPr>
              <a:t>All</a:t>
            </a:r>
            <a:r>
              <a:rPr sz="9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45" dirty="0">
                <a:solidFill>
                  <a:srgbClr val="7E7E7E"/>
                </a:solidFill>
                <a:latin typeface="Microsoft Sans Serif"/>
                <a:cs typeface="Microsoft Sans Serif"/>
              </a:rPr>
              <a:t>rights</a:t>
            </a:r>
            <a:r>
              <a:rPr sz="9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25" dirty="0">
                <a:solidFill>
                  <a:srgbClr val="7E7E7E"/>
                </a:solidFill>
                <a:latin typeface="Microsoft Sans Serif"/>
                <a:cs typeface="Microsoft Sans Serif"/>
              </a:rPr>
              <a:t>reserved.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67235" y="6558788"/>
            <a:ext cx="1568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solidFill>
                  <a:srgbClr val="A6A6A6"/>
                </a:solidFill>
                <a:latin typeface="Microsoft Sans Serif"/>
                <a:cs typeface="Microsoft Sans Serif"/>
              </a:rPr>
              <a:t>14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61950"/>
            <a:ext cx="10544810" cy="134302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 marR="5080" algn="just">
              <a:lnSpc>
                <a:spcPct val="70000"/>
              </a:lnSpc>
              <a:spcBef>
                <a:spcPts val="1395"/>
              </a:spcBef>
            </a:pPr>
            <a:r>
              <a:rPr sz="3600" spc="-200" dirty="0">
                <a:solidFill>
                  <a:srgbClr val="000000"/>
                </a:solidFill>
              </a:rPr>
              <a:t>S</a:t>
            </a:r>
            <a:r>
              <a:rPr sz="3600" spc="-330" dirty="0">
                <a:solidFill>
                  <a:srgbClr val="000000"/>
                </a:solidFill>
              </a:rPr>
              <a:t>E</a:t>
            </a:r>
            <a:r>
              <a:rPr sz="3600" dirty="0">
                <a:solidFill>
                  <a:srgbClr val="000000"/>
                </a:solidFill>
              </a:rPr>
              <a:t>C</a:t>
            </a:r>
            <a:r>
              <a:rPr sz="3600" spc="25" dirty="0">
                <a:solidFill>
                  <a:srgbClr val="000000"/>
                </a:solidFill>
              </a:rPr>
              <a:t>U</a:t>
            </a:r>
            <a:r>
              <a:rPr sz="3600" spc="-220" dirty="0">
                <a:solidFill>
                  <a:srgbClr val="000000"/>
                </a:solidFill>
              </a:rPr>
              <a:t>R</a:t>
            </a:r>
            <a:r>
              <a:rPr sz="3600" spc="135" dirty="0">
                <a:solidFill>
                  <a:srgbClr val="000000"/>
                </a:solidFill>
              </a:rPr>
              <a:t>I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60" dirty="0">
                <a:solidFill>
                  <a:srgbClr val="000000"/>
                </a:solidFill>
              </a:rPr>
              <a:t>G</a:t>
            </a:r>
            <a:r>
              <a:rPr sz="3600" spc="-565" dirty="0">
                <a:solidFill>
                  <a:srgbClr val="000000"/>
                </a:solidFill>
              </a:rPr>
              <a:t> </a:t>
            </a:r>
            <a:r>
              <a:rPr sz="3600" spc="-245" dirty="0">
                <a:solidFill>
                  <a:srgbClr val="000000"/>
                </a:solidFill>
              </a:rPr>
              <a:t>F</a:t>
            </a:r>
            <a:r>
              <a:rPr sz="3600" spc="25" dirty="0">
                <a:solidFill>
                  <a:srgbClr val="000000"/>
                </a:solidFill>
              </a:rPr>
              <a:t>U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-60" dirty="0">
                <a:solidFill>
                  <a:srgbClr val="000000"/>
                </a:solidFill>
              </a:rPr>
              <a:t>D</a:t>
            </a:r>
            <a:r>
              <a:rPr sz="3600" spc="135" dirty="0">
                <a:solidFill>
                  <a:srgbClr val="000000"/>
                </a:solidFill>
              </a:rPr>
              <a:t>I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60" dirty="0">
                <a:solidFill>
                  <a:srgbClr val="000000"/>
                </a:solidFill>
              </a:rPr>
              <a:t>G</a:t>
            </a:r>
            <a:r>
              <a:rPr sz="3600" spc="-565" dirty="0">
                <a:solidFill>
                  <a:srgbClr val="000000"/>
                </a:solidFill>
              </a:rPr>
              <a:t> </a:t>
            </a:r>
            <a:r>
              <a:rPr sz="3600" spc="-245" dirty="0">
                <a:solidFill>
                  <a:srgbClr val="000000"/>
                </a:solidFill>
              </a:rPr>
              <a:t>F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65" dirty="0">
                <a:solidFill>
                  <a:srgbClr val="000000"/>
                </a:solidFill>
              </a:rPr>
              <a:t>R</a:t>
            </a:r>
            <a:r>
              <a:rPr sz="3600" spc="-580" dirty="0">
                <a:solidFill>
                  <a:srgbClr val="000000"/>
                </a:solidFill>
              </a:rPr>
              <a:t> </a:t>
            </a:r>
            <a:r>
              <a:rPr sz="3600" spc="-60" dirty="0">
                <a:solidFill>
                  <a:srgbClr val="000000"/>
                </a:solidFill>
              </a:rPr>
              <a:t>D</a:t>
            </a:r>
            <a:r>
              <a:rPr sz="3600" spc="135" dirty="0">
                <a:solidFill>
                  <a:srgbClr val="000000"/>
                </a:solidFill>
              </a:rPr>
              <a:t>I</a:t>
            </a:r>
            <a:r>
              <a:rPr sz="3600" spc="-95" dirty="0">
                <a:solidFill>
                  <a:srgbClr val="000000"/>
                </a:solidFill>
              </a:rPr>
              <a:t>G</a:t>
            </a:r>
            <a:r>
              <a:rPr sz="3600" spc="135" dirty="0">
                <a:solidFill>
                  <a:srgbClr val="000000"/>
                </a:solidFill>
              </a:rPr>
              <a:t>I</a:t>
            </a:r>
            <a:r>
              <a:rPr sz="3600" spc="-100" dirty="0">
                <a:solidFill>
                  <a:srgbClr val="000000"/>
                </a:solidFill>
              </a:rPr>
              <a:t>T</a:t>
            </a:r>
            <a:r>
              <a:rPr sz="3600" spc="-35" dirty="0">
                <a:solidFill>
                  <a:srgbClr val="000000"/>
                </a:solidFill>
              </a:rPr>
              <a:t>A</a:t>
            </a:r>
            <a:r>
              <a:rPr sz="3600" spc="-100" dirty="0">
                <a:solidFill>
                  <a:srgbClr val="000000"/>
                </a:solidFill>
              </a:rPr>
              <a:t>L</a:t>
            </a:r>
            <a:r>
              <a:rPr sz="3600" spc="-570" dirty="0">
                <a:solidFill>
                  <a:srgbClr val="000000"/>
                </a:solidFill>
              </a:rPr>
              <a:t> </a:t>
            </a:r>
            <a:r>
              <a:rPr sz="3600" spc="-220" dirty="0">
                <a:solidFill>
                  <a:srgbClr val="000000"/>
                </a:solidFill>
              </a:rPr>
              <a:t>R</a:t>
            </a:r>
            <a:r>
              <a:rPr sz="3600" spc="-330" dirty="0">
                <a:solidFill>
                  <a:srgbClr val="000000"/>
                </a:solidFill>
              </a:rPr>
              <a:t>E</a:t>
            </a:r>
            <a:r>
              <a:rPr sz="3600" spc="135" dirty="0">
                <a:solidFill>
                  <a:srgbClr val="000000"/>
                </a:solidFill>
              </a:rPr>
              <a:t>I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95" dirty="0">
                <a:solidFill>
                  <a:srgbClr val="000000"/>
                </a:solidFill>
              </a:rPr>
              <a:t>V</a:t>
            </a:r>
            <a:r>
              <a:rPr sz="3600" spc="-330" dirty="0">
                <a:solidFill>
                  <a:srgbClr val="000000"/>
                </a:solidFill>
              </a:rPr>
              <a:t>E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-100" dirty="0">
                <a:solidFill>
                  <a:srgbClr val="000000"/>
                </a:solidFill>
              </a:rPr>
              <a:t>T</a:t>
            </a:r>
            <a:r>
              <a:rPr sz="3600" spc="135" dirty="0">
                <a:solidFill>
                  <a:srgbClr val="000000"/>
                </a:solidFill>
              </a:rPr>
              <a:t>I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130" dirty="0">
                <a:solidFill>
                  <a:srgbClr val="000000"/>
                </a:solidFill>
              </a:rPr>
              <a:t>N  </a:t>
            </a:r>
            <a:r>
              <a:rPr sz="3600" spc="-250" dirty="0">
                <a:solidFill>
                  <a:srgbClr val="000000"/>
                </a:solidFill>
              </a:rPr>
              <a:t>F</a:t>
            </a:r>
            <a:r>
              <a:rPr sz="3600" spc="-220" dirty="0">
                <a:solidFill>
                  <a:srgbClr val="000000"/>
                </a:solidFill>
              </a:rPr>
              <a:t>R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420" dirty="0">
                <a:solidFill>
                  <a:srgbClr val="000000"/>
                </a:solidFill>
              </a:rPr>
              <a:t>M</a:t>
            </a:r>
            <a:r>
              <a:rPr sz="3600" spc="-570" dirty="0">
                <a:solidFill>
                  <a:srgbClr val="000000"/>
                </a:solidFill>
              </a:rPr>
              <a:t> 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95" dirty="0">
                <a:solidFill>
                  <a:srgbClr val="000000"/>
                </a:solidFill>
              </a:rPr>
              <a:t>H</a:t>
            </a:r>
            <a:r>
              <a:rPr sz="3600" spc="-170" dirty="0">
                <a:solidFill>
                  <a:srgbClr val="000000"/>
                </a:solidFill>
              </a:rPr>
              <a:t>E</a:t>
            </a:r>
            <a:r>
              <a:rPr sz="3600" spc="-580" dirty="0">
                <a:solidFill>
                  <a:srgbClr val="000000"/>
                </a:solidFill>
              </a:rPr>
              <a:t> </a:t>
            </a:r>
            <a:r>
              <a:rPr sz="3600" spc="-290" dirty="0">
                <a:solidFill>
                  <a:srgbClr val="000000"/>
                </a:solidFill>
              </a:rPr>
              <a:t>B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-220" dirty="0">
                <a:solidFill>
                  <a:srgbClr val="000000"/>
                </a:solidFill>
              </a:rPr>
              <a:t>R</a:t>
            </a:r>
            <a:r>
              <a:rPr sz="3600" spc="100" dirty="0">
                <a:solidFill>
                  <a:srgbClr val="000000"/>
                </a:solidFill>
              </a:rPr>
              <a:t>D</a:t>
            </a:r>
            <a:r>
              <a:rPr sz="3600" spc="-585" dirty="0">
                <a:solidFill>
                  <a:srgbClr val="000000"/>
                </a:solidFill>
              </a:rPr>
              <a:t> 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-45" dirty="0">
                <a:solidFill>
                  <a:srgbClr val="000000"/>
                </a:solidFill>
              </a:rPr>
              <a:t>S</a:t>
            </a:r>
            <a:r>
              <a:rPr sz="3600" spc="-580" dirty="0">
                <a:solidFill>
                  <a:srgbClr val="000000"/>
                </a:solidFill>
              </a:rPr>
              <a:t> </a:t>
            </a:r>
            <a:r>
              <a:rPr sz="3600" spc="114" dirty="0">
                <a:solidFill>
                  <a:srgbClr val="000000"/>
                </a:solidFill>
              </a:rPr>
              <a:t>A</a:t>
            </a:r>
            <a:r>
              <a:rPr sz="3600" spc="-605" dirty="0">
                <a:solidFill>
                  <a:srgbClr val="000000"/>
                </a:solidFill>
              </a:rPr>
              <a:t> </a:t>
            </a:r>
            <a:r>
              <a:rPr sz="3600" spc="265" dirty="0">
                <a:solidFill>
                  <a:srgbClr val="000000"/>
                </a:solidFill>
              </a:rPr>
              <a:t>M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-409" dirty="0">
                <a:solidFill>
                  <a:srgbClr val="000000"/>
                </a:solidFill>
              </a:rPr>
              <a:t>J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65" dirty="0">
                <a:solidFill>
                  <a:srgbClr val="000000"/>
                </a:solidFill>
              </a:rPr>
              <a:t>R</a:t>
            </a:r>
            <a:r>
              <a:rPr sz="3600" spc="-580" dirty="0">
                <a:solidFill>
                  <a:srgbClr val="000000"/>
                </a:solidFill>
              </a:rPr>
              <a:t> </a:t>
            </a:r>
            <a:r>
              <a:rPr sz="3600" spc="-220" dirty="0">
                <a:solidFill>
                  <a:srgbClr val="000000"/>
                </a:solidFill>
              </a:rPr>
              <a:t>R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-60" dirty="0">
                <a:solidFill>
                  <a:srgbClr val="000000"/>
                </a:solidFill>
              </a:rPr>
              <a:t>D</a:t>
            </a:r>
            <a:r>
              <a:rPr sz="3600" spc="-290" dirty="0">
                <a:solidFill>
                  <a:srgbClr val="000000"/>
                </a:solidFill>
              </a:rPr>
              <a:t>B</a:t>
            </a:r>
            <a:r>
              <a:rPr sz="3600" spc="-260" dirty="0">
                <a:solidFill>
                  <a:srgbClr val="000000"/>
                </a:solidFill>
              </a:rPr>
              <a:t>L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dirty="0">
                <a:solidFill>
                  <a:srgbClr val="000000"/>
                </a:solidFill>
              </a:rPr>
              <a:t>C</a:t>
            </a:r>
            <a:r>
              <a:rPr sz="3600" spc="40" dirty="0">
                <a:solidFill>
                  <a:srgbClr val="000000"/>
                </a:solidFill>
              </a:rPr>
              <a:t>K</a:t>
            </a:r>
            <a:r>
              <a:rPr sz="3600" spc="-560" dirty="0">
                <a:solidFill>
                  <a:srgbClr val="000000"/>
                </a:solidFill>
              </a:rPr>
              <a:t> </a:t>
            </a:r>
            <a:r>
              <a:rPr sz="3600" spc="-250" dirty="0">
                <a:solidFill>
                  <a:srgbClr val="000000"/>
                </a:solidFill>
              </a:rPr>
              <a:t>F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40" dirty="0">
                <a:solidFill>
                  <a:srgbClr val="000000"/>
                </a:solidFill>
              </a:rPr>
              <a:t>R  A</a:t>
            </a:r>
            <a:r>
              <a:rPr sz="3600" spc="20" dirty="0">
                <a:solidFill>
                  <a:srgbClr val="000000"/>
                </a:solidFill>
              </a:rPr>
              <a:t>U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175" dirty="0">
                <a:solidFill>
                  <a:srgbClr val="000000"/>
                </a:solidFill>
              </a:rPr>
              <a:t>O</a:t>
            </a:r>
            <a:r>
              <a:rPr sz="3600" spc="-590" dirty="0">
                <a:solidFill>
                  <a:srgbClr val="000000"/>
                </a:solidFill>
              </a:rPr>
              <a:t> </a:t>
            </a:r>
            <a:r>
              <a:rPr sz="3600" spc="-30" dirty="0">
                <a:solidFill>
                  <a:srgbClr val="000000"/>
                </a:solidFill>
              </a:rPr>
              <a:t>–</a:t>
            </a:r>
            <a:r>
              <a:rPr sz="3600" spc="-590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325" dirty="0">
                <a:solidFill>
                  <a:srgbClr val="000000"/>
                </a:solidFill>
              </a:rPr>
              <a:t>E</a:t>
            </a:r>
            <a:r>
              <a:rPr sz="3600" spc="-45" dirty="0">
                <a:solidFill>
                  <a:srgbClr val="000000"/>
                </a:solidFill>
              </a:rPr>
              <a:t>S</a:t>
            </a:r>
            <a:r>
              <a:rPr sz="3600" spc="-58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C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265" dirty="0">
                <a:solidFill>
                  <a:srgbClr val="000000"/>
                </a:solidFill>
              </a:rPr>
              <a:t>M</a:t>
            </a:r>
            <a:r>
              <a:rPr sz="3600" spc="-185" dirty="0">
                <a:solidFill>
                  <a:srgbClr val="000000"/>
                </a:solidFill>
              </a:rPr>
              <a:t>P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-325" dirty="0">
                <a:solidFill>
                  <a:srgbClr val="000000"/>
                </a:solidFill>
              </a:rPr>
              <a:t>E</a:t>
            </a:r>
            <a:r>
              <a:rPr sz="3600" spc="-45" dirty="0">
                <a:solidFill>
                  <a:srgbClr val="000000"/>
                </a:solidFill>
              </a:rPr>
              <a:t>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40537" y="1799970"/>
            <a:ext cx="5408295" cy="476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75"/>
              </a:lnSpc>
              <a:spcBef>
                <a:spcPts val="95"/>
              </a:spcBef>
            </a:pPr>
            <a:r>
              <a:rPr sz="1600" b="1" spc="-85" dirty="0">
                <a:solidFill>
                  <a:srgbClr val="7500C0"/>
                </a:solidFill>
                <a:latin typeface="Arial"/>
                <a:cs typeface="Arial"/>
              </a:rPr>
              <a:t>E</a:t>
            </a:r>
            <a:r>
              <a:rPr sz="1600" b="1" spc="140" dirty="0">
                <a:solidFill>
                  <a:srgbClr val="7500C0"/>
                </a:solidFill>
                <a:latin typeface="Arial"/>
                <a:cs typeface="Arial"/>
              </a:rPr>
              <a:t>X</a:t>
            </a:r>
            <a:r>
              <a:rPr sz="1600" b="1" spc="-30" dirty="0">
                <a:solidFill>
                  <a:srgbClr val="7500C0"/>
                </a:solidFill>
                <a:latin typeface="Arial"/>
                <a:cs typeface="Arial"/>
              </a:rPr>
              <a:t>T</a:t>
            </a:r>
            <a:r>
              <a:rPr sz="1600" b="1" spc="-40" dirty="0">
                <a:solidFill>
                  <a:srgbClr val="7500C0"/>
                </a:solidFill>
                <a:latin typeface="Arial"/>
                <a:cs typeface="Arial"/>
              </a:rPr>
              <a:t>E</a:t>
            </a:r>
            <a:r>
              <a:rPr sz="1600" b="1" spc="90" dirty="0">
                <a:solidFill>
                  <a:srgbClr val="7500C0"/>
                </a:solidFill>
                <a:latin typeface="Arial"/>
                <a:cs typeface="Arial"/>
              </a:rPr>
              <a:t>N</a:t>
            </a:r>
            <a:r>
              <a:rPr sz="1600" b="1" spc="20" dirty="0">
                <a:solidFill>
                  <a:srgbClr val="7500C0"/>
                </a:solidFill>
                <a:latin typeface="Arial"/>
                <a:cs typeface="Arial"/>
              </a:rPr>
              <a:t>T</a:t>
            </a:r>
            <a:r>
              <a:rPr sz="1600" b="1" spc="-10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600" b="1" spc="45" dirty="0">
                <a:solidFill>
                  <a:srgbClr val="7500C0"/>
                </a:solidFill>
                <a:latin typeface="Arial"/>
                <a:cs typeface="Arial"/>
              </a:rPr>
              <a:t>TO</a:t>
            </a:r>
            <a:r>
              <a:rPr sz="1600" b="1" spc="-13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600" b="1" spc="90" dirty="0">
                <a:solidFill>
                  <a:srgbClr val="7500C0"/>
                </a:solidFill>
                <a:latin typeface="Arial"/>
                <a:cs typeface="Arial"/>
              </a:rPr>
              <a:t>W</a:t>
            </a:r>
            <a:r>
              <a:rPr sz="1600" b="1" spc="100" dirty="0">
                <a:solidFill>
                  <a:srgbClr val="7500C0"/>
                </a:solidFill>
                <a:latin typeface="Arial"/>
                <a:cs typeface="Arial"/>
              </a:rPr>
              <a:t>HICH</a:t>
            </a:r>
            <a:r>
              <a:rPr sz="1600" b="1" spc="-13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7500C0"/>
                </a:solidFill>
                <a:latin typeface="Arial"/>
                <a:cs typeface="Arial"/>
              </a:rPr>
              <a:t>S</a:t>
            </a:r>
            <a:r>
              <a:rPr sz="1600" b="1" spc="-60" dirty="0">
                <a:solidFill>
                  <a:srgbClr val="7500C0"/>
                </a:solidFill>
                <a:latin typeface="Arial"/>
                <a:cs typeface="Arial"/>
              </a:rPr>
              <a:t>E</a:t>
            </a:r>
            <a:r>
              <a:rPr sz="1600" b="1" spc="35" dirty="0">
                <a:solidFill>
                  <a:srgbClr val="7500C0"/>
                </a:solidFill>
                <a:latin typeface="Arial"/>
                <a:cs typeface="Arial"/>
              </a:rPr>
              <a:t>CUR</a:t>
            </a:r>
            <a:r>
              <a:rPr sz="1600" b="1" spc="80" dirty="0">
                <a:solidFill>
                  <a:srgbClr val="7500C0"/>
                </a:solidFill>
                <a:latin typeface="Arial"/>
                <a:cs typeface="Arial"/>
              </a:rPr>
              <a:t>ING</a:t>
            </a:r>
            <a:r>
              <a:rPr sz="1600" b="1" spc="-12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600" b="1" spc="60" dirty="0">
                <a:solidFill>
                  <a:srgbClr val="7500C0"/>
                </a:solidFill>
                <a:latin typeface="Arial"/>
                <a:cs typeface="Arial"/>
              </a:rPr>
              <a:t>FUNDING</a:t>
            </a:r>
            <a:r>
              <a:rPr sz="1600" b="1" spc="-12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600" b="1" spc="45" dirty="0">
                <a:solidFill>
                  <a:srgbClr val="7500C0"/>
                </a:solidFill>
                <a:latin typeface="Arial"/>
                <a:cs typeface="Arial"/>
              </a:rPr>
              <a:t>FROM</a:t>
            </a:r>
            <a:r>
              <a:rPr sz="1600" b="1" spc="-114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600" b="1" spc="55" dirty="0">
                <a:solidFill>
                  <a:srgbClr val="7500C0"/>
                </a:solidFill>
                <a:latin typeface="Arial"/>
                <a:cs typeface="Arial"/>
              </a:rPr>
              <a:t>T</a:t>
            </a:r>
            <a:r>
              <a:rPr sz="1600" b="1" spc="60" dirty="0">
                <a:solidFill>
                  <a:srgbClr val="7500C0"/>
                </a:solidFill>
                <a:latin typeface="Arial"/>
                <a:cs typeface="Arial"/>
              </a:rPr>
              <a:t>H</a:t>
            </a:r>
            <a:r>
              <a:rPr sz="1600" b="1" spc="-80" dirty="0">
                <a:solidFill>
                  <a:srgbClr val="7500C0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75"/>
              </a:lnSpc>
            </a:pPr>
            <a:r>
              <a:rPr sz="1600" b="1" spc="10" dirty="0">
                <a:solidFill>
                  <a:srgbClr val="7500C0"/>
                </a:solidFill>
                <a:latin typeface="Arial"/>
                <a:cs typeface="Arial"/>
              </a:rPr>
              <a:t>BOARD</a:t>
            </a:r>
            <a:r>
              <a:rPr sz="1600" b="1" spc="-11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7500C0"/>
                </a:solidFill>
                <a:latin typeface="Arial"/>
                <a:cs typeface="Arial"/>
              </a:rPr>
              <a:t>FOR</a:t>
            </a:r>
            <a:r>
              <a:rPr sz="16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600" b="1" spc="50" dirty="0">
                <a:solidFill>
                  <a:srgbClr val="7500C0"/>
                </a:solidFill>
                <a:latin typeface="Arial"/>
                <a:cs typeface="Arial"/>
              </a:rPr>
              <a:t>DIGITAL</a:t>
            </a:r>
            <a:r>
              <a:rPr sz="1600" b="1" spc="-11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600" b="1" spc="45" dirty="0">
                <a:solidFill>
                  <a:srgbClr val="7500C0"/>
                </a:solidFill>
                <a:latin typeface="Arial"/>
                <a:cs typeface="Arial"/>
              </a:rPr>
              <a:t>REINVENTION</a:t>
            </a:r>
            <a:r>
              <a:rPr sz="1600" b="1" spc="-12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600" b="1" spc="55" dirty="0">
                <a:solidFill>
                  <a:srgbClr val="7500C0"/>
                </a:solidFill>
                <a:latin typeface="Arial"/>
                <a:cs typeface="Arial"/>
              </a:rPr>
              <a:t>IS</a:t>
            </a:r>
            <a:r>
              <a:rPr sz="1600" b="1" spc="-12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600" b="1" spc="50" dirty="0">
                <a:solidFill>
                  <a:srgbClr val="7500C0"/>
                </a:solidFill>
                <a:latin typeface="Arial"/>
                <a:cs typeface="Arial"/>
              </a:rPr>
              <a:t>A</a:t>
            </a:r>
            <a:r>
              <a:rPr sz="1600" b="1" spc="-13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7500C0"/>
                </a:solidFill>
                <a:latin typeface="Arial"/>
                <a:cs typeface="Arial"/>
              </a:rPr>
              <a:t>CHALLENGE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7156" y="2450464"/>
            <a:ext cx="5355590" cy="3924935"/>
            <a:chOff x="367156" y="2450464"/>
            <a:chExt cx="5355590" cy="3924935"/>
          </a:xfrm>
        </p:grpSpPr>
        <p:sp>
          <p:nvSpPr>
            <p:cNvPr id="5" name="object 5"/>
            <p:cNvSpPr/>
            <p:nvPr/>
          </p:nvSpPr>
          <p:spPr>
            <a:xfrm>
              <a:off x="381761" y="2465069"/>
              <a:ext cx="5326380" cy="2312035"/>
            </a:xfrm>
            <a:custGeom>
              <a:avLst/>
              <a:gdLst/>
              <a:ahLst/>
              <a:cxnLst/>
              <a:rect l="l" t="t" r="r" b="b"/>
              <a:pathLst>
                <a:path w="5326380" h="2312035">
                  <a:moveTo>
                    <a:pt x="0" y="2311907"/>
                  </a:moveTo>
                  <a:lnTo>
                    <a:pt x="5326380" y="2311907"/>
                  </a:lnTo>
                  <a:lnTo>
                    <a:pt x="5326380" y="0"/>
                  </a:lnTo>
                  <a:lnTo>
                    <a:pt x="0" y="0"/>
                  </a:lnTo>
                  <a:lnTo>
                    <a:pt x="0" y="2311907"/>
                  </a:lnTo>
                  <a:close/>
                </a:path>
              </a:pathLst>
            </a:custGeom>
            <a:ln w="28956">
              <a:solidFill>
                <a:srgbClr val="00B9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62671" y="2859023"/>
              <a:ext cx="3464560" cy="1765300"/>
            </a:xfrm>
            <a:custGeom>
              <a:avLst/>
              <a:gdLst/>
              <a:ahLst/>
              <a:cxnLst/>
              <a:rect l="l" t="t" r="r" b="b"/>
              <a:pathLst>
                <a:path w="3464560" h="1765300">
                  <a:moveTo>
                    <a:pt x="2374404" y="1560576"/>
                  </a:moveTo>
                  <a:lnTo>
                    <a:pt x="0" y="1560576"/>
                  </a:lnTo>
                  <a:lnTo>
                    <a:pt x="0" y="1764792"/>
                  </a:lnTo>
                  <a:lnTo>
                    <a:pt x="2374404" y="1764792"/>
                  </a:lnTo>
                  <a:lnTo>
                    <a:pt x="2374404" y="1560576"/>
                  </a:lnTo>
                  <a:close/>
                </a:path>
                <a:path w="3464560" h="1765300">
                  <a:moveTo>
                    <a:pt x="2374404" y="0"/>
                  </a:moveTo>
                  <a:lnTo>
                    <a:pt x="0" y="0"/>
                  </a:lnTo>
                  <a:lnTo>
                    <a:pt x="0" y="204216"/>
                  </a:lnTo>
                  <a:lnTo>
                    <a:pt x="2374404" y="204216"/>
                  </a:lnTo>
                  <a:lnTo>
                    <a:pt x="2374404" y="0"/>
                  </a:lnTo>
                  <a:close/>
                </a:path>
                <a:path w="3464560" h="1765300">
                  <a:moveTo>
                    <a:pt x="3464064" y="780288"/>
                  </a:moveTo>
                  <a:lnTo>
                    <a:pt x="0" y="780288"/>
                  </a:lnTo>
                  <a:lnTo>
                    <a:pt x="0" y="984504"/>
                  </a:lnTo>
                  <a:lnTo>
                    <a:pt x="3464064" y="984504"/>
                  </a:lnTo>
                  <a:lnTo>
                    <a:pt x="3464064" y="780288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2671" y="3435095"/>
              <a:ext cx="3660775" cy="984885"/>
            </a:xfrm>
            <a:custGeom>
              <a:avLst/>
              <a:gdLst/>
              <a:ahLst/>
              <a:cxnLst/>
              <a:rect l="l" t="t" r="r" b="b"/>
              <a:pathLst>
                <a:path w="3660775" h="984885">
                  <a:moveTo>
                    <a:pt x="3265944" y="780288"/>
                  </a:moveTo>
                  <a:lnTo>
                    <a:pt x="0" y="780288"/>
                  </a:lnTo>
                  <a:lnTo>
                    <a:pt x="0" y="984504"/>
                  </a:lnTo>
                  <a:lnTo>
                    <a:pt x="3265944" y="984504"/>
                  </a:lnTo>
                  <a:lnTo>
                    <a:pt x="3265944" y="780288"/>
                  </a:lnTo>
                  <a:close/>
                </a:path>
                <a:path w="3660775" h="984885">
                  <a:moveTo>
                    <a:pt x="3660660" y="0"/>
                  </a:moveTo>
                  <a:lnTo>
                    <a:pt x="0" y="0"/>
                  </a:lnTo>
                  <a:lnTo>
                    <a:pt x="0" y="204216"/>
                  </a:lnTo>
                  <a:lnTo>
                    <a:pt x="3660660" y="204216"/>
                  </a:lnTo>
                  <a:lnTo>
                    <a:pt x="3660660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62684" y="5980175"/>
              <a:ext cx="495300" cy="204470"/>
            </a:xfrm>
            <a:custGeom>
              <a:avLst/>
              <a:gdLst/>
              <a:ahLst/>
              <a:cxnLst/>
              <a:rect l="l" t="t" r="r" b="b"/>
              <a:pathLst>
                <a:path w="495300" h="204470">
                  <a:moveTo>
                    <a:pt x="495300" y="0"/>
                  </a:moveTo>
                  <a:lnTo>
                    <a:pt x="0" y="0"/>
                  </a:lnTo>
                  <a:lnTo>
                    <a:pt x="0" y="204216"/>
                  </a:lnTo>
                  <a:lnTo>
                    <a:pt x="495300" y="204216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62684" y="5775960"/>
              <a:ext cx="297180" cy="204470"/>
            </a:xfrm>
            <a:custGeom>
              <a:avLst/>
              <a:gdLst/>
              <a:ahLst/>
              <a:cxnLst/>
              <a:rect l="l" t="t" r="r" b="b"/>
              <a:pathLst>
                <a:path w="297180" h="204470">
                  <a:moveTo>
                    <a:pt x="297180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97180" y="204215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2684" y="5199888"/>
              <a:ext cx="1187450" cy="204470"/>
            </a:xfrm>
            <a:custGeom>
              <a:avLst/>
              <a:gdLst/>
              <a:ahLst/>
              <a:cxnLst/>
              <a:rect l="l" t="t" r="r" b="b"/>
              <a:pathLst>
                <a:path w="1187450" h="204470">
                  <a:moveTo>
                    <a:pt x="1187196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1187196" y="204215"/>
                  </a:lnTo>
                  <a:lnTo>
                    <a:pt x="1187196" y="0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2671" y="2654807"/>
              <a:ext cx="1880870" cy="2545080"/>
            </a:xfrm>
            <a:custGeom>
              <a:avLst/>
              <a:gdLst/>
              <a:ahLst/>
              <a:cxnLst/>
              <a:rect l="l" t="t" r="r" b="b"/>
              <a:pathLst>
                <a:path w="1880870" h="2545079">
                  <a:moveTo>
                    <a:pt x="790968" y="2340864"/>
                  </a:moveTo>
                  <a:lnTo>
                    <a:pt x="0" y="2340864"/>
                  </a:lnTo>
                  <a:lnTo>
                    <a:pt x="0" y="2545080"/>
                  </a:lnTo>
                  <a:lnTo>
                    <a:pt x="790968" y="2545080"/>
                  </a:lnTo>
                  <a:lnTo>
                    <a:pt x="790968" y="2340864"/>
                  </a:lnTo>
                  <a:close/>
                </a:path>
                <a:path w="1880870" h="2545079">
                  <a:moveTo>
                    <a:pt x="1880628" y="0"/>
                  </a:moveTo>
                  <a:lnTo>
                    <a:pt x="0" y="0"/>
                  </a:lnTo>
                  <a:lnTo>
                    <a:pt x="0" y="204216"/>
                  </a:lnTo>
                  <a:lnTo>
                    <a:pt x="1880628" y="204216"/>
                  </a:lnTo>
                  <a:lnTo>
                    <a:pt x="1880628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2684" y="2468879"/>
              <a:ext cx="0" cy="3901440"/>
            </a:xfrm>
            <a:custGeom>
              <a:avLst/>
              <a:gdLst/>
              <a:ahLst/>
              <a:cxnLst/>
              <a:rect l="l" t="t" r="r" b="b"/>
              <a:pathLst>
                <a:path h="3901440">
                  <a:moveTo>
                    <a:pt x="0" y="390144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84985" y="5986983"/>
            <a:ext cx="250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5%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8039" y="5206365"/>
            <a:ext cx="31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12%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3476" y="4425822"/>
            <a:ext cx="352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b="1" spc="15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00" b="1" spc="-65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25929" y="5782462"/>
            <a:ext cx="253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5" dirty="0">
                <a:solidFill>
                  <a:srgbClr val="FFFFFF"/>
                </a:solidFill>
                <a:latin typeface="Arial"/>
                <a:cs typeface="Arial"/>
              </a:rPr>
              <a:t>3%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30400" y="5002148"/>
            <a:ext cx="25590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8%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18866" y="4221607"/>
            <a:ext cx="354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33%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1771" y="5866891"/>
            <a:ext cx="674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0" dirty="0">
                <a:latin typeface="Microsoft Sans Serif"/>
                <a:cs typeface="Microsoft Sans Serif"/>
              </a:rPr>
              <a:t>Not</a:t>
            </a:r>
            <a:r>
              <a:rPr sz="1200" spc="-45" dirty="0">
                <a:latin typeface="Microsoft Sans Serif"/>
                <a:cs typeface="Microsoft Sans Serif"/>
              </a:rPr>
              <a:t> </a:t>
            </a:r>
            <a:r>
              <a:rPr sz="1200" spc="50" dirty="0">
                <a:latin typeface="Microsoft Sans Serif"/>
                <a:cs typeface="Microsoft Sans Serif"/>
              </a:rPr>
              <a:t>at</a:t>
            </a:r>
            <a:r>
              <a:rPr sz="1200" spc="-4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all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9688" y="4995798"/>
            <a:ext cx="87566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5740" marR="5080" indent="-193675">
              <a:lnSpc>
                <a:spcPts val="1430"/>
              </a:lnSpc>
              <a:spcBef>
                <a:spcPts val="155"/>
              </a:spcBef>
            </a:pPr>
            <a:r>
              <a:rPr sz="1200" spc="10" dirty="0">
                <a:latin typeface="Microsoft Sans Serif"/>
                <a:cs typeface="Microsoft Sans Serif"/>
              </a:rPr>
              <a:t>To</a:t>
            </a:r>
            <a:r>
              <a:rPr sz="1200" spc="-4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a</a:t>
            </a:r>
            <a:r>
              <a:rPr sz="1200" spc="-40" dirty="0">
                <a:latin typeface="Microsoft Sans Serif"/>
                <a:cs typeface="Microsoft Sans Serif"/>
              </a:rPr>
              <a:t> </a:t>
            </a:r>
            <a:r>
              <a:rPr sz="1200" spc="65" dirty="0">
                <a:latin typeface="Microsoft Sans Serif"/>
                <a:cs typeface="Microsoft Sans Serif"/>
              </a:rPr>
              <a:t>limited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60" dirty="0">
                <a:latin typeface="Microsoft Sans Serif"/>
                <a:cs typeface="Microsoft Sans Serif"/>
              </a:rPr>
              <a:t>extent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2640" y="4124705"/>
            <a:ext cx="732790" cy="5708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ctr">
              <a:lnSpc>
                <a:spcPts val="1430"/>
              </a:lnSpc>
              <a:spcBef>
                <a:spcPts val="155"/>
              </a:spcBef>
            </a:pPr>
            <a:r>
              <a:rPr sz="1200" spc="10" dirty="0">
                <a:latin typeface="Microsoft Sans Serif"/>
                <a:cs typeface="Microsoft Sans Serif"/>
              </a:rPr>
              <a:t>To </a:t>
            </a:r>
            <a:r>
              <a:rPr sz="1200" spc="-5" dirty="0">
                <a:latin typeface="Microsoft Sans Serif"/>
                <a:cs typeface="Microsoft Sans Serif"/>
              </a:rPr>
              <a:t>a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90" dirty="0">
                <a:latin typeface="Microsoft Sans Serif"/>
                <a:cs typeface="Microsoft Sans Serif"/>
              </a:rPr>
              <a:t>mod</a:t>
            </a:r>
            <a:r>
              <a:rPr sz="1200" spc="55" dirty="0">
                <a:latin typeface="Microsoft Sans Serif"/>
                <a:cs typeface="Microsoft Sans Serif"/>
              </a:rPr>
              <a:t>era</a:t>
            </a:r>
            <a:r>
              <a:rPr sz="1200" spc="20" dirty="0">
                <a:latin typeface="Microsoft Sans Serif"/>
                <a:cs typeface="Microsoft Sans Serif"/>
              </a:rPr>
              <a:t>t</a:t>
            </a:r>
            <a:r>
              <a:rPr sz="1200" spc="15" dirty="0">
                <a:latin typeface="Microsoft Sans Serif"/>
                <a:cs typeface="Microsoft Sans Serif"/>
              </a:rPr>
              <a:t>e  </a:t>
            </a:r>
            <a:r>
              <a:rPr sz="1200" spc="60" dirty="0">
                <a:latin typeface="Microsoft Sans Serif"/>
                <a:cs typeface="Microsoft Sans Serif"/>
              </a:rPr>
              <a:t>extent</a:t>
            </a:r>
            <a:endParaRPr sz="1200">
              <a:latin typeface="Microsoft Sans Serif"/>
              <a:cs typeface="Microsoft Sans Serif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760120" y="2654807"/>
          <a:ext cx="292354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215">
                <a:tc>
                  <a:txBody>
                    <a:bodyPr/>
                    <a:lstStyle/>
                    <a:p>
                      <a:pPr marR="100330" algn="ctr">
                        <a:lnSpc>
                          <a:spcPts val="1410"/>
                        </a:lnSpc>
                        <a:spcBef>
                          <a:spcPts val="95"/>
                        </a:spcBef>
                      </a:pPr>
                      <a:r>
                        <a:rPr sz="1200" spc="1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5" dirty="0">
                          <a:latin typeface="Microsoft Sans Serif"/>
                          <a:cs typeface="Microsoft Sans Serif"/>
                        </a:rPr>
                        <a:t>great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789305">
                        <a:lnSpc>
                          <a:spcPts val="1365"/>
                        </a:lnSpc>
                        <a:spcBef>
                          <a:spcPts val="145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marR="99060" algn="ctr">
                        <a:lnSpc>
                          <a:spcPts val="1350"/>
                        </a:lnSpc>
                      </a:pP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extent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1365"/>
                        </a:lnSpc>
                        <a:spcBef>
                          <a:spcPts val="140"/>
                        </a:spcBef>
                      </a:pPr>
                      <a:r>
                        <a:rPr sz="120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solidFill>
                      <a:srgbClr val="00B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marR="85090" algn="ctr">
                        <a:lnSpc>
                          <a:spcPts val="1410"/>
                        </a:lnSpc>
                        <a:spcBef>
                          <a:spcPts val="95"/>
                        </a:spcBef>
                      </a:pPr>
                      <a:r>
                        <a:rPr sz="1200" spc="1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2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45" dirty="0">
                          <a:latin typeface="Microsoft Sans Serif"/>
                          <a:cs typeface="Microsoft Sans Serif"/>
                        </a:rPr>
                        <a:t>large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1360"/>
                        </a:lnSpc>
                        <a:spcBef>
                          <a:spcPts val="145"/>
                        </a:spcBef>
                      </a:pPr>
                      <a:r>
                        <a:rPr sz="12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solidFill>
                      <a:srgbClr val="750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215">
                <a:tc>
                  <a:txBody>
                    <a:bodyPr/>
                    <a:lstStyle/>
                    <a:p>
                      <a:pPr marR="83820" algn="ctr">
                        <a:lnSpc>
                          <a:spcPts val="1355"/>
                        </a:lnSpc>
                      </a:pP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extent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B9FF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360"/>
                        </a:lnSpc>
                        <a:spcBef>
                          <a:spcPts val="145"/>
                        </a:spcBef>
                      </a:pPr>
                      <a:r>
                        <a:rPr sz="120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solidFill>
                      <a:srgbClr val="00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3951732" y="5745479"/>
            <a:ext cx="216535" cy="327660"/>
            <a:chOff x="3951732" y="5745479"/>
            <a:chExt cx="216535" cy="327660"/>
          </a:xfrm>
        </p:grpSpPr>
        <p:sp>
          <p:nvSpPr>
            <p:cNvPr id="24" name="object 24"/>
            <p:cNvSpPr/>
            <p:nvPr/>
          </p:nvSpPr>
          <p:spPr>
            <a:xfrm>
              <a:off x="3951732" y="5745479"/>
              <a:ext cx="212090" cy="94615"/>
            </a:xfrm>
            <a:custGeom>
              <a:avLst/>
              <a:gdLst/>
              <a:ahLst/>
              <a:cxnLst/>
              <a:rect l="l" t="t" r="r" b="b"/>
              <a:pathLst>
                <a:path w="212089" h="94614">
                  <a:moveTo>
                    <a:pt x="211836" y="0"/>
                  </a:moveTo>
                  <a:lnTo>
                    <a:pt x="0" y="0"/>
                  </a:lnTo>
                  <a:lnTo>
                    <a:pt x="0" y="94488"/>
                  </a:lnTo>
                  <a:lnTo>
                    <a:pt x="211836" y="94488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56304" y="5980175"/>
              <a:ext cx="212090" cy="93345"/>
            </a:xfrm>
            <a:custGeom>
              <a:avLst/>
              <a:gdLst/>
              <a:ahLst/>
              <a:cxnLst/>
              <a:rect l="l" t="t" r="r" b="b"/>
              <a:pathLst>
                <a:path w="212089" h="93345">
                  <a:moveTo>
                    <a:pt x="211836" y="0"/>
                  </a:moveTo>
                  <a:lnTo>
                    <a:pt x="0" y="0"/>
                  </a:lnTo>
                  <a:lnTo>
                    <a:pt x="0" y="92964"/>
                  </a:lnTo>
                  <a:lnTo>
                    <a:pt x="211836" y="92964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223130" y="5676087"/>
            <a:ext cx="1348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latin typeface="Microsoft Sans Serif"/>
                <a:cs typeface="Microsoft Sans Serif"/>
              </a:rPr>
              <a:t>Automotive</a:t>
            </a:r>
            <a:r>
              <a:rPr sz="1200" spc="-60" dirty="0">
                <a:latin typeface="Microsoft Sans Serif"/>
                <a:cs typeface="Microsoft Sans Serif"/>
              </a:rPr>
              <a:t> </a:t>
            </a:r>
            <a:r>
              <a:rPr sz="1200" spc="290" dirty="0">
                <a:latin typeface="Microsoft Sans Serif"/>
                <a:cs typeface="Microsoft Sans Serif"/>
              </a:rPr>
              <a:t>–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35" dirty="0">
                <a:latin typeface="Microsoft Sans Serif"/>
                <a:cs typeface="Microsoft Sans Serif"/>
              </a:rPr>
              <a:t>OES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27067" y="5910478"/>
            <a:ext cx="1095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Microsoft Sans Serif"/>
                <a:cs typeface="Microsoft Sans Serif"/>
              </a:rPr>
              <a:t>Cross-Industry</a:t>
            </a:r>
            <a:endParaRPr sz="1200">
              <a:latin typeface="Microsoft Sans Serif"/>
              <a:cs typeface="Microsoft Sans Serif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6810882" y="1836292"/>
          <a:ext cx="5014595" cy="4532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1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2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2025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EY</a:t>
                      </a:r>
                      <a:r>
                        <a:rPr sz="12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REASO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HY</a:t>
                      </a:r>
                      <a:r>
                        <a:rPr sz="12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BO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RDS</a:t>
                      </a:r>
                      <a:r>
                        <a:rPr sz="12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AUTOMOTIVE</a:t>
                      </a:r>
                      <a:r>
                        <a:rPr sz="12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2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OES  C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MPANIES</a:t>
                      </a:r>
                      <a:r>
                        <a:rPr sz="12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REFUSE</a:t>
                      </a:r>
                      <a:r>
                        <a:rPr sz="12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FUND</a:t>
                      </a:r>
                      <a:r>
                        <a:rPr sz="12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DIGITAL  </a:t>
                      </a:r>
                      <a:r>
                        <a:rPr sz="12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REINVENTION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solidFill>
                      <a:srgbClr val="750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3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300" spc="-95" dirty="0">
                          <a:solidFill>
                            <a:srgbClr val="001F5F"/>
                          </a:solidFill>
                          <a:latin typeface="Microsoft Sans Serif"/>
                          <a:cs typeface="Microsoft Sans Serif"/>
                        </a:rPr>
                        <a:t>1.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1300" spc="20" dirty="0">
                          <a:latin typeface="Microsoft Sans Serif"/>
                          <a:cs typeface="Microsoft Sans Serif"/>
                        </a:rPr>
                        <a:t>Failure</a:t>
                      </a:r>
                      <a:r>
                        <a:rPr sz="13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9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3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30" dirty="0">
                          <a:latin typeface="Microsoft Sans Serif"/>
                          <a:cs typeface="Microsoft Sans Serif"/>
                        </a:rPr>
                        <a:t>scale</a:t>
                      </a:r>
                      <a:r>
                        <a:rPr sz="13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65" dirty="0">
                          <a:latin typeface="Microsoft Sans Serif"/>
                          <a:cs typeface="Microsoft Sans Serif"/>
                        </a:rPr>
                        <a:t>digital</a:t>
                      </a:r>
                      <a:r>
                        <a:rPr sz="13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-5" dirty="0">
                          <a:latin typeface="Microsoft Sans Serif"/>
                          <a:cs typeface="Microsoft Sans Serif"/>
                        </a:rPr>
                        <a:t>PoCs</a:t>
                      </a:r>
                      <a:r>
                        <a:rPr sz="13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5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3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7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3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45" dirty="0">
                          <a:latin typeface="Microsoft Sans Serif"/>
                          <a:cs typeface="Microsoft Sans Serif"/>
                        </a:rPr>
                        <a:t>past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1300" spc="10" dirty="0">
                          <a:solidFill>
                            <a:srgbClr val="001F5F"/>
                          </a:solidFill>
                          <a:latin typeface="Microsoft Sans Serif"/>
                          <a:cs typeface="Microsoft Sans Serif"/>
                        </a:rPr>
                        <a:t>2.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ECDAFF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958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50" dirty="0">
                          <a:latin typeface="Microsoft Sans Serif"/>
                          <a:cs typeface="Microsoft Sans Serif"/>
                        </a:rPr>
                        <a:t>Shortage</a:t>
                      </a:r>
                      <a:r>
                        <a:rPr sz="13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8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3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5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3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80" dirty="0">
                          <a:latin typeface="Microsoft Sans Serif"/>
                          <a:cs typeface="Microsoft Sans Serif"/>
                        </a:rPr>
                        <a:t>difficult</a:t>
                      </a:r>
                      <a:r>
                        <a:rPr sz="13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35" dirty="0">
                          <a:latin typeface="Microsoft Sans Serif"/>
                          <a:cs typeface="Microsoft Sans Serif"/>
                        </a:rPr>
                        <a:t>access</a:t>
                      </a:r>
                      <a:r>
                        <a:rPr sz="13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9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3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65" dirty="0">
                          <a:latin typeface="Microsoft Sans Serif"/>
                          <a:cs typeface="Microsoft Sans Serif"/>
                        </a:rPr>
                        <a:t>digital</a:t>
                      </a:r>
                      <a:r>
                        <a:rPr sz="13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25" dirty="0">
                          <a:latin typeface="Microsoft Sans Serif"/>
                          <a:cs typeface="Microsoft Sans Serif"/>
                        </a:rPr>
                        <a:t>skills;</a:t>
                      </a:r>
                      <a:r>
                        <a:rPr sz="13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25" dirty="0">
                          <a:latin typeface="Microsoft Sans Serif"/>
                          <a:cs typeface="Microsoft Sans Serif"/>
                        </a:rPr>
                        <a:t>Lack </a:t>
                      </a:r>
                      <a:r>
                        <a:rPr sz="1300" spc="-3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85" dirty="0">
                          <a:latin typeface="Microsoft Sans Serif"/>
                          <a:cs typeface="Microsoft Sans Serif"/>
                        </a:rPr>
                        <a:t>of </a:t>
                      </a:r>
                      <a:r>
                        <a:rPr sz="1300" spc="-10" dirty="0">
                          <a:latin typeface="Microsoft Sans Serif"/>
                          <a:cs typeface="Microsoft Sans Serif"/>
                        </a:rPr>
                        <a:t>a </a:t>
                      </a:r>
                      <a:r>
                        <a:rPr sz="1300" spc="50" dirty="0">
                          <a:latin typeface="Microsoft Sans Serif"/>
                          <a:cs typeface="Microsoft Sans Serif"/>
                        </a:rPr>
                        <a:t>clear </a:t>
                      </a:r>
                      <a:r>
                        <a:rPr sz="1300" spc="65" dirty="0">
                          <a:latin typeface="Microsoft Sans Serif"/>
                          <a:cs typeface="Microsoft Sans Serif"/>
                        </a:rPr>
                        <a:t>digital </a:t>
                      </a:r>
                      <a:r>
                        <a:rPr sz="1300" spc="60" dirty="0">
                          <a:latin typeface="Microsoft Sans Serif"/>
                          <a:cs typeface="Microsoft Sans Serif"/>
                        </a:rPr>
                        <a:t>roadmap; </a:t>
                      </a:r>
                      <a:r>
                        <a:rPr sz="1300" spc="25" dirty="0">
                          <a:latin typeface="Microsoft Sans Serif"/>
                          <a:cs typeface="Microsoft Sans Serif"/>
                        </a:rPr>
                        <a:t>Foreseen </a:t>
                      </a:r>
                      <a:r>
                        <a:rPr sz="1300" spc="70" dirty="0">
                          <a:latin typeface="Microsoft Sans Serif"/>
                          <a:cs typeface="Microsoft Sans Serif"/>
                        </a:rPr>
                        <a:t>immaturity </a:t>
                      </a:r>
                      <a:r>
                        <a:rPr sz="1300" spc="85" dirty="0">
                          <a:latin typeface="Microsoft Sans Serif"/>
                          <a:cs typeface="Microsoft Sans Serif"/>
                        </a:rPr>
                        <a:t>of </a:t>
                      </a:r>
                      <a:r>
                        <a:rPr sz="1300" spc="9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70" dirty="0">
                          <a:latin typeface="Microsoft Sans Serif"/>
                          <a:cs typeface="Microsoft Sans Serif"/>
                        </a:rPr>
                        <a:t>technology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solidFill>
                      <a:srgbClr val="ECD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1300" spc="50" dirty="0">
                          <a:solidFill>
                            <a:srgbClr val="001F5F"/>
                          </a:solidFill>
                          <a:latin typeface="Microsoft Sans Serif"/>
                          <a:cs typeface="Microsoft Sans Serif"/>
                        </a:rPr>
                        <a:t>3.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1300" spc="50" dirty="0">
                          <a:latin typeface="Microsoft Sans Serif"/>
                          <a:cs typeface="Microsoft Sans Serif"/>
                        </a:rPr>
                        <a:t>Shortage</a:t>
                      </a:r>
                      <a:r>
                        <a:rPr sz="13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8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3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85" dirty="0">
                          <a:latin typeface="Microsoft Sans Serif"/>
                          <a:cs typeface="Microsoft Sans Serif"/>
                        </a:rPr>
                        <a:t>budget</a:t>
                      </a:r>
                      <a:r>
                        <a:rPr sz="13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80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3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55" dirty="0">
                          <a:latin typeface="Microsoft Sans Serif"/>
                          <a:cs typeface="Microsoft Sans Serif"/>
                        </a:rPr>
                        <a:t>capital</a:t>
                      </a:r>
                      <a:r>
                        <a:rPr sz="13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55" dirty="0">
                          <a:latin typeface="Microsoft Sans Serif"/>
                          <a:cs typeface="Microsoft Sans Serif"/>
                        </a:rPr>
                        <a:t>investments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300" spc="55" dirty="0">
                          <a:solidFill>
                            <a:srgbClr val="001F5F"/>
                          </a:solidFill>
                          <a:latin typeface="Microsoft Sans Serif"/>
                          <a:cs typeface="Microsoft Sans Serif"/>
                        </a:rPr>
                        <a:t>4.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solidFill>
                      <a:srgbClr val="ECDA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1300" spc="50" dirty="0">
                          <a:latin typeface="Microsoft Sans Serif"/>
                          <a:cs typeface="Microsoft Sans Serif"/>
                        </a:rPr>
                        <a:t>Inadequate</a:t>
                      </a:r>
                      <a:r>
                        <a:rPr sz="13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-15" dirty="0">
                          <a:latin typeface="Microsoft Sans Serif"/>
                          <a:cs typeface="Microsoft Sans Serif"/>
                        </a:rPr>
                        <a:t>ROI</a:t>
                      </a:r>
                      <a:r>
                        <a:rPr sz="13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90" dirty="0">
                          <a:latin typeface="Microsoft Sans Serif"/>
                          <a:cs typeface="Microsoft Sans Serif"/>
                        </a:rPr>
                        <a:t>from</a:t>
                      </a:r>
                      <a:r>
                        <a:rPr sz="13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65" dirty="0">
                          <a:latin typeface="Microsoft Sans Serif"/>
                          <a:cs typeface="Microsoft Sans Serif"/>
                        </a:rPr>
                        <a:t>digital</a:t>
                      </a:r>
                      <a:r>
                        <a:rPr sz="13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55" dirty="0">
                          <a:latin typeface="Microsoft Sans Serif"/>
                          <a:cs typeface="Microsoft Sans Serif"/>
                        </a:rPr>
                        <a:t>investments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solidFill>
                      <a:srgbClr val="ECD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1300" spc="35" dirty="0">
                          <a:solidFill>
                            <a:srgbClr val="001F5F"/>
                          </a:solidFill>
                          <a:latin typeface="Microsoft Sans Serif"/>
                          <a:cs typeface="Microsoft Sans Serif"/>
                        </a:rPr>
                        <a:t>5.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01600" marR="120014">
                        <a:lnSpc>
                          <a:spcPct val="100000"/>
                        </a:lnSpc>
                      </a:pPr>
                      <a:r>
                        <a:rPr sz="1300" spc="30" dirty="0">
                          <a:latin typeface="Microsoft Sans Serif"/>
                          <a:cs typeface="Microsoft Sans Serif"/>
                        </a:rPr>
                        <a:t>Poor</a:t>
                      </a:r>
                      <a:r>
                        <a:rPr sz="13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60" dirty="0">
                          <a:latin typeface="Microsoft Sans Serif"/>
                          <a:cs typeface="Microsoft Sans Serif"/>
                        </a:rPr>
                        <a:t>understanding</a:t>
                      </a:r>
                      <a:r>
                        <a:rPr sz="13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8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3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65" dirty="0">
                          <a:latin typeface="Microsoft Sans Serif"/>
                          <a:cs typeface="Microsoft Sans Serif"/>
                        </a:rPr>
                        <a:t>digital</a:t>
                      </a:r>
                      <a:r>
                        <a:rPr sz="13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60" dirty="0">
                          <a:latin typeface="Microsoft Sans Serif"/>
                          <a:cs typeface="Microsoft Sans Serif"/>
                        </a:rPr>
                        <a:t>reinvention</a:t>
                      </a:r>
                      <a:r>
                        <a:rPr sz="13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75" dirty="0">
                          <a:latin typeface="Microsoft Sans Serif"/>
                          <a:cs typeface="Microsoft Sans Serif"/>
                        </a:rPr>
                        <a:t>within</a:t>
                      </a:r>
                      <a:r>
                        <a:rPr sz="13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40" dirty="0">
                          <a:latin typeface="Microsoft Sans Serif"/>
                          <a:cs typeface="Microsoft Sans Serif"/>
                        </a:rPr>
                        <a:t>Top </a:t>
                      </a:r>
                      <a:r>
                        <a:rPr sz="1300" spc="-3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50" dirty="0">
                          <a:latin typeface="Microsoft Sans Serif"/>
                          <a:cs typeface="Microsoft Sans Serif"/>
                        </a:rPr>
                        <a:t>Management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43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300" spc="50" dirty="0">
                          <a:solidFill>
                            <a:srgbClr val="001F5F"/>
                          </a:solidFill>
                          <a:latin typeface="Microsoft Sans Serif"/>
                          <a:cs typeface="Microsoft Sans Serif"/>
                        </a:rPr>
                        <a:t>6.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ECDA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1300" spc="25" dirty="0">
                          <a:latin typeface="Microsoft Sans Serif"/>
                          <a:cs typeface="Microsoft Sans Serif"/>
                        </a:rPr>
                        <a:t>Lack</a:t>
                      </a:r>
                      <a:r>
                        <a:rPr sz="13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8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300" spc="-10" dirty="0">
                          <a:latin typeface="Microsoft Sans Serif"/>
                          <a:cs typeface="Microsoft Sans Serif"/>
                        </a:rPr>
                        <a:t> a</a:t>
                      </a:r>
                      <a:r>
                        <a:rPr sz="13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55" dirty="0">
                          <a:latin typeface="Microsoft Sans Serif"/>
                          <a:cs typeface="Microsoft Sans Serif"/>
                        </a:rPr>
                        <a:t>digital-native</a:t>
                      </a:r>
                      <a:r>
                        <a:rPr sz="13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65" dirty="0">
                          <a:latin typeface="Microsoft Sans Serif"/>
                          <a:cs typeface="Microsoft Sans Serif"/>
                        </a:rPr>
                        <a:t>mindset</a:t>
                      </a:r>
                      <a:r>
                        <a:rPr sz="13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70" dirty="0">
                          <a:latin typeface="Microsoft Sans Serif"/>
                          <a:cs typeface="Microsoft Sans Serif"/>
                        </a:rPr>
                        <a:t>among</a:t>
                      </a:r>
                      <a:r>
                        <a:rPr sz="13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35" dirty="0">
                          <a:latin typeface="Microsoft Sans Serif"/>
                          <a:cs typeface="Microsoft Sans Serif"/>
                        </a:rPr>
                        <a:t>Board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1300" spc="65" dirty="0">
                          <a:latin typeface="Microsoft Sans Serif"/>
                          <a:cs typeface="Microsoft Sans Serif"/>
                        </a:rPr>
                        <a:t>members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" marB="0">
                    <a:solidFill>
                      <a:srgbClr val="ECD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6096000" y="2432304"/>
            <a:ext cx="273050" cy="2397760"/>
          </a:xfrm>
          <a:custGeom>
            <a:avLst/>
            <a:gdLst/>
            <a:ahLst/>
            <a:cxnLst/>
            <a:rect l="l" t="t" r="r" b="b"/>
            <a:pathLst>
              <a:path w="273050" h="2397760">
                <a:moveTo>
                  <a:pt x="0" y="0"/>
                </a:moveTo>
                <a:lnTo>
                  <a:pt x="0" y="2397252"/>
                </a:lnTo>
                <a:lnTo>
                  <a:pt x="272796" y="1198626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043796" y="6547281"/>
            <a:ext cx="244983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900" spc="30" dirty="0">
                <a:solidFill>
                  <a:srgbClr val="363636"/>
                </a:solidFill>
                <a:latin typeface="Microsoft Sans Serif"/>
                <a:cs typeface="Microsoft Sans Serif"/>
              </a:rPr>
              <a:t>Source:</a:t>
            </a:r>
            <a:r>
              <a:rPr sz="900" spc="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Accenture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2019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Industry</a:t>
            </a:r>
            <a:r>
              <a:rPr sz="90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X.0</a:t>
            </a:r>
            <a:r>
              <a:rPr sz="90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20" dirty="0">
                <a:solidFill>
                  <a:srgbClr val="363636"/>
                </a:solidFill>
                <a:latin typeface="Microsoft Sans Serif"/>
                <a:cs typeface="Microsoft Sans Serif"/>
              </a:rPr>
              <a:t>Survey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1115"/>
              </a:lnSpc>
            </a:pPr>
            <a:fld id="{81D60167-4931-47E6-BA6A-407CBD079E47}" type="slidenum">
              <a:rPr spc="-40" dirty="0"/>
              <a:t>15</a:t>
            </a:fld>
            <a:endParaRPr spc="-40"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708" y="1512570"/>
            <a:ext cx="8452485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425"/>
              </a:spcBef>
            </a:pP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Automotive</a:t>
            </a:r>
            <a:r>
              <a:rPr sz="1800" b="1" spc="-114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7500C0"/>
                </a:solidFill>
                <a:latin typeface="Arial"/>
                <a:cs typeface="Arial"/>
              </a:rPr>
              <a:t>–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7500C0"/>
                </a:solidFill>
                <a:latin typeface="Arial"/>
                <a:cs typeface="Arial"/>
              </a:rPr>
              <a:t>OES</a:t>
            </a:r>
            <a:r>
              <a:rPr sz="1800" b="1" spc="-15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7500C0"/>
                </a:solidFill>
                <a:latin typeface="Arial"/>
                <a:cs typeface="Arial"/>
              </a:rPr>
              <a:t>executives’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7500C0"/>
                </a:solidFill>
                <a:latin typeface="Arial"/>
                <a:cs typeface="Arial"/>
              </a:rPr>
              <a:t>top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7500C0"/>
                </a:solidFill>
                <a:latin typeface="Arial"/>
                <a:cs typeface="Arial"/>
              </a:rPr>
              <a:t>picks*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7500C0"/>
                </a:solidFill>
                <a:latin typeface="Arial"/>
                <a:cs typeface="Arial"/>
              </a:rPr>
              <a:t>for</a:t>
            </a:r>
            <a:r>
              <a:rPr sz="1800" b="1" spc="-13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7500C0"/>
                </a:solidFill>
                <a:latin typeface="Arial"/>
                <a:cs typeface="Arial"/>
              </a:rPr>
              <a:t>“biggest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7500C0"/>
                </a:solidFill>
                <a:latin typeface="Arial"/>
                <a:cs typeface="Arial"/>
              </a:rPr>
              <a:t>challenges</a:t>
            </a:r>
            <a:r>
              <a:rPr sz="1800" b="1" spc="-18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7500C0"/>
                </a:solidFill>
                <a:latin typeface="Arial"/>
                <a:cs typeface="Arial"/>
              </a:rPr>
              <a:t>to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7500C0"/>
                </a:solidFill>
                <a:latin typeface="Arial"/>
                <a:cs typeface="Arial"/>
              </a:rPr>
              <a:t>scaling </a:t>
            </a:r>
            <a:r>
              <a:rPr sz="1800" b="1" spc="-484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7500C0"/>
                </a:solidFill>
                <a:latin typeface="Arial"/>
                <a:cs typeface="Arial"/>
              </a:rPr>
              <a:t>digital</a:t>
            </a:r>
            <a:r>
              <a:rPr sz="1800" b="1" spc="-15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20" dirty="0">
                <a:solidFill>
                  <a:srgbClr val="7500C0"/>
                </a:solidFill>
                <a:latin typeface="Arial"/>
                <a:cs typeface="Arial"/>
              </a:rPr>
              <a:t>PoCs”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844" y="249682"/>
            <a:ext cx="10969625" cy="93091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2700" marR="5080">
              <a:lnSpc>
                <a:spcPct val="65000"/>
              </a:lnSpc>
              <a:spcBef>
                <a:spcPts val="1610"/>
              </a:spcBef>
            </a:pPr>
            <a:r>
              <a:rPr sz="3600" spc="80" dirty="0">
                <a:solidFill>
                  <a:srgbClr val="000000"/>
                </a:solidFill>
              </a:rPr>
              <a:t>ALI</a:t>
            </a:r>
            <a:r>
              <a:rPr sz="3600" spc="130" dirty="0">
                <a:solidFill>
                  <a:srgbClr val="000000"/>
                </a:solidFill>
              </a:rPr>
              <a:t>G</a:t>
            </a:r>
            <a:r>
              <a:rPr sz="3600" spc="175" dirty="0">
                <a:solidFill>
                  <a:srgbClr val="000000"/>
                </a:solidFill>
              </a:rPr>
              <a:t>NMEN</a:t>
            </a:r>
            <a:r>
              <a:rPr sz="3600" spc="50" dirty="0">
                <a:solidFill>
                  <a:srgbClr val="000000"/>
                </a:solidFill>
              </a:rPr>
              <a:t>T</a:t>
            </a:r>
            <a:r>
              <a:rPr sz="3600" spc="-295" dirty="0">
                <a:solidFill>
                  <a:srgbClr val="000000"/>
                </a:solidFill>
              </a:rPr>
              <a:t> </a:t>
            </a:r>
            <a:r>
              <a:rPr sz="3600" spc="145" dirty="0">
                <a:solidFill>
                  <a:srgbClr val="000000"/>
                </a:solidFill>
              </a:rPr>
              <a:t>C</a:t>
            </a:r>
            <a:r>
              <a:rPr sz="3600" spc="180" dirty="0">
                <a:solidFill>
                  <a:srgbClr val="000000"/>
                </a:solidFill>
              </a:rPr>
              <a:t>H</a:t>
            </a:r>
            <a:r>
              <a:rPr sz="3600" spc="185" dirty="0">
                <a:solidFill>
                  <a:srgbClr val="000000"/>
                </a:solidFill>
              </a:rPr>
              <a:t>A</a:t>
            </a:r>
            <a:r>
              <a:rPr sz="3600" spc="-20" dirty="0">
                <a:solidFill>
                  <a:srgbClr val="000000"/>
                </a:solidFill>
              </a:rPr>
              <a:t>LLEN</a:t>
            </a:r>
            <a:r>
              <a:rPr sz="3600" spc="-10" dirty="0">
                <a:solidFill>
                  <a:srgbClr val="000000"/>
                </a:solidFill>
              </a:rPr>
              <a:t>G</a:t>
            </a:r>
            <a:r>
              <a:rPr sz="3600" spc="-110" dirty="0">
                <a:solidFill>
                  <a:srgbClr val="000000"/>
                </a:solidFill>
              </a:rPr>
              <a:t>ES</a:t>
            </a:r>
            <a:r>
              <a:rPr sz="3600" spc="-310" dirty="0">
                <a:solidFill>
                  <a:srgbClr val="000000"/>
                </a:solidFill>
              </a:rPr>
              <a:t> </a:t>
            </a:r>
            <a:r>
              <a:rPr sz="3600" spc="170" dirty="0">
                <a:solidFill>
                  <a:srgbClr val="000000"/>
                </a:solidFill>
              </a:rPr>
              <a:t>A</a:t>
            </a:r>
            <a:r>
              <a:rPr sz="3600" spc="175" dirty="0">
                <a:solidFill>
                  <a:srgbClr val="000000"/>
                </a:solidFill>
              </a:rPr>
              <a:t>N</a:t>
            </a:r>
            <a:r>
              <a:rPr sz="3600" spc="100" dirty="0">
                <a:solidFill>
                  <a:srgbClr val="000000"/>
                </a:solidFill>
              </a:rPr>
              <a:t>D</a:t>
            </a:r>
            <a:r>
              <a:rPr sz="3600" spc="-310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SKILL</a:t>
            </a:r>
            <a:r>
              <a:rPr sz="3600" spc="-280" dirty="0">
                <a:solidFill>
                  <a:srgbClr val="000000"/>
                </a:solidFill>
              </a:rPr>
              <a:t> </a:t>
            </a:r>
            <a:r>
              <a:rPr sz="3600" spc="65" dirty="0">
                <a:solidFill>
                  <a:srgbClr val="000000"/>
                </a:solidFill>
              </a:rPr>
              <a:t>DEFICITS  </a:t>
            </a:r>
            <a:r>
              <a:rPr sz="3600" spc="-40" dirty="0">
                <a:solidFill>
                  <a:srgbClr val="000000"/>
                </a:solidFill>
              </a:rPr>
              <a:t>ARE</a:t>
            </a:r>
            <a:r>
              <a:rPr sz="3600" spc="-295" dirty="0">
                <a:solidFill>
                  <a:srgbClr val="000000"/>
                </a:solidFill>
              </a:rPr>
              <a:t> </a:t>
            </a:r>
            <a:r>
              <a:rPr sz="3600" spc="45" dirty="0">
                <a:solidFill>
                  <a:srgbClr val="000000"/>
                </a:solidFill>
              </a:rPr>
              <a:t>OF</a:t>
            </a:r>
            <a:r>
              <a:rPr sz="3600" spc="-305" dirty="0">
                <a:solidFill>
                  <a:srgbClr val="000000"/>
                </a:solidFill>
              </a:rPr>
              <a:t> </a:t>
            </a:r>
            <a:r>
              <a:rPr sz="3600" spc="-45" dirty="0">
                <a:solidFill>
                  <a:srgbClr val="000000"/>
                </a:solidFill>
              </a:rPr>
              <a:t>P</a:t>
            </a:r>
            <a:r>
              <a:rPr sz="3600" spc="-35" dirty="0">
                <a:solidFill>
                  <a:srgbClr val="000000"/>
                </a:solidFill>
              </a:rPr>
              <a:t>R</a:t>
            </a:r>
            <a:r>
              <a:rPr sz="3600" spc="165" dirty="0">
                <a:solidFill>
                  <a:srgbClr val="000000"/>
                </a:solidFill>
              </a:rPr>
              <a:t>IMARY</a:t>
            </a:r>
            <a:r>
              <a:rPr sz="3600" spc="-305" dirty="0">
                <a:solidFill>
                  <a:srgbClr val="000000"/>
                </a:solidFill>
              </a:rPr>
              <a:t> </a:t>
            </a:r>
            <a:r>
              <a:rPr sz="3600" spc="100" dirty="0">
                <a:solidFill>
                  <a:srgbClr val="000000"/>
                </a:solidFill>
              </a:rPr>
              <a:t>CONCERN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84454" y="6075984"/>
            <a:ext cx="10996930" cy="4921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310"/>
              </a:spcBef>
            </a:pPr>
            <a:r>
              <a:rPr sz="900" spc="40" dirty="0">
                <a:latin typeface="Microsoft Sans Serif"/>
                <a:cs typeface="Microsoft Sans Serif"/>
              </a:rPr>
              <a:t>*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45" dirty="0">
                <a:latin typeface="Microsoft Sans Serif"/>
                <a:cs typeface="Microsoft Sans Serif"/>
              </a:rPr>
              <a:t>other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45" dirty="0">
                <a:latin typeface="Microsoft Sans Serif"/>
                <a:cs typeface="Microsoft Sans Serif"/>
              </a:rPr>
              <a:t>options</a:t>
            </a:r>
            <a:r>
              <a:rPr sz="900" spc="-20" dirty="0">
                <a:latin typeface="Microsoft Sans Serif"/>
                <a:cs typeface="Microsoft Sans Serif"/>
              </a:rPr>
              <a:t> </a:t>
            </a:r>
            <a:r>
              <a:rPr sz="900" spc="50" dirty="0">
                <a:latin typeface="Microsoft Sans Serif"/>
                <a:cs typeface="Microsoft Sans Serif"/>
              </a:rPr>
              <a:t>which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40" dirty="0">
                <a:latin typeface="Microsoft Sans Serif"/>
                <a:cs typeface="Microsoft Sans Serif"/>
              </a:rPr>
              <a:t>weren’t</a:t>
            </a:r>
            <a:r>
              <a:rPr sz="900" spc="30" dirty="0">
                <a:latin typeface="Microsoft Sans Serif"/>
                <a:cs typeface="Microsoft Sans Serif"/>
              </a:rPr>
              <a:t> </a:t>
            </a:r>
            <a:r>
              <a:rPr sz="900" spc="45" dirty="0">
                <a:latin typeface="Microsoft Sans Serif"/>
                <a:cs typeface="Microsoft Sans Serif"/>
              </a:rPr>
              <a:t>picked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35" dirty="0">
                <a:latin typeface="Microsoft Sans Serif"/>
                <a:cs typeface="Microsoft Sans Serif"/>
              </a:rPr>
              <a:t>and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50" dirty="0">
                <a:latin typeface="Microsoft Sans Serif"/>
                <a:cs typeface="Microsoft Sans Serif"/>
              </a:rPr>
              <a:t>often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45" dirty="0">
                <a:latin typeface="Microsoft Sans Serif"/>
                <a:cs typeface="Microsoft Sans Serif"/>
              </a:rPr>
              <a:t>included: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40" dirty="0">
                <a:latin typeface="Microsoft Sans Serif"/>
                <a:cs typeface="Microsoft Sans Serif"/>
              </a:rPr>
              <a:t>“Inability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65" dirty="0">
                <a:latin typeface="Microsoft Sans Serif"/>
                <a:cs typeface="Microsoft Sans Serif"/>
              </a:rPr>
              <a:t>to</a:t>
            </a:r>
            <a:r>
              <a:rPr sz="900" dirty="0">
                <a:latin typeface="Microsoft Sans Serif"/>
                <a:cs typeface="Microsoft Sans Serif"/>
              </a:rPr>
              <a:t> </a:t>
            </a:r>
            <a:r>
              <a:rPr sz="900" spc="35" dirty="0">
                <a:latin typeface="Microsoft Sans Serif"/>
                <a:cs typeface="Microsoft Sans Serif"/>
              </a:rPr>
              <a:t>align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65" dirty="0">
                <a:latin typeface="Microsoft Sans Serif"/>
                <a:cs typeface="Microsoft Sans Serif"/>
              </a:rPr>
              <a:t>to</a:t>
            </a:r>
            <a:r>
              <a:rPr sz="900" dirty="0">
                <a:latin typeface="Microsoft Sans Serif"/>
                <a:cs typeface="Microsoft Sans Serif"/>
              </a:rPr>
              <a:t> </a:t>
            </a:r>
            <a:r>
              <a:rPr sz="900" spc="30" dirty="0">
                <a:latin typeface="Microsoft Sans Serif"/>
                <a:cs typeface="Microsoft Sans Serif"/>
              </a:rPr>
              <a:t>in-house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40" dirty="0">
                <a:latin typeface="Microsoft Sans Serif"/>
                <a:cs typeface="Microsoft Sans Serif"/>
              </a:rPr>
              <a:t>innovation</a:t>
            </a:r>
            <a:r>
              <a:rPr sz="900" spc="-10" dirty="0">
                <a:latin typeface="Microsoft Sans Serif"/>
                <a:cs typeface="Microsoft Sans Serif"/>
              </a:rPr>
              <a:t> </a:t>
            </a:r>
            <a:r>
              <a:rPr sz="900" spc="40" dirty="0">
                <a:latin typeface="Microsoft Sans Serif"/>
                <a:cs typeface="Microsoft Sans Serif"/>
              </a:rPr>
              <a:t>systems/architecture</a:t>
            </a:r>
            <a:r>
              <a:rPr sz="900" spc="-5" dirty="0">
                <a:latin typeface="Microsoft Sans Serif"/>
                <a:cs typeface="Microsoft Sans Serif"/>
              </a:rPr>
              <a:t> </a:t>
            </a:r>
            <a:r>
              <a:rPr sz="900" spc="55" dirty="0">
                <a:latin typeface="Microsoft Sans Serif"/>
                <a:cs typeface="Microsoft Sans Serif"/>
              </a:rPr>
              <a:t>with</a:t>
            </a:r>
            <a:r>
              <a:rPr sz="900" spc="-10" dirty="0">
                <a:latin typeface="Microsoft Sans Serif"/>
                <a:cs typeface="Microsoft Sans Serif"/>
              </a:rPr>
              <a:t> </a:t>
            </a:r>
            <a:r>
              <a:rPr sz="900" spc="30" dirty="0">
                <a:latin typeface="Microsoft Sans Serif"/>
                <a:cs typeface="Microsoft Sans Serif"/>
              </a:rPr>
              <a:t>agile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45" dirty="0">
                <a:latin typeface="Microsoft Sans Serif"/>
                <a:cs typeface="Microsoft Sans Serif"/>
              </a:rPr>
              <a:t>digital</a:t>
            </a:r>
            <a:r>
              <a:rPr sz="900" dirty="0">
                <a:latin typeface="Microsoft Sans Serif"/>
                <a:cs typeface="Microsoft Sans Serif"/>
              </a:rPr>
              <a:t> </a:t>
            </a:r>
            <a:r>
              <a:rPr sz="900" spc="35" dirty="0">
                <a:latin typeface="Microsoft Sans Serif"/>
                <a:cs typeface="Microsoft Sans Serif"/>
              </a:rPr>
              <a:t>ecosystems”,</a:t>
            </a:r>
            <a:r>
              <a:rPr sz="900" spc="-10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"Lack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60" dirty="0">
                <a:latin typeface="Microsoft Sans Serif"/>
                <a:cs typeface="Microsoft Sans Serif"/>
              </a:rPr>
              <a:t>of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skills</a:t>
            </a:r>
            <a:r>
              <a:rPr sz="900" spc="-10" dirty="0">
                <a:latin typeface="Microsoft Sans Serif"/>
                <a:cs typeface="Microsoft Sans Serif"/>
              </a:rPr>
              <a:t> </a:t>
            </a:r>
            <a:r>
              <a:rPr sz="900" spc="65" dirty="0">
                <a:latin typeface="Microsoft Sans Serif"/>
                <a:cs typeface="Microsoft Sans Serif"/>
              </a:rPr>
              <a:t>to</a:t>
            </a:r>
            <a:r>
              <a:rPr sz="900" spc="-15" dirty="0">
                <a:latin typeface="Microsoft Sans Serif"/>
                <a:cs typeface="Microsoft Sans Serif"/>
              </a:rPr>
              <a:t> </a:t>
            </a:r>
            <a:r>
              <a:rPr sz="900" spc="35" dirty="0">
                <a:latin typeface="Microsoft Sans Serif"/>
                <a:cs typeface="Microsoft Sans Serif"/>
              </a:rPr>
              <a:t>innovate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55" dirty="0">
                <a:latin typeface="Microsoft Sans Serif"/>
                <a:cs typeface="Microsoft Sans Serif"/>
              </a:rPr>
              <a:t>with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45" dirty="0">
                <a:latin typeface="Microsoft Sans Serif"/>
                <a:cs typeface="Microsoft Sans Serif"/>
              </a:rPr>
              <a:t>digital</a:t>
            </a:r>
            <a:r>
              <a:rPr sz="900" spc="-10" dirty="0">
                <a:latin typeface="Microsoft Sans Serif"/>
                <a:cs typeface="Microsoft Sans Serif"/>
              </a:rPr>
              <a:t> </a:t>
            </a:r>
            <a:r>
              <a:rPr sz="900" spc="40" dirty="0">
                <a:latin typeface="Microsoft Sans Serif"/>
                <a:cs typeface="Microsoft Sans Serif"/>
              </a:rPr>
              <a:t>technologies </a:t>
            </a:r>
            <a:r>
              <a:rPr sz="900" spc="45" dirty="0">
                <a:latin typeface="Microsoft Sans Serif"/>
                <a:cs typeface="Microsoft Sans Serif"/>
              </a:rPr>
              <a:t> </a:t>
            </a:r>
            <a:r>
              <a:rPr sz="900" spc="35" dirty="0">
                <a:latin typeface="Microsoft Sans Serif"/>
                <a:cs typeface="Microsoft Sans Serif"/>
              </a:rPr>
              <a:t>and </a:t>
            </a:r>
            <a:r>
              <a:rPr sz="900" spc="40" dirty="0">
                <a:latin typeface="Microsoft Sans Serif"/>
                <a:cs typeface="Microsoft Sans Serif"/>
              </a:rPr>
              <a:t>platforms," </a:t>
            </a:r>
            <a:r>
              <a:rPr sz="900" spc="20" dirty="0">
                <a:latin typeface="Microsoft Sans Serif"/>
                <a:cs typeface="Microsoft Sans Serif"/>
              </a:rPr>
              <a:t>"Lack </a:t>
            </a:r>
            <a:r>
              <a:rPr sz="900" spc="60" dirty="0">
                <a:latin typeface="Microsoft Sans Serif"/>
                <a:cs typeface="Microsoft Sans Serif"/>
              </a:rPr>
              <a:t>of </a:t>
            </a:r>
            <a:r>
              <a:rPr sz="900" spc="20" dirty="0">
                <a:latin typeface="Microsoft Sans Serif"/>
                <a:cs typeface="Microsoft Sans Serif"/>
              </a:rPr>
              <a:t>skills </a:t>
            </a:r>
            <a:r>
              <a:rPr sz="900" spc="65" dirty="0">
                <a:latin typeface="Microsoft Sans Serif"/>
                <a:cs typeface="Microsoft Sans Serif"/>
              </a:rPr>
              <a:t>to </a:t>
            </a:r>
            <a:r>
              <a:rPr sz="900" spc="45" dirty="0">
                <a:latin typeface="Microsoft Sans Serif"/>
                <a:cs typeface="Microsoft Sans Serif"/>
              </a:rPr>
              <a:t>identify </a:t>
            </a:r>
            <a:r>
              <a:rPr sz="900" spc="35" dirty="0">
                <a:latin typeface="Microsoft Sans Serif"/>
                <a:cs typeface="Microsoft Sans Serif"/>
              </a:rPr>
              <a:t>and articulate </a:t>
            </a:r>
            <a:r>
              <a:rPr sz="900" spc="20" dirty="0">
                <a:latin typeface="Microsoft Sans Serif"/>
                <a:cs typeface="Microsoft Sans Serif"/>
              </a:rPr>
              <a:t>business </a:t>
            </a:r>
            <a:r>
              <a:rPr sz="900" spc="15" dirty="0">
                <a:latin typeface="Microsoft Sans Serif"/>
                <a:cs typeface="Microsoft Sans Serif"/>
              </a:rPr>
              <a:t>case </a:t>
            </a:r>
            <a:r>
              <a:rPr sz="900" spc="55" dirty="0">
                <a:latin typeface="Microsoft Sans Serif"/>
                <a:cs typeface="Microsoft Sans Serif"/>
              </a:rPr>
              <a:t>for </a:t>
            </a:r>
            <a:r>
              <a:rPr sz="900" spc="40" dirty="0">
                <a:latin typeface="Microsoft Sans Serif"/>
                <a:cs typeface="Microsoft Sans Serif"/>
              </a:rPr>
              <a:t>digital," </a:t>
            </a:r>
            <a:r>
              <a:rPr sz="900" spc="30" dirty="0">
                <a:latin typeface="Microsoft Sans Serif"/>
                <a:cs typeface="Microsoft Sans Serif"/>
              </a:rPr>
              <a:t>"Absence </a:t>
            </a:r>
            <a:r>
              <a:rPr sz="900" spc="60" dirty="0">
                <a:latin typeface="Microsoft Sans Serif"/>
                <a:cs typeface="Microsoft Sans Serif"/>
              </a:rPr>
              <a:t>of </a:t>
            </a:r>
            <a:r>
              <a:rPr sz="900" spc="45" dirty="0">
                <a:latin typeface="Microsoft Sans Serif"/>
                <a:cs typeface="Microsoft Sans Serif"/>
              </a:rPr>
              <a:t>culture </a:t>
            </a:r>
            <a:r>
              <a:rPr sz="900" spc="65" dirty="0">
                <a:latin typeface="Microsoft Sans Serif"/>
                <a:cs typeface="Microsoft Sans Serif"/>
              </a:rPr>
              <a:t>to </a:t>
            </a:r>
            <a:r>
              <a:rPr sz="900" spc="35" dirty="0">
                <a:latin typeface="Microsoft Sans Serif"/>
                <a:cs typeface="Microsoft Sans Serif"/>
              </a:rPr>
              <a:t>design, </a:t>
            </a:r>
            <a:r>
              <a:rPr sz="900" spc="40" dirty="0">
                <a:latin typeface="Microsoft Sans Serif"/>
                <a:cs typeface="Microsoft Sans Serif"/>
              </a:rPr>
              <a:t>develop </a:t>
            </a:r>
            <a:r>
              <a:rPr sz="900" spc="35" dirty="0">
                <a:latin typeface="Microsoft Sans Serif"/>
                <a:cs typeface="Microsoft Sans Serif"/>
              </a:rPr>
              <a:t>and deliver </a:t>
            </a:r>
            <a:r>
              <a:rPr sz="900" spc="45" dirty="0">
                <a:latin typeface="Microsoft Sans Serif"/>
                <a:cs typeface="Microsoft Sans Serif"/>
              </a:rPr>
              <a:t>digital </a:t>
            </a:r>
            <a:r>
              <a:rPr sz="900" spc="20" dirty="0">
                <a:latin typeface="Microsoft Sans Serif"/>
                <a:cs typeface="Microsoft Sans Serif"/>
              </a:rPr>
              <a:t>business </a:t>
            </a:r>
            <a:r>
              <a:rPr sz="900" spc="35" dirty="0">
                <a:latin typeface="Microsoft Sans Serif"/>
                <a:cs typeface="Microsoft Sans Serif"/>
              </a:rPr>
              <a:t>models," </a:t>
            </a:r>
            <a:r>
              <a:rPr sz="900" spc="30" dirty="0">
                <a:latin typeface="Microsoft Sans Serif"/>
                <a:cs typeface="Microsoft Sans Serif"/>
              </a:rPr>
              <a:t>"Absence </a:t>
            </a:r>
            <a:r>
              <a:rPr sz="900" spc="60" dirty="0">
                <a:latin typeface="Microsoft Sans Serif"/>
                <a:cs typeface="Microsoft Sans Serif"/>
              </a:rPr>
              <a:t>of </a:t>
            </a:r>
            <a:r>
              <a:rPr sz="900" spc="45" dirty="0">
                <a:latin typeface="Microsoft Sans Serif"/>
                <a:cs typeface="Microsoft Sans Serif"/>
              </a:rPr>
              <a:t>culture </a:t>
            </a:r>
            <a:r>
              <a:rPr sz="900" spc="65" dirty="0">
                <a:latin typeface="Microsoft Sans Serif"/>
                <a:cs typeface="Microsoft Sans Serif"/>
              </a:rPr>
              <a:t>to </a:t>
            </a:r>
            <a:r>
              <a:rPr sz="900" spc="35" dirty="0">
                <a:latin typeface="Microsoft Sans Serif"/>
                <a:cs typeface="Microsoft Sans Serif"/>
              </a:rPr>
              <a:t>stimulate </a:t>
            </a:r>
            <a:r>
              <a:rPr sz="900" spc="30" dirty="0">
                <a:latin typeface="Microsoft Sans Serif"/>
                <a:cs typeface="Microsoft Sans Serif"/>
              </a:rPr>
              <a:t>cross- </a:t>
            </a:r>
            <a:r>
              <a:rPr sz="900" spc="35" dirty="0">
                <a:latin typeface="Microsoft Sans Serif"/>
                <a:cs typeface="Microsoft Sans Serif"/>
              </a:rPr>
              <a:t> </a:t>
            </a:r>
            <a:r>
              <a:rPr sz="900" spc="45" dirty="0">
                <a:latin typeface="Microsoft Sans Serif"/>
                <a:cs typeface="Microsoft Sans Serif"/>
              </a:rPr>
              <a:t>functional </a:t>
            </a:r>
            <a:r>
              <a:rPr sz="900" spc="40" dirty="0">
                <a:latin typeface="Microsoft Sans Serif"/>
                <a:cs typeface="Microsoft Sans Serif"/>
              </a:rPr>
              <a:t>innovation </a:t>
            </a:r>
            <a:r>
              <a:rPr sz="900" spc="55" dirty="0">
                <a:latin typeface="Microsoft Sans Serif"/>
                <a:cs typeface="Microsoft Sans Serif"/>
              </a:rPr>
              <a:t>with </a:t>
            </a:r>
            <a:r>
              <a:rPr sz="900" spc="40" dirty="0">
                <a:latin typeface="Microsoft Sans Serif"/>
                <a:cs typeface="Microsoft Sans Serif"/>
              </a:rPr>
              <a:t>digital," </a:t>
            </a:r>
            <a:r>
              <a:rPr sz="900" spc="30" dirty="0">
                <a:latin typeface="Microsoft Sans Serif"/>
                <a:cs typeface="Microsoft Sans Serif"/>
              </a:rPr>
              <a:t>"Absence </a:t>
            </a:r>
            <a:r>
              <a:rPr sz="900" spc="60" dirty="0">
                <a:latin typeface="Microsoft Sans Serif"/>
                <a:cs typeface="Microsoft Sans Serif"/>
              </a:rPr>
              <a:t>of </a:t>
            </a:r>
            <a:r>
              <a:rPr sz="900" spc="45" dirty="0">
                <a:latin typeface="Microsoft Sans Serif"/>
                <a:cs typeface="Microsoft Sans Serif"/>
              </a:rPr>
              <a:t>culture </a:t>
            </a:r>
            <a:r>
              <a:rPr sz="900" spc="65" dirty="0">
                <a:latin typeface="Microsoft Sans Serif"/>
                <a:cs typeface="Microsoft Sans Serif"/>
              </a:rPr>
              <a:t>to </a:t>
            </a:r>
            <a:r>
              <a:rPr sz="900" spc="40" dirty="0">
                <a:latin typeface="Microsoft Sans Serif"/>
                <a:cs typeface="Microsoft Sans Serif"/>
              </a:rPr>
              <a:t>drive </a:t>
            </a:r>
            <a:r>
              <a:rPr sz="900" spc="50" dirty="0">
                <a:latin typeface="Microsoft Sans Serif"/>
                <a:cs typeface="Microsoft Sans Serif"/>
              </a:rPr>
              <a:t>on-time </a:t>
            </a:r>
            <a:r>
              <a:rPr sz="900" spc="40" dirty="0">
                <a:latin typeface="Microsoft Sans Serif"/>
                <a:cs typeface="Microsoft Sans Serif"/>
              </a:rPr>
              <a:t>innovation </a:t>
            </a:r>
            <a:r>
              <a:rPr sz="900" spc="60" dirty="0">
                <a:latin typeface="Microsoft Sans Serif"/>
                <a:cs typeface="Microsoft Sans Serif"/>
              </a:rPr>
              <a:t>of </a:t>
            </a:r>
            <a:r>
              <a:rPr sz="900" spc="35" dirty="0">
                <a:latin typeface="Microsoft Sans Serif"/>
                <a:cs typeface="Microsoft Sans Serif"/>
              </a:rPr>
              <a:t>monetizable </a:t>
            </a:r>
            <a:r>
              <a:rPr sz="900" spc="45" dirty="0">
                <a:latin typeface="Microsoft Sans Serif"/>
                <a:cs typeface="Microsoft Sans Serif"/>
              </a:rPr>
              <a:t>customer </a:t>
            </a:r>
            <a:r>
              <a:rPr sz="900" spc="30" dirty="0">
                <a:latin typeface="Microsoft Sans Serif"/>
                <a:cs typeface="Microsoft Sans Serif"/>
              </a:rPr>
              <a:t>experiences", </a:t>
            </a:r>
            <a:r>
              <a:rPr sz="900" spc="20" dirty="0">
                <a:latin typeface="Microsoft Sans Serif"/>
                <a:cs typeface="Microsoft Sans Serif"/>
              </a:rPr>
              <a:t>"Lack </a:t>
            </a:r>
            <a:r>
              <a:rPr sz="900" spc="60" dirty="0">
                <a:latin typeface="Microsoft Sans Serif"/>
                <a:cs typeface="Microsoft Sans Serif"/>
              </a:rPr>
              <a:t>of </a:t>
            </a:r>
            <a:r>
              <a:rPr sz="900" spc="35" dirty="0">
                <a:latin typeface="Microsoft Sans Serif"/>
                <a:cs typeface="Microsoft Sans Serif"/>
              </a:rPr>
              <a:t>partnerships </a:t>
            </a:r>
            <a:r>
              <a:rPr sz="900" spc="65" dirty="0">
                <a:latin typeface="Microsoft Sans Serif"/>
                <a:cs typeface="Microsoft Sans Serif"/>
              </a:rPr>
              <a:t>to </a:t>
            </a:r>
            <a:r>
              <a:rPr sz="900" spc="55" dirty="0">
                <a:latin typeface="Microsoft Sans Serif"/>
                <a:cs typeface="Microsoft Sans Serif"/>
              </a:rPr>
              <a:t>bridge </a:t>
            </a:r>
            <a:r>
              <a:rPr sz="900" spc="45" dirty="0">
                <a:latin typeface="Microsoft Sans Serif"/>
                <a:cs typeface="Microsoft Sans Serif"/>
              </a:rPr>
              <a:t>digital </a:t>
            </a:r>
            <a:r>
              <a:rPr sz="900" spc="30" dirty="0">
                <a:latin typeface="Microsoft Sans Serif"/>
                <a:cs typeface="Microsoft Sans Serif"/>
              </a:rPr>
              <a:t>gaps </a:t>
            </a:r>
            <a:r>
              <a:rPr sz="900" spc="20" dirty="0">
                <a:latin typeface="Microsoft Sans Serif"/>
                <a:cs typeface="Microsoft Sans Serif"/>
              </a:rPr>
              <a:t>across </a:t>
            </a:r>
            <a:r>
              <a:rPr sz="900" spc="25" dirty="0">
                <a:latin typeface="Microsoft Sans Serif"/>
                <a:cs typeface="Microsoft Sans Serif"/>
              </a:rPr>
              <a:t>processes," </a:t>
            </a:r>
            <a:r>
              <a:rPr sz="900" spc="30" dirty="0">
                <a:latin typeface="Microsoft Sans Serif"/>
                <a:cs typeface="Microsoft Sans Serif"/>
              </a:rPr>
              <a:t>"Inadequate </a:t>
            </a:r>
            <a:r>
              <a:rPr sz="900" spc="35" dirty="0">
                <a:latin typeface="Microsoft Sans Serif"/>
                <a:cs typeface="Microsoft Sans Serif"/>
              </a:rPr>
              <a:t> </a:t>
            </a:r>
            <a:r>
              <a:rPr sz="900" spc="45" dirty="0">
                <a:latin typeface="Microsoft Sans Serif"/>
                <a:cs typeface="Microsoft Sans Serif"/>
              </a:rPr>
              <a:t>metrics</a:t>
            </a:r>
            <a:r>
              <a:rPr sz="900" spc="-10" dirty="0">
                <a:latin typeface="Microsoft Sans Serif"/>
                <a:cs typeface="Microsoft Sans Serif"/>
              </a:rPr>
              <a:t> </a:t>
            </a:r>
            <a:r>
              <a:rPr sz="900" spc="65" dirty="0">
                <a:latin typeface="Microsoft Sans Serif"/>
                <a:cs typeface="Microsoft Sans Serif"/>
              </a:rPr>
              <a:t>to</a:t>
            </a:r>
            <a:r>
              <a:rPr sz="900" spc="-30" dirty="0">
                <a:latin typeface="Microsoft Sans Serif"/>
                <a:cs typeface="Microsoft Sans Serif"/>
              </a:rPr>
              <a:t> </a:t>
            </a:r>
            <a:r>
              <a:rPr sz="900" spc="30" dirty="0">
                <a:latin typeface="Microsoft Sans Serif"/>
                <a:cs typeface="Microsoft Sans Serif"/>
              </a:rPr>
              <a:t>systematically</a:t>
            </a:r>
            <a:r>
              <a:rPr sz="900" spc="-35" dirty="0">
                <a:latin typeface="Microsoft Sans Serif"/>
                <a:cs typeface="Microsoft Sans Serif"/>
              </a:rPr>
              <a:t> </a:t>
            </a:r>
            <a:r>
              <a:rPr sz="900" spc="40" dirty="0">
                <a:latin typeface="Microsoft Sans Serif"/>
                <a:cs typeface="Microsoft Sans Serif"/>
              </a:rPr>
              <a:t>track</a:t>
            </a:r>
            <a:r>
              <a:rPr sz="900" spc="-10" dirty="0">
                <a:latin typeface="Microsoft Sans Serif"/>
                <a:cs typeface="Microsoft Sans Serif"/>
              </a:rPr>
              <a:t> </a:t>
            </a:r>
            <a:r>
              <a:rPr sz="900" spc="45" dirty="0">
                <a:latin typeface="Microsoft Sans Serif"/>
                <a:cs typeface="Microsoft Sans Serif"/>
              </a:rPr>
              <a:t>digital</a:t>
            </a:r>
            <a:r>
              <a:rPr sz="900" spc="-15" dirty="0">
                <a:latin typeface="Microsoft Sans Serif"/>
                <a:cs typeface="Microsoft Sans Serif"/>
              </a:rPr>
              <a:t> </a:t>
            </a:r>
            <a:r>
              <a:rPr sz="900" spc="35" dirty="0">
                <a:latin typeface="Microsoft Sans Serif"/>
                <a:cs typeface="Microsoft Sans Serif"/>
              </a:rPr>
              <a:t>investments"</a:t>
            </a:r>
            <a:endParaRPr sz="9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4157" y="2206117"/>
          <a:ext cx="11407140" cy="3891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545465">
                <a:tc gridSpan="4">
                  <a:txBody>
                    <a:bodyPr/>
                    <a:lstStyle/>
                    <a:p>
                      <a:pPr marL="3526790" marR="4565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000" b="1" spc="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000" b="1" spc="-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0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UCT</a:t>
                      </a:r>
                      <a:r>
                        <a:rPr sz="1000" b="1" spc="-7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&amp;  </a:t>
                      </a:r>
                      <a:r>
                        <a:rPr sz="1000" b="1" spc="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SERVICE </a:t>
                      </a:r>
                      <a:r>
                        <a:rPr sz="1000" b="1" spc="1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DESIGN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6350">
                      <a:solidFill>
                        <a:srgbClr val="7500C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2075" marR="2070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000" b="1" spc="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000" b="1" spc="-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0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UCTI</a:t>
                      </a:r>
                      <a:r>
                        <a:rPr sz="1000" b="1" spc="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0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spc="-8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&amp;  </a:t>
                      </a:r>
                      <a:r>
                        <a:rPr sz="1000" b="1" spc="1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OPERATIONS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2075" marR="130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b="1" spc="-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0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UPP</a:t>
                      </a:r>
                      <a:r>
                        <a:rPr sz="1000" b="1" spc="-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0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000" b="1" spc="-5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CHAIN</a:t>
                      </a:r>
                      <a:r>
                        <a:rPr sz="1000" b="1" spc="-9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&amp;  </a:t>
                      </a:r>
                      <a:r>
                        <a:rPr sz="1000" b="1" spc="2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LOGISTICS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2075" marR="371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b="1" spc="-1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SALES, </a:t>
                      </a:r>
                      <a:r>
                        <a:rPr sz="1000" b="1" spc="-1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AFT</a:t>
                      </a:r>
                      <a:r>
                        <a:rPr sz="1000" b="1" spc="-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spc="-7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0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spc="-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000" b="1" spc="-1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S  </a:t>
                      </a:r>
                      <a:r>
                        <a:rPr sz="1000" b="1" spc="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2075" marR="5600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b="1" spc="-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0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IGITAL</a:t>
                      </a:r>
                      <a:r>
                        <a:rPr sz="1000" b="1" spc="-6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/  P</a:t>
                      </a:r>
                      <a:r>
                        <a:rPr sz="1000" b="1" spc="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0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YSIC</a:t>
                      </a:r>
                      <a:r>
                        <a:rPr sz="1000" b="1" spc="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L  </a:t>
                      </a:r>
                      <a:r>
                        <a:rPr sz="1000" b="1" spc="-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000" b="1" spc="-1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CURITY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2075" marR="2971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b="1" spc="4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CONTINUOUS </a:t>
                      </a:r>
                      <a:r>
                        <a:rPr sz="1000" b="1" spc="-26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2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CUSTOMER </a:t>
                      </a:r>
                      <a:r>
                        <a:rPr sz="1000" b="1" spc="2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NGAG</a:t>
                      </a:r>
                      <a:r>
                        <a:rPr sz="1000" b="1" spc="-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000" b="1" spc="-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spc="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6350">
                      <a:solidFill>
                        <a:srgbClr val="7500C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43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CHAMPIONS</a:t>
                      </a:r>
                      <a:r>
                        <a:rPr sz="1200" b="1" spc="-12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CH</a:t>
                      </a:r>
                      <a:r>
                        <a:rPr sz="1200" b="1" spc="-1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NTENDERS</a:t>
                      </a:r>
                      <a:r>
                        <a:rPr sz="1200" b="1" spc="-12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spc="-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200" b="1" spc="-9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DETS</a:t>
                      </a:r>
                      <a:r>
                        <a:rPr sz="1200" b="1" spc="-114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solidFill>
                      <a:srgbClr val="750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184">
                <a:tc>
                  <a:txBody>
                    <a:bodyPr/>
                    <a:lstStyle/>
                    <a:p>
                      <a:pPr marL="35560" marR="399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Inabi</a:t>
                      </a:r>
                      <a:r>
                        <a:rPr sz="1200" b="1" spc="-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ity</a:t>
                      </a:r>
                      <a:r>
                        <a:rPr sz="1200" b="1" spc="-10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b="1" spc="-10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1200" b="1" spc="-1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gn</a:t>
                      </a:r>
                      <a:r>
                        <a:rPr sz="1200" b="1" spc="-9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200" spc="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and middle  </a:t>
                      </a:r>
                      <a:r>
                        <a:rPr sz="1200" spc="55" dirty="0">
                          <a:latin typeface="Microsoft Sans Serif"/>
                          <a:cs typeface="Microsoft Sans Serif"/>
                        </a:rPr>
                        <a:t>management</a:t>
                      </a:r>
                      <a:r>
                        <a:rPr sz="12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0" dirty="0">
                          <a:latin typeface="Microsoft Sans Serif"/>
                          <a:cs typeface="Microsoft Sans Serif"/>
                        </a:rPr>
                        <a:t>innovate</a:t>
                      </a:r>
                      <a:r>
                        <a:rPr sz="12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5" dirty="0">
                          <a:latin typeface="Microsoft Sans Serif"/>
                          <a:cs typeface="Microsoft Sans Serif"/>
                        </a:rPr>
                        <a:t>customer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35" dirty="0">
                          <a:latin typeface="Microsoft Sans Serif"/>
                          <a:cs typeface="Microsoft Sans Serif"/>
                        </a:rPr>
                        <a:t>value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B w="6350">
                      <a:solidFill>
                        <a:srgbClr val="7500C0"/>
                      </a:solidFill>
                      <a:prstDash val="solid"/>
                    </a:lnB>
                    <a:solidFill>
                      <a:srgbClr val="3E00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B w="6350">
                      <a:solidFill>
                        <a:srgbClr val="7500C0"/>
                      </a:solidFill>
                      <a:prstDash val="solid"/>
                    </a:lnB>
                    <a:solidFill>
                      <a:srgbClr val="CA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B w="6350">
                      <a:solidFill>
                        <a:srgbClr val="7500C0"/>
                      </a:solidFill>
                      <a:prstDash val="solid"/>
                    </a:lnB>
                    <a:solidFill>
                      <a:srgbClr val="3E00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B w="6350">
                      <a:solidFill>
                        <a:srgbClr val="7500C0"/>
                      </a:solidFill>
                      <a:prstDash val="solid"/>
                    </a:lnB>
                    <a:solidFill>
                      <a:srgbClr val="3E00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B w="6350">
                      <a:solidFill>
                        <a:srgbClr val="7500C0"/>
                      </a:solidFill>
                      <a:prstDash val="solid"/>
                    </a:lnB>
                    <a:solidFill>
                      <a:srgbClr val="3E00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B w="6350">
                      <a:solidFill>
                        <a:srgbClr val="7500C0"/>
                      </a:solidFill>
                      <a:prstDash val="solid"/>
                    </a:lnB>
                    <a:solidFill>
                      <a:srgbClr val="CA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B w="6350">
                      <a:solidFill>
                        <a:srgbClr val="7500C0"/>
                      </a:solidFill>
                      <a:prstDash val="solid"/>
                    </a:lnB>
                    <a:solidFill>
                      <a:srgbClr val="3E00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B w="6350">
                      <a:solidFill>
                        <a:srgbClr val="7500C0"/>
                      </a:solidFill>
                      <a:prstDash val="solid"/>
                    </a:lnB>
                    <a:solidFill>
                      <a:srgbClr val="3E00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B w="6350">
                      <a:solidFill>
                        <a:srgbClr val="7500C0"/>
                      </a:solidFill>
                      <a:prstDash val="solid"/>
                    </a:lnB>
                    <a:solidFill>
                      <a:srgbClr val="3E0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6">
                <a:tc>
                  <a:txBody>
                    <a:bodyPr/>
                    <a:lstStyle/>
                    <a:p>
                      <a:pPr marL="35560" marR="3041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Inabi</a:t>
                      </a:r>
                      <a:r>
                        <a:rPr sz="1200" b="1" spc="-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ity</a:t>
                      </a:r>
                      <a:r>
                        <a:rPr sz="1200" b="1" spc="-10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b="1" spc="-10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1200" b="1" spc="-1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gn</a:t>
                      </a:r>
                      <a:r>
                        <a:rPr sz="1200" b="1" spc="-9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talent</a:t>
                      </a:r>
                      <a:r>
                        <a:rPr sz="12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pools</a:t>
                      </a:r>
                      <a:r>
                        <a:rPr sz="12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and IT</a:t>
                      </a:r>
                      <a:r>
                        <a:rPr sz="12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2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sets  </a:t>
                      </a:r>
                      <a:r>
                        <a:rPr sz="1200" spc="35" dirty="0">
                          <a:latin typeface="Microsoft Sans Serif"/>
                          <a:cs typeface="Microsoft Sans Serif"/>
                        </a:rPr>
                        <a:t>across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35" dirty="0">
                          <a:latin typeface="Microsoft Sans Serif"/>
                          <a:cs typeface="Microsoft Sans Serif"/>
                        </a:rPr>
                        <a:t>key</a:t>
                      </a:r>
                      <a:r>
                        <a:rPr sz="12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30" dirty="0">
                          <a:latin typeface="Microsoft Sans Serif"/>
                          <a:cs typeface="Microsoft Sans Serif"/>
                        </a:rPr>
                        <a:t>business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5" dirty="0">
                          <a:latin typeface="Microsoft Sans Serif"/>
                          <a:cs typeface="Microsoft Sans Serif"/>
                        </a:rPr>
                        <a:t>functions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  <a:solidFill>
                      <a:srgbClr val="CA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  <a:solidFill>
                      <a:srgbClr val="CA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  <a:solidFill>
                      <a:srgbClr val="CA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  <a:solidFill>
                      <a:srgbClr val="CA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183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4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Inability</a:t>
                      </a:r>
                      <a:r>
                        <a:rPr sz="1200" b="1" spc="-10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4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b="1" spc="-10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3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align</a:t>
                      </a:r>
                      <a:r>
                        <a:rPr sz="1200" b="1" spc="-9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90" dirty="0">
                          <a:latin typeface="Microsoft Sans Serif"/>
                          <a:cs typeface="Microsoft Sans Serif"/>
                        </a:rPr>
                        <a:t>top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5" dirty="0">
                          <a:latin typeface="Microsoft Sans Serif"/>
                          <a:cs typeface="Microsoft Sans Serif"/>
                        </a:rPr>
                        <a:t>management</a:t>
                      </a:r>
                      <a:r>
                        <a:rPr sz="12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5" dirty="0">
                          <a:latin typeface="Microsoft Sans Serif"/>
                          <a:cs typeface="Microsoft Sans Serif"/>
                        </a:rPr>
                        <a:t>view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5" dirty="0">
                          <a:latin typeface="Microsoft Sans Serif"/>
                          <a:cs typeface="Microsoft Sans Serif"/>
                        </a:rPr>
                        <a:t>on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200" spc="55" dirty="0">
                          <a:latin typeface="Microsoft Sans Serif"/>
                          <a:cs typeface="Microsoft Sans Serif"/>
                        </a:rPr>
                        <a:t>'digital</a:t>
                      </a:r>
                      <a:r>
                        <a:rPr sz="12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40" dirty="0">
                          <a:latin typeface="Microsoft Sans Serif"/>
                          <a:cs typeface="Microsoft Sans Serif"/>
                        </a:rPr>
                        <a:t>value’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  <a:solidFill>
                      <a:srgbClr val="3E00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  <a:solidFill>
                      <a:srgbClr val="CA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  <a:solidFill>
                      <a:srgbClr val="3E00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649">
                <a:tc>
                  <a:txBody>
                    <a:bodyPr/>
                    <a:lstStyle/>
                    <a:p>
                      <a:pPr marL="35560" marR="3333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b="1" spc="1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Lack</a:t>
                      </a:r>
                      <a:r>
                        <a:rPr sz="1200" b="1" spc="-10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4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b="1" spc="-9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4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adequate</a:t>
                      </a:r>
                      <a:r>
                        <a:rPr sz="1200" b="1" spc="-12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skills</a:t>
                      </a:r>
                      <a:r>
                        <a:rPr sz="1200" b="1" spc="-8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2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40" dirty="0">
                          <a:latin typeface="Microsoft Sans Serif"/>
                          <a:cs typeface="Microsoft Sans Serif"/>
                        </a:rPr>
                        <a:t>translate</a:t>
                      </a:r>
                      <a:r>
                        <a:rPr sz="12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digital </a:t>
                      </a:r>
                      <a:r>
                        <a:rPr sz="1200" spc="-30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5" dirty="0">
                          <a:latin typeface="Microsoft Sans Serif"/>
                          <a:cs typeface="Microsoft Sans Serif"/>
                        </a:rPr>
                        <a:t>proofs </a:t>
                      </a:r>
                      <a:r>
                        <a:rPr sz="1200" spc="80" dirty="0">
                          <a:latin typeface="Microsoft Sans Serif"/>
                          <a:cs typeface="Microsoft Sans Serif"/>
                        </a:rPr>
                        <a:t>of concept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into </a:t>
                      </a:r>
                      <a:r>
                        <a:rPr sz="1200" spc="45" dirty="0">
                          <a:latin typeface="Microsoft Sans Serif"/>
                          <a:cs typeface="Microsoft Sans Serif"/>
                        </a:rPr>
                        <a:t>scaled-up </a:t>
                      </a: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action </a:t>
                      </a:r>
                      <a:r>
                        <a:rPr sz="12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35" dirty="0">
                          <a:latin typeface="Microsoft Sans Serif"/>
                          <a:cs typeface="Microsoft Sans Serif"/>
                        </a:rPr>
                        <a:t>plans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290" marB="0"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  <a:solidFill>
                      <a:srgbClr val="3E00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  <a:solidFill>
                      <a:srgbClr val="CA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069">
                <a:tc>
                  <a:txBody>
                    <a:bodyPr/>
                    <a:lstStyle/>
                    <a:p>
                      <a:pPr marL="35560" marR="5721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Inad</a:t>
                      </a:r>
                      <a:r>
                        <a:rPr sz="1200" b="1" spc="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quate</a:t>
                      </a:r>
                      <a:r>
                        <a:rPr sz="1200" b="1" spc="-114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-1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spc="-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ra</a:t>
                      </a:r>
                      <a:r>
                        <a:rPr sz="1200" b="1" spc="-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spc="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ucture</a:t>
                      </a:r>
                      <a:r>
                        <a:rPr sz="1200" b="1" spc="-9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innovate  </a:t>
                      </a:r>
                      <a:r>
                        <a:rPr sz="1200" spc="45" dirty="0">
                          <a:latin typeface="Microsoft Sans Serif"/>
                          <a:cs typeface="Microsoft Sans Serif"/>
                        </a:rPr>
                        <a:t>relevant</a:t>
                      </a:r>
                      <a:r>
                        <a:rPr sz="12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digital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35" dirty="0">
                          <a:latin typeface="Microsoft Sans Serif"/>
                          <a:cs typeface="Microsoft Sans Serif"/>
                        </a:rPr>
                        <a:t>value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5" dirty="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45" dirty="0">
                          <a:latin typeface="Microsoft Sans Serif"/>
                          <a:cs typeface="Microsoft Sans Serif"/>
                        </a:rPr>
                        <a:t>speed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  <a:solidFill>
                      <a:srgbClr val="CA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  <a:solidFill>
                      <a:srgbClr val="3E00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133">
                <a:tc>
                  <a:txBody>
                    <a:bodyPr/>
                    <a:lstStyle/>
                    <a:p>
                      <a:pPr marL="35560" marR="2006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3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Absence</a:t>
                      </a:r>
                      <a:r>
                        <a:rPr sz="1200" b="1" spc="-114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4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b="1" spc="-10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40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culture</a:t>
                      </a:r>
                      <a:r>
                        <a:rPr sz="1200" b="1" spc="-85" dirty="0">
                          <a:solidFill>
                            <a:srgbClr val="750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2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0" dirty="0">
                          <a:latin typeface="Microsoft Sans Serif"/>
                          <a:cs typeface="Microsoft Sans Serif"/>
                        </a:rPr>
                        <a:t>stimulate</a:t>
                      </a:r>
                      <a:r>
                        <a:rPr sz="12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technology </a:t>
                      </a:r>
                      <a:r>
                        <a:rPr sz="1200" spc="-3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driven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5" dirty="0">
                          <a:latin typeface="Microsoft Sans Serif"/>
                          <a:cs typeface="Microsoft Sans Serif"/>
                        </a:rPr>
                        <a:t>cross-functional</a:t>
                      </a:r>
                      <a:r>
                        <a:rPr sz="12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0" dirty="0">
                          <a:latin typeface="Microsoft Sans Serif"/>
                          <a:cs typeface="Microsoft Sans Serif"/>
                        </a:rPr>
                        <a:t>innovations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  <a:solidFill>
                      <a:srgbClr val="CA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R w="6350">
                      <a:solidFill>
                        <a:srgbClr val="7500C0"/>
                      </a:solidFill>
                      <a:prstDash val="solid"/>
                    </a:lnR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  <a:solidFill>
                      <a:srgbClr val="3E00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500C0"/>
                      </a:solidFill>
                      <a:prstDash val="solid"/>
                    </a:lnL>
                    <a:lnT w="6350">
                      <a:solidFill>
                        <a:srgbClr val="7500C0"/>
                      </a:solidFill>
                      <a:prstDash val="solid"/>
                    </a:lnT>
                    <a:lnB w="6350">
                      <a:solidFill>
                        <a:srgbClr val="750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32605" y="2751582"/>
            <a:ext cx="7962265" cy="441325"/>
            <a:chOff x="3832605" y="2751582"/>
            <a:chExt cx="7962265" cy="441325"/>
          </a:xfrm>
        </p:grpSpPr>
        <p:sp>
          <p:nvSpPr>
            <p:cNvPr id="7" name="object 7"/>
            <p:cNvSpPr/>
            <p:nvPr/>
          </p:nvSpPr>
          <p:spPr>
            <a:xfrm>
              <a:off x="3832606" y="2754769"/>
              <a:ext cx="7962265" cy="438150"/>
            </a:xfrm>
            <a:custGeom>
              <a:avLst/>
              <a:gdLst/>
              <a:ahLst/>
              <a:cxnLst/>
              <a:rect l="l" t="t" r="r" b="b"/>
              <a:pathLst>
                <a:path w="7962265" h="438150">
                  <a:moveTo>
                    <a:pt x="442328" y="0"/>
                  </a:moveTo>
                  <a:lnTo>
                    <a:pt x="0" y="0"/>
                  </a:lnTo>
                  <a:lnTo>
                    <a:pt x="0" y="437756"/>
                  </a:lnTo>
                  <a:lnTo>
                    <a:pt x="442328" y="437756"/>
                  </a:lnTo>
                  <a:lnTo>
                    <a:pt x="442328" y="0"/>
                  </a:lnTo>
                  <a:close/>
                </a:path>
                <a:path w="7962265" h="438150">
                  <a:moveTo>
                    <a:pt x="884669" y="0"/>
                  </a:moveTo>
                  <a:lnTo>
                    <a:pt x="442341" y="0"/>
                  </a:lnTo>
                  <a:lnTo>
                    <a:pt x="442341" y="437756"/>
                  </a:lnTo>
                  <a:lnTo>
                    <a:pt x="884669" y="437756"/>
                  </a:lnTo>
                  <a:lnTo>
                    <a:pt x="884669" y="0"/>
                  </a:lnTo>
                  <a:close/>
                </a:path>
                <a:path w="7962265" h="438150">
                  <a:moveTo>
                    <a:pt x="1327010" y="0"/>
                  </a:moveTo>
                  <a:lnTo>
                    <a:pt x="884682" y="0"/>
                  </a:lnTo>
                  <a:lnTo>
                    <a:pt x="884682" y="437756"/>
                  </a:lnTo>
                  <a:lnTo>
                    <a:pt x="1327010" y="437756"/>
                  </a:lnTo>
                  <a:lnTo>
                    <a:pt x="1327010" y="0"/>
                  </a:lnTo>
                  <a:close/>
                </a:path>
                <a:path w="7962265" h="438150">
                  <a:moveTo>
                    <a:pt x="1769351" y="0"/>
                  </a:moveTo>
                  <a:lnTo>
                    <a:pt x="1327023" y="0"/>
                  </a:lnTo>
                  <a:lnTo>
                    <a:pt x="1327023" y="437756"/>
                  </a:lnTo>
                  <a:lnTo>
                    <a:pt x="1769351" y="437756"/>
                  </a:lnTo>
                  <a:lnTo>
                    <a:pt x="1769351" y="0"/>
                  </a:lnTo>
                  <a:close/>
                </a:path>
                <a:path w="7962265" h="438150">
                  <a:moveTo>
                    <a:pt x="2211692" y="0"/>
                  </a:moveTo>
                  <a:lnTo>
                    <a:pt x="1769364" y="0"/>
                  </a:lnTo>
                  <a:lnTo>
                    <a:pt x="1769364" y="437756"/>
                  </a:lnTo>
                  <a:lnTo>
                    <a:pt x="2211692" y="437756"/>
                  </a:lnTo>
                  <a:lnTo>
                    <a:pt x="2211692" y="0"/>
                  </a:lnTo>
                  <a:close/>
                </a:path>
                <a:path w="7962265" h="438150">
                  <a:moveTo>
                    <a:pt x="2654033" y="0"/>
                  </a:moveTo>
                  <a:lnTo>
                    <a:pt x="2211705" y="0"/>
                  </a:lnTo>
                  <a:lnTo>
                    <a:pt x="2211705" y="437756"/>
                  </a:lnTo>
                  <a:lnTo>
                    <a:pt x="2654033" y="437756"/>
                  </a:lnTo>
                  <a:lnTo>
                    <a:pt x="2654033" y="0"/>
                  </a:lnTo>
                  <a:close/>
                </a:path>
                <a:path w="7962265" h="438150">
                  <a:moveTo>
                    <a:pt x="3096374" y="0"/>
                  </a:moveTo>
                  <a:lnTo>
                    <a:pt x="2654046" y="0"/>
                  </a:lnTo>
                  <a:lnTo>
                    <a:pt x="2654046" y="437756"/>
                  </a:lnTo>
                  <a:lnTo>
                    <a:pt x="3096374" y="437756"/>
                  </a:lnTo>
                  <a:lnTo>
                    <a:pt x="3096374" y="0"/>
                  </a:lnTo>
                  <a:close/>
                </a:path>
                <a:path w="7962265" h="438150">
                  <a:moveTo>
                    <a:pt x="3538715" y="0"/>
                  </a:moveTo>
                  <a:lnTo>
                    <a:pt x="3096387" y="0"/>
                  </a:lnTo>
                  <a:lnTo>
                    <a:pt x="3096387" y="437756"/>
                  </a:lnTo>
                  <a:lnTo>
                    <a:pt x="3538715" y="437756"/>
                  </a:lnTo>
                  <a:lnTo>
                    <a:pt x="3538715" y="0"/>
                  </a:lnTo>
                  <a:close/>
                </a:path>
                <a:path w="7962265" h="438150">
                  <a:moveTo>
                    <a:pt x="3981043" y="0"/>
                  </a:moveTo>
                  <a:lnTo>
                    <a:pt x="3538728" y="0"/>
                  </a:lnTo>
                  <a:lnTo>
                    <a:pt x="3538728" y="437756"/>
                  </a:lnTo>
                  <a:lnTo>
                    <a:pt x="3981043" y="437756"/>
                  </a:lnTo>
                  <a:lnTo>
                    <a:pt x="3981043" y="0"/>
                  </a:lnTo>
                  <a:close/>
                </a:path>
                <a:path w="7962265" h="438150">
                  <a:moveTo>
                    <a:pt x="4423397" y="0"/>
                  </a:moveTo>
                  <a:lnTo>
                    <a:pt x="3981069" y="0"/>
                  </a:lnTo>
                  <a:lnTo>
                    <a:pt x="3981069" y="437756"/>
                  </a:lnTo>
                  <a:lnTo>
                    <a:pt x="4423397" y="437756"/>
                  </a:lnTo>
                  <a:lnTo>
                    <a:pt x="4423397" y="0"/>
                  </a:lnTo>
                  <a:close/>
                </a:path>
                <a:path w="7962265" h="438150">
                  <a:moveTo>
                    <a:pt x="4865738" y="0"/>
                  </a:moveTo>
                  <a:lnTo>
                    <a:pt x="4423410" y="0"/>
                  </a:lnTo>
                  <a:lnTo>
                    <a:pt x="4423410" y="437756"/>
                  </a:lnTo>
                  <a:lnTo>
                    <a:pt x="4865738" y="437756"/>
                  </a:lnTo>
                  <a:lnTo>
                    <a:pt x="4865738" y="0"/>
                  </a:lnTo>
                  <a:close/>
                </a:path>
                <a:path w="7962265" h="438150">
                  <a:moveTo>
                    <a:pt x="5308066" y="0"/>
                  </a:moveTo>
                  <a:lnTo>
                    <a:pt x="4865751" y="0"/>
                  </a:lnTo>
                  <a:lnTo>
                    <a:pt x="4865751" y="437756"/>
                  </a:lnTo>
                  <a:lnTo>
                    <a:pt x="5308066" y="437756"/>
                  </a:lnTo>
                  <a:lnTo>
                    <a:pt x="5308066" y="0"/>
                  </a:lnTo>
                  <a:close/>
                </a:path>
                <a:path w="7962265" h="438150">
                  <a:moveTo>
                    <a:pt x="5750420" y="0"/>
                  </a:moveTo>
                  <a:lnTo>
                    <a:pt x="5308092" y="0"/>
                  </a:lnTo>
                  <a:lnTo>
                    <a:pt x="5308092" y="437756"/>
                  </a:lnTo>
                  <a:lnTo>
                    <a:pt x="5750420" y="437756"/>
                  </a:lnTo>
                  <a:lnTo>
                    <a:pt x="5750420" y="0"/>
                  </a:lnTo>
                  <a:close/>
                </a:path>
                <a:path w="7962265" h="438150">
                  <a:moveTo>
                    <a:pt x="6192761" y="0"/>
                  </a:moveTo>
                  <a:lnTo>
                    <a:pt x="5750433" y="0"/>
                  </a:lnTo>
                  <a:lnTo>
                    <a:pt x="5750433" y="437756"/>
                  </a:lnTo>
                  <a:lnTo>
                    <a:pt x="6192761" y="437756"/>
                  </a:lnTo>
                  <a:lnTo>
                    <a:pt x="6192761" y="0"/>
                  </a:lnTo>
                  <a:close/>
                </a:path>
                <a:path w="7962265" h="438150">
                  <a:moveTo>
                    <a:pt x="6635089" y="0"/>
                  </a:moveTo>
                  <a:lnTo>
                    <a:pt x="6192774" y="0"/>
                  </a:lnTo>
                  <a:lnTo>
                    <a:pt x="6192774" y="437756"/>
                  </a:lnTo>
                  <a:lnTo>
                    <a:pt x="6635089" y="437756"/>
                  </a:lnTo>
                  <a:lnTo>
                    <a:pt x="6635089" y="0"/>
                  </a:lnTo>
                  <a:close/>
                </a:path>
                <a:path w="7962265" h="438150">
                  <a:moveTo>
                    <a:pt x="7519644" y="0"/>
                  </a:moveTo>
                  <a:lnTo>
                    <a:pt x="7077443" y="0"/>
                  </a:lnTo>
                  <a:lnTo>
                    <a:pt x="6635115" y="0"/>
                  </a:lnTo>
                  <a:lnTo>
                    <a:pt x="6635115" y="437756"/>
                  </a:lnTo>
                  <a:lnTo>
                    <a:pt x="7077329" y="437756"/>
                  </a:lnTo>
                  <a:lnTo>
                    <a:pt x="7519644" y="437756"/>
                  </a:lnTo>
                  <a:lnTo>
                    <a:pt x="7519644" y="0"/>
                  </a:lnTo>
                  <a:close/>
                </a:path>
                <a:path w="7962265" h="438150">
                  <a:moveTo>
                    <a:pt x="7961998" y="0"/>
                  </a:moveTo>
                  <a:lnTo>
                    <a:pt x="7519670" y="0"/>
                  </a:lnTo>
                  <a:lnTo>
                    <a:pt x="7519670" y="437756"/>
                  </a:lnTo>
                  <a:lnTo>
                    <a:pt x="7961998" y="437756"/>
                  </a:lnTo>
                  <a:lnTo>
                    <a:pt x="7961998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2605" y="2754757"/>
              <a:ext cx="7962265" cy="0"/>
            </a:xfrm>
            <a:custGeom>
              <a:avLst/>
              <a:gdLst/>
              <a:ahLst/>
              <a:cxnLst/>
              <a:rect l="l" t="t" r="r" b="b"/>
              <a:pathLst>
                <a:path w="7962265">
                  <a:moveTo>
                    <a:pt x="0" y="0"/>
                  </a:moveTo>
                  <a:lnTo>
                    <a:pt x="7962011" y="0"/>
                  </a:lnTo>
                </a:path>
              </a:pathLst>
            </a:custGeom>
            <a:ln w="6350">
              <a:solidFill>
                <a:srgbClr val="750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0363200" y="1813560"/>
            <a:ext cx="256540" cy="201295"/>
          </a:xfrm>
          <a:custGeom>
            <a:avLst/>
            <a:gdLst/>
            <a:ahLst/>
            <a:cxnLst/>
            <a:rect l="l" t="t" r="r" b="b"/>
            <a:pathLst>
              <a:path w="256540" h="201294">
                <a:moveTo>
                  <a:pt x="256031" y="0"/>
                </a:moveTo>
                <a:lnTo>
                  <a:pt x="0" y="0"/>
                </a:lnTo>
                <a:lnTo>
                  <a:pt x="0" y="201167"/>
                </a:lnTo>
                <a:lnTo>
                  <a:pt x="256031" y="201167"/>
                </a:lnTo>
                <a:lnTo>
                  <a:pt x="256031" y="0"/>
                </a:lnTo>
                <a:close/>
              </a:path>
            </a:pathLst>
          </a:custGeom>
          <a:solidFill>
            <a:srgbClr val="CA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66247" y="1551432"/>
            <a:ext cx="256540" cy="201295"/>
          </a:xfrm>
          <a:custGeom>
            <a:avLst/>
            <a:gdLst/>
            <a:ahLst/>
            <a:cxnLst/>
            <a:rect l="l" t="t" r="r" b="b"/>
            <a:pathLst>
              <a:path w="256540" h="201294">
                <a:moveTo>
                  <a:pt x="256031" y="0"/>
                </a:moveTo>
                <a:lnTo>
                  <a:pt x="0" y="0"/>
                </a:lnTo>
                <a:lnTo>
                  <a:pt x="0" y="201167"/>
                </a:lnTo>
                <a:lnTo>
                  <a:pt x="256031" y="201167"/>
                </a:lnTo>
                <a:lnTo>
                  <a:pt x="256031" y="0"/>
                </a:lnTo>
                <a:close/>
              </a:path>
            </a:pathLst>
          </a:custGeom>
          <a:solidFill>
            <a:srgbClr val="3E0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82731" y="1547241"/>
            <a:ext cx="11087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5" dirty="0">
                <a:latin typeface="Microsoft Sans Serif"/>
                <a:cs typeface="Microsoft Sans Serif"/>
              </a:rPr>
              <a:t>Biggest</a:t>
            </a:r>
            <a:r>
              <a:rPr sz="1000" spc="-7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challenge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43796" y="6547281"/>
            <a:ext cx="244983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900" spc="30" dirty="0">
                <a:solidFill>
                  <a:srgbClr val="363636"/>
                </a:solidFill>
                <a:latin typeface="Microsoft Sans Serif"/>
                <a:cs typeface="Microsoft Sans Serif"/>
              </a:rPr>
              <a:t>Source:</a:t>
            </a:r>
            <a:r>
              <a:rPr sz="900" spc="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Accenture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2019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Industry</a:t>
            </a:r>
            <a:r>
              <a:rPr sz="90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X.0</a:t>
            </a:r>
            <a:r>
              <a:rPr sz="90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20" dirty="0">
                <a:solidFill>
                  <a:srgbClr val="363636"/>
                </a:solidFill>
                <a:latin typeface="Microsoft Sans Serif"/>
                <a:cs typeface="Microsoft Sans Serif"/>
              </a:rPr>
              <a:t>Survey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1115"/>
              </a:lnSpc>
            </a:pPr>
            <a:fld id="{81D60167-4931-47E6-BA6A-407CBD079E47}" type="slidenum">
              <a:rPr spc="-40" dirty="0"/>
              <a:t>16</a:t>
            </a:fld>
            <a:endParaRPr spc="-4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679430" y="1808479"/>
            <a:ext cx="9817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latin typeface="Microsoft Sans Serif"/>
                <a:cs typeface="Microsoft Sans Serif"/>
              </a:rPr>
              <a:t>Second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biggest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44" y="249682"/>
            <a:ext cx="11263630" cy="93091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2700" marR="5080">
              <a:lnSpc>
                <a:spcPct val="65000"/>
              </a:lnSpc>
              <a:spcBef>
                <a:spcPts val="1610"/>
              </a:spcBef>
            </a:pPr>
            <a:r>
              <a:rPr sz="3600" spc="55" dirty="0">
                <a:solidFill>
                  <a:srgbClr val="000000"/>
                </a:solidFill>
              </a:rPr>
              <a:t>W</a:t>
            </a:r>
            <a:r>
              <a:rPr sz="3600" spc="95" dirty="0">
                <a:solidFill>
                  <a:srgbClr val="000000"/>
                </a:solidFill>
              </a:rPr>
              <a:t>H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50" dirty="0">
                <a:solidFill>
                  <a:srgbClr val="000000"/>
                </a:solidFill>
              </a:rPr>
              <a:t>T</a:t>
            </a:r>
            <a:r>
              <a:rPr sz="3600" spc="-590" dirty="0">
                <a:solidFill>
                  <a:srgbClr val="000000"/>
                </a:solidFill>
              </a:rPr>
              <a:t> </a:t>
            </a:r>
            <a:r>
              <a:rPr sz="3600" spc="-60" dirty="0">
                <a:solidFill>
                  <a:srgbClr val="000000"/>
                </a:solidFill>
              </a:rPr>
              <a:t>D</a:t>
            </a:r>
            <a:r>
              <a:rPr sz="3600" spc="175" dirty="0">
                <a:solidFill>
                  <a:srgbClr val="000000"/>
                </a:solidFill>
              </a:rPr>
              <a:t>O</a:t>
            </a:r>
            <a:r>
              <a:rPr sz="3600" spc="-58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C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265" dirty="0">
                <a:solidFill>
                  <a:srgbClr val="000000"/>
                </a:solidFill>
              </a:rPr>
              <a:t>M</a:t>
            </a:r>
            <a:r>
              <a:rPr sz="3600" spc="-185" dirty="0">
                <a:solidFill>
                  <a:srgbClr val="000000"/>
                </a:solidFill>
              </a:rPr>
              <a:t>P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-325" dirty="0">
                <a:solidFill>
                  <a:srgbClr val="000000"/>
                </a:solidFill>
              </a:rPr>
              <a:t>E</a:t>
            </a:r>
            <a:r>
              <a:rPr sz="3600" spc="-45" dirty="0">
                <a:solidFill>
                  <a:srgbClr val="000000"/>
                </a:solidFill>
              </a:rPr>
              <a:t>S</a:t>
            </a:r>
            <a:r>
              <a:rPr sz="3600" spc="-540" dirty="0">
                <a:solidFill>
                  <a:srgbClr val="000000"/>
                </a:solidFill>
              </a:rPr>
              <a:t> </a:t>
            </a:r>
            <a:r>
              <a:rPr sz="3600" spc="-200" dirty="0">
                <a:solidFill>
                  <a:srgbClr val="000000"/>
                </a:solidFill>
              </a:rPr>
              <a:t>S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100" dirty="0">
                <a:solidFill>
                  <a:srgbClr val="000000"/>
                </a:solidFill>
              </a:rPr>
              <a:t>D</a:t>
            </a:r>
            <a:r>
              <a:rPr sz="3600" spc="-595" dirty="0">
                <a:solidFill>
                  <a:srgbClr val="000000"/>
                </a:solidFill>
              </a:rPr>
              <a:t> 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175" dirty="0">
                <a:solidFill>
                  <a:srgbClr val="000000"/>
                </a:solidFill>
              </a:rPr>
              <a:t>O</a:t>
            </a:r>
            <a:r>
              <a:rPr sz="3600" spc="-595" dirty="0">
                <a:solidFill>
                  <a:srgbClr val="000000"/>
                </a:solidFill>
              </a:rPr>
              <a:t> </a:t>
            </a:r>
            <a:r>
              <a:rPr sz="3600" spc="-260" dirty="0">
                <a:solidFill>
                  <a:srgbClr val="000000"/>
                </a:solidFill>
              </a:rPr>
              <a:t>L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200" dirty="0">
                <a:solidFill>
                  <a:srgbClr val="000000"/>
                </a:solidFill>
              </a:rPr>
              <a:t>S</a:t>
            </a:r>
            <a:r>
              <a:rPr sz="3600" spc="-170" dirty="0">
                <a:solidFill>
                  <a:srgbClr val="000000"/>
                </a:solidFill>
              </a:rPr>
              <a:t>E</a:t>
            </a:r>
            <a:r>
              <a:rPr sz="3600" spc="-570" dirty="0">
                <a:solidFill>
                  <a:srgbClr val="000000"/>
                </a:solidFill>
              </a:rPr>
              <a:t> 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-90" dirty="0">
                <a:solidFill>
                  <a:srgbClr val="000000"/>
                </a:solidFill>
              </a:rPr>
              <a:t>F</a:t>
            </a:r>
            <a:r>
              <a:rPr sz="3600" spc="-575" dirty="0">
                <a:solidFill>
                  <a:srgbClr val="000000"/>
                </a:solidFill>
              </a:rPr>
              <a:t> 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95" dirty="0">
                <a:solidFill>
                  <a:srgbClr val="000000"/>
                </a:solidFill>
              </a:rPr>
              <a:t>H</a:t>
            </a:r>
            <a:r>
              <a:rPr sz="3600" spc="-325" dirty="0">
                <a:solidFill>
                  <a:srgbClr val="000000"/>
                </a:solidFill>
              </a:rPr>
              <a:t>E</a:t>
            </a:r>
            <a:r>
              <a:rPr sz="3600" spc="60" dirty="0">
                <a:solidFill>
                  <a:srgbClr val="000000"/>
                </a:solidFill>
              </a:rPr>
              <a:t>Y</a:t>
            </a:r>
            <a:r>
              <a:rPr sz="3600" spc="-590" dirty="0">
                <a:solidFill>
                  <a:srgbClr val="000000"/>
                </a:solidFill>
              </a:rPr>
              <a:t> </a:t>
            </a:r>
            <a:r>
              <a:rPr sz="3600" spc="-250" dirty="0">
                <a:solidFill>
                  <a:srgbClr val="000000"/>
                </a:solidFill>
              </a:rPr>
              <a:t>F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-65" dirty="0">
                <a:solidFill>
                  <a:srgbClr val="000000"/>
                </a:solidFill>
              </a:rPr>
              <a:t>L  </a:t>
            </a:r>
            <a:r>
              <a:rPr sz="3600" spc="-100" dirty="0">
                <a:solidFill>
                  <a:srgbClr val="000000"/>
                </a:solidFill>
              </a:rPr>
              <a:t>T</a:t>
            </a:r>
            <a:r>
              <a:rPr sz="3600" spc="175" dirty="0">
                <a:solidFill>
                  <a:srgbClr val="000000"/>
                </a:solidFill>
              </a:rPr>
              <a:t>O</a:t>
            </a:r>
            <a:r>
              <a:rPr sz="3600" spc="-595" dirty="0">
                <a:solidFill>
                  <a:srgbClr val="000000"/>
                </a:solidFill>
              </a:rPr>
              <a:t> </a:t>
            </a:r>
            <a:r>
              <a:rPr sz="3600" spc="-35" dirty="0">
                <a:solidFill>
                  <a:srgbClr val="000000"/>
                </a:solidFill>
              </a:rPr>
              <a:t>A</a:t>
            </a:r>
            <a:r>
              <a:rPr sz="3600" spc="-60" dirty="0">
                <a:solidFill>
                  <a:srgbClr val="000000"/>
                </a:solidFill>
              </a:rPr>
              <a:t>DD</a:t>
            </a:r>
            <a:r>
              <a:rPr sz="3600" spc="-220" dirty="0">
                <a:solidFill>
                  <a:srgbClr val="000000"/>
                </a:solidFill>
              </a:rPr>
              <a:t>R</a:t>
            </a:r>
            <a:r>
              <a:rPr sz="3600" spc="-330" dirty="0">
                <a:solidFill>
                  <a:srgbClr val="000000"/>
                </a:solidFill>
              </a:rPr>
              <a:t>E</a:t>
            </a:r>
            <a:r>
              <a:rPr sz="3600" spc="-200" dirty="0">
                <a:solidFill>
                  <a:srgbClr val="000000"/>
                </a:solidFill>
              </a:rPr>
              <a:t>S</a:t>
            </a:r>
            <a:r>
              <a:rPr sz="3600" spc="-45" dirty="0">
                <a:solidFill>
                  <a:srgbClr val="000000"/>
                </a:solidFill>
              </a:rPr>
              <a:t>S</a:t>
            </a:r>
            <a:r>
              <a:rPr sz="3600" spc="-565" dirty="0">
                <a:solidFill>
                  <a:srgbClr val="000000"/>
                </a:solidFill>
              </a:rPr>
              <a:t> </a:t>
            </a:r>
            <a:r>
              <a:rPr sz="3600" spc="-100" dirty="0">
                <a:solidFill>
                  <a:srgbClr val="000000"/>
                </a:solidFill>
              </a:rPr>
              <a:t>T</a:t>
            </a:r>
            <a:r>
              <a:rPr sz="3600" spc="95" dirty="0">
                <a:solidFill>
                  <a:srgbClr val="000000"/>
                </a:solidFill>
              </a:rPr>
              <a:t>H</a:t>
            </a:r>
            <a:r>
              <a:rPr sz="3600" spc="-330" dirty="0">
                <a:solidFill>
                  <a:srgbClr val="000000"/>
                </a:solidFill>
              </a:rPr>
              <a:t>E</a:t>
            </a:r>
            <a:r>
              <a:rPr sz="3600" spc="-200" dirty="0">
                <a:solidFill>
                  <a:srgbClr val="000000"/>
                </a:solidFill>
              </a:rPr>
              <a:t>S</a:t>
            </a:r>
            <a:r>
              <a:rPr sz="3600" spc="-170" dirty="0">
                <a:solidFill>
                  <a:srgbClr val="000000"/>
                </a:solidFill>
              </a:rPr>
              <a:t>E</a:t>
            </a:r>
            <a:r>
              <a:rPr sz="3600" spc="-56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C</a:t>
            </a:r>
            <a:r>
              <a:rPr sz="3600" spc="95" dirty="0">
                <a:solidFill>
                  <a:srgbClr val="000000"/>
                </a:solidFill>
              </a:rPr>
              <a:t>H</a:t>
            </a:r>
            <a:r>
              <a:rPr sz="3600" spc="-35" dirty="0">
                <a:solidFill>
                  <a:srgbClr val="000000"/>
                </a:solidFill>
              </a:rPr>
              <a:t>A</a:t>
            </a:r>
            <a:r>
              <a:rPr sz="3600" spc="-254" dirty="0">
                <a:solidFill>
                  <a:srgbClr val="000000"/>
                </a:solidFill>
              </a:rPr>
              <a:t>LL</a:t>
            </a:r>
            <a:r>
              <a:rPr sz="3600" spc="-330" dirty="0">
                <a:solidFill>
                  <a:srgbClr val="000000"/>
                </a:solidFill>
              </a:rPr>
              <a:t>E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-95" dirty="0">
                <a:solidFill>
                  <a:srgbClr val="000000"/>
                </a:solidFill>
              </a:rPr>
              <a:t>G</a:t>
            </a:r>
            <a:r>
              <a:rPr sz="3600" spc="-330" dirty="0">
                <a:solidFill>
                  <a:srgbClr val="000000"/>
                </a:solidFill>
              </a:rPr>
              <a:t>E</a:t>
            </a:r>
            <a:r>
              <a:rPr sz="3600" spc="-200" dirty="0">
                <a:solidFill>
                  <a:srgbClr val="000000"/>
                </a:solidFill>
              </a:rPr>
              <a:t>S</a:t>
            </a:r>
            <a:r>
              <a:rPr sz="3600" spc="-170" dirty="0">
                <a:solidFill>
                  <a:srgbClr val="000000"/>
                </a:solidFill>
              </a:rPr>
              <a:t>?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52116" y="2903220"/>
          <a:ext cx="4079875" cy="1367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5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3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2721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Microsoft Sans Serif"/>
                          <a:cs typeface="Microsoft Sans Serif"/>
                        </a:rPr>
                        <a:t>%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410" marB="0">
                    <a:lnB w="80772">
                      <a:solidFill>
                        <a:srgbClr val="FFFFFF"/>
                      </a:solidFill>
                      <a:prstDash val="solid"/>
                    </a:lnB>
                    <a:solidFill>
                      <a:srgbClr val="CCBB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Microsoft Sans Serif"/>
                          <a:cs typeface="Microsoft Sans Serif"/>
                        </a:rPr>
                        <a:t>24%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410" marB="0">
                    <a:lnB w="80772">
                      <a:solidFill>
                        <a:srgbClr val="FFFFFF"/>
                      </a:solidFill>
                      <a:prstDash val="solid"/>
                    </a:lnB>
                    <a:solidFill>
                      <a:srgbClr val="B194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23%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410" marB="0">
                    <a:lnB w="80772">
                      <a:solidFill>
                        <a:srgbClr val="FFFFFF"/>
                      </a:solidFill>
                      <a:prstDash val="solid"/>
                    </a:lnB>
                    <a:solidFill>
                      <a:srgbClr val="925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28%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410" marB="0">
                    <a:lnB w="80772">
                      <a:solidFill>
                        <a:srgbClr val="FFFFFF"/>
                      </a:solidFill>
                      <a:prstDash val="solid"/>
                    </a:lnB>
                    <a:solidFill>
                      <a:srgbClr val="7800F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830"/>
                        </a:spcBef>
                        <a:tabLst>
                          <a:tab pos="627380" algn="l"/>
                        </a:tabLst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17%	5%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410" marB="0">
                    <a:lnB w="80772">
                      <a:solidFill>
                        <a:srgbClr val="FFFFFF"/>
                      </a:solidFill>
                      <a:prstDash val="solid"/>
                    </a:lnB>
                    <a:solidFill>
                      <a:srgbClr val="6B00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Microsoft Sans Serif"/>
                          <a:cs typeface="Microsoft Sans Serif"/>
                        </a:rPr>
                        <a:t>6%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" marB="0">
                    <a:lnT w="80772">
                      <a:solidFill>
                        <a:srgbClr val="FFFFFF"/>
                      </a:solidFill>
                      <a:prstDash val="solid"/>
                    </a:lnT>
                    <a:lnB w="79248">
                      <a:solidFill>
                        <a:srgbClr val="FFFFFF"/>
                      </a:solidFill>
                      <a:prstDash val="solid"/>
                    </a:lnB>
                    <a:solidFill>
                      <a:srgbClr val="CCBB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Microsoft Sans Serif"/>
                          <a:cs typeface="Microsoft Sans Serif"/>
                        </a:rPr>
                        <a:t>25%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" marB="0">
                    <a:lnT w="80772">
                      <a:solidFill>
                        <a:srgbClr val="FFFFFF"/>
                      </a:solidFill>
                      <a:prstDash val="solid"/>
                    </a:lnT>
                    <a:lnB w="79248">
                      <a:solidFill>
                        <a:srgbClr val="FFFFFF"/>
                      </a:solidFill>
                      <a:prstDash val="solid"/>
                    </a:lnB>
                    <a:solidFill>
                      <a:srgbClr val="B194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sz="1200" spc="-9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21%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" marB="0">
                    <a:lnT w="80772">
                      <a:solidFill>
                        <a:srgbClr val="FFFFFF"/>
                      </a:solidFill>
                      <a:prstDash val="solid"/>
                    </a:lnT>
                    <a:lnB w="79248">
                      <a:solidFill>
                        <a:srgbClr val="FFFFFF"/>
                      </a:solidFill>
                      <a:prstDash val="solid"/>
                    </a:lnB>
                    <a:solidFill>
                      <a:srgbClr val="9258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5334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29%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" marB="0">
                    <a:lnT w="80772">
                      <a:solidFill>
                        <a:srgbClr val="FFFFFF"/>
                      </a:solidFill>
                      <a:prstDash val="solid"/>
                    </a:lnT>
                    <a:lnB w="79248">
                      <a:solidFill>
                        <a:srgbClr val="FFFFFF"/>
                      </a:solidFill>
                      <a:prstDash val="solid"/>
                    </a:lnB>
                    <a:solidFill>
                      <a:srgbClr val="7800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16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1200" spc="7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3%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" marB="0">
                    <a:lnT w="80772">
                      <a:solidFill>
                        <a:srgbClr val="FFFFFF"/>
                      </a:solidFill>
                      <a:prstDash val="solid"/>
                    </a:lnT>
                    <a:lnB w="79248">
                      <a:solidFill>
                        <a:srgbClr val="FFFFFF"/>
                      </a:solidFill>
                      <a:prstDash val="solid"/>
                    </a:lnB>
                    <a:solidFill>
                      <a:srgbClr val="6B00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Microsoft Sans Serif"/>
                          <a:cs typeface="Microsoft Sans Serif"/>
                        </a:rPr>
                        <a:t>8%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79248">
                      <a:solidFill>
                        <a:srgbClr val="FFFFFF"/>
                      </a:solidFill>
                      <a:prstDash val="solid"/>
                    </a:lnT>
                    <a:solidFill>
                      <a:srgbClr val="CCB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90830">
                        <a:lnSpc>
                          <a:spcPct val="100000"/>
                        </a:lnSpc>
                      </a:pPr>
                      <a:r>
                        <a:rPr sz="1200" spc="-95" dirty="0">
                          <a:solidFill>
                            <a:srgbClr val="404040"/>
                          </a:solidFill>
                          <a:latin typeface="Microsoft Sans Serif"/>
                          <a:cs typeface="Microsoft Sans Serif"/>
                        </a:rPr>
                        <a:t>21%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79248">
                      <a:solidFill>
                        <a:srgbClr val="FFFFFF"/>
                      </a:solidFill>
                      <a:prstDash val="solid"/>
                    </a:lnT>
                    <a:solidFill>
                      <a:srgbClr val="B194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6670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24%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79248">
                      <a:solidFill>
                        <a:srgbClr val="FFFFFF"/>
                      </a:solidFill>
                      <a:prstDash val="solid"/>
                    </a:lnT>
                    <a:solidFill>
                      <a:srgbClr val="9258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32%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79248">
                      <a:solidFill>
                        <a:srgbClr val="FFFFFF"/>
                      </a:solidFill>
                      <a:prstDash val="solid"/>
                    </a:lnT>
                    <a:solidFill>
                      <a:srgbClr val="7800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12</a:t>
                      </a:r>
                      <a:r>
                        <a:rPr sz="1200" spc="-44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2%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R w="80772">
                      <a:solidFill>
                        <a:srgbClr val="5B00BB"/>
                      </a:solidFill>
                      <a:prstDash val="solid"/>
                    </a:lnR>
                    <a:lnT w="79248">
                      <a:solidFill>
                        <a:srgbClr val="FFFFFF"/>
                      </a:solidFill>
                      <a:prstDash val="solid"/>
                    </a:lnT>
                    <a:solidFill>
                      <a:srgbClr val="6B0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452116" y="5315711"/>
            <a:ext cx="894715" cy="402590"/>
            <a:chOff x="2452116" y="5315711"/>
            <a:chExt cx="894715" cy="402590"/>
          </a:xfrm>
        </p:grpSpPr>
        <p:sp>
          <p:nvSpPr>
            <p:cNvPr id="5" name="object 5"/>
            <p:cNvSpPr/>
            <p:nvPr/>
          </p:nvSpPr>
          <p:spPr>
            <a:xfrm>
              <a:off x="2452116" y="5315711"/>
              <a:ext cx="121920" cy="402590"/>
            </a:xfrm>
            <a:custGeom>
              <a:avLst/>
              <a:gdLst/>
              <a:ahLst/>
              <a:cxnLst/>
              <a:rect l="l" t="t" r="r" b="b"/>
              <a:pathLst>
                <a:path w="121919" h="402589">
                  <a:moveTo>
                    <a:pt x="121919" y="0"/>
                  </a:moveTo>
                  <a:lnTo>
                    <a:pt x="0" y="0"/>
                  </a:lnTo>
                  <a:lnTo>
                    <a:pt x="0" y="402335"/>
                  </a:lnTo>
                  <a:lnTo>
                    <a:pt x="121919" y="402335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CCB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74036" y="5315711"/>
              <a:ext cx="772795" cy="402590"/>
            </a:xfrm>
            <a:custGeom>
              <a:avLst/>
              <a:gdLst/>
              <a:ahLst/>
              <a:cxnLst/>
              <a:rect l="l" t="t" r="r" b="b"/>
              <a:pathLst>
                <a:path w="772795" h="402589">
                  <a:moveTo>
                    <a:pt x="772667" y="0"/>
                  </a:moveTo>
                  <a:lnTo>
                    <a:pt x="0" y="0"/>
                  </a:lnTo>
                  <a:lnTo>
                    <a:pt x="0" y="402335"/>
                  </a:lnTo>
                  <a:lnTo>
                    <a:pt x="772667" y="402335"/>
                  </a:lnTo>
                  <a:lnTo>
                    <a:pt x="772667" y="0"/>
                  </a:lnTo>
                  <a:close/>
                </a:path>
              </a:pathLst>
            </a:custGeom>
            <a:solidFill>
              <a:srgbClr val="B19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321552" y="4834128"/>
            <a:ext cx="160020" cy="402590"/>
          </a:xfrm>
          <a:custGeom>
            <a:avLst/>
            <a:gdLst/>
            <a:ahLst/>
            <a:cxnLst/>
            <a:rect l="l" t="t" r="r" b="b"/>
            <a:pathLst>
              <a:path w="160020" h="402589">
                <a:moveTo>
                  <a:pt x="160020" y="0"/>
                </a:moveTo>
                <a:lnTo>
                  <a:pt x="0" y="0"/>
                </a:lnTo>
                <a:lnTo>
                  <a:pt x="0" y="402336"/>
                </a:lnTo>
                <a:lnTo>
                  <a:pt x="160020" y="402336"/>
                </a:lnTo>
                <a:lnTo>
                  <a:pt x="160020" y="0"/>
                </a:lnTo>
                <a:close/>
              </a:path>
            </a:pathLst>
          </a:custGeom>
          <a:solidFill>
            <a:srgbClr val="5B00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4710" y="2974975"/>
            <a:ext cx="1901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latin typeface="Arial"/>
                <a:cs typeface="Arial"/>
              </a:rPr>
              <a:t>L</a:t>
            </a:r>
            <a:r>
              <a:rPr sz="1200" b="1" spc="20" dirty="0">
                <a:latin typeface="Arial"/>
                <a:cs typeface="Arial"/>
              </a:rPr>
              <a:t>O</a:t>
            </a:r>
            <a:r>
              <a:rPr sz="1200" b="1" spc="25" dirty="0">
                <a:latin typeface="Arial"/>
                <a:cs typeface="Arial"/>
              </a:rPr>
              <a:t>S</a:t>
            </a:r>
            <a:r>
              <a:rPr sz="1200" b="1" spc="-15" dirty="0">
                <a:latin typeface="Arial"/>
                <a:cs typeface="Arial"/>
              </a:rPr>
              <a:t>S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IN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MA</a:t>
            </a:r>
            <a:r>
              <a:rPr sz="1200" b="1" spc="-25" dirty="0">
                <a:latin typeface="Arial"/>
                <a:cs typeface="Arial"/>
              </a:rPr>
              <a:t>R</a:t>
            </a:r>
            <a:r>
              <a:rPr sz="1200" b="1" spc="5" dirty="0">
                <a:latin typeface="Arial"/>
                <a:cs typeface="Arial"/>
              </a:rPr>
              <a:t>K</a:t>
            </a:r>
            <a:r>
              <a:rPr sz="1200" b="1" spc="-20" dirty="0">
                <a:latin typeface="Arial"/>
                <a:cs typeface="Arial"/>
              </a:rPr>
              <a:t>ET</a:t>
            </a:r>
            <a:r>
              <a:rPr sz="1200" b="1" spc="-114" dirty="0">
                <a:latin typeface="Arial"/>
                <a:cs typeface="Arial"/>
              </a:rPr>
              <a:t> </a:t>
            </a:r>
            <a:r>
              <a:rPr sz="1200" b="1" spc="45" dirty="0">
                <a:latin typeface="Arial"/>
                <a:cs typeface="Arial"/>
              </a:rPr>
              <a:t>C</a:t>
            </a:r>
            <a:r>
              <a:rPr sz="1200" b="1" spc="50" dirty="0">
                <a:latin typeface="Arial"/>
                <a:cs typeface="Arial"/>
              </a:rPr>
              <a:t>A</a:t>
            </a:r>
            <a:r>
              <a:rPr sz="1200" b="1" spc="-10" dirty="0">
                <a:latin typeface="Arial"/>
                <a:cs typeface="Arial"/>
              </a:rPr>
              <a:t>P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800" spc="127" baseline="-6944" dirty="0">
                <a:solidFill>
                  <a:srgbClr val="404040"/>
                </a:solidFill>
                <a:latin typeface="Microsoft Sans Serif"/>
                <a:cs typeface="Microsoft Sans Serif"/>
              </a:rPr>
              <a:t>4</a:t>
            </a:r>
            <a:endParaRPr sz="1800" baseline="-6944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2116" y="4834128"/>
            <a:ext cx="212725" cy="402590"/>
          </a:xfrm>
          <a:prstGeom prst="rect">
            <a:avLst/>
          </a:prstGeom>
          <a:solidFill>
            <a:srgbClr val="CCBBFF"/>
          </a:solidFill>
        </p:spPr>
        <p:txBody>
          <a:bodyPr vert="horz" wrap="square" lIns="0" tIns="1054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30"/>
              </a:spcBef>
            </a:pPr>
            <a:r>
              <a:rPr sz="12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5%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2116" y="5409691"/>
            <a:ext cx="8947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  <a:tabLst>
                <a:tab pos="368300" algn="l"/>
              </a:tabLst>
            </a:pPr>
            <a:r>
              <a:rPr sz="12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%	</a:t>
            </a:r>
            <a:r>
              <a:rPr sz="12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19%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1760" y="4834128"/>
            <a:ext cx="439420" cy="402590"/>
          </a:xfrm>
          <a:prstGeom prst="rect">
            <a:avLst/>
          </a:prstGeom>
          <a:solidFill>
            <a:srgbClr val="B194FF"/>
          </a:solidFill>
        </p:spPr>
        <p:txBody>
          <a:bodyPr vert="horz" wrap="square" lIns="0" tIns="10541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830"/>
              </a:spcBef>
            </a:pPr>
            <a:r>
              <a:rPr sz="1200" spc="-160" dirty="0">
                <a:solidFill>
                  <a:srgbClr val="404040"/>
                </a:solidFill>
                <a:latin typeface="Microsoft Sans Serif"/>
                <a:cs typeface="Microsoft Sans Serif"/>
              </a:rPr>
              <a:t>11%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90672" y="4834128"/>
            <a:ext cx="1196340" cy="402590"/>
          </a:xfrm>
          <a:prstGeom prst="rect">
            <a:avLst/>
          </a:prstGeom>
          <a:solidFill>
            <a:srgbClr val="9258FF"/>
          </a:solidFill>
        </p:spPr>
        <p:txBody>
          <a:bodyPr vert="horz" wrap="square" lIns="0" tIns="1054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30%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6703" y="5315711"/>
            <a:ext cx="855344" cy="402590"/>
          </a:xfrm>
          <a:prstGeom prst="rect">
            <a:avLst/>
          </a:prstGeom>
          <a:solidFill>
            <a:srgbClr val="9258FF"/>
          </a:solidFill>
        </p:spPr>
        <p:txBody>
          <a:bodyPr vert="horz" wrap="square" lIns="0" tIns="1066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40"/>
              </a:spcBef>
            </a:pPr>
            <a:r>
              <a:rPr sz="12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21%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7011" y="4834128"/>
            <a:ext cx="1077595" cy="402590"/>
          </a:xfrm>
          <a:prstGeom prst="rect">
            <a:avLst/>
          </a:prstGeom>
          <a:solidFill>
            <a:srgbClr val="7800F3"/>
          </a:solidFill>
        </p:spPr>
        <p:txBody>
          <a:bodyPr vert="horz" wrap="square" lIns="0" tIns="1054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sz="1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27%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01667" y="5315711"/>
            <a:ext cx="1262380" cy="402590"/>
          </a:xfrm>
          <a:prstGeom prst="rect">
            <a:avLst/>
          </a:prstGeom>
          <a:solidFill>
            <a:srgbClr val="7800F3"/>
          </a:solidFill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12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31%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4479" y="4834128"/>
            <a:ext cx="1097280" cy="402590"/>
          </a:xfrm>
          <a:prstGeom prst="rect">
            <a:avLst/>
          </a:prstGeom>
          <a:solidFill>
            <a:srgbClr val="6B00DA"/>
          </a:solidFill>
        </p:spPr>
        <p:txBody>
          <a:bodyPr vert="horz" wrap="square" lIns="0" tIns="105410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830"/>
              </a:spcBef>
              <a:tabLst>
                <a:tab pos="861694" algn="l"/>
              </a:tabLst>
            </a:pPr>
            <a:r>
              <a:rPr sz="1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1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4%	4%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63540" y="5315711"/>
            <a:ext cx="774700" cy="402590"/>
          </a:xfrm>
          <a:prstGeom prst="rect">
            <a:avLst/>
          </a:prstGeom>
          <a:solidFill>
            <a:srgbClr val="6B00DA"/>
          </a:solidFill>
        </p:spPr>
        <p:txBody>
          <a:bodyPr vert="horz" wrap="square" lIns="0" tIns="106680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840"/>
              </a:spcBef>
            </a:pPr>
            <a:r>
              <a:rPr sz="1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19%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7732" y="5315711"/>
            <a:ext cx="243840" cy="402590"/>
          </a:xfrm>
          <a:prstGeom prst="rect">
            <a:avLst/>
          </a:prstGeom>
          <a:solidFill>
            <a:srgbClr val="5B00BB"/>
          </a:solidFill>
        </p:spPr>
        <p:txBody>
          <a:bodyPr vert="horz" wrap="square" lIns="0" tIns="1066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6%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7006" y="5432552"/>
            <a:ext cx="1800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latin typeface="Arial"/>
                <a:cs typeface="Arial"/>
              </a:rPr>
              <a:t>C</a:t>
            </a:r>
            <a:r>
              <a:rPr sz="1200" b="1" spc="60" dirty="0">
                <a:latin typeface="Arial"/>
                <a:cs typeface="Arial"/>
              </a:rPr>
              <a:t>O</a:t>
            </a:r>
            <a:r>
              <a:rPr sz="1200" b="1" spc="-15" dirty="0">
                <a:latin typeface="Arial"/>
                <a:cs typeface="Arial"/>
              </a:rPr>
              <a:t>S</a:t>
            </a:r>
            <a:r>
              <a:rPr sz="1200" b="1" spc="15" dirty="0">
                <a:latin typeface="Arial"/>
                <a:cs typeface="Arial"/>
              </a:rPr>
              <a:t>T</a:t>
            </a:r>
            <a:r>
              <a:rPr sz="1200" b="1" spc="-114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ES</a:t>
            </a:r>
            <a:r>
              <a:rPr sz="1200" b="1" spc="45" dirty="0">
                <a:latin typeface="Arial"/>
                <a:cs typeface="Arial"/>
              </a:rPr>
              <a:t>C</a:t>
            </a:r>
            <a:r>
              <a:rPr sz="1200" b="1" spc="50" dirty="0">
                <a:latin typeface="Arial"/>
                <a:cs typeface="Arial"/>
              </a:rPr>
              <a:t>A</a:t>
            </a:r>
            <a:r>
              <a:rPr sz="1200" b="1" spc="-40" dirty="0">
                <a:latin typeface="Arial"/>
                <a:cs typeface="Arial"/>
              </a:rPr>
              <a:t>L</a:t>
            </a:r>
            <a:r>
              <a:rPr sz="1200" b="1" spc="35" dirty="0">
                <a:latin typeface="Arial"/>
                <a:cs typeface="Arial"/>
              </a:rPr>
              <a:t>A</a:t>
            </a:r>
            <a:r>
              <a:rPr sz="1200" b="1" spc="15" dirty="0">
                <a:latin typeface="Arial"/>
                <a:cs typeface="Arial"/>
              </a:rPr>
              <a:t>T</a:t>
            </a:r>
            <a:r>
              <a:rPr sz="1200" b="1" spc="65" dirty="0">
                <a:latin typeface="Arial"/>
                <a:cs typeface="Arial"/>
              </a:rPr>
              <a:t>IO</a:t>
            </a:r>
            <a:r>
              <a:rPr sz="1200" b="1" spc="95" dirty="0">
                <a:latin typeface="Arial"/>
                <a:cs typeface="Arial"/>
              </a:rPr>
              <a:t>N</a:t>
            </a:r>
            <a:r>
              <a:rPr sz="1200" b="1" spc="-15" dirty="0">
                <a:latin typeface="Arial"/>
                <a:cs typeface="Arial"/>
              </a:rPr>
              <a:t>S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800" spc="104" baseline="9259" dirty="0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endParaRPr sz="1800" baseline="9259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42616" y="5977128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80772" y="0"/>
                </a:moveTo>
                <a:lnTo>
                  <a:pt x="0" y="0"/>
                </a:lnTo>
                <a:lnTo>
                  <a:pt x="0" y="80772"/>
                </a:lnTo>
                <a:lnTo>
                  <a:pt x="80772" y="80772"/>
                </a:lnTo>
                <a:lnTo>
                  <a:pt x="80772" y="0"/>
                </a:lnTo>
                <a:close/>
              </a:path>
            </a:pathLst>
          </a:custGeom>
          <a:solidFill>
            <a:srgbClr val="CCB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47010" y="5857138"/>
            <a:ext cx="78105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00"/>
              </a:lnSpc>
              <a:spcBef>
                <a:spcPts val="100"/>
              </a:spcBef>
            </a:pPr>
            <a:r>
              <a:rPr sz="1200" spc="35" dirty="0">
                <a:solidFill>
                  <a:srgbClr val="585858"/>
                </a:solidFill>
                <a:latin typeface="Microsoft Sans Serif"/>
                <a:cs typeface="Microsoft Sans Serif"/>
              </a:rPr>
              <a:t>No</a:t>
            </a:r>
            <a:r>
              <a:rPr sz="1200" spc="-7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65" dirty="0">
                <a:solidFill>
                  <a:srgbClr val="585858"/>
                </a:solidFill>
                <a:latin typeface="Microsoft Sans Serif"/>
                <a:cs typeface="Microsoft Sans Serif"/>
              </a:rPr>
              <a:t>Impact </a:t>
            </a:r>
            <a:r>
              <a:rPr sz="1200" spc="-3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-100" dirty="0">
                <a:solidFill>
                  <a:srgbClr val="585858"/>
                </a:solidFill>
                <a:latin typeface="Microsoft Sans Serif"/>
                <a:cs typeface="Microsoft Sans Serif"/>
              </a:rPr>
              <a:t>11-15%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09059" y="5977128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772" y="0"/>
                </a:moveTo>
                <a:lnTo>
                  <a:pt x="0" y="0"/>
                </a:lnTo>
                <a:lnTo>
                  <a:pt x="0" y="80772"/>
                </a:lnTo>
                <a:lnTo>
                  <a:pt x="80772" y="80772"/>
                </a:lnTo>
                <a:lnTo>
                  <a:pt x="80772" y="0"/>
                </a:lnTo>
                <a:close/>
              </a:path>
            </a:pathLst>
          </a:custGeom>
          <a:solidFill>
            <a:srgbClr val="B19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013708" y="5857138"/>
            <a:ext cx="549275" cy="48323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-60" dirty="0">
                <a:solidFill>
                  <a:srgbClr val="585858"/>
                </a:solidFill>
                <a:latin typeface="Microsoft Sans Serif"/>
                <a:cs typeface="Microsoft Sans Serif"/>
              </a:rPr>
              <a:t>1-5%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200" spc="-30" dirty="0">
                <a:solidFill>
                  <a:srgbClr val="585858"/>
                </a:solidFill>
                <a:latin typeface="Microsoft Sans Serif"/>
                <a:cs typeface="Microsoft Sans Serif"/>
              </a:rPr>
              <a:t>16-</a:t>
            </a:r>
            <a:r>
              <a:rPr sz="12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2</a:t>
            </a:r>
            <a:r>
              <a:rPr sz="1200" spc="155" dirty="0">
                <a:solidFill>
                  <a:srgbClr val="585858"/>
                </a:solidFill>
                <a:latin typeface="Microsoft Sans Serif"/>
                <a:cs typeface="Microsoft Sans Serif"/>
              </a:rPr>
              <a:t>0</a:t>
            </a:r>
            <a:r>
              <a:rPr sz="1200" spc="-114" dirty="0">
                <a:solidFill>
                  <a:srgbClr val="585858"/>
                </a:solidFill>
                <a:latin typeface="Microsoft Sans Serif"/>
                <a:cs typeface="Microsoft Sans Serif"/>
              </a:rPr>
              <a:t>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75503" y="5977128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772" y="0"/>
                </a:moveTo>
                <a:lnTo>
                  <a:pt x="0" y="0"/>
                </a:lnTo>
                <a:lnTo>
                  <a:pt x="0" y="80772"/>
                </a:lnTo>
                <a:lnTo>
                  <a:pt x="80772" y="80772"/>
                </a:lnTo>
                <a:lnTo>
                  <a:pt x="80772" y="0"/>
                </a:lnTo>
                <a:close/>
              </a:path>
            </a:pathLst>
          </a:custGeom>
          <a:solidFill>
            <a:srgbClr val="925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80786" y="5857138"/>
            <a:ext cx="844550" cy="48323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6-10%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2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Above</a:t>
            </a:r>
            <a:r>
              <a:rPr sz="1200" spc="-7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20%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42616" y="6205728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80772" y="0"/>
                </a:moveTo>
                <a:lnTo>
                  <a:pt x="0" y="0"/>
                </a:lnTo>
                <a:lnTo>
                  <a:pt x="0" y="80772"/>
                </a:lnTo>
                <a:lnTo>
                  <a:pt x="80772" y="80772"/>
                </a:lnTo>
                <a:lnTo>
                  <a:pt x="80772" y="0"/>
                </a:lnTo>
                <a:close/>
              </a:path>
            </a:pathLst>
          </a:custGeom>
          <a:solidFill>
            <a:srgbClr val="780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09059" y="6205728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772" y="0"/>
                </a:moveTo>
                <a:lnTo>
                  <a:pt x="0" y="0"/>
                </a:lnTo>
                <a:lnTo>
                  <a:pt x="0" y="80772"/>
                </a:lnTo>
                <a:lnTo>
                  <a:pt x="80772" y="80772"/>
                </a:lnTo>
                <a:lnTo>
                  <a:pt x="80772" y="0"/>
                </a:lnTo>
                <a:close/>
              </a:path>
            </a:pathLst>
          </a:custGeom>
          <a:solidFill>
            <a:srgbClr val="6B0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75503" y="6205728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772" y="0"/>
                </a:moveTo>
                <a:lnTo>
                  <a:pt x="0" y="0"/>
                </a:lnTo>
                <a:lnTo>
                  <a:pt x="0" y="80772"/>
                </a:lnTo>
                <a:lnTo>
                  <a:pt x="80772" y="80772"/>
                </a:lnTo>
                <a:lnTo>
                  <a:pt x="80772" y="0"/>
                </a:lnTo>
                <a:close/>
              </a:path>
            </a:pathLst>
          </a:custGeom>
          <a:solidFill>
            <a:srgbClr val="5B00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7420356" y="3383279"/>
            <a:ext cx="2962910" cy="399415"/>
            <a:chOff x="7420356" y="3383279"/>
            <a:chExt cx="2962910" cy="399415"/>
          </a:xfrm>
        </p:grpSpPr>
        <p:sp>
          <p:nvSpPr>
            <p:cNvPr id="30" name="object 30"/>
            <p:cNvSpPr/>
            <p:nvPr/>
          </p:nvSpPr>
          <p:spPr>
            <a:xfrm>
              <a:off x="7420356" y="3383279"/>
              <a:ext cx="864235" cy="399415"/>
            </a:xfrm>
            <a:custGeom>
              <a:avLst/>
              <a:gdLst/>
              <a:ahLst/>
              <a:cxnLst/>
              <a:rect l="l" t="t" r="r" b="b"/>
              <a:pathLst>
                <a:path w="864234" h="399414">
                  <a:moveTo>
                    <a:pt x="864108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864108" y="399288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94D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84464" y="3383279"/>
              <a:ext cx="1152525" cy="399415"/>
            </a:xfrm>
            <a:custGeom>
              <a:avLst/>
              <a:gdLst/>
              <a:ahLst/>
              <a:cxnLst/>
              <a:rect l="l" t="t" r="r" b="b"/>
              <a:pathLst>
                <a:path w="1152525" h="399414">
                  <a:moveTo>
                    <a:pt x="1152143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1152143" y="39928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58C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436608" y="3383279"/>
              <a:ext cx="946785" cy="399415"/>
            </a:xfrm>
            <a:custGeom>
              <a:avLst/>
              <a:gdLst/>
              <a:ahLst/>
              <a:cxnLst/>
              <a:rect l="l" t="t" r="r" b="b"/>
              <a:pathLst>
                <a:path w="946784" h="399414">
                  <a:moveTo>
                    <a:pt x="946403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946403" y="399288"/>
                  </a:lnTo>
                  <a:lnTo>
                    <a:pt x="946403" y="0"/>
                  </a:lnTo>
                  <a:close/>
                </a:path>
              </a:pathLst>
            </a:custGeom>
            <a:solidFill>
              <a:srgbClr val="00B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7420356" y="3861815"/>
            <a:ext cx="2962910" cy="399415"/>
            <a:chOff x="7420356" y="3861815"/>
            <a:chExt cx="2962910" cy="399415"/>
          </a:xfrm>
        </p:grpSpPr>
        <p:sp>
          <p:nvSpPr>
            <p:cNvPr id="34" name="object 34"/>
            <p:cNvSpPr/>
            <p:nvPr/>
          </p:nvSpPr>
          <p:spPr>
            <a:xfrm>
              <a:off x="7420356" y="3861815"/>
              <a:ext cx="864235" cy="399415"/>
            </a:xfrm>
            <a:custGeom>
              <a:avLst/>
              <a:gdLst/>
              <a:ahLst/>
              <a:cxnLst/>
              <a:rect l="l" t="t" r="r" b="b"/>
              <a:pathLst>
                <a:path w="864234" h="399414">
                  <a:moveTo>
                    <a:pt x="864108" y="0"/>
                  </a:moveTo>
                  <a:lnTo>
                    <a:pt x="0" y="0"/>
                  </a:lnTo>
                  <a:lnTo>
                    <a:pt x="0" y="399287"/>
                  </a:lnTo>
                  <a:lnTo>
                    <a:pt x="864108" y="399287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94D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284464" y="3861815"/>
              <a:ext cx="1111250" cy="399415"/>
            </a:xfrm>
            <a:custGeom>
              <a:avLst/>
              <a:gdLst/>
              <a:ahLst/>
              <a:cxnLst/>
              <a:rect l="l" t="t" r="r" b="b"/>
              <a:pathLst>
                <a:path w="1111250" h="399414">
                  <a:moveTo>
                    <a:pt x="1110995" y="0"/>
                  </a:moveTo>
                  <a:lnTo>
                    <a:pt x="0" y="0"/>
                  </a:lnTo>
                  <a:lnTo>
                    <a:pt x="0" y="399287"/>
                  </a:lnTo>
                  <a:lnTo>
                    <a:pt x="1110995" y="399287"/>
                  </a:lnTo>
                  <a:lnTo>
                    <a:pt x="1110995" y="0"/>
                  </a:lnTo>
                  <a:close/>
                </a:path>
              </a:pathLst>
            </a:custGeom>
            <a:solidFill>
              <a:srgbClr val="58C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395460" y="3861815"/>
              <a:ext cx="988060" cy="399415"/>
            </a:xfrm>
            <a:custGeom>
              <a:avLst/>
              <a:gdLst/>
              <a:ahLst/>
              <a:cxnLst/>
              <a:rect l="l" t="t" r="r" b="b"/>
              <a:pathLst>
                <a:path w="988059" h="399414">
                  <a:moveTo>
                    <a:pt x="987551" y="0"/>
                  </a:moveTo>
                  <a:lnTo>
                    <a:pt x="0" y="0"/>
                  </a:lnTo>
                  <a:lnTo>
                    <a:pt x="0" y="399287"/>
                  </a:lnTo>
                  <a:lnTo>
                    <a:pt x="987551" y="399287"/>
                  </a:lnTo>
                  <a:lnTo>
                    <a:pt x="987551" y="0"/>
                  </a:lnTo>
                  <a:close/>
                </a:path>
              </a:pathLst>
            </a:custGeom>
            <a:solidFill>
              <a:srgbClr val="00B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9252204" y="5300471"/>
            <a:ext cx="1123315" cy="399415"/>
          </a:xfrm>
          <a:custGeom>
            <a:avLst/>
            <a:gdLst/>
            <a:ahLst/>
            <a:cxnLst/>
            <a:rect l="l" t="t" r="r" b="b"/>
            <a:pathLst>
              <a:path w="1123315" h="399414">
                <a:moveTo>
                  <a:pt x="1123188" y="0"/>
                </a:moveTo>
                <a:lnTo>
                  <a:pt x="0" y="0"/>
                </a:lnTo>
                <a:lnTo>
                  <a:pt x="0" y="399287"/>
                </a:lnTo>
                <a:lnTo>
                  <a:pt x="1123188" y="399287"/>
                </a:lnTo>
                <a:lnTo>
                  <a:pt x="1123188" y="0"/>
                </a:lnTo>
                <a:close/>
              </a:path>
            </a:pathLst>
          </a:custGeom>
          <a:solidFill>
            <a:srgbClr val="00B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10431780" y="2903220"/>
            <a:ext cx="774700" cy="399415"/>
            <a:chOff x="10431780" y="2903220"/>
            <a:chExt cx="774700" cy="399415"/>
          </a:xfrm>
        </p:grpSpPr>
        <p:sp>
          <p:nvSpPr>
            <p:cNvPr id="39" name="object 39"/>
            <p:cNvSpPr/>
            <p:nvPr/>
          </p:nvSpPr>
          <p:spPr>
            <a:xfrm>
              <a:off x="10431780" y="2903220"/>
              <a:ext cx="530860" cy="399415"/>
            </a:xfrm>
            <a:custGeom>
              <a:avLst/>
              <a:gdLst/>
              <a:ahLst/>
              <a:cxnLst/>
              <a:rect l="l" t="t" r="r" b="b"/>
              <a:pathLst>
                <a:path w="530859" h="399414">
                  <a:moveTo>
                    <a:pt x="530351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530351" y="399288"/>
                  </a:lnTo>
                  <a:lnTo>
                    <a:pt x="530351" y="0"/>
                  </a:lnTo>
                  <a:close/>
                </a:path>
              </a:pathLst>
            </a:custGeom>
            <a:solidFill>
              <a:srgbClr val="009E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962132" y="2903220"/>
              <a:ext cx="243840" cy="399415"/>
            </a:xfrm>
            <a:custGeom>
              <a:avLst/>
              <a:gdLst/>
              <a:ahLst/>
              <a:cxnLst/>
              <a:rect l="l" t="t" r="r" b="b"/>
              <a:pathLst>
                <a:path w="243840" h="399414">
                  <a:moveTo>
                    <a:pt x="243840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243840" y="399288"/>
                  </a:lnTo>
                  <a:lnTo>
                    <a:pt x="243840" y="0"/>
                  </a:lnTo>
                  <a:close/>
                </a:path>
              </a:pathLst>
            </a:custGeom>
            <a:solidFill>
              <a:srgbClr val="0087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11000231" y="3383279"/>
            <a:ext cx="205740" cy="399415"/>
          </a:xfrm>
          <a:custGeom>
            <a:avLst/>
            <a:gdLst/>
            <a:ahLst/>
            <a:cxnLst/>
            <a:rect l="l" t="t" r="r" b="b"/>
            <a:pathLst>
              <a:path w="205740" h="399414">
                <a:moveTo>
                  <a:pt x="205740" y="0"/>
                </a:moveTo>
                <a:lnTo>
                  <a:pt x="0" y="0"/>
                </a:lnTo>
                <a:lnTo>
                  <a:pt x="0" y="399288"/>
                </a:lnTo>
                <a:lnTo>
                  <a:pt x="205740" y="399288"/>
                </a:lnTo>
                <a:lnTo>
                  <a:pt x="205740" y="0"/>
                </a:lnTo>
                <a:close/>
              </a:path>
            </a:pathLst>
          </a:custGeom>
          <a:solidFill>
            <a:srgbClr val="008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000231" y="3861815"/>
            <a:ext cx="205740" cy="399415"/>
          </a:xfrm>
          <a:custGeom>
            <a:avLst/>
            <a:gdLst/>
            <a:ahLst/>
            <a:cxnLst/>
            <a:rect l="l" t="t" r="r" b="b"/>
            <a:pathLst>
              <a:path w="205740" h="399414">
                <a:moveTo>
                  <a:pt x="205740" y="0"/>
                </a:moveTo>
                <a:lnTo>
                  <a:pt x="0" y="0"/>
                </a:lnTo>
                <a:lnTo>
                  <a:pt x="0" y="399287"/>
                </a:lnTo>
                <a:lnTo>
                  <a:pt x="205740" y="399287"/>
                </a:lnTo>
                <a:lnTo>
                  <a:pt x="205740" y="0"/>
                </a:lnTo>
                <a:close/>
              </a:path>
            </a:pathLst>
          </a:custGeom>
          <a:solidFill>
            <a:srgbClr val="008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000231" y="4820411"/>
            <a:ext cx="205740" cy="399415"/>
          </a:xfrm>
          <a:custGeom>
            <a:avLst/>
            <a:gdLst/>
            <a:ahLst/>
            <a:cxnLst/>
            <a:rect l="l" t="t" r="r" b="b"/>
            <a:pathLst>
              <a:path w="205740" h="399414">
                <a:moveTo>
                  <a:pt x="205740" y="0"/>
                </a:moveTo>
                <a:lnTo>
                  <a:pt x="0" y="0"/>
                </a:lnTo>
                <a:lnTo>
                  <a:pt x="0" y="399288"/>
                </a:lnTo>
                <a:lnTo>
                  <a:pt x="205740" y="399288"/>
                </a:lnTo>
                <a:lnTo>
                  <a:pt x="205740" y="0"/>
                </a:lnTo>
                <a:close/>
              </a:path>
            </a:pathLst>
          </a:custGeom>
          <a:solidFill>
            <a:srgbClr val="008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998707" y="5300471"/>
            <a:ext cx="207645" cy="399415"/>
          </a:xfrm>
          <a:custGeom>
            <a:avLst/>
            <a:gdLst/>
            <a:ahLst/>
            <a:cxnLst/>
            <a:rect l="l" t="t" r="r" b="b"/>
            <a:pathLst>
              <a:path w="207645" h="399414">
                <a:moveTo>
                  <a:pt x="207264" y="0"/>
                </a:moveTo>
                <a:lnTo>
                  <a:pt x="0" y="0"/>
                </a:lnTo>
                <a:lnTo>
                  <a:pt x="0" y="399287"/>
                </a:lnTo>
                <a:lnTo>
                  <a:pt x="207264" y="399287"/>
                </a:lnTo>
                <a:lnTo>
                  <a:pt x="207264" y="0"/>
                </a:lnTo>
                <a:close/>
              </a:path>
            </a:pathLst>
          </a:custGeom>
          <a:solidFill>
            <a:srgbClr val="008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091171" y="2903220"/>
            <a:ext cx="329565" cy="399415"/>
          </a:xfrm>
          <a:prstGeom prst="rect">
            <a:avLst/>
          </a:prstGeom>
          <a:solidFill>
            <a:srgbClr val="BBDFFF"/>
          </a:solidFill>
        </p:spPr>
        <p:txBody>
          <a:bodyPr vert="horz" wrap="square" lIns="0" tIns="104139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819"/>
              </a:spcBef>
            </a:pPr>
            <a:r>
              <a:rPr sz="12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8%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91171" y="3383279"/>
            <a:ext cx="329565" cy="399415"/>
          </a:xfrm>
          <a:prstGeom prst="rect">
            <a:avLst/>
          </a:prstGeom>
          <a:solidFill>
            <a:srgbClr val="BBDFFF"/>
          </a:solidFill>
        </p:spPr>
        <p:txBody>
          <a:bodyPr vert="horz" wrap="square" lIns="0" tIns="10350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815"/>
              </a:spcBef>
            </a:pPr>
            <a:r>
              <a:rPr sz="12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8%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091171" y="3861815"/>
            <a:ext cx="329565" cy="399415"/>
          </a:xfrm>
          <a:prstGeom prst="rect">
            <a:avLst/>
          </a:prstGeom>
          <a:solidFill>
            <a:srgbClr val="BBDFFF"/>
          </a:solidFill>
        </p:spPr>
        <p:txBody>
          <a:bodyPr vert="horz" wrap="square" lIns="0" tIns="10413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819"/>
              </a:spcBef>
            </a:pPr>
            <a:r>
              <a:rPr sz="12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8%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091171" y="4820411"/>
            <a:ext cx="329565" cy="399415"/>
          </a:xfrm>
          <a:prstGeom prst="rect">
            <a:avLst/>
          </a:prstGeom>
          <a:solidFill>
            <a:srgbClr val="BBDFFF"/>
          </a:solidFill>
        </p:spPr>
        <p:txBody>
          <a:bodyPr vert="horz" wrap="square" lIns="0" tIns="10477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825"/>
              </a:spcBef>
            </a:pPr>
            <a:r>
              <a:rPr sz="12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8%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091171" y="5300471"/>
            <a:ext cx="258445" cy="399415"/>
          </a:xfrm>
          <a:prstGeom prst="rect">
            <a:avLst/>
          </a:prstGeom>
          <a:solidFill>
            <a:srgbClr val="BBDFFF"/>
          </a:solidFill>
        </p:spPr>
        <p:txBody>
          <a:bodyPr vert="horz" wrap="square" lIns="0" tIns="1041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9"/>
              </a:spcBef>
            </a:pPr>
            <a:r>
              <a:rPr sz="12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5%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20356" y="2903220"/>
            <a:ext cx="934719" cy="399415"/>
          </a:xfrm>
          <a:prstGeom prst="rect">
            <a:avLst/>
          </a:prstGeom>
          <a:solidFill>
            <a:srgbClr val="94D2FF"/>
          </a:solidFill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1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23%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717790" y="3474211"/>
            <a:ext cx="283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2</a:t>
            </a:r>
            <a:r>
              <a:rPr sz="1200" spc="-145" dirty="0">
                <a:solidFill>
                  <a:srgbClr val="404040"/>
                </a:solidFill>
                <a:latin typeface="Microsoft Sans Serif"/>
                <a:cs typeface="Microsoft Sans Serif"/>
              </a:rPr>
              <a:t>1%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717790" y="3953636"/>
            <a:ext cx="283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2</a:t>
            </a:r>
            <a:r>
              <a:rPr sz="1200" spc="-145" dirty="0">
                <a:solidFill>
                  <a:srgbClr val="404040"/>
                </a:solidFill>
                <a:latin typeface="Microsoft Sans Serif"/>
                <a:cs typeface="Microsoft Sans Serif"/>
              </a:rPr>
              <a:t>1%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420356" y="4820411"/>
            <a:ext cx="782320" cy="399415"/>
          </a:xfrm>
          <a:prstGeom prst="rect">
            <a:avLst/>
          </a:prstGeom>
          <a:solidFill>
            <a:srgbClr val="94D2FF"/>
          </a:solidFill>
        </p:spPr>
        <p:txBody>
          <a:bodyPr vert="horz" wrap="square" lIns="0" tIns="10477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825"/>
              </a:spcBef>
            </a:pPr>
            <a:r>
              <a:rPr sz="12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19%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98435" y="5300471"/>
            <a:ext cx="791210" cy="399415"/>
          </a:xfrm>
          <a:prstGeom prst="rect">
            <a:avLst/>
          </a:prstGeom>
          <a:solidFill>
            <a:srgbClr val="94D2FF"/>
          </a:solidFill>
        </p:spPr>
        <p:txBody>
          <a:bodyPr vert="horz" wrap="square" lIns="0" tIns="104139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819"/>
              </a:spcBef>
            </a:pPr>
            <a:r>
              <a:rPr sz="12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19%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354568" y="2903220"/>
            <a:ext cx="1100455" cy="399415"/>
          </a:xfrm>
          <a:prstGeom prst="rect">
            <a:avLst/>
          </a:prstGeom>
          <a:solidFill>
            <a:srgbClr val="58C2FF"/>
          </a:solidFill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12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27%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709406" y="3474211"/>
            <a:ext cx="315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2</a:t>
            </a:r>
            <a:r>
              <a:rPr sz="12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8%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695055" y="3953636"/>
            <a:ext cx="302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2</a:t>
            </a:r>
            <a:r>
              <a:rPr sz="12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7</a:t>
            </a:r>
            <a:r>
              <a:rPr sz="12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202168" y="4820411"/>
            <a:ext cx="1152525" cy="399415"/>
          </a:xfrm>
          <a:prstGeom prst="rect">
            <a:avLst/>
          </a:prstGeom>
          <a:solidFill>
            <a:srgbClr val="58C2FF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sz="1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28%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089392" y="5300471"/>
            <a:ext cx="1163320" cy="399415"/>
          </a:xfrm>
          <a:prstGeom prst="rect">
            <a:avLst/>
          </a:prstGeom>
          <a:solidFill>
            <a:srgbClr val="58C2FF"/>
          </a:solidFill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1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28%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454895" y="2903220"/>
            <a:ext cx="977265" cy="399415"/>
          </a:xfrm>
          <a:prstGeom prst="rect">
            <a:avLst/>
          </a:prstGeom>
          <a:solidFill>
            <a:srgbClr val="00B0F3"/>
          </a:solidFill>
        </p:spPr>
        <p:txBody>
          <a:bodyPr vert="horz" wrap="square" lIns="0" tIns="10413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19"/>
              </a:spcBef>
            </a:pPr>
            <a:r>
              <a:rPr sz="12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24%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354568" y="3474211"/>
            <a:ext cx="2077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61950" algn="r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23%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354568" y="3953636"/>
            <a:ext cx="2077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366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24%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354311" y="4820411"/>
            <a:ext cx="1069975" cy="399415"/>
          </a:xfrm>
          <a:prstGeom prst="rect">
            <a:avLst/>
          </a:prstGeom>
          <a:solidFill>
            <a:srgbClr val="00B0F3"/>
          </a:solidFill>
        </p:spPr>
        <p:txBody>
          <a:bodyPr vert="horz" wrap="square" lIns="0" tIns="1047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825"/>
              </a:spcBef>
            </a:pPr>
            <a:r>
              <a:rPr sz="12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26%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252204" y="5392292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640" algn="ctr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27%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0431780" y="2994786"/>
            <a:ext cx="737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13%</a:t>
            </a:r>
            <a:r>
              <a:rPr sz="1200" spc="5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6%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0431780" y="3383279"/>
            <a:ext cx="746760" cy="399415"/>
          </a:xfrm>
          <a:prstGeom prst="rect">
            <a:avLst/>
          </a:prstGeom>
          <a:solidFill>
            <a:srgbClr val="009EDA"/>
          </a:solidFill>
        </p:spPr>
        <p:txBody>
          <a:bodyPr vert="horz" wrap="square" lIns="0" tIns="103505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815"/>
              </a:spcBef>
            </a:pPr>
            <a:r>
              <a:rPr sz="12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15%</a:t>
            </a:r>
            <a:r>
              <a:rPr sz="12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  </a:t>
            </a:r>
            <a:r>
              <a:rPr sz="12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5%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0431780" y="3861815"/>
            <a:ext cx="746760" cy="399415"/>
          </a:xfrm>
          <a:prstGeom prst="rect">
            <a:avLst/>
          </a:prstGeom>
          <a:solidFill>
            <a:srgbClr val="009EDA"/>
          </a:solidFill>
        </p:spPr>
        <p:txBody>
          <a:bodyPr vert="horz" wrap="square" lIns="0" tIns="104139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819"/>
              </a:spcBef>
            </a:pPr>
            <a:r>
              <a:rPr sz="12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15%</a:t>
            </a:r>
            <a:r>
              <a:rPr sz="12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  </a:t>
            </a:r>
            <a:r>
              <a:rPr sz="12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5%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424159" y="4820411"/>
            <a:ext cx="752475" cy="399415"/>
          </a:xfrm>
          <a:prstGeom prst="rect">
            <a:avLst/>
          </a:prstGeom>
          <a:solidFill>
            <a:srgbClr val="009EDA"/>
          </a:solidFill>
        </p:spPr>
        <p:txBody>
          <a:bodyPr vert="horz" wrap="square" lIns="0" tIns="10477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825"/>
              </a:spcBef>
            </a:pPr>
            <a:r>
              <a:rPr sz="1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14%</a:t>
            </a:r>
            <a:r>
              <a:rPr sz="1200" spc="4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5%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424159" y="5300471"/>
            <a:ext cx="752475" cy="399415"/>
          </a:xfrm>
          <a:prstGeom prst="rect">
            <a:avLst/>
          </a:prstGeom>
          <a:solidFill>
            <a:srgbClr val="009EDA"/>
          </a:solidFill>
        </p:spPr>
        <p:txBody>
          <a:bodyPr vert="horz" wrap="square" lIns="0" tIns="104139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819"/>
              </a:spcBef>
              <a:tabLst>
                <a:tab pos="532130" algn="l"/>
              </a:tabLst>
            </a:pPr>
            <a:r>
              <a:rPr sz="12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15%	</a:t>
            </a:r>
            <a:r>
              <a:rPr sz="12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5%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348728" y="5974079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772" y="0"/>
                </a:moveTo>
                <a:lnTo>
                  <a:pt x="0" y="0"/>
                </a:lnTo>
                <a:lnTo>
                  <a:pt x="0" y="80772"/>
                </a:lnTo>
                <a:lnTo>
                  <a:pt x="80772" y="80772"/>
                </a:lnTo>
                <a:lnTo>
                  <a:pt x="80772" y="0"/>
                </a:lnTo>
                <a:close/>
              </a:path>
            </a:pathLst>
          </a:custGeom>
          <a:solidFill>
            <a:srgbClr val="BB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453630" y="5851956"/>
            <a:ext cx="781050" cy="48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6299"/>
              </a:lnSpc>
              <a:spcBef>
                <a:spcPts val="100"/>
              </a:spcBef>
            </a:pPr>
            <a:r>
              <a:rPr sz="1200" spc="35" dirty="0">
                <a:solidFill>
                  <a:srgbClr val="585858"/>
                </a:solidFill>
                <a:latin typeface="Microsoft Sans Serif"/>
                <a:cs typeface="Microsoft Sans Serif"/>
              </a:rPr>
              <a:t>No</a:t>
            </a:r>
            <a:r>
              <a:rPr sz="1200" spc="-7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65" dirty="0">
                <a:solidFill>
                  <a:srgbClr val="585858"/>
                </a:solidFill>
                <a:latin typeface="Microsoft Sans Serif"/>
                <a:cs typeface="Microsoft Sans Serif"/>
              </a:rPr>
              <a:t>Impact </a:t>
            </a:r>
            <a:r>
              <a:rPr sz="1200" spc="-3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-100" dirty="0">
                <a:solidFill>
                  <a:srgbClr val="585858"/>
                </a:solidFill>
                <a:latin typeface="Microsoft Sans Serif"/>
                <a:cs typeface="Microsoft Sans Serif"/>
              </a:rPr>
              <a:t>11-15%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8636507" y="5974079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772" y="0"/>
                </a:moveTo>
                <a:lnTo>
                  <a:pt x="0" y="0"/>
                </a:lnTo>
                <a:lnTo>
                  <a:pt x="0" y="80772"/>
                </a:lnTo>
                <a:lnTo>
                  <a:pt x="80772" y="80772"/>
                </a:lnTo>
                <a:lnTo>
                  <a:pt x="80772" y="0"/>
                </a:lnTo>
                <a:close/>
              </a:path>
            </a:pathLst>
          </a:custGeom>
          <a:solidFill>
            <a:srgbClr val="94D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8742044" y="5851956"/>
            <a:ext cx="549275" cy="4876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200" spc="-60" dirty="0">
                <a:solidFill>
                  <a:srgbClr val="585858"/>
                </a:solidFill>
                <a:latin typeface="Microsoft Sans Serif"/>
                <a:cs typeface="Microsoft Sans Serif"/>
              </a:rPr>
              <a:t>1-5%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200" spc="-30" dirty="0">
                <a:solidFill>
                  <a:srgbClr val="585858"/>
                </a:solidFill>
                <a:latin typeface="Microsoft Sans Serif"/>
                <a:cs typeface="Microsoft Sans Serif"/>
              </a:rPr>
              <a:t>16-</a:t>
            </a:r>
            <a:r>
              <a:rPr sz="12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2</a:t>
            </a:r>
            <a:r>
              <a:rPr sz="1200" spc="155" dirty="0">
                <a:solidFill>
                  <a:srgbClr val="585858"/>
                </a:solidFill>
                <a:latin typeface="Microsoft Sans Serif"/>
                <a:cs typeface="Microsoft Sans Serif"/>
              </a:rPr>
              <a:t>0</a:t>
            </a:r>
            <a:r>
              <a:rPr sz="1200" spc="-114" dirty="0">
                <a:solidFill>
                  <a:srgbClr val="585858"/>
                </a:solidFill>
                <a:latin typeface="Microsoft Sans Serif"/>
                <a:cs typeface="Microsoft Sans Serif"/>
              </a:rPr>
              <a:t>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9924288" y="5974079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772" y="0"/>
                </a:moveTo>
                <a:lnTo>
                  <a:pt x="0" y="0"/>
                </a:lnTo>
                <a:lnTo>
                  <a:pt x="0" y="80772"/>
                </a:lnTo>
                <a:lnTo>
                  <a:pt x="80772" y="80772"/>
                </a:lnTo>
                <a:lnTo>
                  <a:pt x="80772" y="0"/>
                </a:lnTo>
                <a:close/>
              </a:path>
            </a:pathLst>
          </a:custGeom>
          <a:solidFill>
            <a:srgbClr val="58C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0030206" y="5851956"/>
            <a:ext cx="844550" cy="4876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2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6-10%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2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Above</a:t>
            </a:r>
            <a:r>
              <a:rPr sz="1200" spc="-7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20%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348728" y="6205728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772" y="0"/>
                </a:moveTo>
                <a:lnTo>
                  <a:pt x="0" y="0"/>
                </a:lnTo>
                <a:lnTo>
                  <a:pt x="0" y="80772"/>
                </a:lnTo>
                <a:lnTo>
                  <a:pt x="80772" y="80772"/>
                </a:lnTo>
                <a:lnTo>
                  <a:pt x="80772" y="0"/>
                </a:lnTo>
                <a:close/>
              </a:path>
            </a:pathLst>
          </a:custGeom>
          <a:solidFill>
            <a:srgbClr val="00B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636507" y="6205728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772" y="0"/>
                </a:moveTo>
                <a:lnTo>
                  <a:pt x="0" y="0"/>
                </a:lnTo>
                <a:lnTo>
                  <a:pt x="0" y="80772"/>
                </a:lnTo>
                <a:lnTo>
                  <a:pt x="80772" y="80772"/>
                </a:lnTo>
                <a:lnTo>
                  <a:pt x="80772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924288" y="6205728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772" y="0"/>
                </a:moveTo>
                <a:lnTo>
                  <a:pt x="0" y="0"/>
                </a:lnTo>
                <a:lnTo>
                  <a:pt x="0" y="80772"/>
                </a:lnTo>
                <a:lnTo>
                  <a:pt x="80772" y="80772"/>
                </a:lnTo>
                <a:lnTo>
                  <a:pt x="80772" y="0"/>
                </a:lnTo>
                <a:close/>
              </a:path>
            </a:pathLst>
          </a:custGeom>
          <a:solidFill>
            <a:srgbClr val="008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94791" y="3489705"/>
            <a:ext cx="1877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0" dirty="0">
                <a:latin typeface="Arial"/>
                <a:cs typeface="Arial"/>
              </a:rPr>
              <a:t>F</a:t>
            </a:r>
            <a:r>
              <a:rPr sz="1200" b="1" spc="35" dirty="0">
                <a:latin typeface="Arial"/>
                <a:cs typeface="Arial"/>
              </a:rPr>
              <a:t>A</a:t>
            </a:r>
            <a:r>
              <a:rPr sz="1200" b="1" spc="-40" dirty="0">
                <a:latin typeface="Arial"/>
                <a:cs typeface="Arial"/>
              </a:rPr>
              <a:t>L</a:t>
            </a:r>
            <a:r>
              <a:rPr sz="1200" b="1" spc="-35" dirty="0">
                <a:latin typeface="Arial"/>
                <a:cs typeface="Arial"/>
              </a:rPr>
              <a:t>L</a:t>
            </a:r>
            <a:r>
              <a:rPr sz="1200" b="1" spc="-110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IN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MA</a:t>
            </a:r>
            <a:r>
              <a:rPr sz="1200" b="1" spc="-25" dirty="0">
                <a:latin typeface="Arial"/>
                <a:cs typeface="Arial"/>
              </a:rPr>
              <a:t>R</a:t>
            </a:r>
            <a:r>
              <a:rPr sz="1200" b="1" spc="5" dirty="0">
                <a:latin typeface="Arial"/>
                <a:cs typeface="Arial"/>
              </a:rPr>
              <a:t>K</a:t>
            </a:r>
            <a:r>
              <a:rPr sz="1200" b="1" spc="-20" dirty="0">
                <a:latin typeface="Arial"/>
                <a:cs typeface="Arial"/>
              </a:rPr>
              <a:t>ET</a:t>
            </a:r>
            <a:r>
              <a:rPr sz="1200" b="1" spc="-114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S</a:t>
            </a:r>
            <a:r>
              <a:rPr sz="1200" b="1" spc="60" dirty="0">
                <a:latin typeface="Arial"/>
                <a:cs typeface="Arial"/>
              </a:rPr>
              <a:t>HA</a:t>
            </a:r>
            <a:r>
              <a:rPr sz="1200" b="1" spc="-25" dirty="0">
                <a:latin typeface="Arial"/>
                <a:cs typeface="Arial"/>
              </a:rPr>
              <a:t>R</a:t>
            </a:r>
            <a:r>
              <a:rPr sz="1200" b="1" spc="-6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043796" y="6547281"/>
            <a:ext cx="244983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900" spc="30" dirty="0">
                <a:solidFill>
                  <a:srgbClr val="363636"/>
                </a:solidFill>
                <a:latin typeface="Microsoft Sans Serif"/>
                <a:cs typeface="Microsoft Sans Serif"/>
              </a:rPr>
              <a:t>Source:</a:t>
            </a:r>
            <a:r>
              <a:rPr sz="900" spc="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Accenture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2019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Industry</a:t>
            </a:r>
            <a:r>
              <a:rPr sz="90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X.0</a:t>
            </a:r>
            <a:r>
              <a:rPr sz="90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20" dirty="0">
                <a:solidFill>
                  <a:srgbClr val="363636"/>
                </a:solidFill>
                <a:latin typeface="Microsoft Sans Serif"/>
                <a:cs typeface="Microsoft Sans Serif"/>
              </a:rPr>
              <a:t>Survey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1115"/>
              </a:lnSpc>
            </a:pPr>
            <a:fld id="{81D60167-4931-47E6-BA6A-407CBD079E47}" type="slidenum">
              <a:rPr spc="-40" dirty="0"/>
              <a:t>17</a:t>
            </a:fld>
            <a:endParaRPr spc="-40" dirty="0"/>
          </a:p>
        </p:txBody>
      </p:sp>
      <p:sp>
        <p:nvSpPr>
          <p:cNvPr id="87" name="object 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80" name="object 80"/>
          <p:cNvSpPr txBox="1"/>
          <p:nvPr/>
        </p:nvSpPr>
        <p:spPr>
          <a:xfrm>
            <a:off x="322884" y="3966209"/>
            <a:ext cx="2049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R</a:t>
            </a:r>
            <a:r>
              <a:rPr sz="1200" b="1" spc="10" dirty="0">
                <a:latin typeface="Arial"/>
                <a:cs typeface="Arial"/>
              </a:rPr>
              <a:t>ED</a:t>
            </a:r>
            <a:r>
              <a:rPr sz="1200" b="1" spc="5" dirty="0">
                <a:latin typeface="Arial"/>
                <a:cs typeface="Arial"/>
              </a:rPr>
              <a:t>U</a:t>
            </a:r>
            <a:r>
              <a:rPr sz="1200" b="1" spc="35" dirty="0">
                <a:latin typeface="Arial"/>
                <a:cs typeface="Arial"/>
              </a:rPr>
              <a:t>CT</a:t>
            </a:r>
            <a:r>
              <a:rPr sz="1200" b="1" spc="75" dirty="0">
                <a:latin typeface="Arial"/>
                <a:cs typeface="Arial"/>
              </a:rPr>
              <a:t>ION</a:t>
            </a:r>
            <a:r>
              <a:rPr sz="1200" b="1" spc="-100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IN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R</a:t>
            </a:r>
            <a:r>
              <a:rPr sz="1200" b="1" spc="10" dirty="0">
                <a:latin typeface="Arial"/>
                <a:cs typeface="Arial"/>
              </a:rPr>
              <a:t>EV</a:t>
            </a:r>
            <a:r>
              <a:rPr sz="1200" b="1" spc="5" dirty="0">
                <a:latin typeface="Arial"/>
                <a:cs typeface="Arial"/>
              </a:rPr>
              <a:t>EN</a:t>
            </a:r>
            <a:r>
              <a:rPr sz="1200" b="1" spc="-5" dirty="0">
                <a:latin typeface="Arial"/>
                <a:cs typeface="Arial"/>
              </a:rPr>
              <a:t>UES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39800" y="4845811"/>
            <a:ext cx="1432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7510">
              <a:lnSpc>
                <a:spcPct val="100000"/>
              </a:lnSpc>
              <a:spcBef>
                <a:spcPts val="100"/>
              </a:spcBef>
            </a:pPr>
            <a:r>
              <a:rPr sz="1200" b="1" spc="85" dirty="0">
                <a:latin typeface="Arial"/>
                <a:cs typeface="Arial"/>
              </a:rPr>
              <a:t>IN</a:t>
            </a:r>
            <a:r>
              <a:rPr sz="1200" b="1" spc="15" dirty="0">
                <a:latin typeface="Arial"/>
                <a:cs typeface="Arial"/>
              </a:rPr>
              <a:t>C</a:t>
            </a:r>
            <a:r>
              <a:rPr sz="1200" b="1" spc="20" dirty="0">
                <a:latin typeface="Arial"/>
                <a:cs typeface="Arial"/>
              </a:rPr>
              <a:t>R</a:t>
            </a:r>
            <a:r>
              <a:rPr sz="1200" b="1" spc="-10" dirty="0">
                <a:latin typeface="Arial"/>
                <a:cs typeface="Arial"/>
              </a:rPr>
              <a:t>EA</a:t>
            </a:r>
            <a:r>
              <a:rPr sz="1200" b="1" spc="-15" dirty="0">
                <a:latin typeface="Arial"/>
                <a:cs typeface="Arial"/>
              </a:rPr>
              <a:t>S</a:t>
            </a:r>
            <a:r>
              <a:rPr sz="1200" b="1" spc="-60" dirty="0">
                <a:latin typeface="Arial"/>
                <a:cs typeface="Arial"/>
              </a:rPr>
              <a:t>E</a:t>
            </a:r>
            <a:r>
              <a:rPr sz="1200" b="1" spc="-110" dirty="0">
                <a:latin typeface="Arial"/>
                <a:cs typeface="Arial"/>
              </a:rPr>
              <a:t> </a:t>
            </a:r>
            <a:r>
              <a:rPr sz="1200" b="1" spc="65" dirty="0">
                <a:latin typeface="Arial"/>
                <a:cs typeface="Arial"/>
              </a:rPr>
              <a:t>IN  </a:t>
            </a:r>
            <a:r>
              <a:rPr sz="1200" b="1" spc="35" dirty="0">
                <a:latin typeface="Arial"/>
                <a:cs typeface="Arial"/>
              </a:rPr>
              <a:t>A</a:t>
            </a:r>
            <a:r>
              <a:rPr sz="1200" b="1" spc="15" dirty="0">
                <a:latin typeface="Arial"/>
                <a:cs typeface="Arial"/>
              </a:rPr>
              <a:t>TT</a:t>
            </a:r>
            <a:r>
              <a:rPr sz="1200" b="1" spc="-25" dirty="0">
                <a:latin typeface="Arial"/>
                <a:cs typeface="Arial"/>
              </a:rPr>
              <a:t>R</a:t>
            </a:r>
            <a:r>
              <a:rPr sz="1200" b="1" spc="55" dirty="0">
                <a:latin typeface="Arial"/>
                <a:cs typeface="Arial"/>
              </a:rPr>
              <a:t>IT</a:t>
            </a:r>
            <a:r>
              <a:rPr sz="1200" b="1" spc="75" dirty="0">
                <a:latin typeface="Arial"/>
                <a:cs typeface="Arial"/>
              </a:rPr>
              <a:t>ION</a:t>
            </a:r>
            <a:r>
              <a:rPr sz="1200" b="1" spc="-13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R</a:t>
            </a:r>
            <a:r>
              <a:rPr sz="1200" b="1" spc="35" dirty="0">
                <a:latin typeface="Arial"/>
                <a:cs typeface="Arial"/>
              </a:rPr>
              <a:t>A</a:t>
            </a:r>
            <a:r>
              <a:rPr sz="1200" b="1" spc="15" dirty="0">
                <a:latin typeface="Arial"/>
                <a:cs typeface="Arial"/>
              </a:rPr>
              <a:t>T</a:t>
            </a:r>
            <a:r>
              <a:rPr sz="1200" b="1" spc="-40" dirty="0">
                <a:latin typeface="Arial"/>
                <a:cs typeface="Arial"/>
              </a:rPr>
              <a:t>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68300" y="1501266"/>
            <a:ext cx="11149965" cy="5791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0"/>
              </a:spcBef>
            </a:pPr>
            <a:r>
              <a:rPr sz="1800" b="1" spc="50" dirty="0">
                <a:solidFill>
                  <a:srgbClr val="7500C0"/>
                </a:solidFill>
                <a:latin typeface="Arial"/>
                <a:cs typeface="Arial"/>
              </a:rPr>
              <a:t>Around</a:t>
            </a:r>
            <a:r>
              <a:rPr sz="1800" b="1" spc="-12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140" dirty="0">
                <a:solidFill>
                  <a:srgbClr val="7500C0"/>
                </a:solidFill>
                <a:latin typeface="Arial"/>
                <a:cs typeface="Arial"/>
              </a:rPr>
              <a:t>80%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of</a:t>
            </a:r>
            <a:r>
              <a:rPr sz="1800" b="1" spc="-12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Automotive</a:t>
            </a:r>
            <a:r>
              <a:rPr sz="1800" b="1" spc="-13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spc="440" dirty="0">
                <a:solidFill>
                  <a:srgbClr val="7500C0"/>
                </a:solidFill>
                <a:latin typeface="Microsoft Sans Serif"/>
                <a:cs typeface="Microsoft Sans Serif"/>
              </a:rPr>
              <a:t>–</a:t>
            </a:r>
            <a:r>
              <a:rPr sz="1800" spc="-120" dirty="0">
                <a:solidFill>
                  <a:srgbClr val="7500C0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10" dirty="0">
                <a:solidFill>
                  <a:srgbClr val="7500C0"/>
                </a:solidFill>
                <a:latin typeface="Arial"/>
                <a:cs typeface="Arial"/>
              </a:rPr>
              <a:t>OES</a:t>
            </a:r>
            <a:r>
              <a:rPr sz="1800" b="1" spc="-16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7500C0"/>
                </a:solidFill>
                <a:latin typeface="Arial"/>
                <a:cs typeface="Arial"/>
              </a:rPr>
              <a:t>leaders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7500C0"/>
                </a:solidFill>
                <a:latin typeface="Arial"/>
                <a:cs typeface="Arial"/>
              </a:rPr>
              <a:t>fear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7500C0"/>
                </a:solidFill>
                <a:latin typeface="Arial"/>
                <a:cs typeface="Arial"/>
              </a:rPr>
              <a:t>significant</a:t>
            </a:r>
            <a:r>
              <a:rPr sz="1800" b="1" spc="-13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7500C0"/>
                </a:solidFill>
                <a:latin typeface="Arial"/>
                <a:cs typeface="Arial"/>
              </a:rPr>
              <a:t>escalations</a:t>
            </a:r>
            <a:r>
              <a:rPr sz="1800" b="1" spc="-16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7500C0"/>
                </a:solidFill>
                <a:latin typeface="Arial"/>
                <a:cs typeface="Arial"/>
              </a:rPr>
              <a:t>in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7500C0"/>
                </a:solidFill>
                <a:latin typeface="Arial"/>
                <a:cs typeface="Arial"/>
              </a:rPr>
              <a:t>cost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7500C0"/>
                </a:solidFill>
                <a:latin typeface="Arial"/>
                <a:cs typeface="Arial"/>
              </a:rPr>
              <a:t>(&gt;5%)</a:t>
            </a:r>
            <a:r>
              <a:rPr sz="1800" b="1" spc="-17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7500C0"/>
                </a:solidFill>
                <a:latin typeface="Arial"/>
                <a:cs typeface="Arial"/>
              </a:rPr>
              <a:t>alongside</a:t>
            </a:r>
            <a:r>
              <a:rPr sz="1800" b="1" spc="-12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7500C0"/>
                </a:solidFill>
                <a:latin typeface="Arial"/>
                <a:cs typeface="Arial"/>
              </a:rPr>
              <a:t>losing </a:t>
            </a:r>
            <a:r>
              <a:rPr sz="1800" b="1" spc="-484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7500C0"/>
                </a:solidFill>
                <a:latin typeface="Arial"/>
                <a:cs typeface="Arial"/>
              </a:rPr>
              <a:t>talent</a:t>
            </a:r>
            <a:r>
              <a:rPr sz="1800" b="1" spc="-17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20" dirty="0">
                <a:solidFill>
                  <a:srgbClr val="7500C0"/>
                </a:solidFill>
                <a:latin typeface="Arial"/>
                <a:cs typeface="Arial"/>
              </a:rPr>
              <a:t>(&gt;5%),</a:t>
            </a:r>
            <a:r>
              <a:rPr sz="1800" b="1" spc="-18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7500C0"/>
                </a:solidFill>
                <a:latin typeface="Arial"/>
                <a:cs typeface="Arial"/>
              </a:rPr>
              <a:t>if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7500C0"/>
                </a:solidFill>
                <a:latin typeface="Arial"/>
                <a:cs typeface="Arial"/>
              </a:rPr>
              <a:t>they</a:t>
            </a:r>
            <a:r>
              <a:rPr sz="1800" b="1" spc="-16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7500C0"/>
                </a:solidFill>
                <a:latin typeface="Arial"/>
                <a:cs typeface="Arial"/>
              </a:rPr>
              <a:t>fail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7500C0"/>
                </a:solidFill>
                <a:latin typeface="Arial"/>
                <a:cs typeface="Arial"/>
              </a:rPr>
              <a:t>to</a:t>
            </a:r>
            <a:r>
              <a:rPr sz="1800" b="1" spc="-16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overcome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7500C0"/>
                </a:solidFill>
                <a:latin typeface="Arial"/>
                <a:cs typeface="Arial"/>
              </a:rPr>
              <a:t>organizational</a:t>
            </a:r>
            <a:r>
              <a:rPr sz="1800" b="1" spc="-13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7500C0"/>
                </a:solidFill>
                <a:latin typeface="Arial"/>
                <a:cs typeface="Arial"/>
              </a:rPr>
              <a:t>challenges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519296" y="2507437"/>
            <a:ext cx="2343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AUT</a:t>
            </a:r>
            <a:r>
              <a:rPr sz="1800" b="1" spc="60" dirty="0">
                <a:solidFill>
                  <a:srgbClr val="7500C0"/>
                </a:solidFill>
                <a:latin typeface="Arial"/>
                <a:cs typeface="Arial"/>
              </a:rPr>
              <a:t>O</a:t>
            </a:r>
            <a:r>
              <a:rPr sz="1800" b="1" spc="200" dirty="0">
                <a:solidFill>
                  <a:srgbClr val="7500C0"/>
                </a:solidFill>
                <a:latin typeface="Arial"/>
                <a:cs typeface="Arial"/>
              </a:rPr>
              <a:t>M</a:t>
            </a:r>
            <a:r>
              <a:rPr sz="1800" b="1" spc="90" dirty="0">
                <a:solidFill>
                  <a:srgbClr val="7500C0"/>
                </a:solidFill>
                <a:latin typeface="Arial"/>
                <a:cs typeface="Arial"/>
              </a:rPr>
              <a:t>OTI</a:t>
            </a:r>
            <a:r>
              <a:rPr sz="1800" b="1" spc="95" dirty="0">
                <a:solidFill>
                  <a:srgbClr val="7500C0"/>
                </a:solidFill>
                <a:latin typeface="Arial"/>
                <a:cs typeface="Arial"/>
              </a:rPr>
              <a:t>V</a:t>
            </a:r>
            <a:r>
              <a:rPr sz="1800" b="1" spc="-85" dirty="0">
                <a:solidFill>
                  <a:srgbClr val="7500C0"/>
                </a:solidFill>
                <a:latin typeface="Arial"/>
                <a:cs typeface="Arial"/>
              </a:rPr>
              <a:t>E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7500C0"/>
                </a:solidFill>
                <a:latin typeface="Arial"/>
                <a:cs typeface="Arial"/>
              </a:rPr>
              <a:t>–</a:t>
            </a:r>
            <a:r>
              <a:rPr sz="1800" b="1" spc="-16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500C0"/>
                </a:solidFill>
                <a:latin typeface="Arial"/>
                <a:cs typeface="Arial"/>
              </a:rPr>
              <a:t>OES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150479" y="2502789"/>
            <a:ext cx="2160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00B9FF"/>
                </a:solidFill>
                <a:latin typeface="Arial"/>
                <a:cs typeface="Arial"/>
              </a:rPr>
              <a:t>CROSS-INDUSTRY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163" y="1520190"/>
            <a:ext cx="10741660" cy="11747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425"/>
              </a:spcBef>
            </a:pP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Automotive</a:t>
            </a:r>
            <a:r>
              <a:rPr sz="1800" b="1" spc="-12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7500C0"/>
                </a:solidFill>
                <a:latin typeface="Arial"/>
                <a:cs typeface="Arial"/>
              </a:rPr>
              <a:t>–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7500C0"/>
                </a:solidFill>
                <a:latin typeface="Arial"/>
                <a:cs typeface="Arial"/>
              </a:rPr>
              <a:t>OES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7500C0"/>
                </a:solidFill>
                <a:latin typeface="Arial"/>
                <a:cs typeface="Arial"/>
              </a:rPr>
              <a:t>companies</a:t>
            </a:r>
            <a:r>
              <a:rPr sz="1800" b="1" spc="-15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have</a:t>
            </a:r>
            <a:r>
              <a:rPr sz="1800" b="1" spc="-15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7500C0"/>
                </a:solidFill>
                <a:latin typeface="Arial"/>
                <a:cs typeface="Arial"/>
              </a:rPr>
              <a:t>the</a:t>
            </a:r>
            <a:r>
              <a:rPr sz="1800" b="1" spc="-16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7500C0"/>
                </a:solidFill>
                <a:latin typeface="Arial"/>
                <a:cs typeface="Arial"/>
              </a:rPr>
              <a:t>opportunity</a:t>
            </a:r>
            <a:r>
              <a:rPr sz="1800" b="1" spc="-13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7500C0"/>
                </a:solidFill>
                <a:latin typeface="Arial"/>
                <a:cs typeface="Arial"/>
              </a:rPr>
              <a:t>to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achieve</a:t>
            </a:r>
            <a:r>
              <a:rPr sz="1800" b="1" spc="-16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7500C0"/>
                </a:solidFill>
                <a:latin typeface="Arial"/>
                <a:cs typeface="Arial"/>
              </a:rPr>
              <a:t>sizeable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7500C0"/>
                </a:solidFill>
                <a:latin typeface="Arial"/>
                <a:cs typeface="Arial"/>
              </a:rPr>
              <a:t>increase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7500C0"/>
                </a:solidFill>
                <a:latin typeface="Arial"/>
                <a:cs typeface="Arial"/>
              </a:rPr>
              <a:t>in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RODI,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7500C0"/>
                </a:solidFill>
                <a:latin typeface="Arial"/>
                <a:cs typeface="Arial"/>
              </a:rPr>
              <a:t>if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7500C0"/>
                </a:solidFill>
                <a:latin typeface="Arial"/>
                <a:cs typeface="Arial"/>
              </a:rPr>
              <a:t>they </a:t>
            </a:r>
            <a:r>
              <a:rPr sz="1800" b="1" spc="-49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7500C0"/>
                </a:solidFill>
                <a:latin typeface="Arial"/>
                <a:cs typeface="Arial"/>
              </a:rPr>
              <a:t>focus</a:t>
            </a:r>
            <a:r>
              <a:rPr sz="1800" b="1" spc="-15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7500C0"/>
                </a:solidFill>
                <a:latin typeface="Arial"/>
                <a:cs typeface="Arial"/>
              </a:rPr>
              <a:t>on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7500C0"/>
                </a:solidFill>
                <a:latin typeface="Arial"/>
                <a:cs typeface="Arial"/>
              </a:rPr>
              <a:t>overcoming</a:t>
            </a:r>
            <a:r>
              <a:rPr sz="1800" b="1" spc="-13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20" dirty="0">
                <a:solidFill>
                  <a:srgbClr val="7500C0"/>
                </a:solidFill>
                <a:latin typeface="Arial"/>
                <a:cs typeface="Arial"/>
              </a:rPr>
              <a:t>skill</a:t>
            </a:r>
            <a:r>
              <a:rPr sz="1800" b="1" spc="-16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7500C0"/>
                </a:solidFill>
                <a:latin typeface="Arial"/>
                <a:cs typeface="Arial"/>
              </a:rPr>
              <a:t>and</a:t>
            </a:r>
            <a:r>
              <a:rPr sz="1800" b="1" spc="-15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7500C0"/>
                </a:solidFill>
                <a:latin typeface="Arial"/>
                <a:cs typeface="Arial"/>
              </a:rPr>
              <a:t>alignment</a:t>
            </a:r>
            <a:r>
              <a:rPr sz="1800" b="1" spc="-16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7500C0"/>
                </a:solidFill>
                <a:latin typeface="Arial"/>
                <a:cs typeface="Arial"/>
              </a:rPr>
              <a:t>deficits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2292985">
              <a:lnSpc>
                <a:spcPct val="100000"/>
              </a:lnSpc>
              <a:spcBef>
                <a:spcPts val="1290"/>
              </a:spcBef>
            </a:pPr>
            <a:r>
              <a:rPr sz="1400" b="1" spc="35" dirty="0">
                <a:latin typeface="Arial"/>
                <a:cs typeface="Arial"/>
              </a:rPr>
              <a:t>INCREMENTAL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spc="50" dirty="0">
                <a:latin typeface="Arial"/>
                <a:cs typeface="Arial"/>
              </a:rPr>
              <a:t>RODI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POTENTIAL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40" dirty="0">
                <a:latin typeface="Arial"/>
                <a:cs typeface="Arial"/>
              </a:rPr>
              <a:t>IF</a:t>
            </a:r>
            <a:r>
              <a:rPr sz="1400" b="1" spc="-12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DEFICIT</a:t>
            </a:r>
            <a:r>
              <a:rPr sz="1400" b="1" spc="-145" dirty="0">
                <a:latin typeface="Arial"/>
                <a:cs typeface="Arial"/>
              </a:rPr>
              <a:t> </a:t>
            </a:r>
            <a:r>
              <a:rPr sz="1400" b="1" spc="50" dirty="0">
                <a:latin typeface="Arial"/>
                <a:cs typeface="Arial"/>
              </a:rPr>
              <a:t>IS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40" dirty="0">
                <a:latin typeface="Arial"/>
                <a:cs typeface="Arial"/>
              </a:rPr>
              <a:t>OVERCOME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3252" y="3304032"/>
            <a:ext cx="10290175" cy="2487295"/>
            <a:chOff x="873252" y="3304032"/>
            <a:chExt cx="10290175" cy="2487295"/>
          </a:xfrm>
        </p:grpSpPr>
        <p:sp>
          <p:nvSpPr>
            <p:cNvPr id="4" name="object 4"/>
            <p:cNvSpPr/>
            <p:nvPr/>
          </p:nvSpPr>
          <p:spPr>
            <a:xfrm>
              <a:off x="1293876" y="3304031"/>
              <a:ext cx="8959850" cy="2482850"/>
            </a:xfrm>
            <a:custGeom>
              <a:avLst/>
              <a:gdLst/>
              <a:ahLst/>
              <a:cxnLst/>
              <a:rect l="l" t="t" r="r" b="b"/>
              <a:pathLst>
                <a:path w="8959850" h="2482850">
                  <a:moveTo>
                    <a:pt x="385572" y="0"/>
                  </a:moveTo>
                  <a:lnTo>
                    <a:pt x="0" y="0"/>
                  </a:lnTo>
                  <a:lnTo>
                    <a:pt x="0" y="2482596"/>
                  </a:lnTo>
                  <a:lnTo>
                    <a:pt x="385572" y="2482596"/>
                  </a:lnTo>
                  <a:lnTo>
                    <a:pt x="385572" y="0"/>
                  </a:lnTo>
                  <a:close/>
                </a:path>
                <a:path w="8959850" h="2482850">
                  <a:moveTo>
                    <a:pt x="2100072" y="763524"/>
                  </a:moveTo>
                  <a:lnTo>
                    <a:pt x="1716024" y="763524"/>
                  </a:lnTo>
                  <a:lnTo>
                    <a:pt x="1716024" y="2482596"/>
                  </a:lnTo>
                  <a:lnTo>
                    <a:pt x="2100072" y="2482608"/>
                  </a:lnTo>
                  <a:lnTo>
                    <a:pt x="2100072" y="763524"/>
                  </a:lnTo>
                  <a:close/>
                </a:path>
                <a:path w="8959850" h="2482850">
                  <a:moveTo>
                    <a:pt x="3814572" y="1524"/>
                  </a:moveTo>
                  <a:lnTo>
                    <a:pt x="3430524" y="1524"/>
                  </a:lnTo>
                  <a:lnTo>
                    <a:pt x="3430524" y="2482596"/>
                  </a:lnTo>
                  <a:lnTo>
                    <a:pt x="3814572" y="2482596"/>
                  </a:lnTo>
                  <a:lnTo>
                    <a:pt x="3814572" y="1524"/>
                  </a:lnTo>
                  <a:close/>
                </a:path>
                <a:path w="8959850" h="2482850">
                  <a:moveTo>
                    <a:pt x="5529072" y="1254252"/>
                  </a:moveTo>
                  <a:lnTo>
                    <a:pt x="5145024" y="1254252"/>
                  </a:lnTo>
                  <a:lnTo>
                    <a:pt x="5145024" y="2482596"/>
                  </a:lnTo>
                  <a:lnTo>
                    <a:pt x="5529072" y="2482596"/>
                  </a:lnTo>
                  <a:lnTo>
                    <a:pt x="5529072" y="1254252"/>
                  </a:lnTo>
                  <a:close/>
                </a:path>
                <a:path w="8959850" h="2482850">
                  <a:moveTo>
                    <a:pt x="7245096" y="1642872"/>
                  </a:moveTo>
                  <a:lnTo>
                    <a:pt x="6859524" y="1642872"/>
                  </a:lnTo>
                  <a:lnTo>
                    <a:pt x="6859524" y="2482596"/>
                  </a:lnTo>
                  <a:lnTo>
                    <a:pt x="7245096" y="2482596"/>
                  </a:lnTo>
                  <a:lnTo>
                    <a:pt x="7245096" y="1642872"/>
                  </a:lnTo>
                  <a:close/>
                </a:path>
                <a:path w="8959850" h="2482850">
                  <a:moveTo>
                    <a:pt x="8959596" y="1725168"/>
                  </a:moveTo>
                  <a:lnTo>
                    <a:pt x="8575548" y="1725168"/>
                  </a:lnTo>
                  <a:lnTo>
                    <a:pt x="8575548" y="2482596"/>
                  </a:lnTo>
                  <a:lnTo>
                    <a:pt x="8959596" y="2482596"/>
                  </a:lnTo>
                  <a:lnTo>
                    <a:pt x="8959596" y="1725168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3080" y="4067555"/>
              <a:ext cx="8958580" cy="1719580"/>
            </a:xfrm>
            <a:custGeom>
              <a:avLst/>
              <a:gdLst/>
              <a:ahLst/>
              <a:cxnLst/>
              <a:rect l="l" t="t" r="r" b="b"/>
              <a:pathLst>
                <a:path w="8958580" h="1719579">
                  <a:moveTo>
                    <a:pt x="384048" y="0"/>
                  </a:moveTo>
                  <a:lnTo>
                    <a:pt x="0" y="0"/>
                  </a:lnTo>
                  <a:lnTo>
                    <a:pt x="0" y="1719072"/>
                  </a:lnTo>
                  <a:lnTo>
                    <a:pt x="384048" y="1719084"/>
                  </a:lnTo>
                  <a:lnTo>
                    <a:pt x="384048" y="0"/>
                  </a:lnTo>
                  <a:close/>
                </a:path>
                <a:path w="8958580" h="1719579">
                  <a:moveTo>
                    <a:pt x="2098548" y="0"/>
                  </a:moveTo>
                  <a:lnTo>
                    <a:pt x="1714500" y="0"/>
                  </a:lnTo>
                  <a:lnTo>
                    <a:pt x="1714500" y="1719072"/>
                  </a:lnTo>
                  <a:lnTo>
                    <a:pt x="2098548" y="1719084"/>
                  </a:lnTo>
                  <a:lnTo>
                    <a:pt x="2098548" y="0"/>
                  </a:lnTo>
                  <a:close/>
                </a:path>
                <a:path w="8958580" h="1719579">
                  <a:moveTo>
                    <a:pt x="3814572" y="388620"/>
                  </a:moveTo>
                  <a:lnTo>
                    <a:pt x="3429000" y="388620"/>
                  </a:lnTo>
                  <a:lnTo>
                    <a:pt x="3429000" y="1719072"/>
                  </a:lnTo>
                  <a:lnTo>
                    <a:pt x="3814572" y="1719072"/>
                  </a:lnTo>
                  <a:lnTo>
                    <a:pt x="3814572" y="388620"/>
                  </a:lnTo>
                  <a:close/>
                </a:path>
                <a:path w="8958580" h="1719579">
                  <a:moveTo>
                    <a:pt x="5529072" y="490728"/>
                  </a:moveTo>
                  <a:lnTo>
                    <a:pt x="5145024" y="490728"/>
                  </a:lnTo>
                  <a:lnTo>
                    <a:pt x="5145024" y="1719072"/>
                  </a:lnTo>
                  <a:lnTo>
                    <a:pt x="5529072" y="1719072"/>
                  </a:lnTo>
                  <a:lnTo>
                    <a:pt x="5529072" y="490728"/>
                  </a:lnTo>
                  <a:close/>
                </a:path>
                <a:path w="8958580" h="1719579">
                  <a:moveTo>
                    <a:pt x="7243572" y="879348"/>
                  </a:moveTo>
                  <a:lnTo>
                    <a:pt x="6859524" y="879348"/>
                  </a:lnTo>
                  <a:lnTo>
                    <a:pt x="6859524" y="1719072"/>
                  </a:lnTo>
                  <a:lnTo>
                    <a:pt x="7243572" y="1719072"/>
                  </a:lnTo>
                  <a:lnTo>
                    <a:pt x="7243572" y="879348"/>
                  </a:lnTo>
                  <a:close/>
                </a:path>
                <a:path w="8958580" h="1719579">
                  <a:moveTo>
                    <a:pt x="8958072" y="961644"/>
                  </a:moveTo>
                  <a:lnTo>
                    <a:pt x="8574024" y="961644"/>
                  </a:lnTo>
                  <a:lnTo>
                    <a:pt x="8574024" y="1719072"/>
                  </a:lnTo>
                  <a:lnTo>
                    <a:pt x="8958072" y="1719072"/>
                  </a:lnTo>
                  <a:lnTo>
                    <a:pt x="8958072" y="961644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3252" y="5786627"/>
              <a:ext cx="10290175" cy="0"/>
            </a:xfrm>
            <a:custGeom>
              <a:avLst/>
              <a:gdLst/>
              <a:ahLst/>
              <a:cxnLst/>
              <a:rect l="l" t="t" r="r" b="b"/>
              <a:pathLst>
                <a:path w="10290175">
                  <a:moveTo>
                    <a:pt x="0" y="0"/>
                  </a:moveTo>
                  <a:lnTo>
                    <a:pt x="1029004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69238" y="3047238"/>
            <a:ext cx="434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7500C0"/>
                </a:solidFill>
                <a:latin typeface="Arial"/>
                <a:cs typeface="Arial"/>
              </a:rPr>
              <a:t>12</a:t>
            </a:r>
            <a:r>
              <a:rPr sz="1200" b="1" spc="-10" dirty="0">
                <a:solidFill>
                  <a:srgbClr val="7500C0"/>
                </a:solidFill>
                <a:latin typeface="Arial"/>
                <a:cs typeface="Arial"/>
              </a:rPr>
              <a:t>,</a:t>
            </a:r>
            <a:r>
              <a:rPr sz="1200" b="1" spc="-95" dirty="0">
                <a:solidFill>
                  <a:srgbClr val="7500C0"/>
                </a:solidFill>
                <a:latin typeface="Arial"/>
                <a:cs typeface="Arial"/>
              </a:rPr>
              <a:t>1%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9508" y="3048761"/>
            <a:ext cx="434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7500C0"/>
                </a:solidFill>
                <a:latin typeface="Arial"/>
                <a:cs typeface="Arial"/>
              </a:rPr>
              <a:t>12</a:t>
            </a:r>
            <a:r>
              <a:rPr sz="1200" b="1" spc="-10" dirty="0">
                <a:solidFill>
                  <a:srgbClr val="7500C0"/>
                </a:solidFill>
                <a:latin typeface="Arial"/>
                <a:cs typeface="Arial"/>
              </a:rPr>
              <a:t>,</a:t>
            </a:r>
            <a:r>
              <a:rPr sz="1200" b="1" spc="-95" dirty="0">
                <a:solidFill>
                  <a:srgbClr val="7500C0"/>
                </a:solidFill>
                <a:latin typeface="Arial"/>
                <a:cs typeface="Arial"/>
              </a:rPr>
              <a:t>1%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1269" y="3810380"/>
            <a:ext cx="4070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30" dirty="0">
                <a:solidFill>
                  <a:srgbClr val="00B9FF"/>
                </a:solidFill>
                <a:latin typeface="Arial"/>
                <a:cs typeface="Arial"/>
              </a:rPr>
              <a:t>8</a:t>
            </a:r>
            <a:r>
              <a:rPr sz="1200" b="1" spc="35" dirty="0">
                <a:solidFill>
                  <a:srgbClr val="00B9FF"/>
                </a:solidFill>
                <a:latin typeface="Arial"/>
                <a:cs typeface="Arial"/>
              </a:rPr>
              <a:t>,</a:t>
            </a:r>
            <a:r>
              <a:rPr sz="1200" b="1" spc="155" dirty="0">
                <a:solidFill>
                  <a:srgbClr val="00B9FF"/>
                </a:solidFill>
                <a:latin typeface="Arial"/>
                <a:cs typeface="Arial"/>
              </a:rPr>
              <a:t>4</a:t>
            </a:r>
            <a:r>
              <a:rPr sz="1200" b="1" spc="-65" dirty="0">
                <a:solidFill>
                  <a:srgbClr val="00B9FF"/>
                </a:solidFill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8089" y="3810380"/>
            <a:ext cx="895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65" dirty="0">
                <a:solidFill>
                  <a:srgbClr val="7500C0"/>
                </a:solidFill>
                <a:latin typeface="Arial"/>
                <a:cs typeface="Arial"/>
              </a:rPr>
              <a:t>8,4%</a:t>
            </a:r>
            <a:r>
              <a:rPr sz="1200" b="1" spc="41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200" b="1" spc="65" dirty="0">
                <a:solidFill>
                  <a:srgbClr val="00B9FF"/>
                </a:solidFill>
                <a:latin typeface="Arial"/>
                <a:cs typeface="Arial"/>
              </a:rPr>
              <a:t>8,4%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4586" y="4199382"/>
            <a:ext cx="401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25" dirty="0">
                <a:solidFill>
                  <a:srgbClr val="00B9FF"/>
                </a:solidFill>
                <a:latin typeface="Arial"/>
                <a:cs typeface="Arial"/>
              </a:rPr>
              <a:t>6</a:t>
            </a:r>
            <a:r>
              <a:rPr sz="1200" b="1" spc="50" dirty="0">
                <a:solidFill>
                  <a:srgbClr val="00B9FF"/>
                </a:solidFill>
                <a:latin typeface="Arial"/>
                <a:cs typeface="Arial"/>
              </a:rPr>
              <a:t>,</a:t>
            </a:r>
            <a:r>
              <a:rPr sz="1200" b="1" spc="15" dirty="0">
                <a:solidFill>
                  <a:srgbClr val="00B9FF"/>
                </a:solidFill>
                <a:latin typeface="Arial"/>
                <a:cs typeface="Arial"/>
              </a:rPr>
              <a:t>5%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3786" y="4301490"/>
            <a:ext cx="904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85" dirty="0">
                <a:solidFill>
                  <a:srgbClr val="7500C0"/>
                </a:solidFill>
                <a:latin typeface="Arial"/>
                <a:cs typeface="Arial"/>
              </a:rPr>
              <a:t>6,0%</a:t>
            </a:r>
            <a:r>
              <a:rPr sz="1200" b="1" spc="3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200" b="1" spc="85" dirty="0">
                <a:solidFill>
                  <a:srgbClr val="00B9FF"/>
                </a:solidFill>
                <a:latin typeface="Arial"/>
                <a:cs typeface="Arial"/>
              </a:rPr>
              <a:t>6,0%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58733" y="4690364"/>
            <a:ext cx="862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380" algn="l"/>
              </a:tabLst>
            </a:pPr>
            <a:r>
              <a:rPr sz="1200" b="1" spc="155" dirty="0">
                <a:solidFill>
                  <a:srgbClr val="7500C0"/>
                </a:solidFill>
                <a:latin typeface="Arial"/>
                <a:cs typeface="Arial"/>
              </a:rPr>
              <a:t>4</a:t>
            </a:r>
            <a:r>
              <a:rPr sz="1200" b="1" spc="35" dirty="0">
                <a:solidFill>
                  <a:srgbClr val="7500C0"/>
                </a:solidFill>
                <a:latin typeface="Arial"/>
                <a:cs typeface="Arial"/>
              </a:rPr>
              <a:t>,</a:t>
            </a:r>
            <a:r>
              <a:rPr sz="1200" b="1" spc="-95" dirty="0">
                <a:solidFill>
                  <a:srgbClr val="7500C0"/>
                </a:solidFill>
                <a:latin typeface="Arial"/>
                <a:cs typeface="Arial"/>
              </a:rPr>
              <a:t>1%</a:t>
            </a:r>
            <a:r>
              <a:rPr sz="1200" b="1" dirty="0">
                <a:solidFill>
                  <a:srgbClr val="7500C0"/>
                </a:solidFill>
                <a:latin typeface="Arial"/>
                <a:cs typeface="Arial"/>
              </a:rPr>
              <a:t>	</a:t>
            </a:r>
            <a:r>
              <a:rPr sz="1200" b="1" spc="155" dirty="0">
                <a:solidFill>
                  <a:srgbClr val="00B9FF"/>
                </a:solidFill>
                <a:latin typeface="Arial"/>
                <a:cs typeface="Arial"/>
              </a:rPr>
              <a:t>4</a:t>
            </a:r>
            <a:r>
              <a:rPr sz="1200" b="1" spc="35" dirty="0">
                <a:solidFill>
                  <a:srgbClr val="00B9FF"/>
                </a:solidFill>
                <a:latin typeface="Arial"/>
                <a:cs typeface="Arial"/>
              </a:rPr>
              <a:t>,</a:t>
            </a:r>
            <a:r>
              <a:rPr sz="1200" b="1" spc="-95" dirty="0">
                <a:solidFill>
                  <a:srgbClr val="00B9FF"/>
                </a:solidFill>
                <a:latin typeface="Arial"/>
                <a:cs typeface="Arial"/>
              </a:rPr>
              <a:t>1%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67645" y="4772405"/>
            <a:ext cx="8775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0" dirty="0">
                <a:solidFill>
                  <a:srgbClr val="7500C0"/>
                </a:solidFill>
                <a:latin typeface="Arial"/>
                <a:cs typeface="Arial"/>
              </a:rPr>
              <a:t>3,7% </a:t>
            </a:r>
            <a:r>
              <a:rPr sz="1200" b="1" spc="20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200" b="1" spc="30" dirty="0">
                <a:solidFill>
                  <a:srgbClr val="00B9FF"/>
                </a:solidFill>
                <a:latin typeface="Arial"/>
                <a:cs typeface="Arial"/>
              </a:rPr>
              <a:t>3,7%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6525" y="5899505"/>
            <a:ext cx="12477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25" dirty="0">
                <a:solidFill>
                  <a:srgbClr val="585858"/>
                </a:solidFill>
                <a:latin typeface="Arial"/>
                <a:cs typeface="Arial"/>
              </a:rPr>
              <a:t>Ali</a:t>
            </a:r>
            <a:r>
              <a:rPr sz="1100" b="1" spc="30" dirty="0">
                <a:solidFill>
                  <a:srgbClr val="585858"/>
                </a:solidFill>
                <a:latin typeface="Arial"/>
                <a:cs typeface="Arial"/>
              </a:rPr>
              <a:t>gn</a:t>
            </a:r>
            <a:r>
              <a:rPr sz="1100" b="1" spc="40" dirty="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sz="1100" b="1" spc="50" dirty="0">
                <a:solidFill>
                  <a:srgbClr val="585858"/>
                </a:solidFill>
                <a:latin typeface="Arial"/>
                <a:cs typeface="Arial"/>
              </a:rPr>
              <a:t>ent</a:t>
            </a:r>
            <a:r>
              <a:rPr sz="1100" b="1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100" b="1" spc="50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1100" b="1" spc="2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100" b="1" spc="70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1100" b="1" spc="1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100" b="1" spc="45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1100" b="1" spc="1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100" b="1" spc="70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06744" y="5899505"/>
            <a:ext cx="13398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1100" b="1" spc="2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100" b="1" spc="60" dirty="0">
                <a:solidFill>
                  <a:srgbClr val="585858"/>
                </a:solidFill>
                <a:latin typeface="Arial"/>
                <a:cs typeface="Arial"/>
              </a:rPr>
              <a:t>rt</a:t>
            </a:r>
            <a:r>
              <a:rPr sz="1100" b="1" spc="10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100" b="1" spc="25" dirty="0">
                <a:solidFill>
                  <a:srgbClr val="585858"/>
                </a:solidFill>
                <a:latin typeface="Arial"/>
                <a:cs typeface="Arial"/>
              </a:rPr>
              <a:t>ership</a:t>
            </a:r>
            <a:r>
              <a:rPr sz="1100" b="1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100" b="1" spc="40" dirty="0">
                <a:solidFill>
                  <a:srgbClr val="585858"/>
                </a:solidFill>
                <a:latin typeface="Arial"/>
                <a:cs typeface="Arial"/>
              </a:rPr>
              <a:t>Defic</a:t>
            </a:r>
            <a:r>
              <a:rPr sz="1100" b="1" spc="50" dirty="0">
                <a:solidFill>
                  <a:srgbClr val="585858"/>
                </a:solidFill>
                <a:latin typeface="Arial"/>
                <a:cs typeface="Arial"/>
              </a:rPr>
              <a:t>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48727" y="5899505"/>
            <a:ext cx="14865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125" dirty="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sz="1100" b="1" spc="4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100" b="1" spc="35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100" b="1" spc="15" dirty="0">
                <a:solidFill>
                  <a:srgbClr val="585858"/>
                </a:solidFill>
                <a:latin typeface="Arial"/>
                <a:cs typeface="Arial"/>
              </a:rPr>
              <a:t>su</a:t>
            </a:r>
            <a:r>
              <a:rPr sz="1100" b="1" spc="5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1100" b="1" spc="60" dirty="0">
                <a:solidFill>
                  <a:srgbClr val="585858"/>
                </a:solidFill>
                <a:latin typeface="Arial"/>
                <a:cs typeface="Arial"/>
              </a:rPr>
              <a:t>em</a:t>
            </a:r>
            <a:r>
              <a:rPr sz="1100" b="1" spc="3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100" b="1" spc="45" dirty="0">
                <a:solidFill>
                  <a:srgbClr val="585858"/>
                </a:solidFill>
                <a:latin typeface="Arial"/>
                <a:cs typeface="Arial"/>
              </a:rPr>
              <a:t>nt</a:t>
            </a:r>
            <a:r>
              <a:rPr sz="1100" b="1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1100" b="1" spc="45" dirty="0">
                <a:solidFill>
                  <a:srgbClr val="585858"/>
                </a:solidFill>
                <a:latin typeface="Arial"/>
                <a:cs typeface="Arial"/>
              </a:rPr>
              <a:t>eficit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63506" y="5899505"/>
            <a:ext cx="10871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40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1100" b="1" spc="45" dirty="0">
                <a:solidFill>
                  <a:srgbClr val="585858"/>
                </a:solidFill>
                <a:latin typeface="Arial"/>
                <a:cs typeface="Arial"/>
              </a:rPr>
              <a:t>ul</a:t>
            </a:r>
            <a:r>
              <a:rPr sz="1100" b="1" spc="2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100" b="1" spc="35" dirty="0">
                <a:solidFill>
                  <a:srgbClr val="585858"/>
                </a:solidFill>
                <a:latin typeface="Arial"/>
                <a:cs typeface="Arial"/>
              </a:rPr>
              <a:t>ural</a:t>
            </a:r>
            <a:r>
              <a:rPr sz="1100" b="1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100" b="1" spc="40" dirty="0">
                <a:solidFill>
                  <a:srgbClr val="585858"/>
                </a:solidFill>
                <a:latin typeface="Arial"/>
                <a:cs typeface="Arial"/>
              </a:rPr>
              <a:t>Defic</a:t>
            </a:r>
            <a:r>
              <a:rPr sz="1100" b="1" spc="50" dirty="0">
                <a:solidFill>
                  <a:srgbClr val="585858"/>
                </a:solidFill>
                <a:latin typeface="Arial"/>
                <a:cs typeface="Arial"/>
              </a:rPr>
              <a:t>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33800" y="6327647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89915" y="0"/>
                </a:moveTo>
                <a:lnTo>
                  <a:pt x="0" y="0"/>
                </a:lnTo>
                <a:lnTo>
                  <a:pt x="0" y="89915"/>
                </a:lnTo>
                <a:lnTo>
                  <a:pt x="89915" y="89915"/>
                </a:lnTo>
                <a:lnTo>
                  <a:pt x="89915" y="0"/>
                </a:lnTo>
                <a:close/>
              </a:path>
            </a:pathLst>
          </a:custGeom>
          <a:solidFill>
            <a:srgbClr val="750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693289" y="5899505"/>
            <a:ext cx="291465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3905" algn="l"/>
              </a:tabLst>
            </a:pPr>
            <a:r>
              <a:rPr sz="1100" b="1" spc="65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1100" b="1" spc="40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1100" b="1" spc="30" dirty="0">
                <a:solidFill>
                  <a:srgbClr val="585858"/>
                </a:solidFill>
                <a:latin typeface="Arial"/>
                <a:cs typeface="Arial"/>
              </a:rPr>
              <a:t>ras</a:t>
            </a:r>
            <a:r>
              <a:rPr sz="1100" b="1" spc="10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100" b="1" spc="35" dirty="0">
                <a:solidFill>
                  <a:srgbClr val="585858"/>
                </a:solidFill>
                <a:latin typeface="Arial"/>
                <a:cs typeface="Arial"/>
              </a:rPr>
              <a:t>ru</a:t>
            </a:r>
            <a:r>
              <a:rPr sz="1100" b="1" spc="30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1100" b="1" spc="60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100" b="1" spc="45" dirty="0">
                <a:solidFill>
                  <a:srgbClr val="585858"/>
                </a:solidFill>
                <a:latin typeface="Arial"/>
                <a:cs typeface="Arial"/>
              </a:rPr>
              <a:t>ure</a:t>
            </a:r>
            <a:r>
              <a:rPr sz="1100" b="1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100" b="1" spc="50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1100" b="1" spc="2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100" b="1" spc="35" dirty="0">
                <a:solidFill>
                  <a:srgbClr val="585858"/>
                </a:solidFill>
                <a:latin typeface="Arial"/>
                <a:cs typeface="Arial"/>
              </a:rPr>
              <a:t>fi</a:t>
            </a:r>
            <a:r>
              <a:rPr sz="1100" b="1" spc="55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1100" b="1" spc="50" dirty="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sz="1100" b="1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1100" b="1" spc="20" dirty="0">
                <a:solidFill>
                  <a:srgbClr val="585858"/>
                </a:solidFill>
                <a:latin typeface="Arial"/>
                <a:cs typeface="Arial"/>
              </a:rPr>
              <a:t>Sk</a:t>
            </a:r>
            <a:r>
              <a:rPr sz="1100" b="1" spc="-1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100" b="1" spc="25" dirty="0">
                <a:solidFill>
                  <a:srgbClr val="585858"/>
                </a:solidFill>
                <a:latin typeface="Arial"/>
                <a:cs typeface="Arial"/>
              </a:rPr>
              <a:t>ll</a:t>
            </a:r>
            <a:r>
              <a:rPr sz="1100" b="1" spc="-35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1100" b="1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100" b="1" spc="25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1100" b="1" spc="4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100" b="1" spc="35" dirty="0">
                <a:solidFill>
                  <a:srgbClr val="585858"/>
                </a:solidFill>
                <a:latin typeface="Arial"/>
                <a:cs typeface="Arial"/>
              </a:rPr>
              <a:t>fi</a:t>
            </a:r>
            <a:r>
              <a:rPr sz="1100" b="1" spc="55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1100" b="1" spc="50" dirty="0">
                <a:solidFill>
                  <a:srgbClr val="585858"/>
                </a:solidFill>
                <a:latin typeface="Arial"/>
                <a:cs typeface="Arial"/>
              </a:rPr>
              <a:t>it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Arial"/>
              <a:cs typeface="Arial"/>
            </a:endParaRPr>
          </a:p>
          <a:p>
            <a:pPr marL="117030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585858"/>
                </a:solidFill>
                <a:latin typeface="Arial"/>
                <a:cs typeface="Arial"/>
              </a:rPr>
              <a:t>Automotive</a:t>
            </a:r>
            <a:r>
              <a:rPr sz="1400" b="1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sz="1400" b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85858"/>
                </a:solidFill>
                <a:latin typeface="Arial"/>
                <a:cs typeface="Arial"/>
              </a:rPr>
              <a:t>OES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67628" y="6327647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88391" y="0"/>
                </a:moveTo>
                <a:lnTo>
                  <a:pt x="0" y="0"/>
                </a:lnTo>
                <a:lnTo>
                  <a:pt x="0" y="89915"/>
                </a:lnTo>
                <a:lnTo>
                  <a:pt x="88391" y="89915"/>
                </a:lnTo>
                <a:lnTo>
                  <a:pt x="88391" y="0"/>
                </a:lnTo>
                <a:close/>
              </a:path>
            </a:pathLst>
          </a:custGeom>
          <a:solidFill>
            <a:srgbClr val="00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84467" y="6240272"/>
            <a:ext cx="12903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585858"/>
                </a:solidFill>
                <a:latin typeface="Arial"/>
                <a:cs typeface="Arial"/>
              </a:rPr>
              <a:t>Cross-Industry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43796" y="6547281"/>
            <a:ext cx="244983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900" spc="30" dirty="0">
                <a:solidFill>
                  <a:srgbClr val="363636"/>
                </a:solidFill>
                <a:latin typeface="Microsoft Sans Serif"/>
                <a:cs typeface="Microsoft Sans Serif"/>
              </a:rPr>
              <a:t>Source:</a:t>
            </a:r>
            <a:r>
              <a:rPr sz="900" spc="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Accenture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2019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Industry</a:t>
            </a:r>
            <a:r>
              <a:rPr sz="90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X.0</a:t>
            </a:r>
            <a:r>
              <a:rPr sz="90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20" dirty="0">
                <a:solidFill>
                  <a:srgbClr val="363636"/>
                </a:solidFill>
                <a:latin typeface="Microsoft Sans Serif"/>
                <a:cs typeface="Microsoft Sans Serif"/>
              </a:rPr>
              <a:t>Survey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1115"/>
              </a:lnSpc>
            </a:pPr>
            <a:fld id="{81D60167-4931-47E6-BA6A-407CBD079E47}" type="slidenum">
              <a:rPr spc="-40" dirty="0"/>
              <a:t>18</a:t>
            </a:fld>
            <a:endParaRPr spc="-40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68300" y="248158"/>
            <a:ext cx="10147935" cy="95821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395"/>
              </a:spcBef>
            </a:pPr>
            <a:r>
              <a:rPr sz="3600" spc="215" dirty="0">
                <a:solidFill>
                  <a:srgbClr val="000000"/>
                </a:solidFill>
              </a:rPr>
              <a:t>HOW</a:t>
            </a:r>
            <a:r>
              <a:rPr sz="3600" spc="-295" dirty="0">
                <a:solidFill>
                  <a:srgbClr val="000000"/>
                </a:solidFill>
              </a:rPr>
              <a:t> </a:t>
            </a:r>
            <a:r>
              <a:rPr sz="3600" spc="250" dirty="0">
                <a:solidFill>
                  <a:srgbClr val="000000"/>
                </a:solidFill>
              </a:rPr>
              <a:t>MUCH</a:t>
            </a:r>
            <a:r>
              <a:rPr sz="3600" spc="-295" dirty="0">
                <a:solidFill>
                  <a:srgbClr val="000000"/>
                </a:solidFill>
              </a:rPr>
              <a:t> </a:t>
            </a:r>
            <a:r>
              <a:rPr sz="3600" spc="135" dirty="0">
                <a:solidFill>
                  <a:srgbClr val="000000"/>
                </a:solidFill>
              </a:rPr>
              <a:t>C</a:t>
            </a:r>
            <a:r>
              <a:rPr sz="3600" spc="140" dirty="0">
                <a:solidFill>
                  <a:srgbClr val="000000"/>
                </a:solidFill>
              </a:rPr>
              <a:t>A</a:t>
            </a:r>
            <a:r>
              <a:rPr sz="3600" spc="225" dirty="0">
                <a:solidFill>
                  <a:srgbClr val="000000"/>
                </a:solidFill>
              </a:rPr>
              <a:t>N</a:t>
            </a:r>
            <a:r>
              <a:rPr sz="3600" spc="-295" dirty="0">
                <a:solidFill>
                  <a:srgbClr val="000000"/>
                </a:solidFill>
              </a:rPr>
              <a:t> </a:t>
            </a:r>
            <a:r>
              <a:rPr sz="3600" spc="125" dirty="0">
                <a:solidFill>
                  <a:srgbClr val="000000"/>
                </a:solidFill>
              </a:rPr>
              <a:t>COMPANIES</a:t>
            </a:r>
            <a:r>
              <a:rPr sz="3600" spc="-295" dirty="0">
                <a:solidFill>
                  <a:srgbClr val="000000"/>
                </a:solidFill>
              </a:rPr>
              <a:t> </a:t>
            </a:r>
            <a:r>
              <a:rPr sz="3600" spc="70" dirty="0">
                <a:solidFill>
                  <a:srgbClr val="000000"/>
                </a:solidFill>
              </a:rPr>
              <a:t>G</a:t>
            </a:r>
            <a:r>
              <a:rPr sz="3600" spc="210" dirty="0">
                <a:solidFill>
                  <a:srgbClr val="000000"/>
                </a:solidFill>
              </a:rPr>
              <a:t>AIN</a:t>
            </a:r>
            <a:r>
              <a:rPr sz="3600" spc="-310" dirty="0">
                <a:solidFill>
                  <a:srgbClr val="000000"/>
                </a:solidFill>
              </a:rPr>
              <a:t> </a:t>
            </a:r>
            <a:r>
              <a:rPr sz="3600" spc="105" dirty="0">
                <a:solidFill>
                  <a:srgbClr val="000000"/>
                </a:solidFill>
              </a:rPr>
              <a:t>IF</a:t>
            </a:r>
            <a:r>
              <a:rPr sz="3600" spc="-295" dirty="0">
                <a:solidFill>
                  <a:srgbClr val="000000"/>
                </a:solidFill>
              </a:rPr>
              <a:t> </a:t>
            </a:r>
            <a:r>
              <a:rPr sz="3600" spc="55" dirty="0">
                <a:solidFill>
                  <a:srgbClr val="000000"/>
                </a:solidFill>
              </a:rPr>
              <a:t>T</a:t>
            </a:r>
            <a:r>
              <a:rPr sz="3600" spc="35" dirty="0">
                <a:solidFill>
                  <a:srgbClr val="000000"/>
                </a:solidFill>
              </a:rPr>
              <a:t>HEY  </a:t>
            </a:r>
            <a:r>
              <a:rPr sz="3600" spc="95" dirty="0">
                <a:solidFill>
                  <a:srgbClr val="000000"/>
                </a:solidFill>
              </a:rPr>
              <a:t>OVERCOME</a:t>
            </a:r>
            <a:r>
              <a:rPr sz="3600" spc="-285" dirty="0">
                <a:solidFill>
                  <a:srgbClr val="000000"/>
                </a:solidFill>
              </a:rPr>
              <a:t> </a:t>
            </a:r>
            <a:r>
              <a:rPr sz="3600" spc="20" dirty="0">
                <a:solidFill>
                  <a:srgbClr val="000000"/>
                </a:solidFill>
              </a:rPr>
              <a:t>THE</a:t>
            </a:r>
            <a:r>
              <a:rPr sz="3600" spc="30" dirty="0">
                <a:solidFill>
                  <a:srgbClr val="000000"/>
                </a:solidFill>
              </a:rPr>
              <a:t>S</a:t>
            </a:r>
            <a:r>
              <a:rPr sz="3600" spc="-170" dirty="0">
                <a:solidFill>
                  <a:srgbClr val="000000"/>
                </a:solidFill>
              </a:rPr>
              <a:t>E</a:t>
            </a:r>
            <a:r>
              <a:rPr sz="3600" spc="-295" dirty="0">
                <a:solidFill>
                  <a:srgbClr val="000000"/>
                </a:solidFill>
              </a:rPr>
              <a:t> </a:t>
            </a:r>
            <a:r>
              <a:rPr sz="3600" spc="45" dirty="0">
                <a:solidFill>
                  <a:srgbClr val="000000"/>
                </a:solidFill>
              </a:rPr>
              <a:t>DEFICITS?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43300"/>
            <a:ext cx="12192000" cy="3314700"/>
          </a:xfrm>
          <a:custGeom>
            <a:avLst/>
            <a:gdLst/>
            <a:ahLst/>
            <a:cxnLst/>
            <a:rect l="l" t="t" r="r" b="b"/>
            <a:pathLst>
              <a:path w="12192000" h="3314700">
                <a:moveTo>
                  <a:pt x="0" y="3314699"/>
                </a:moveTo>
                <a:lnTo>
                  <a:pt x="12192000" y="3314699"/>
                </a:lnTo>
                <a:lnTo>
                  <a:pt x="12192000" y="0"/>
                </a:lnTo>
                <a:lnTo>
                  <a:pt x="0" y="0"/>
                </a:lnTo>
                <a:lnTo>
                  <a:pt x="0" y="3314699"/>
                </a:lnTo>
                <a:close/>
              </a:path>
            </a:pathLst>
          </a:custGeom>
          <a:solidFill>
            <a:srgbClr val="46007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3543300"/>
            <a:chOff x="0" y="0"/>
            <a:chExt cx="12192000" cy="3543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3543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3543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8300" y="752043"/>
            <a:ext cx="13843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15" dirty="0"/>
              <a:t>Q:</a:t>
            </a:r>
            <a:endParaRPr sz="9600"/>
          </a:p>
        </p:txBody>
      </p:sp>
      <p:sp>
        <p:nvSpPr>
          <p:cNvPr id="7" name="object 7"/>
          <p:cNvSpPr txBox="1"/>
          <p:nvPr/>
        </p:nvSpPr>
        <p:spPr>
          <a:xfrm>
            <a:off x="368300" y="3832936"/>
            <a:ext cx="6940550" cy="1793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075"/>
              </a:lnSpc>
              <a:spcBef>
                <a:spcPts val="100"/>
              </a:spcBef>
              <a:tabLst>
                <a:tab pos="2165985" algn="l"/>
              </a:tabLst>
            </a:pPr>
            <a:r>
              <a:rPr sz="9600" b="1" spc="-70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9600" b="1" spc="35" dirty="0">
                <a:solidFill>
                  <a:srgbClr val="00B9FF"/>
                </a:solidFill>
                <a:latin typeface="Arial"/>
                <a:cs typeface="Arial"/>
              </a:rPr>
              <a:t>:</a:t>
            </a:r>
            <a:r>
              <a:rPr sz="9600" b="1" dirty="0">
                <a:solidFill>
                  <a:srgbClr val="00B9FF"/>
                </a:solidFill>
                <a:latin typeface="Arial"/>
                <a:cs typeface="Arial"/>
              </a:rPr>
              <a:t>	</a:t>
            </a:r>
            <a:r>
              <a:rPr sz="4400" b="1" spc="100" dirty="0">
                <a:solidFill>
                  <a:srgbClr val="00B9FF"/>
                </a:solidFill>
                <a:latin typeface="Arial"/>
                <a:cs typeface="Arial"/>
              </a:rPr>
              <a:t>W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4400" b="1" spc="-90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4400" b="1" spc="310" dirty="0">
                <a:solidFill>
                  <a:srgbClr val="00B9FF"/>
                </a:solidFill>
                <a:latin typeface="Arial"/>
                <a:cs typeface="Arial"/>
              </a:rPr>
              <a:t>H</a:t>
            </a:r>
            <a:r>
              <a:rPr sz="4400" b="1" spc="-660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570" dirty="0">
                <a:solidFill>
                  <a:srgbClr val="00B9FF"/>
                </a:solidFill>
                <a:latin typeface="Arial"/>
                <a:cs typeface="Arial"/>
              </a:rPr>
              <a:t>4</a:t>
            </a:r>
            <a:r>
              <a:rPr sz="4400" b="1" spc="-670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-215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-190" dirty="0">
                <a:solidFill>
                  <a:srgbClr val="00B9FF"/>
                </a:solidFill>
                <a:latin typeface="Arial"/>
                <a:cs typeface="Arial"/>
              </a:rPr>
              <a:t>P</a:t>
            </a:r>
            <a:r>
              <a:rPr sz="4400" b="1" spc="-35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4400" b="1" spc="35" dirty="0">
                <a:solidFill>
                  <a:srgbClr val="00B9FF"/>
                </a:solidFill>
                <a:latin typeface="Arial"/>
                <a:cs typeface="Arial"/>
              </a:rPr>
              <a:t>C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4400" b="1" spc="-270" dirty="0">
                <a:solidFill>
                  <a:srgbClr val="00B9FF"/>
                </a:solidFill>
                <a:latin typeface="Arial"/>
                <a:cs typeface="Arial"/>
              </a:rPr>
              <a:t>F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IC</a:t>
            </a:r>
            <a:endParaRPr sz="4400">
              <a:latin typeface="Arial"/>
              <a:cs typeface="Arial"/>
            </a:endParaRPr>
          </a:p>
          <a:p>
            <a:pPr marL="2165985">
              <a:lnSpc>
                <a:spcPts val="3835"/>
              </a:lnSpc>
            </a:pPr>
            <a:r>
              <a:rPr sz="4400" b="1" spc="-315" dirty="0">
                <a:solidFill>
                  <a:srgbClr val="00B9FF"/>
                </a:solidFill>
                <a:latin typeface="Arial"/>
                <a:cs typeface="Arial"/>
              </a:rPr>
              <a:t>B</a:t>
            </a:r>
            <a:r>
              <a:rPr sz="4400" b="1" spc="-35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4400" b="1" spc="-215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70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4400" b="1" spc="-660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-190" dirty="0">
                <a:solidFill>
                  <a:srgbClr val="00B9FF"/>
                </a:solidFill>
                <a:latin typeface="Arial"/>
                <a:cs typeface="Arial"/>
              </a:rPr>
              <a:t>P</a:t>
            </a:r>
            <a:r>
              <a:rPr sz="4400" b="1" spc="-229" dirty="0">
                <a:solidFill>
                  <a:srgbClr val="00B9FF"/>
                </a:solidFill>
                <a:latin typeface="Arial"/>
                <a:cs typeface="Arial"/>
              </a:rPr>
              <a:t>R</a:t>
            </a:r>
            <a:r>
              <a:rPr sz="4400" b="1" spc="-15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4400" b="1" spc="35" dirty="0">
                <a:solidFill>
                  <a:srgbClr val="00B9FF"/>
                </a:solidFill>
                <a:latin typeface="Arial"/>
                <a:cs typeface="Arial"/>
              </a:rPr>
              <a:t>C</a:t>
            </a:r>
            <a:r>
              <a:rPr sz="4400" b="1" spc="-85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4400" b="1" spc="35" dirty="0">
                <a:solidFill>
                  <a:srgbClr val="00B9FF"/>
                </a:solidFill>
                <a:latin typeface="Arial"/>
                <a:cs typeface="Arial"/>
              </a:rPr>
              <a:t>C</a:t>
            </a:r>
            <a:r>
              <a:rPr sz="4400" b="1" spc="-35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4400" b="1" spc="-215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130" dirty="0">
                <a:solidFill>
                  <a:srgbClr val="00B9FF"/>
                </a:solidFill>
                <a:latin typeface="Arial"/>
                <a:cs typeface="Arial"/>
              </a:rPr>
              <a:t>.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5239" y="1162633"/>
            <a:ext cx="9286875" cy="1636395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689"/>
              </a:spcBef>
            </a:pPr>
            <a:r>
              <a:rPr sz="4400" b="1" spc="15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400" b="1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400" b="1" spc="27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4400" b="1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400" b="1" spc="2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400" b="1" spc="-6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400" b="1" spc="15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3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400" b="1" spc="-1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4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b="1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400" b="1" spc="1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400" b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6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65" dirty="0">
                <a:solidFill>
                  <a:srgbClr val="00B9FF"/>
                </a:solidFill>
                <a:latin typeface="Arial"/>
                <a:cs typeface="Arial"/>
              </a:rPr>
              <a:t>O</a:t>
            </a:r>
            <a:r>
              <a:rPr sz="4400" b="1" spc="145" dirty="0">
                <a:solidFill>
                  <a:srgbClr val="00B9FF"/>
                </a:solidFill>
                <a:latin typeface="Arial"/>
                <a:cs typeface="Arial"/>
              </a:rPr>
              <a:t>V</a:t>
            </a:r>
            <a:r>
              <a:rPr sz="4400" b="1" spc="-35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4400" b="1" spc="-229" dirty="0">
                <a:solidFill>
                  <a:srgbClr val="00B9FF"/>
                </a:solidFill>
                <a:latin typeface="Arial"/>
                <a:cs typeface="Arial"/>
              </a:rPr>
              <a:t>R</a:t>
            </a:r>
            <a:r>
              <a:rPr sz="4400" b="1" spc="35" dirty="0">
                <a:solidFill>
                  <a:srgbClr val="00B9FF"/>
                </a:solidFill>
                <a:latin typeface="Arial"/>
                <a:cs typeface="Arial"/>
              </a:rPr>
              <a:t>C</a:t>
            </a:r>
            <a:r>
              <a:rPr sz="4400" b="1" spc="65" dirty="0">
                <a:solidFill>
                  <a:srgbClr val="00B9FF"/>
                </a:solidFill>
                <a:latin typeface="Arial"/>
                <a:cs typeface="Arial"/>
              </a:rPr>
              <a:t>O</a:t>
            </a:r>
            <a:r>
              <a:rPr sz="4400" b="1" spc="365" dirty="0">
                <a:solidFill>
                  <a:srgbClr val="00B9FF"/>
                </a:solidFill>
                <a:latin typeface="Arial"/>
                <a:cs typeface="Arial"/>
              </a:rPr>
              <a:t>M</a:t>
            </a:r>
            <a:r>
              <a:rPr sz="4400" b="1" spc="-125" dirty="0">
                <a:solidFill>
                  <a:srgbClr val="00B9FF"/>
                </a:solidFill>
                <a:latin typeface="Arial"/>
                <a:cs typeface="Arial"/>
              </a:rPr>
              <a:t>E  </a:t>
            </a:r>
            <a:r>
              <a:rPr sz="4400" b="1" spc="-90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4400" b="1" spc="155" dirty="0">
                <a:solidFill>
                  <a:srgbClr val="00B9FF"/>
                </a:solidFill>
                <a:latin typeface="Arial"/>
                <a:cs typeface="Arial"/>
              </a:rPr>
              <a:t>H</a:t>
            </a:r>
            <a:r>
              <a:rPr sz="4400" b="1" spc="-35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4400" b="1" spc="-215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-204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4400" b="1" spc="-66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35" dirty="0">
                <a:solidFill>
                  <a:srgbClr val="00B9FF"/>
                </a:solidFill>
                <a:latin typeface="Arial"/>
                <a:cs typeface="Arial"/>
              </a:rPr>
              <a:t>C</a:t>
            </a:r>
            <a:r>
              <a:rPr sz="4400" b="1" spc="155" dirty="0">
                <a:solidFill>
                  <a:srgbClr val="00B9FF"/>
                </a:solidFill>
                <a:latin typeface="Arial"/>
                <a:cs typeface="Arial"/>
              </a:rPr>
              <a:t>H</a:t>
            </a:r>
            <a:r>
              <a:rPr sz="4400" b="1" spc="-15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4400" b="1" spc="-280" dirty="0">
                <a:solidFill>
                  <a:srgbClr val="00B9FF"/>
                </a:solidFill>
                <a:latin typeface="Arial"/>
                <a:cs typeface="Arial"/>
              </a:rPr>
              <a:t>LL</a:t>
            </a:r>
            <a:r>
              <a:rPr sz="4400" b="1" spc="-35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4400" b="1" spc="114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4400" b="1" spc="-80" dirty="0">
                <a:solidFill>
                  <a:srgbClr val="00B9FF"/>
                </a:solidFill>
                <a:latin typeface="Arial"/>
                <a:cs typeface="Arial"/>
              </a:rPr>
              <a:t>G</a:t>
            </a:r>
            <a:r>
              <a:rPr sz="4400" b="1" spc="-35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4400" b="1" spc="-55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-63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1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400" b="1" spc="1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400" b="1" spc="-6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-28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4400" b="1" spc="-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15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400" b="1" spc="-3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b="1" spc="-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400" b="1" spc="-6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4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b="1" spc="-8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4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b="1" spc="-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400" b="1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b="1" spc="114" dirty="0">
                <a:solidFill>
                  <a:srgbClr val="FFFFFF"/>
                </a:solidFill>
                <a:latin typeface="Arial"/>
                <a:cs typeface="Arial"/>
              </a:rPr>
              <a:t>NN</a:t>
            </a:r>
            <a:r>
              <a:rPr sz="4400" b="1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400" b="1" spc="14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-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b="1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400" b="1" spc="1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400" b="1" spc="-2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204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23500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8300" y="6574028"/>
            <a:ext cx="26822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0" dirty="0">
                <a:solidFill>
                  <a:srgbClr val="7E7E7E"/>
                </a:solidFill>
                <a:latin typeface="Microsoft Sans Serif"/>
                <a:cs typeface="Microsoft Sans Serif"/>
              </a:rPr>
              <a:t>Copyright</a:t>
            </a:r>
            <a:r>
              <a:rPr sz="900" spc="-3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105" dirty="0">
                <a:solidFill>
                  <a:srgbClr val="7E7E7E"/>
                </a:solidFill>
                <a:latin typeface="Microsoft Sans Serif"/>
                <a:cs typeface="Microsoft Sans Serif"/>
              </a:rPr>
              <a:t>©</a:t>
            </a:r>
            <a:r>
              <a:rPr sz="900" spc="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7E7E7E"/>
                </a:solidFill>
                <a:latin typeface="Microsoft Sans Serif"/>
                <a:cs typeface="Microsoft Sans Serif"/>
              </a:rPr>
              <a:t>2019</a:t>
            </a:r>
            <a:r>
              <a:rPr sz="900" spc="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7E7E7E"/>
                </a:solidFill>
                <a:latin typeface="Microsoft Sans Serif"/>
                <a:cs typeface="Microsoft Sans Serif"/>
              </a:rPr>
              <a:t>Accenture.</a:t>
            </a:r>
            <a:r>
              <a:rPr sz="900" spc="1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25" dirty="0">
                <a:solidFill>
                  <a:srgbClr val="7E7E7E"/>
                </a:solidFill>
                <a:latin typeface="Microsoft Sans Serif"/>
                <a:cs typeface="Microsoft Sans Serif"/>
              </a:rPr>
              <a:t>All</a:t>
            </a:r>
            <a:r>
              <a:rPr sz="9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45" dirty="0">
                <a:solidFill>
                  <a:srgbClr val="7E7E7E"/>
                </a:solidFill>
                <a:latin typeface="Microsoft Sans Serif"/>
                <a:cs typeface="Microsoft Sans Serif"/>
              </a:rPr>
              <a:t>rights</a:t>
            </a:r>
            <a:r>
              <a:rPr sz="9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25" dirty="0">
                <a:solidFill>
                  <a:srgbClr val="7E7E7E"/>
                </a:solidFill>
                <a:latin typeface="Microsoft Sans Serif"/>
                <a:cs typeface="Microsoft Sans Serif"/>
              </a:rPr>
              <a:t>reserved.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26671" y="6558788"/>
            <a:ext cx="97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A6A6A6"/>
                </a:solidFill>
                <a:latin typeface="Microsoft Sans Serif"/>
                <a:cs typeface="Microsoft Sans Serif"/>
              </a:rPr>
              <a:t>2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163" y="2810001"/>
            <a:ext cx="5380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5" dirty="0">
                <a:latin typeface="Arial"/>
                <a:cs typeface="Arial"/>
              </a:rPr>
              <a:t>OUR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PR</a:t>
            </a:r>
            <a:r>
              <a:rPr sz="2000" b="1" spc="-40" dirty="0">
                <a:latin typeface="Arial"/>
                <a:cs typeface="Arial"/>
              </a:rPr>
              <a:t>E</a:t>
            </a:r>
            <a:r>
              <a:rPr sz="2000" b="1" spc="70" dirty="0">
                <a:latin typeface="Arial"/>
                <a:cs typeface="Arial"/>
              </a:rPr>
              <a:t>MISE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spc="85" dirty="0">
                <a:latin typeface="Arial"/>
                <a:cs typeface="Arial"/>
              </a:rPr>
              <a:t>AND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R</a:t>
            </a:r>
            <a:r>
              <a:rPr sz="2000" b="1" spc="-55" dirty="0">
                <a:latin typeface="Arial"/>
                <a:cs typeface="Arial"/>
              </a:rPr>
              <a:t>E</a:t>
            </a:r>
            <a:r>
              <a:rPr sz="2000" b="1" spc="25" dirty="0">
                <a:latin typeface="Arial"/>
                <a:cs typeface="Arial"/>
              </a:rPr>
              <a:t>SEARCH</a:t>
            </a:r>
            <a:r>
              <a:rPr sz="2000" b="1" spc="-175" dirty="0">
                <a:latin typeface="Arial"/>
                <a:cs typeface="Arial"/>
              </a:rPr>
              <a:t> </a:t>
            </a:r>
            <a:r>
              <a:rPr sz="2000" b="1" spc="65" dirty="0">
                <a:latin typeface="Arial"/>
                <a:cs typeface="Arial"/>
              </a:rPr>
              <a:t>QUESTION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163" y="3721734"/>
            <a:ext cx="4427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Microsoft Sans Serif"/>
                <a:cs typeface="Microsoft Sans Serif"/>
              </a:rPr>
              <a:t>When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114" dirty="0">
                <a:latin typeface="Microsoft Sans Serif"/>
                <a:cs typeface="Microsoft Sans Serif"/>
              </a:rPr>
              <a:t>it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comes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to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digital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transformation,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scaling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innovation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pilots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is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critical.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163" y="4422775"/>
            <a:ext cx="59543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Microsoft Sans Serif"/>
                <a:cs typeface="Microsoft Sans Serif"/>
              </a:rPr>
              <a:t>Yet </a:t>
            </a:r>
            <a:r>
              <a:rPr sz="1800" spc="75" dirty="0">
                <a:latin typeface="Microsoft Sans Serif"/>
                <a:cs typeface="Microsoft Sans Serif"/>
              </a:rPr>
              <a:t>many clients </a:t>
            </a:r>
            <a:r>
              <a:rPr sz="1800" spc="85" dirty="0">
                <a:latin typeface="Microsoft Sans Serif"/>
                <a:cs typeface="Microsoft Sans Serif"/>
              </a:rPr>
              <a:t>tell </a:t>
            </a:r>
            <a:r>
              <a:rPr sz="1800" spc="35" dirty="0">
                <a:latin typeface="Microsoft Sans Serif"/>
                <a:cs typeface="Microsoft Sans Serif"/>
              </a:rPr>
              <a:t>us </a:t>
            </a:r>
            <a:r>
              <a:rPr sz="1800" spc="100" dirty="0">
                <a:latin typeface="Microsoft Sans Serif"/>
                <a:cs typeface="Microsoft Sans Serif"/>
              </a:rPr>
              <a:t>that </a:t>
            </a:r>
            <a:r>
              <a:rPr sz="1800" spc="90" dirty="0">
                <a:latin typeface="Microsoft Sans Serif"/>
                <a:cs typeface="Microsoft Sans Serif"/>
              </a:rPr>
              <a:t>they </a:t>
            </a:r>
            <a:r>
              <a:rPr sz="1800" spc="40" dirty="0">
                <a:latin typeface="Microsoft Sans Serif"/>
                <a:cs typeface="Microsoft Sans Serif"/>
              </a:rPr>
              <a:t>are </a:t>
            </a:r>
            <a:r>
              <a:rPr sz="1800" spc="100" dirty="0">
                <a:latin typeface="Microsoft Sans Serif"/>
                <a:cs typeface="Microsoft Sans Serif"/>
              </a:rPr>
              <a:t>struggling </a:t>
            </a:r>
            <a:r>
              <a:rPr sz="1800" spc="114" dirty="0">
                <a:latin typeface="Microsoft Sans Serif"/>
                <a:cs typeface="Microsoft Sans Serif"/>
              </a:rPr>
              <a:t>with </a:t>
            </a:r>
            <a:r>
              <a:rPr sz="1800" spc="12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this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very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step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440" dirty="0">
                <a:latin typeface="Microsoft Sans Serif"/>
                <a:cs typeface="Microsoft Sans Serif"/>
              </a:rPr>
              <a:t>–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and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feel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that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they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125" dirty="0">
                <a:latin typeface="Microsoft Sans Serif"/>
                <a:cs typeface="Microsoft Sans Serif"/>
              </a:rPr>
              <a:t>might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114" dirty="0">
                <a:latin typeface="Microsoft Sans Serif"/>
                <a:cs typeface="Microsoft Sans Serif"/>
              </a:rPr>
              <a:t>get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stuck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114" dirty="0">
                <a:latin typeface="Microsoft Sans Serif"/>
                <a:cs typeface="Microsoft Sans Serif"/>
              </a:rPr>
              <a:t>with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3163" y="4971669"/>
            <a:ext cx="6176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Microsoft Sans Serif"/>
                <a:cs typeface="Microsoft Sans Serif"/>
              </a:rPr>
              <a:t>“piecemeal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105" dirty="0">
                <a:latin typeface="Microsoft Sans Serif"/>
                <a:cs typeface="Microsoft Sans Serif"/>
              </a:rPr>
              <a:t>projects”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that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114" dirty="0">
                <a:latin typeface="Microsoft Sans Serif"/>
                <a:cs typeface="Microsoft Sans Serif"/>
              </a:rPr>
              <a:t>don’t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deliver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significant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value.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8300" y="922146"/>
            <a:ext cx="8220709" cy="114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110"/>
              </a:lnSpc>
              <a:spcBef>
                <a:spcPts val="100"/>
              </a:spcBef>
            </a:pPr>
            <a:r>
              <a:rPr sz="4800" spc="-90" dirty="0"/>
              <a:t>T</a:t>
            </a:r>
            <a:r>
              <a:rPr sz="4800" spc="180" dirty="0"/>
              <a:t>H</a:t>
            </a:r>
            <a:r>
              <a:rPr sz="4800" spc="-229" dirty="0"/>
              <a:t>E</a:t>
            </a:r>
            <a:r>
              <a:rPr sz="4800" spc="-675" dirty="0"/>
              <a:t> </a:t>
            </a:r>
            <a:r>
              <a:rPr sz="4800" spc="229" dirty="0"/>
              <a:t>I</a:t>
            </a:r>
            <a:r>
              <a:rPr sz="4800" spc="-30" dirty="0"/>
              <a:t>D</a:t>
            </a:r>
            <a:r>
              <a:rPr sz="4800" spc="-385" dirty="0"/>
              <a:t>E</a:t>
            </a:r>
            <a:r>
              <a:rPr sz="4800" dirty="0"/>
              <a:t>A</a:t>
            </a:r>
            <a:r>
              <a:rPr sz="4800" spc="-100" dirty="0"/>
              <a:t>:</a:t>
            </a:r>
            <a:endParaRPr sz="4800"/>
          </a:p>
          <a:p>
            <a:pPr marL="12700">
              <a:lnSpc>
                <a:spcPts val="3670"/>
              </a:lnSpc>
            </a:pPr>
            <a:r>
              <a:rPr sz="3600" spc="-245" dirty="0">
                <a:solidFill>
                  <a:srgbClr val="00B9FF"/>
                </a:solidFill>
              </a:rPr>
              <a:t>F</a:t>
            </a:r>
            <a:r>
              <a:rPr sz="3600" spc="135" dirty="0">
                <a:solidFill>
                  <a:srgbClr val="00B9FF"/>
                </a:solidFill>
              </a:rPr>
              <a:t>I</a:t>
            </a:r>
            <a:r>
              <a:rPr sz="3600" spc="70" dirty="0">
                <a:solidFill>
                  <a:srgbClr val="00B9FF"/>
                </a:solidFill>
              </a:rPr>
              <a:t>N</a:t>
            </a:r>
            <a:r>
              <a:rPr sz="3600" spc="105" dirty="0">
                <a:solidFill>
                  <a:srgbClr val="00B9FF"/>
                </a:solidFill>
              </a:rPr>
              <a:t>D</a:t>
            </a:r>
            <a:r>
              <a:rPr sz="3600" spc="-580" dirty="0">
                <a:solidFill>
                  <a:srgbClr val="00B9FF"/>
                </a:solidFill>
              </a:rPr>
              <a:t> </a:t>
            </a:r>
            <a:r>
              <a:rPr sz="3600" spc="135" dirty="0">
                <a:solidFill>
                  <a:srgbClr val="00B9FF"/>
                </a:solidFill>
              </a:rPr>
              <a:t>I</a:t>
            </a:r>
            <a:r>
              <a:rPr sz="3600" spc="70" dirty="0">
                <a:solidFill>
                  <a:srgbClr val="00B9FF"/>
                </a:solidFill>
              </a:rPr>
              <a:t>N</a:t>
            </a:r>
            <a:r>
              <a:rPr sz="3600" spc="-60" dirty="0">
                <a:solidFill>
                  <a:srgbClr val="00B9FF"/>
                </a:solidFill>
              </a:rPr>
              <a:t>D</a:t>
            </a:r>
            <a:r>
              <a:rPr sz="3600" spc="25" dirty="0">
                <a:solidFill>
                  <a:srgbClr val="00B9FF"/>
                </a:solidFill>
              </a:rPr>
              <a:t>U</a:t>
            </a:r>
            <a:r>
              <a:rPr sz="3600" spc="-200" dirty="0">
                <a:solidFill>
                  <a:srgbClr val="00B9FF"/>
                </a:solidFill>
              </a:rPr>
              <a:t>S</a:t>
            </a:r>
            <a:r>
              <a:rPr sz="3600" spc="-100" dirty="0">
                <a:solidFill>
                  <a:srgbClr val="00B9FF"/>
                </a:solidFill>
              </a:rPr>
              <a:t>T</a:t>
            </a:r>
            <a:r>
              <a:rPr sz="3600" spc="-220" dirty="0">
                <a:solidFill>
                  <a:srgbClr val="00B9FF"/>
                </a:solidFill>
              </a:rPr>
              <a:t>R</a:t>
            </a:r>
            <a:r>
              <a:rPr sz="3600" spc="65" dirty="0">
                <a:solidFill>
                  <a:srgbClr val="00B9FF"/>
                </a:solidFill>
              </a:rPr>
              <a:t>Y</a:t>
            </a:r>
            <a:r>
              <a:rPr sz="3600" spc="-580" dirty="0">
                <a:solidFill>
                  <a:srgbClr val="00B9FF"/>
                </a:solidFill>
              </a:rPr>
              <a:t> </a:t>
            </a:r>
            <a:r>
              <a:rPr sz="3600" spc="190" dirty="0">
                <a:solidFill>
                  <a:srgbClr val="00B9FF"/>
                </a:solidFill>
              </a:rPr>
              <a:t>X</a:t>
            </a:r>
            <a:r>
              <a:rPr sz="3600" spc="-55" dirty="0">
                <a:solidFill>
                  <a:srgbClr val="00B9FF"/>
                </a:solidFill>
              </a:rPr>
              <a:t>.</a:t>
            </a:r>
            <a:r>
              <a:rPr sz="3600" spc="660" dirty="0">
                <a:solidFill>
                  <a:srgbClr val="00B9FF"/>
                </a:solidFill>
              </a:rPr>
              <a:t>0</a:t>
            </a:r>
            <a:r>
              <a:rPr sz="3600" spc="-585" dirty="0">
                <a:solidFill>
                  <a:srgbClr val="00B9FF"/>
                </a:solidFill>
              </a:rPr>
              <a:t> </a:t>
            </a:r>
            <a:r>
              <a:rPr sz="3600" spc="-285" dirty="0">
                <a:solidFill>
                  <a:srgbClr val="00B9FF"/>
                </a:solidFill>
              </a:rPr>
              <a:t>B</a:t>
            </a:r>
            <a:r>
              <a:rPr sz="3600" spc="-330" dirty="0">
                <a:solidFill>
                  <a:srgbClr val="00B9FF"/>
                </a:solidFill>
              </a:rPr>
              <a:t>E</a:t>
            </a:r>
            <a:r>
              <a:rPr sz="3600" spc="-200" dirty="0">
                <a:solidFill>
                  <a:srgbClr val="00B9FF"/>
                </a:solidFill>
              </a:rPr>
              <a:t>S</a:t>
            </a:r>
            <a:r>
              <a:rPr sz="3600" spc="55" dirty="0">
                <a:solidFill>
                  <a:srgbClr val="00B9FF"/>
                </a:solidFill>
              </a:rPr>
              <a:t>T</a:t>
            </a:r>
            <a:r>
              <a:rPr sz="3600" spc="-570" dirty="0">
                <a:solidFill>
                  <a:srgbClr val="00B9FF"/>
                </a:solidFill>
              </a:rPr>
              <a:t> </a:t>
            </a:r>
            <a:r>
              <a:rPr sz="3600" spc="-185" dirty="0">
                <a:solidFill>
                  <a:srgbClr val="00B9FF"/>
                </a:solidFill>
              </a:rPr>
              <a:t>P</a:t>
            </a:r>
            <a:r>
              <a:rPr sz="3600" spc="-220" dirty="0">
                <a:solidFill>
                  <a:srgbClr val="00B9FF"/>
                </a:solidFill>
              </a:rPr>
              <a:t>R</a:t>
            </a:r>
            <a:r>
              <a:rPr sz="3600" spc="-35" dirty="0">
                <a:solidFill>
                  <a:srgbClr val="00B9FF"/>
                </a:solidFill>
              </a:rPr>
              <a:t>A</a:t>
            </a:r>
            <a:r>
              <a:rPr sz="3600" dirty="0">
                <a:solidFill>
                  <a:srgbClr val="00B9FF"/>
                </a:solidFill>
              </a:rPr>
              <a:t>C</a:t>
            </a:r>
            <a:r>
              <a:rPr sz="3600" spc="-100" dirty="0">
                <a:solidFill>
                  <a:srgbClr val="00B9FF"/>
                </a:solidFill>
              </a:rPr>
              <a:t>T</a:t>
            </a:r>
            <a:r>
              <a:rPr sz="3600" spc="135" dirty="0">
                <a:solidFill>
                  <a:srgbClr val="00B9FF"/>
                </a:solidFill>
              </a:rPr>
              <a:t>I</a:t>
            </a:r>
            <a:r>
              <a:rPr sz="3600" dirty="0">
                <a:solidFill>
                  <a:srgbClr val="00B9FF"/>
                </a:solidFill>
              </a:rPr>
              <a:t>C</a:t>
            </a:r>
            <a:r>
              <a:rPr sz="3600" spc="-330" dirty="0">
                <a:solidFill>
                  <a:srgbClr val="00B9FF"/>
                </a:solidFill>
              </a:rPr>
              <a:t>E</a:t>
            </a:r>
            <a:r>
              <a:rPr sz="3600" spc="-200" dirty="0">
                <a:solidFill>
                  <a:srgbClr val="00B9FF"/>
                </a:solidFill>
              </a:rPr>
              <a:t>S</a:t>
            </a:r>
            <a:r>
              <a:rPr sz="3600" spc="30" dirty="0">
                <a:solidFill>
                  <a:srgbClr val="00B9FF"/>
                </a:solidFill>
              </a:rPr>
              <a:t>!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6770878" y="3750055"/>
            <a:ext cx="42659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55" dirty="0">
                <a:solidFill>
                  <a:srgbClr val="7500C0"/>
                </a:solidFill>
                <a:latin typeface="Arial"/>
                <a:cs typeface="Arial"/>
              </a:rPr>
              <a:t>Can</a:t>
            </a:r>
            <a:r>
              <a:rPr sz="1800" b="1" spc="-16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solidFill>
                  <a:srgbClr val="7500C0"/>
                </a:solidFill>
                <a:latin typeface="Arial"/>
                <a:cs typeface="Arial"/>
              </a:rPr>
              <a:t>we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95" dirty="0">
                <a:solidFill>
                  <a:srgbClr val="7500C0"/>
                </a:solidFill>
                <a:latin typeface="Arial"/>
                <a:cs typeface="Arial"/>
              </a:rPr>
              <a:t>f</a:t>
            </a:r>
            <a:r>
              <a:rPr sz="1800" b="1" spc="50" dirty="0">
                <a:solidFill>
                  <a:srgbClr val="7500C0"/>
                </a:solidFill>
                <a:latin typeface="Arial"/>
                <a:cs typeface="Arial"/>
              </a:rPr>
              <a:t>ind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7500C0"/>
                </a:solidFill>
                <a:latin typeface="Arial"/>
                <a:cs typeface="Arial"/>
              </a:rPr>
              <a:t>key</a:t>
            </a:r>
            <a:r>
              <a:rPr sz="1800" b="1" spc="-16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7500C0"/>
                </a:solidFill>
                <a:latin typeface="Arial"/>
                <a:cs typeface="Arial"/>
              </a:rPr>
              <a:t>be</a:t>
            </a:r>
            <a:r>
              <a:rPr sz="1800" b="1" spc="-70" dirty="0">
                <a:solidFill>
                  <a:srgbClr val="7500C0"/>
                </a:solidFill>
                <a:latin typeface="Arial"/>
                <a:cs typeface="Arial"/>
              </a:rPr>
              <a:t>s</a:t>
            </a:r>
            <a:r>
              <a:rPr sz="1800" b="1" spc="114" dirty="0">
                <a:solidFill>
                  <a:srgbClr val="7500C0"/>
                </a:solidFill>
                <a:latin typeface="Arial"/>
                <a:cs typeface="Arial"/>
              </a:rPr>
              <a:t>t</a:t>
            </a:r>
            <a:r>
              <a:rPr sz="1800" b="1" spc="-16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7500C0"/>
                </a:solidFill>
                <a:latin typeface="Arial"/>
                <a:cs typeface="Arial"/>
              </a:rPr>
              <a:t>prac</a:t>
            </a:r>
            <a:r>
              <a:rPr sz="1800" b="1" spc="55" dirty="0">
                <a:solidFill>
                  <a:srgbClr val="7500C0"/>
                </a:solidFill>
                <a:latin typeface="Arial"/>
                <a:cs typeface="Arial"/>
              </a:rPr>
              <a:t>t</a:t>
            </a:r>
            <a:r>
              <a:rPr sz="1800" b="1" spc="30" dirty="0">
                <a:solidFill>
                  <a:srgbClr val="7500C0"/>
                </a:solidFill>
                <a:latin typeface="Arial"/>
                <a:cs typeface="Arial"/>
              </a:rPr>
              <a:t>ices</a:t>
            </a:r>
            <a:r>
              <a:rPr sz="1800" b="1" spc="-17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7500C0"/>
                </a:solidFill>
                <a:latin typeface="Arial"/>
                <a:cs typeface="Arial"/>
              </a:rPr>
              <a:t>t</a:t>
            </a:r>
            <a:r>
              <a:rPr sz="1800" b="1" spc="100" dirty="0">
                <a:solidFill>
                  <a:srgbClr val="7500C0"/>
                </a:solidFill>
                <a:latin typeface="Arial"/>
                <a:cs typeface="Arial"/>
              </a:rPr>
              <a:t>h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at  </a:t>
            </a:r>
            <a:r>
              <a:rPr sz="1800" b="1" spc="45" dirty="0">
                <a:solidFill>
                  <a:srgbClr val="7500C0"/>
                </a:solidFill>
                <a:latin typeface="Arial"/>
                <a:cs typeface="Arial"/>
              </a:rPr>
              <a:t>could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7500C0"/>
                </a:solidFill>
                <a:latin typeface="Arial"/>
                <a:cs typeface="Arial"/>
              </a:rPr>
              <a:t>help</a:t>
            </a:r>
            <a:r>
              <a:rPr sz="1800" b="1" spc="-16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7500C0"/>
                </a:solidFill>
                <a:latin typeface="Arial"/>
                <a:cs typeface="Arial"/>
              </a:rPr>
              <a:t>t</a:t>
            </a:r>
            <a:r>
              <a:rPr sz="1800" b="1" spc="100" dirty="0">
                <a:solidFill>
                  <a:srgbClr val="7500C0"/>
                </a:solidFill>
                <a:latin typeface="Arial"/>
                <a:cs typeface="Arial"/>
              </a:rPr>
              <a:t>h</a:t>
            </a:r>
            <a:r>
              <a:rPr sz="1800" b="1" spc="85" dirty="0">
                <a:solidFill>
                  <a:srgbClr val="7500C0"/>
                </a:solidFill>
                <a:latin typeface="Arial"/>
                <a:cs typeface="Arial"/>
              </a:rPr>
              <a:t>em</a:t>
            </a:r>
            <a:r>
              <a:rPr sz="1800" b="1" spc="-16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20" dirty="0">
                <a:solidFill>
                  <a:srgbClr val="7500C0"/>
                </a:solidFill>
                <a:latin typeface="Arial"/>
                <a:cs typeface="Arial"/>
              </a:rPr>
              <a:t>o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verc</a:t>
            </a:r>
            <a:r>
              <a:rPr sz="1800" b="1" spc="70" dirty="0">
                <a:solidFill>
                  <a:srgbClr val="7500C0"/>
                </a:solidFill>
                <a:latin typeface="Arial"/>
                <a:cs typeface="Arial"/>
              </a:rPr>
              <a:t>o</a:t>
            </a:r>
            <a:r>
              <a:rPr sz="1800" b="1" spc="85" dirty="0">
                <a:solidFill>
                  <a:srgbClr val="7500C0"/>
                </a:solidFill>
                <a:latin typeface="Arial"/>
                <a:cs typeface="Arial"/>
              </a:rPr>
              <a:t>me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7500C0"/>
                </a:solidFill>
                <a:latin typeface="Arial"/>
                <a:cs typeface="Arial"/>
              </a:rPr>
              <a:t>t</a:t>
            </a:r>
            <a:r>
              <a:rPr sz="1800" b="1" spc="100" dirty="0">
                <a:solidFill>
                  <a:srgbClr val="7500C0"/>
                </a:solidFill>
                <a:latin typeface="Arial"/>
                <a:cs typeface="Arial"/>
              </a:rPr>
              <a:t>h</a:t>
            </a:r>
            <a:r>
              <a:rPr sz="1800" b="1" spc="60" dirty="0">
                <a:solidFill>
                  <a:srgbClr val="7500C0"/>
                </a:solidFill>
                <a:latin typeface="Arial"/>
                <a:cs typeface="Arial"/>
              </a:rPr>
              <a:t>eir  </a:t>
            </a:r>
            <a:r>
              <a:rPr sz="1800" b="1" spc="50" dirty="0">
                <a:solidFill>
                  <a:srgbClr val="7500C0"/>
                </a:solidFill>
                <a:latin typeface="Arial"/>
                <a:cs typeface="Arial"/>
              </a:rPr>
              <a:t>chall</a:t>
            </a:r>
            <a:r>
              <a:rPr sz="1800" b="1" spc="55" dirty="0">
                <a:solidFill>
                  <a:srgbClr val="7500C0"/>
                </a:solidFill>
                <a:latin typeface="Arial"/>
                <a:cs typeface="Arial"/>
              </a:rPr>
              <a:t>e</a:t>
            </a:r>
            <a:r>
              <a:rPr sz="1800" b="1" spc="35" dirty="0">
                <a:solidFill>
                  <a:srgbClr val="7500C0"/>
                </a:solidFill>
                <a:latin typeface="Arial"/>
                <a:cs typeface="Arial"/>
              </a:rPr>
              <a:t>nge</a:t>
            </a:r>
            <a:r>
              <a:rPr sz="1800" b="1" spc="15" dirty="0">
                <a:solidFill>
                  <a:srgbClr val="7500C0"/>
                </a:solidFill>
                <a:latin typeface="Arial"/>
                <a:cs typeface="Arial"/>
              </a:rPr>
              <a:t>s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,</a:t>
            </a:r>
            <a:r>
              <a:rPr sz="1800" b="1" spc="-19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7500C0"/>
                </a:solidFill>
                <a:latin typeface="Arial"/>
                <a:cs typeface="Arial"/>
              </a:rPr>
              <a:t>and</a:t>
            </a:r>
            <a:r>
              <a:rPr sz="1800" b="1" spc="-15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95" dirty="0">
                <a:solidFill>
                  <a:srgbClr val="7500C0"/>
                </a:solidFill>
                <a:latin typeface="Arial"/>
                <a:cs typeface="Arial"/>
              </a:rPr>
              <a:t>d</a:t>
            </a:r>
            <a:r>
              <a:rPr sz="1800" b="1" spc="50" dirty="0">
                <a:solidFill>
                  <a:srgbClr val="7500C0"/>
                </a:solidFill>
                <a:latin typeface="Arial"/>
                <a:cs typeface="Arial"/>
              </a:rPr>
              <a:t>r</a:t>
            </a:r>
            <a:r>
              <a:rPr sz="1800" b="1" spc="35" dirty="0">
                <a:solidFill>
                  <a:srgbClr val="7500C0"/>
                </a:solidFill>
                <a:latin typeface="Arial"/>
                <a:cs typeface="Arial"/>
              </a:rPr>
              <a:t>i</a:t>
            </a:r>
            <a:r>
              <a:rPr sz="1800" b="1" spc="85" dirty="0">
                <a:solidFill>
                  <a:srgbClr val="7500C0"/>
                </a:solidFill>
                <a:latin typeface="Arial"/>
                <a:cs typeface="Arial"/>
              </a:rPr>
              <a:t>ve</a:t>
            </a:r>
            <a:r>
              <a:rPr sz="1800" b="1" spc="-12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7500C0"/>
                </a:solidFill>
                <a:latin typeface="Arial"/>
                <a:cs typeface="Arial"/>
              </a:rPr>
              <a:t>r</a:t>
            </a:r>
            <a:r>
              <a:rPr sz="1800" b="1" spc="60" dirty="0">
                <a:solidFill>
                  <a:srgbClr val="7500C0"/>
                </a:solidFill>
                <a:latin typeface="Arial"/>
                <a:cs typeface="Arial"/>
              </a:rPr>
              <a:t>eal</a:t>
            </a:r>
            <a:r>
              <a:rPr sz="1800" b="1" spc="-17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7500C0"/>
                </a:solidFill>
                <a:latin typeface="Arial"/>
                <a:cs typeface="Arial"/>
              </a:rPr>
              <a:t>change,</a:t>
            </a:r>
            <a:r>
              <a:rPr sz="1800" b="1" spc="-17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7500C0"/>
                </a:solidFill>
                <a:latin typeface="Arial"/>
                <a:cs typeface="Arial"/>
              </a:rPr>
              <a:t>f</a:t>
            </a:r>
            <a:r>
              <a:rPr sz="1800" b="1" spc="85" dirty="0">
                <a:solidFill>
                  <a:srgbClr val="7500C0"/>
                </a:solidFill>
                <a:latin typeface="Arial"/>
                <a:cs typeface="Arial"/>
              </a:rPr>
              <a:t>o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r  real</a:t>
            </a:r>
            <a:r>
              <a:rPr sz="1800" b="1" spc="-16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85" dirty="0">
                <a:solidFill>
                  <a:srgbClr val="7500C0"/>
                </a:solidFill>
                <a:latin typeface="Arial"/>
                <a:cs typeface="Arial"/>
              </a:rPr>
              <a:t>new</a:t>
            </a:r>
            <a:r>
              <a:rPr sz="1800" b="1" spc="-16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90" dirty="0">
                <a:solidFill>
                  <a:srgbClr val="7500C0"/>
                </a:solidFill>
                <a:latin typeface="Arial"/>
                <a:cs typeface="Arial"/>
              </a:rPr>
              <a:t>g</a:t>
            </a:r>
            <a:r>
              <a:rPr sz="1800" b="1" spc="45" dirty="0">
                <a:solidFill>
                  <a:srgbClr val="7500C0"/>
                </a:solidFill>
                <a:latin typeface="Arial"/>
                <a:cs typeface="Arial"/>
              </a:rPr>
              <a:t>r</a:t>
            </a:r>
            <a:r>
              <a:rPr sz="1800" b="1" spc="20" dirty="0">
                <a:solidFill>
                  <a:srgbClr val="7500C0"/>
                </a:solidFill>
                <a:latin typeface="Arial"/>
                <a:cs typeface="Arial"/>
              </a:rPr>
              <a:t>o</a:t>
            </a:r>
            <a:r>
              <a:rPr sz="1800" b="1" spc="125" dirty="0">
                <a:solidFill>
                  <a:srgbClr val="7500C0"/>
                </a:solidFill>
                <a:latin typeface="Arial"/>
                <a:cs typeface="Arial"/>
              </a:rPr>
              <a:t>wt</a:t>
            </a:r>
            <a:r>
              <a:rPr sz="1800" b="1" spc="-25" dirty="0">
                <a:solidFill>
                  <a:srgbClr val="7500C0"/>
                </a:solidFill>
                <a:latin typeface="Arial"/>
                <a:cs typeface="Arial"/>
              </a:rPr>
              <a:t>h?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41007" y="3785615"/>
            <a:ext cx="0" cy="1040765"/>
          </a:xfrm>
          <a:custGeom>
            <a:avLst/>
            <a:gdLst/>
            <a:ahLst/>
            <a:cxnLst/>
            <a:rect l="l" t="t" r="r" b="b"/>
            <a:pathLst>
              <a:path h="1040764">
                <a:moveTo>
                  <a:pt x="0" y="0"/>
                </a:moveTo>
                <a:lnTo>
                  <a:pt x="0" y="1040510"/>
                </a:lnTo>
              </a:path>
            </a:pathLst>
          </a:custGeom>
          <a:ln w="57912">
            <a:solidFill>
              <a:srgbClr val="750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773125"/>
            <a:ext cx="77025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-440" dirty="0">
                <a:solidFill>
                  <a:srgbClr val="00B9FF"/>
                </a:solidFill>
                <a:latin typeface="Arial"/>
                <a:cs typeface="Arial"/>
              </a:rPr>
              <a:t>1.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" y="3032887"/>
            <a:ext cx="407225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105" dirty="0">
                <a:solidFill>
                  <a:srgbClr val="7500C0"/>
                </a:solidFill>
                <a:latin typeface="Arial"/>
                <a:cs typeface="Arial"/>
              </a:rPr>
              <a:t>D</a:t>
            </a:r>
            <a:r>
              <a:rPr sz="2000" b="1" spc="-250" dirty="0">
                <a:solidFill>
                  <a:srgbClr val="7500C0"/>
                </a:solidFill>
                <a:latin typeface="Arial"/>
                <a:cs typeface="Arial"/>
              </a:rPr>
              <a:t>E</a:t>
            </a:r>
            <a:r>
              <a:rPr sz="2000" b="1" spc="-210" dirty="0">
                <a:solidFill>
                  <a:srgbClr val="7500C0"/>
                </a:solidFill>
                <a:latin typeface="Arial"/>
                <a:cs typeface="Arial"/>
              </a:rPr>
              <a:t>F</a:t>
            </a:r>
            <a:r>
              <a:rPr sz="2000" b="1" spc="5" dirty="0">
                <a:solidFill>
                  <a:srgbClr val="7500C0"/>
                </a:solidFill>
                <a:latin typeface="Arial"/>
                <a:cs typeface="Arial"/>
              </a:rPr>
              <a:t>I</a:t>
            </a:r>
            <a:r>
              <a:rPr sz="2000" b="1" spc="-35" dirty="0">
                <a:solidFill>
                  <a:srgbClr val="7500C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7500C0"/>
                </a:solidFill>
                <a:latin typeface="Arial"/>
                <a:cs typeface="Arial"/>
              </a:rPr>
              <a:t>I</a:t>
            </a:r>
            <a:r>
              <a:rPr sz="2000" b="1" spc="-35" dirty="0">
                <a:solidFill>
                  <a:srgbClr val="7500C0"/>
                </a:solidFill>
                <a:latin typeface="Arial"/>
                <a:cs typeface="Arial"/>
              </a:rPr>
              <a:t>N</a:t>
            </a:r>
            <a:r>
              <a:rPr sz="2000" b="1" spc="170" dirty="0">
                <a:solidFill>
                  <a:srgbClr val="7500C0"/>
                </a:solidFill>
                <a:latin typeface="Arial"/>
                <a:cs typeface="Arial"/>
              </a:rPr>
              <a:t>G</a:t>
            </a:r>
            <a:r>
              <a:rPr sz="2000" b="1" spc="-125" dirty="0">
                <a:solidFill>
                  <a:srgbClr val="7500C0"/>
                </a:solidFill>
                <a:latin typeface="Arial"/>
                <a:cs typeface="Arial"/>
              </a:rPr>
              <a:t>T</a:t>
            </a:r>
            <a:r>
              <a:rPr sz="2000" b="1" spc="-20" dirty="0">
                <a:solidFill>
                  <a:srgbClr val="7500C0"/>
                </a:solidFill>
                <a:latin typeface="Arial"/>
                <a:cs typeface="Arial"/>
              </a:rPr>
              <a:t>H</a:t>
            </a:r>
            <a:r>
              <a:rPr sz="2000" b="1" spc="5" dirty="0">
                <a:solidFill>
                  <a:srgbClr val="7500C0"/>
                </a:solidFill>
                <a:latin typeface="Arial"/>
                <a:cs typeface="Arial"/>
              </a:rPr>
              <a:t>E</a:t>
            </a:r>
            <a:r>
              <a:rPr sz="2000" b="1" spc="-15" dirty="0">
                <a:solidFill>
                  <a:srgbClr val="7500C0"/>
                </a:solidFill>
                <a:latin typeface="Arial"/>
                <a:cs typeface="Arial"/>
              </a:rPr>
              <a:t>V</a:t>
            </a:r>
            <a:r>
              <a:rPr sz="2000" b="1" spc="-95" dirty="0">
                <a:solidFill>
                  <a:srgbClr val="7500C0"/>
                </a:solidFill>
                <a:latin typeface="Arial"/>
                <a:cs typeface="Arial"/>
              </a:rPr>
              <a:t>A</a:t>
            </a:r>
            <a:r>
              <a:rPr sz="2000" b="1" spc="-220" dirty="0">
                <a:solidFill>
                  <a:srgbClr val="7500C0"/>
                </a:solidFill>
                <a:latin typeface="Arial"/>
                <a:cs typeface="Arial"/>
              </a:rPr>
              <a:t>L</a:t>
            </a:r>
            <a:r>
              <a:rPr sz="2000" b="1" spc="-55" dirty="0">
                <a:solidFill>
                  <a:srgbClr val="7500C0"/>
                </a:solidFill>
                <a:latin typeface="Arial"/>
                <a:cs typeface="Arial"/>
              </a:rPr>
              <a:t>U</a:t>
            </a:r>
            <a:r>
              <a:rPr sz="2000" b="1" spc="30" dirty="0">
                <a:solidFill>
                  <a:srgbClr val="7500C0"/>
                </a:solidFill>
                <a:latin typeface="Arial"/>
                <a:cs typeface="Arial"/>
              </a:rPr>
              <a:t>E</a:t>
            </a:r>
            <a:r>
              <a:rPr sz="2000" b="1" spc="-125" dirty="0">
                <a:solidFill>
                  <a:srgbClr val="7500C0"/>
                </a:solidFill>
                <a:latin typeface="Arial"/>
                <a:cs typeface="Arial"/>
              </a:rPr>
              <a:t>T</a:t>
            </a:r>
            <a:r>
              <a:rPr sz="2000" b="1" spc="-20" dirty="0">
                <a:solidFill>
                  <a:srgbClr val="7500C0"/>
                </a:solidFill>
                <a:latin typeface="Arial"/>
                <a:cs typeface="Arial"/>
              </a:rPr>
              <a:t>H</a:t>
            </a:r>
            <a:r>
              <a:rPr sz="2000" b="1" spc="-95" dirty="0">
                <a:solidFill>
                  <a:srgbClr val="7500C0"/>
                </a:solidFill>
                <a:latin typeface="Arial"/>
                <a:cs typeface="Arial"/>
              </a:rPr>
              <a:t>A</a:t>
            </a:r>
            <a:r>
              <a:rPr sz="2000" b="1" spc="130" dirty="0">
                <a:solidFill>
                  <a:srgbClr val="7500C0"/>
                </a:solidFill>
                <a:latin typeface="Arial"/>
                <a:cs typeface="Arial"/>
              </a:rPr>
              <a:t>T</a:t>
            </a:r>
            <a:r>
              <a:rPr sz="2000" b="1" spc="-120" dirty="0">
                <a:solidFill>
                  <a:srgbClr val="7500C0"/>
                </a:solidFill>
                <a:latin typeface="Arial"/>
                <a:cs typeface="Arial"/>
              </a:rPr>
              <a:t>G</a:t>
            </a:r>
            <a:r>
              <a:rPr sz="2000" b="1" spc="-55" dirty="0">
                <a:solidFill>
                  <a:srgbClr val="7500C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7500C0"/>
                </a:solidFill>
                <a:latin typeface="Arial"/>
                <a:cs typeface="Arial"/>
              </a:rPr>
              <a:t>I</a:t>
            </a:r>
            <a:r>
              <a:rPr sz="2000" b="1" spc="-105" dirty="0">
                <a:solidFill>
                  <a:srgbClr val="7500C0"/>
                </a:solidFill>
                <a:latin typeface="Arial"/>
                <a:cs typeface="Arial"/>
              </a:rPr>
              <a:t>D</a:t>
            </a:r>
            <a:r>
              <a:rPr sz="2000" b="1" spc="-250" dirty="0">
                <a:solidFill>
                  <a:srgbClr val="7500C0"/>
                </a:solidFill>
                <a:latin typeface="Arial"/>
                <a:cs typeface="Arial"/>
              </a:rPr>
              <a:t>E</a:t>
            </a:r>
            <a:r>
              <a:rPr sz="2000" b="1" spc="-15" dirty="0">
                <a:solidFill>
                  <a:srgbClr val="7500C0"/>
                </a:solidFill>
                <a:latin typeface="Arial"/>
                <a:cs typeface="Arial"/>
              </a:rPr>
              <a:t>S  </a:t>
            </a:r>
            <a:r>
              <a:rPr sz="2000" b="1" spc="5" dirty="0">
                <a:solidFill>
                  <a:srgbClr val="7500C0"/>
                </a:solidFill>
                <a:latin typeface="Arial"/>
                <a:cs typeface="Arial"/>
              </a:rPr>
              <a:t>I</a:t>
            </a:r>
            <a:r>
              <a:rPr sz="2000" b="1" spc="-35" dirty="0">
                <a:solidFill>
                  <a:srgbClr val="7500C0"/>
                </a:solidFill>
                <a:latin typeface="Arial"/>
                <a:cs typeface="Arial"/>
              </a:rPr>
              <a:t>NN</a:t>
            </a:r>
            <a:r>
              <a:rPr sz="2000" b="1" spc="-60" dirty="0">
                <a:solidFill>
                  <a:srgbClr val="7500C0"/>
                </a:solidFill>
                <a:latin typeface="Arial"/>
                <a:cs typeface="Arial"/>
              </a:rPr>
              <a:t>O</a:t>
            </a:r>
            <a:r>
              <a:rPr sz="2000" b="1" spc="-15" dirty="0">
                <a:solidFill>
                  <a:srgbClr val="7500C0"/>
                </a:solidFill>
                <a:latin typeface="Arial"/>
                <a:cs typeface="Arial"/>
              </a:rPr>
              <a:t>V</a:t>
            </a:r>
            <a:r>
              <a:rPr sz="2000" b="1" spc="-95" dirty="0">
                <a:solidFill>
                  <a:srgbClr val="7500C0"/>
                </a:solidFill>
                <a:latin typeface="Arial"/>
                <a:cs typeface="Arial"/>
              </a:rPr>
              <a:t>A</a:t>
            </a:r>
            <a:r>
              <a:rPr sz="2000" b="1" spc="-125" dirty="0">
                <a:solidFill>
                  <a:srgbClr val="7500C0"/>
                </a:solidFill>
                <a:latin typeface="Arial"/>
                <a:cs typeface="Arial"/>
              </a:rPr>
              <a:t>T</a:t>
            </a:r>
            <a:r>
              <a:rPr sz="2000" b="1" spc="5" dirty="0">
                <a:solidFill>
                  <a:srgbClr val="7500C0"/>
                </a:solidFill>
                <a:latin typeface="Arial"/>
                <a:cs typeface="Arial"/>
              </a:rPr>
              <a:t>I</a:t>
            </a:r>
            <a:r>
              <a:rPr sz="2000" b="1" spc="-60" dirty="0">
                <a:solidFill>
                  <a:srgbClr val="7500C0"/>
                </a:solidFill>
                <a:latin typeface="Arial"/>
                <a:cs typeface="Arial"/>
              </a:rPr>
              <a:t>O</a:t>
            </a:r>
            <a:r>
              <a:rPr sz="2000" b="1" spc="125" dirty="0">
                <a:solidFill>
                  <a:srgbClr val="7500C0"/>
                </a:solidFill>
                <a:latin typeface="Arial"/>
                <a:cs typeface="Arial"/>
              </a:rPr>
              <a:t>N</a:t>
            </a:r>
            <a:r>
              <a:rPr sz="2000" b="1" spc="-40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2000" b="1" spc="-250" dirty="0">
                <a:solidFill>
                  <a:srgbClr val="7500C0"/>
                </a:solidFill>
                <a:latin typeface="Arial"/>
                <a:cs typeface="Arial"/>
              </a:rPr>
              <a:t>E</a:t>
            </a:r>
            <a:r>
              <a:rPr sz="2000" b="1" spc="-210" dirty="0">
                <a:solidFill>
                  <a:srgbClr val="7500C0"/>
                </a:solidFill>
                <a:latin typeface="Arial"/>
                <a:cs typeface="Arial"/>
              </a:rPr>
              <a:t>FF</a:t>
            </a:r>
            <a:r>
              <a:rPr sz="2000" b="1" spc="-60" dirty="0">
                <a:solidFill>
                  <a:srgbClr val="7500C0"/>
                </a:solidFill>
                <a:latin typeface="Arial"/>
                <a:cs typeface="Arial"/>
              </a:rPr>
              <a:t>O</a:t>
            </a:r>
            <a:r>
              <a:rPr sz="2000" b="1" spc="-190" dirty="0">
                <a:solidFill>
                  <a:srgbClr val="7500C0"/>
                </a:solidFill>
                <a:latin typeface="Arial"/>
                <a:cs typeface="Arial"/>
              </a:rPr>
              <a:t>R</a:t>
            </a:r>
            <a:r>
              <a:rPr sz="2000" b="1" spc="-125" dirty="0">
                <a:solidFill>
                  <a:srgbClr val="7500C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7500C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4127372"/>
            <a:ext cx="486473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latin typeface="Microsoft Sans Serif"/>
                <a:cs typeface="Microsoft Sans Serif"/>
              </a:rPr>
              <a:t>Champions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assess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opportunities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before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80" dirty="0">
                <a:latin typeface="Microsoft Sans Serif"/>
                <a:cs typeface="Microsoft Sans Serif"/>
              </a:rPr>
              <a:t>them,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65" dirty="0">
                <a:latin typeface="Microsoft Sans Serif"/>
                <a:cs typeface="Microsoft Sans Serif"/>
              </a:rPr>
              <a:t>and </a:t>
            </a:r>
            <a:r>
              <a:rPr sz="1600" spc="75" dirty="0">
                <a:latin typeface="Microsoft Sans Serif"/>
                <a:cs typeface="Microsoft Sans Serif"/>
              </a:rPr>
              <a:t>narrow </a:t>
            </a:r>
            <a:r>
              <a:rPr sz="1600" spc="70" dirty="0">
                <a:latin typeface="Microsoft Sans Serif"/>
                <a:cs typeface="Microsoft Sans Serif"/>
              </a:rPr>
              <a:t>in </a:t>
            </a:r>
            <a:r>
              <a:rPr sz="1600" spc="85" dirty="0">
                <a:latin typeface="Microsoft Sans Serif"/>
                <a:cs typeface="Microsoft Sans Serif"/>
              </a:rPr>
              <a:t>on the </a:t>
            </a:r>
            <a:r>
              <a:rPr sz="1600" spc="70" dirty="0">
                <a:latin typeface="Microsoft Sans Serif"/>
                <a:cs typeface="Microsoft Sans Serif"/>
              </a:rPr>
              <a:t>market </a:t>
            </a:r>
            <a:r>
              <a:rPr sz="1600" spc="85" dirty="0">
                <a:latin typeface="Microsoft Sans Serif"/>
                <a:cs typeface="Microsoft Sans Serif"/>
              </a:rPr>
              <a:t>opportunities </a:t>
            </a:r>
            <a:r>
              <a:rPr sz="1600" spc="80" dirty="0">
                <a:latin typeface="Microsoft Sans Serif"/>
                <a:cs typeface="Microsoft Sans Serif"/>
              </a:rPr>
              <a:t>they </a:t>
            </a:r>
            <a:r>
              <a:rPr sz="1600" spc="85" dirty="0">
                <a:latin typeface="Microsoft Sans Serif"/>
                <a:cs typeface="Microsoft Sans Serif"/>
              </a:rPr>
              <a:t> </a:t>
            </a:r>
            <a:r>
              <a:rPr sz="1600" spc="80" dirty="0">
                <a:latin typeface="Microsoft Sans Serif"/>
                <a:cs typeface="Microsoft Sans Serif"/>
              </a:rPr>
              <a:t>want </a:t>
            </a:r>
            <a:r>
              <a:rPr sz="1600" spc="114" dirty="0">
                <a:latin typeface="Microsoft Sans Serif"/>
                <a:cs typeface="Microsoft Sans Serif"/>
              </a:rPr>
              <a:t>to </a:t>
            </a:r>
            <a:r>
              <a:rPr sz="1600" spc="55" dirty="0">
                <a:latin typeface="Microsoft Sans Serif"/>
                <a:cs typeface="Microsoft Sans Serif"/>
              </a:rPr>
              <a:t>pursue. </a:t>
            </a:r>
            <a:r>
              <a:rPr sz="1600" spc="25" dirty="0">
                <a:latin typeface="Microsoft Sans Serif"/>
                <a:cs typeface="Microsoft Sans Serif"/>
              </a:rPr>
              <a:t>They </a:t>
            </a:r>
            <a:r>
              <a:rPr sz="1600" spc="85" dirty="0">
                <a:latin typeface="Microsoft Sans Serif"/>
                <a:cs typeface="Microsoft Sans Serif"/>
              </a:rPr>
              <a:t>then </a:t>
            </a:r>
            <a:r>
              <a:rPr sz="1600" spc="30" dirty="0">
                <a:latin typeface="Microsoft Sans Serif"/>
                <a:cs typeface="Microsoft Sans Serif"/>
              </a:rPr>
              <a:t>use </a:t>
            </a:r>
            <a:r>
              <a:rPr sz="1600" spc="85" dirty="0">
                <a:latin typeface="Microsoft Sans Serif"/>
                <a:cs typeface="Microsoft Sans Serif"/>
              </a:rPr>
              <a:t>that </a:t>
            </a:r>
            <a:r>
              <a:rPr sz="1600" spc="75" dirty="0">
                <a:latin typeface="Microsoft Sans Serif"/>
                <a:cs typeface="Microsoft Sans Serif"/>
              </a:rPr>
              <a:t>clarity </a:t>
            </a:r>
            <a:r>
              <a:rPr sz="1600" spc="114" dirty="0">
                <a:latin typeface="Microsoft Sans Serif"/>
                <a:cs typeface="Microsoft Sans Serif"/>
              </a:rPr>
              <a:t>to </a:t>
            </a:r>
            <a:r>
              <a:rPr sz="1600" spc="120" dirty="0">
                <a:latin typeface="Microsoft Sans Serif"/>
                <a:cs typeface="Microsoft Sans Serif"/>
              </a:rPr>
              <a:t> </a:t>
            </a:r>
            <a:r>
              <a:rPr sz="1600" spc="90" dirty="0">
                <a:latin typeface="Microsoft Sans Serif"/>
                <a:cs typeface="Microsoft Sans Serif"/>
              </a:rPr>
              <a:t>communicate </a:t>
            </a:r>
            <a:r>
              <a:rPr sz="1600" spc="105" dirty="0">
                <a:latin typeface="Microsoft Sans Serif"/>
                <a:cs typeface="Microsoft Sans Serif"/>
              </a:rPr>
              <a:t>with </a:t>
            </a:r>
            <a:r>
              <a:rPr sz="1600" spc="90" dirty="0">
                <a:latin typeface="Microsoft Sans Serif"/>
                <a:cs typeface="Microsoft Sans Serif"/>
              </a:rPr>
              <a:t>middle </a:t>
            </a:r>
            <a:r>
              <a:rPr sz="1600" spc="75" dirty="0">
                <a:latin typeface="Microsoft Sans Serif"/>
                <a:cs typeface="Microsoft Sans Serif"/>
              </a:rPr>
              <a:t>management </a:t>
            </a:r>
            <a:r>
              <a:rPr sz="1600" spc="65" dirty="0">
                <a:latin typeface="Microsoft Sans Serif"/>
                <a:cs typeface="Microsoft Sans Serif"/>
              </a:rPr>
              <a:t>and 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95" dirty="0">
                <a:latin typeface="Microsoft Sans Serif"/>
                <a:cs typeface="Microsoft Sans Serif"/>
              </a:rPr>
              <a:t>direct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80" dirty="0">
                <a:latin typeface="Microsoft Sans Serif"/>
                <a:cs typeface="Microsoft Sans Serif"/>
              </a:rPr>
              <a:t>their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75" dirty="0">
                <a:latin typeface="Microsoft Sans Serif"/>
                <a:cs typeface="Microsoft Sans Serif"/>
              </a:rPr>
              <a:t>innovation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efforts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114" dirty="0">
                <a:latin typeface="Microsoft Sans Serif"/>
                <a:cs typeface="Microsoft Sans Serif"/>
              </a:rPr>
              <a:t>to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secure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expected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65" dirty="0">
                <a:latin typeface="Microsoft Sans Serif"/>
                <a:cs typeface="Microsoft Sans Serif"/>
              </a:rPr>
              <a:t>returns.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9097" y="3032887"/>
            <a:ext cx="41001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50" dirty="0">
                <a:solidFill>
                  <a:srgbClr val="7500C0"/>
                </a:solidFill>
                <a:latin typeface="Arial"/>
                <a:cs typeface="Arial"/>
              </a:rPr>
              <a:t>FOCUSONINTERNALCHANGEAND </a:t>
            </a:r>
            <a:r>
              <a:rPr sz="2000" b="1" spc="-5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2000" b="1" spc="-105" dirty="0">
                <a:solidFill>
                  <a:srgbClr val="7500C0"/>
                </a:solidFill>
                <a:latin typeface="Arial"/>
                <a:cs typeface="Arial"/>
              </a:rPr>
              <a:t>EXTERNALVALUE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9097" y="4127372"/>
            <a:ext cx="482028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latin typeface="Microsoft Sans Serif"/>
                <a:cs typeface="Microsoft Sans Serif"/>
              </a:rPr>
              <a:t>Champions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80" dirty="0">
                <a:latin typeface="Microsoft Sans Serif"/>
                <a:cs typeface="Microsoft Sans Serif"/>
              </a:rPr>
              <a:t>prefer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measured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75" dirty="0">
                <a:latin typeface="Microsoft Sans Serif"/>
                <a:cs typeface="Microsoft Sans Serif"/>
              </a:rPr>
              <a:t>approach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114" dirty="0">
                <a:latin typeface="Microsoft Sans Serif"/>
                <a:cs typeface="Microsoft Sans Serif"/>
              </a:rPr>
              <a:t>to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blend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60" dirty="0">
                <a:latin typeface="Microsoft Sans Serif"/>
                <a:cs typeface="Microsoft Sans Serif"/>
              </a:rPr>
              <a:t>organizational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change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100" dirty="0">
                <a:latin typeface="Microsoft Sans Serif"/>
                <a:cs typeface="Microsoft Sans Serif"/>
              </a:rPr>
              <a:t>with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80" dirty="0">
                <a:latin typeface="Microsoft Sans Serif"/>
                <a:cs typeface="Microsoft Sans Serif"/>
              </a:rPr>
              <a:t>digital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75" dirty="0">
                <a:latin typeface="Microsoft Sans Serif"/>
                <a:cs typeface="Microsoft Sans Serif"/>
              </a:rPr>
              <a:t>transformation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60" dirty="0">
                <a:latin typeface="Microsoft Sans Serif"/>
                <a:cs typeface="Microsoft Sans Serif"/>
              </a:rPr>
              <a:t>initiatives,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80" dirty="0">
                <a:latin typeface="Microsoft Sans Serif"/>
                <a:cs typeface="Microsoft Sans Serif"/>
              </a:rPr>
              <a:t>creating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80" dirty="0">
                <a:latin typeface="Microsoft Sans Serif"/>
                <a:cs typeface="Microsoft Sans Serif"/>
              </a:rPr>
              <a:t>what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80" dirty="0">
                <a:latin typeface="Microsoft Sans Serif"/>
                <a:cs typeface="Microsoft Sans Serif"/>
              </a:rPr>
              <a:t>we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call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30" dirty="0">
                <a:latin typeface="Microsoft Sans Serif"/>
                <a:cs typeface="Microsoft Sans Serif"/>
              </a:rPr>
              <a:t>an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75" dirty="0">
                <a:latin typeface="Microsoft Sans Serif"/>
                <a:cs typeface="Microsoft Sans Serif"/>
              </a:rPr>
              <a:t>ambidextrous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60" dirty="0">
                <a:latin typeface="Microsoft Sans Serif"/>
                <a:cs typeface="Microsoft Sans Serif"/>
              </a:rPr>
              <a:t>organization. </a:t>
            </a:r>
            <a:r>
              <a:rPr sz="1600" spc="70" dirty="0">
                <a:latin typeface="Microsoft Sans Serif"/>
                <a:cs typeface="Microsoft Sans Serif"/>
              </a:rPr>
              <a:t>With </a:t>
            </a:r>
            <a:r>
              <a:rPr sz="1600" spc="-10" dirty="0">
                <a:latin typeface="Microsoft Sans Serif"/>
                <a:cs typeface="Microsoft Sans Serif"/>
              </a:rPr>
              <a:t>a </a:t>
            </a:r>
            <a:r>
              <a:rPr sz="1600" spc="55" dirty="0">
                <a:latin typeface="Microsoft Sans Serif"/>
                <a:cs typeface="Microsoft Sans Serif"/>
              </a:rPr>
              <a:t>clear </a:t>
            </a:r>
            <a:r>
              <a:rPr sz="1600" spc="75" dirty="0">
                <a:latin typeface="Microsoft Sans Serif"/>
                <a:cs typeface="Microsoft Sans Serif"/>
              </a:rPr>
              <a:t>view </a:t>
            </a:r>
            <a:r>
              <a:rPr sz="1600" spc="110" dirty="0">
                <a:latin typeface="Microsoft Sans Serif"/>
                <a:cs typeface="Microsoft Sans Serif"/>
              </a:rPr>
              <a:t>of </a:t>
            </a:r>
            <a:r>
              <a:rPr sz="1600" spc="85" dirty="0">
                <a:latin typeface="Microsoft Sans Serif"/>
                <a:cs typeface="Microsoft Sans Serif"/>
              </a:rPr>
              <a:t>the customer </a:t>
            </a:r>
            <a:r>
              <a:rPr sz="1600" spc="90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value, </a:t>
            </a:r>
            <a:r>
              <a:rPr sz="1600" spc="50" dirty="0">
                <a:latin typeface="Microsoft Sans Serif"/>
                <a:cs typeface="Microsoft Sans Serif"/>
              </a:rPr>
              <a:t>managers </a:t>
            </a:r>
            <a:r>
              <a:rPr sz="1600" spc="65" dirty="0">
                <a:latin typeface="Microsoft Sans Serif"/>
                <a:cs typeface="Microsoft Sans Serif"/>
              </a:rPr>
              <a:t>and employees </a:t>
            </a:r>
            <a:r>
              <a:rPr sz="1600" spc="35" dirty="0">
                <a:latin typeface="Microsoft Sans Serif"/>
                <a:cs typeface="Microsoft Sans Serif"/>
              </a:rPr>
              <a:t>are </a:t>
            </a:r>
            <a:r>
              <a:rPr sz="1600" spc="15" dirty="0">
                <a:latin typeface="Microsoft Sans Serif"/>
                <a:cs typeface="Microsoft Sans Serif"/>
              </a:rPr>
              <a:t>less </a:t>
            </a:r>
            <a:r>
              <a:rPr sz="1600" spc="55" dirty="0">
                <a:latin typeface="Microsoft Sans Serif"/>
                <a:cs typeface="Microsoft Sans Serif"/>
              </a:rPr>
              <a:t>likely </a:t>
            </a:r>
            <a:r>
              <a:rPr sz="1600" spc="114" dirty="0">
                <a:latin typeface="Microsoft Sans Serif"/>
                <a:cs typeface="Microsoft Sans Serif"/>
              </a:rPr>
              <a:t>to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65" dirty="0">
                <a:latin typeface="Microsoft Sans Serif"/>
                <a:cs typeface="Microsoft Sans Serif"/>
              </a:rPr>
              <a:t>feel </a:t>
            </a:r>
            <a:r>
              <a:rPr sz="1600" spc="80" dirty="0">
                <a:latin typeface="Microsoft Sans Serif"/>
                <a:cs typeface="Microsoft Sans Serif"/>
              </a:rPr>
              <a:t>blindsided </a:t>
            </a:r>
            <a:r>
              <a:rPr sz="1600" spc="95" dirty="0">
                <a:latin typeface="Microsoft Sans Serif"/>
                <a:cs typeface="Microsoft Sans Serif"/>
              </a:rPr>
              <a:t>by </a:t>
            </a:r>
            <a:r>
              <a:rPr sz="1600" spc="-10" dirty="0">
                <a:latin typeface="Microsoft Sans Serif"/>
                <a:cs typeface="Microsoft Sans Serif"/>
              </a:rPr>
              <a:t>a </a:t>
            </a:r>
            <a:r>
              <a:rPr sz="1600" spc="80" dirty="0">
                <a:latin typeface="Microsoft Sans Serif"/>
                <a:cs typeface="Microsoft Sans Serif"/>
              </a:rPr>
              <a:t>digital </a:t>
            </a:r>
            <a:r>
              <a:rPr sz="1600" spc="65" dirty="0">
                <a:latin typeface="Microsoft Sans Serif"/>
                <a:cs typeface="Microsoft Sans Serif"/>
              </a:rPr>
              <a:t>learning </a:t>
            </a:r>
            <a:r>
              <a:rPr sz="1600" spc="80" dirty="0">
                <a:latin typeface="Microsoft Sans Serif"/>
                <a:cs typeface="Microsoft Sans Serif"/>
              </a:rPr>
              <a:t>curve </a:t>
            </a:r>
            <a:r>
              <a:rPr sz="1600" spc="85" dirty="0">
                <a:latin typeface="Microsoft Sans Serif"/>
                <a:cs typeface="Microsoft Sans Serif"/>
              </a:rPr>
              <a:t>that </a:t>
            </a:r>
            <a:r>
              <a:rPr sz="1600" spc="20" dirty="0">
                <a:latin typeface="Microsoft Sans Serif"/>
                <a:cs typeface="Microsoft Sans Serif"/>
              </a:rPr>
              <a:t>is 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105" dirty="0">
                <a:latin typeface="Microsoft Sans Serif"/>
                <a:cs typeface="Microsoft Sans Serif"/>
              </a:rPr>
              <a:t>too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steep.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9097" y="773125"/>
            <a:ext cx="93916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229" dirty="0">
                <a:solidFill>
                  <a:srgbClr val="00B9FF"/>
                </a:solidFill>
                <a:latin typeface="Arial"/>
                <a:cs typeface="Arial"/>
              </a:rPr>
              <a:t>2.</a:t>
            </a:r>
            <a:endParaRPr sz="8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3904488"/>
            <a:ext cx="1738630" cy="0"/>
          </a:xfrm>
          <a:custGeom>
            <a:avLst/>
            <a:gdLst/>
            <a:ahLst/>
            <a:cxnLst/>
            <a:rect l="l" t="t" r="r" b="b"/>
            <a:pathLst>
              <a:path w="1738630">
                <a:moveTo>
                  <a:pt x="1738122" y="0"/>
                </a:moveTo>
                <a:lnTo>
                  <a:pt x="0" y="0"/>
                </a:lnTo>
              </a:path>
            </a:pathLst>
          </a:custGeom>
          <a:ln w="57912">
            <a:solidFill>
              <a:srgbClr val="750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0528" y="3904488"/>
            <a:ext cx="1738630" cy="0"/>
          </a:xfrm>
          <a:custGeom>
            <a:avLst/>
            <a:gdLst/>
            <a:ahLst/>
            <a:cxnLst/>
            <a:rect l="l" t="t" r="r" b="b"/>
            <a:pathLst>
              <a:path w="1738629">
                <a:moveTo>
                  <a:pt x="1738122" y="0"/>
                </a:moveTo>
                <a:lnTo>
                  <a:pt x="0" y="0"/>
                </a:lnTo>
              </a:path>
            </a:pathLst>
          </a:custGeom>
          <a:ln w="57912">
            <a:solidFill>
              <a:srgbClr val="750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612880" y="6581809"/>
            <a:ext cx="236220" cy="15303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900" spc="-65" dirty="0">
                <a:solidFill>
                  <a:srgbClr val="A6A6A6"/>
                </a:solidFill>
                <a:latin typeface="Microsoft Sans Serif"/>
                <a:cs typeface="Microsoft Sans Serif"/>
              </a:rPr>
              <a:t>20</a:t>
            </a:fld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773125"/>
            <a:ext cx="97599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375" dirty="0">
                <a:solidFill>
                  <a:srgbClr val="00B9FF"/>
                </a:solidFill>
                <a:latin typeface="Arial"/>
                <a:cs typeface="Arial"/>
              </a:rPr>
              <a:t>3.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" y="3032887"/>
            <a:ext cx="48939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225" dirty="0">
                <a:solidFill>
                  <a:srgbClr val="7500C0"/>
                </a:solidFill>
                <a:latin typeface="Arial"/>
                <a:cs typeface="Arial"/>
              </a:rPr>
              <a:t>B</a:t>
            </a:r>
            <a:r>
              <a:rPr sz="2000" b="1" spc="-55" dirty="0">
                <a:solidFill>
                  <a:srgbClr val="7500C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7500C0"/>
                </a:solidFill>
                <a:latin typeface="Arial"/>
                <a:cs typeface="Arial"/>
              </a:rPr>
              <a:t>I</a:t>
            </a:r>
            <a:r>
              <a:rPr sz="2000" b="1" spc="-220" dirty="0">
                <a:solidFill>
                  <a:srgbClr val="7500C0"/>
                </a:solidFill>
                <a:latin typeface="Arial"/>
                <a:cs typeface="Arial"/>
              </a:rPr>
              <a:t>L</a:t>
            </a:r>
            <a:r>
              <a:rPr sz="2000" b="1" spc="175" dirty="0">
                <a:solidFill>
                  <a:srgbClr val="7500C0"/>
                </a:solidFill>
                <a:latin typeface="Arial"/>
                <a:cs typeface="Arial"/>
              </a:rPr>
              <a:t>D</a:t>
            </a:r>
            <a:r>
              <a:rPr sz="2000" b="1" spc="5" dirty="0">
                <a:solidFill>
                  <a:srgbClr val="7500C0"/>
                </a:solidFill>
                <a:latin typeface="Arial"/>
                <a:cs typeface="Arial"/>
              </a:rPr>
              <a:t>I</a:t>
            </a:r>
            <a:r>
              <a:rPr sz="2000" b="1" spc="-35" dirty="0">
                <a:solidFill>
                  <a:srgbClr val="7500C0"/>
                </a:solidFill>
                <a:latin typeface="Arial"/>
                <a:cs typeface="Arial"/>
              </a:rPr>
              <a:t>N</a:t>
            </a:r>
            <a:r>
              <a:rPr sz="2000" b="1" spc="-45" dirty="0">
                <a:solidFill>
                  <a:srgbClr val="7500C0"/>
                </a:solidFill>
                <a:latin typeface="Arial"/>
                <a:cs typeface="Arial"/>
              </a:rPr>
              <a:t>-</a:t>
            </a:r>
            <a:r>
              <a:rPr sz="2000" b="1" spc="-20" dirty="0">
                <a:solidFill>
                  <a:srgbClr val="7500C0"/>
                </a:solidFill>
                <a:latin typeface="Arial"/>
                <a:cs typeface="Arial"/>
              </a:rPr>
              <a:t>H</a:t>
            </a:r>
            <a:r>
              <a:rPr sz="2000" b="1" spc="-60" dirty="0">
                <a:solidFill>
                  <a:srgbClr val="7500C0"/>
                </a:solidFill>
                <a:latin typeface="Arial"/>
                <a:cs typeface="Arial"/>
              </a:rPr>
              <a:t>O</a:t>
            </a:r>
            <a:r>
              <a:rPr sz="2000" b="1" spc="-55" dirty="0">
                <a:solidFill>
                  <a:srgbClr val="7500C0"/>
                </a:solidFill>
                <a:latin typeface="Arial"/>
                <a:cs typeface="Arial"/>
              </a:rPr>
              <a:t>U</a:t>
            </a:r>
            <a:r>
              <a:rPr sz="2000" b="1" spc="-190" dirty="0">
                <a:solidFill>
                  <a:srgbClr val="7500C0"/>
                </a:solidFill>
                <a:latin typeface="Arial"/>
                <a:cs typeface="Arial"/>
              </a:rPr>
              <a:t>S</a:t>
            </a:r>
            <a:r>
              <a:rPr sz="2000" b="1" spc="-95" dirty="0">
                <a:solidFill>
                  <a:srgbClr val="7500C0"/>
                </a:solidFill>
                <a:latin typeface="Arial"/>
                <a:cs typeface="Arial"/>
              </a:rPr>
              <a:t>E</a:t>
            </a:r>
            <a:r>
              <a:rPr sz="2000" b="1" spc="-409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7500C0"/>
                </a:solidFill>
                <a:latin typeface="Arial"/>
                <a:cs typeface="Arial"/>
              </a:rPr>
              <a:t>I</a:t>
            </a:r>
            <a:r>
              <a:rPr sz="2000" b="1" spc="-35" dirty="0">
                <a:solidFill>
                  <a:srgbClr val="7500C0"/>
                </a:solidFill>
                <a:latin typeface="Arial"/>
                <a:cs typeface="Arial"/>
              </a:rPr>
              <a:t>NN</a:t>
            </a:r>
            <a:r>
              <a:rPr sz="2000" b="1" spc="-60" dirty="0">
                <a:solidFill>
                  <a:srgbClr val="7500C0"/>
                </a:solidFill>
                <a:latin typeface="Arial"/>
                <a:cs typeface="Arial"/>
              </a:rPr>
              <a:t>O</a:t>
            </a:r>
            <a:r>
              <a:rPr sz="2000" b="1" spc="-15" dirty="0">
                <a:solidFill>
                  <a:srgbClr val="7500C0"/>
                </a:solidFill>
                <a:latin typeface="Arial"/>
                <a:cs typeface="Arial"/>
              </a:rPr>
              <a:t>V</a:t>
            </a:r>
            <a:r>
              <a:rPr sz="2000" b="1" spc="-95" dirty="0">
                <a:solidFill>
                  <a:srgbClr val="7500C0"/>
                </a:solidFill>
                <a:latin typeface="Arial"/>
                <a:cs typeface="Arial"/>
              </a:rPr>
              <a:t>A</a:t>
            </a:r>
            <a:r>
              <a:rPr sz="2000" b="1" spc="-125" dirty="0">
                <a:solidFill>
                  <a:srgbClr val="7500C0"/>
                </a:solidFill>
                <a:latin typeface="Arial"/>
                <a:cs typeface="Arial"/>
              </a:rPr>
              <a:t>T</a:t>
            </a:r>
            <a:r>
              <a:rPr sz="2000" b="1" spc="5" dirty="0">
                <a:solidFill>
                  <a:srgbClr val="7500C0"/>
                </a:solidFill>
                <a:latin typeface="Arial"/>
                <a:cs typeface="Arial"/>
              </a:rPr>
              <a:t>I</a:t>
            </a:r>
            <a:r>
              <a:rPr sz="2000" b="1" spc="-60" dirty="0">
                <a:solidFill>
                  <a:srgbClr val="7500C0"/>
                </a:solidFill>
                <a:latin typeface="Arial"/>
                <a:cs typeface="Arial"/>
              </a:rPr>
              <a:t>O</a:t>
            </a:r>
            <a:r>
              <a:rPr sz="2000" b="1" spc="265" dirty="0">
                <a:solidFill>
                  <a:srgbClr val="7500C0"/>
                </a:solidFill>
                <a:latin typeface="Arial"/>
                <a:cs typeface="Arial"/>
              </a:rPr>
              <a:t>N</a:t>
            </a:r>
            <a:r>
              <a:rPr sz="2000" b="1" spc="-210" dirty="0">
                <a:solidFill>
                  <a:srgbClr val="7500C0"/>
                </a:solidFill>
                <a:latin typeface="Arial"/>
                <a:cs typeface="Arial"/>
              </a:rPr>
              <a:t>F</a:t>
            </a:r>
            <a:r>
              <a:rPr sz="2000" b="1" spc="-95" dirty="0">
                <a:solidFill>
                  <a:srgbClr val="7500C0"/>
                </a:solidFill>
                <a:latin typeface="Arial"/>
                <a:cs typeface="Arial"/>
              </a:rPr>
              <a:t>A</a:t>
            </a:r>
            <a:r>
              <a:rPr sz="2000" b="1" spc="-70" dirty="0">
                <a:solidFill>
                  <a:srgbClr val="7500C0"/>
                </a:solidFill>
                <a:latin typeface="Arial"/>
                <a:cs typeface="Arial"/>
              </a:rPr>
              <a:t>C</a:t>
            </a:r>
            <a:r>
              <a:rPr sz="2000" b="1" spc="-125" dirty="0">
                <a:solidFill>
                  <a:srgbClr val="7500C0"/>
                </a:solidFill>
                <a:latin typeface="Arial"/>
                <a:cs typeface="Arial"/>
              </a:rPr>
              <a:t>T</a:t>
            </a:r>
            <a:r>
              <a:rPr sz="2000" b="1" spc="-60" dirty="0">
                <a:solidFill>
                  <a:srgbClr val="7500C0"/>
                </a:solidFill>
                <a:latin typeface="Arial"/>
                <a:cs typeface="Arial"/>
              </a:rPr>
              <a:t>O</a:t>
            </a:r>
            <a:r>
              <a:rPr sz="2000" b="1" spc="-190" dirty="0">
                <a:solidFill>
                  <a:srgbClr val="7500C0"/>
                </a:solidFill>
                <a:latin typeface="Arial"/>
                <a:cs typeface="Arial"/>
              </a:rPr>
              <a:t>R</a:t>
            </a:r>
            <a:r>
              <a:rPr sz="2000" b="1" spc="5" dirty="0">
                <a:solidFill>
                  <a:srgbClr val="7500C0"/>
                </a:solidFill>
                <a:latin typeface="Arial"/>
                <a:cs typeface="Arial"/>
              </a:rPr>
              <a:t>I</a:t>
            </a:r>
            <a:r>
              <a:rPr sz="2000" b="1" spc="-250" dirty="0">
                <a:solidFill>
                  <a:srgbClr val="7500C0"/>
                </a:solidFill>
                <a:latin typeface="Arial"/>
                <a:cs typeface="Arial"/>
              </a:rPr>
              <a:t>E</a:t>
            </a:r>
            <a:r>
              <a:rPr sz="2000" b="1" spc="-15" dirty="0">
                <a:solidFill>
                  <a:srgbClr val="7500C0"/>
                </a:solidFill>
                <a:latin typeface="Arial"/>
                <a:cs typeface="Arial"/>
              </a:rPr>
              <a:t>S  </a:t>
            </a:r>
            <a:r>
              <a:rPr sz="2000" b="1" spc="-90" dirty="0">
                <a:solidFill>
                  <a:srgbClr val="7500C0"/>
                </a:solidFill>
                <a:latin typeface="Arial"/>
                <a:cs typeface="Arial"/>
              </a:rPr>
              <a:t>WITHTARGETEDINFLUENCE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4249292"/>
            <a:ext cx="524446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latin typeface="Microsoft Sans Serif"/>
                <a:cs typeface="Microsoft Sans Serif"/>
              </a:rPr>
              <a:t>Champions </a:t>
            </a:r>
            <a:r>
              <a:rPr sz="1600" spc="70" dirty="0">
                <a:latin typeface="Microsoft Sans Serif"/>
                <a:cs typeface="Microsoft Sans Serif"/>
              </a:rPr>
              <a:t>recognize </a:t>
            </a:r>
            <a:r>
              <a:rPr sz="1600" spc="85" dirty="0">
                <a:latin typeface="Microsoft Sans Serif"/>
                <a:cs typeface="Microsoft Sans Serif"/>
              </a:rPr>
              <a:t>the enormity </a:t>
            </a:r>
            <a:r>
              <a:rPr sz="1600" spc="110" dirty="0">
                <a:latin typeface="Microsoft Sans Serif"/>
                <a:cs typeface="Microsoft Sans Serif"/>
              </a:rPr>
              <a:t>of </a:t>
            </a:r>
            <a:r>
              <a:rPr sz="1600" spc="85" dirty="0">
                <a:latin typeface="Microsoft Sans Serif"/>
                <a:cs typeface="Microsoft Sans Serif"/>
              </a:rPr>
              <a:t>integrating </a:t>
            </a:r>
            <a:r>
              <a:rPr sz="1600" spc="90" dirty="0">
                <a:latin typeface="Microsoft Sans Serif"/>
                <a:cs typeface="Microsoft Sans Serif"/>
              </a:rPr>
              <a:t> </a:t>
            </a:r>
            <a:r>
              <a:rPr sz="1600" spc="75" dirty="0">
                <a:latin typeface="Microsoft Sans Serif"/>
                <a:cs typeface="Microsoft Sans Serif"/>
              </a:rPr>
              <a:t>rapidly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advancing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technologies,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along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100" dirty="0">
                <a:latin typeface="Microsoft Sans Serif"/>
                <a:cs typeface="Microsoft Sans Serif"/>
              </a:rPr>
              <a:t>with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talent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65" dirty="0">
                <a:latin typeface="Microsoft Sans Serif"/>
                <a:cs typeface="Microsoft Sans Serif"/>
              </a:rPr>
              <a:t>and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assets, </a:t>
            </a:r>
            <a:r>
              <a:rPr sz="1600" spc="70" dirty="0">
                <a:latin typeface="Microsoft Sans Serif"/>
                <a:cs typeface="Microsoft Sans Serif"/>
              </a:rPr>
              <a:t>back </a:t>
            </a:r>
            <a:r>
              <a:rPr sz="1600" spc="90" dirty="0">
                <a:latin typeface="Microsoft Sans Serif"/>
                <a:cs typeface="Microsoft Sans Serif"/>
              </a:rPr>
              <a:t>into </a:t>
            </a:r>
            <a:r>
              <a:rPr sz="1600" spc="80" dirty="0">
                <a:latin typeface="Microsoft Sans Serif"/>
                <a:cs typeface="Microsoft Sans Serif"/>
              </a:rPr>
              <a:t>their </a:t>
            </a:r>
            <a:r>
              <a:rPr sz="1600" spc="60" dirty="0">
                <a:latin typeface="Microsoft Sans Serif"/>
                <a:cs typeface="Microsoft Sans Serif"/>
              </a:rPr>
              <a:t>organization. </a:t>
            </a:r>
            <a:r>
              <a:rPr sz="1600" spc="45" dirty="0">
                <a:latin typeface="Microsoft Sans Serif"/>
                <a:cs typeface="Microsoft Sans Serif"/>
              </a:rPr>
              <a:t>In </a:t>
            </a:r>
            <a:r>
              <a:rPr sz="1600" spc="60" dirty="0">
                <a:latin typeface="Microsoft Sans Serif"/>
                <a:cs typeface="Microsoft Sans Serif"/>
              </a:rPr>
              <a:t>line </a:t>
            </a:r>
            <a:r>
              <a:rPr sz="1600" spc="100" dirty="0">
                <a:latin typeface="Microsoft Sans Serif"/>
                <a:cs typeface="Microsoft Sans Serif"/>
              </a:rPr>
              <a:t>with </a:t>
            </a:r>
            <a:r>
              <a:rPr sz="1600" spc="80" dirty="0">
                <a:latin typeface="Microsoft Sans Serif"/>
                <a:cs typeface="Microsoft Sans Serif"/>
              </a:rPr>
              <a:t>their </a:t>
            </a:r>
            <a:r>
              <a:rPr sz="1600" spc="85" dirty="0">
                <a:latin typeface="Microsoft Sans Serif"/>
                <a:cs typeface="Microsoft Sans Serif"/>
              </a:rPr>
              <a:t> </a:t>
            </a:r>
            <a:r>
              <a:rPr sz="1600" spc="75" dirty="0">
                <a:latin typeface="Microsoft Sans Serif"/>
                <a:cs typeface="Microsoft Sans Serif"/>
              </a:rPr>
              <a:t>ambidextrous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approach,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80" dirty="0">
                <a:latin typeface="Microsoft Sans Serif"/>
                <a:cs typeface="Microsoft Sans Serif"/>
              </a:rPr>
              <a:t>they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take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the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65" dirty="0">
                <a:latin typeface="Microsoft Sans Serif"/>
                <a:cs typeface="Microsoft Sans Serif"/>
              </a:rPr>
              <a:t>vital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step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114" dirty="0">
                <a:latin typeface="Microsoft Sans Serif"/>
                <a:cs typeface="Microsoft Sans Serif"/>
              </a:rPr>
              <a:t>to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re-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90" dirty="0">
                <a:latin typeface="Microsoft Sans Serif"/>
                <a:cs typeface="Microsoft Sans Serif"/>
              </a:rPr>
              <a:t>rig </a:t>
            </a:r>
            <a:r>
              <a:rPr sz="1600" spc="85" dirty="0">
                <a:latin typeface="Microsoft Sans Serif"/>
                <a:cs typeface="Microsoft Sans Serif"/>
              </a:rPr>
              <a:t>the </a:t>
            </a:r>
            <a:r>
              <a:rPr sz="1600" spc="80" dirty="0">
                <a:latin typeface="Microsoft Sans Serif"/>
                <a:cs typeface="Microsoft Sans Serif"/>
              </a:rPr>
              <a:t>core </a:t>
            </a:r>
            <a:r>
              <a:rPr sz="1600" spc="110" dirty="0">
                <a:latin typeface="Microsoft Sans Serif"/>
                <a:cs typeface="Microsoft Sans Serif"/>
              </a:rPr>
              <a:t>of </a:t>
            </a:r>
            <a:r>
              <a:rPr sz="1600" spc="80" dirty="0">
                <a:latin typeface="Microsoft Sans Serif"/>
                <a:cs typeface="Microsoft Sans Serif"/>
              </a:rPr>
              <a:t>their </a:t>
            </a:r>
            <a:r>
              <a:rPr sz="1600" spc="55" dirty="0">
                <a:latin typeface="Microsoft Sans Serif"/>
                <a:cs typeface="Microsoft Sans Serif"/>
              </a:rPr>
              <a:t>organizations, </a:t>
            </a:r>
            <a:r>
              <a:rPr sz="1600" spc="65" dirty="0">
                <a:latin typeface="Microsoft Sans Serif"/>
                <a:cs typeface="Microsoft Sans Serif"/>
              </a:rPr>
              <a:t>seeding and 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100" dirty="0">
                <a:latin typeface="Microsoft Sans Serif"/>
                <a:cs typeface="Microsoft Sans Serif"/>
              </a:rPr>
              <a:t>growing </a:t>
            </a:r>
            <a:r>
              <a:rPr sz="1600" spc="80" dirty="0">
                <a:latin typeface="Microsoft Sans Serif"/>
                <a:cs typeface="Microsoft Sans Serif"/>
              </a:rPr>
              <a:t>new digital </a:t>
            </a:r>
            <a:r>
              <a:rPr sz="1600" spc="65" dirty="0">
                <a:latin typeface="Microsoft Sans Serif"/>
                <a:cs typeface="Microsoft Sans Serif"/>
              </a:rPr>
              <a:t>innovations organically </a:t>
            </a:r>
            <a:r>
              <a:rPr sz="1600" spc="90" dirty="0">
                <a:latin typeface="Microsoft Sans Serif"/>
                <a:cs typeface="Microsoft Sans Serif"/>
              </a:rPr>
              <a:t>within </a:t>
            </a:r>
            <a:r>
              <a:rPr sz="1600" spc="95" dirty="0">
                <a:latin typeface="Microsoft Sans Serif"/>
                <a:cs typeface="Microsoft Sans Serif"/>
              </a:rPr>
              <a:t> </a:t>
            </a:r>
            <a:r>
              <a:rPr sz="1600" spc="60" dirty="0">
                <a:latin typeface="Microsoft Sans Serif"/>
                <a:cs typeface="Microsoft Sans Serif"/>
              </a:rPr>
              <a:t>organizational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60" dirty="0">
                <a:latin typeface="Microsoft Sans Serif"/>
                <a:cs typeface="Microsoft Sans Serif"/>
              </a:rPr>
              <a:t>boundaries.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9097" y="3032887"/>
            <a:ext cx="43256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80" dirty="0">
                <a:solidFill>
                  <a:srgbClr val="7500C0"/>
                </a:solidFill>
                <a:latin typeface="Arial"/>
                <a:cs typeface="Arial"/>
              </a:rPr>
              <a:t>M</a:t>
            </a:r>
            <a:r>
              <a:rPr sz="2000" b="1" spc="-95" dirty="0">
                <a:solidFill>
                  <a:srgbClr val="7500C0"/>
                </a:solidFill>
                <a:latin typeface="Arial"/>
                <a:cs typeface="Arial"/>
              </a:rPr>
              <a:t>A</a:t>
            </a:r>
            <a:r>
              <a:rPr sz="2000" b="1" spc="90" dirty="0">
                <a:solidFill>
                  <a:srgbClr val="7500C0"/>
                </a:solidFill>
                <a:latin typeface="Arial"/>
                <a:cs typeface="Arial"/>
              </a:rPr>
              <a:t>P</a:t>
            </a:r>
            <a:r>
              <a:rPr sz="2000" b="1" spc="-130" dirty="0">
                <a:solidFill>
                  <a:srgbClr val="7500C0"/>
                </a:solidFill>
                <a:latin typeface="Arial"/>
                <a:cs typeface="Arial"/>
              </a:rPr>
              <a:t>K</a:t>
            </a:r>
            <a:r>
              <a:rPr sz="2000" b="1" spc="-250" dirty="0">
                <a:solidFill>
                  <a:srgbClr val="7500C0"/>
                </a:solidFill>
                <a:latin typeface="Arial"/>
                <a:cs typeface="Arial"/>
              </a:rPr>
              <a:t>E</a:t>
            </a:r>
            <a:r>
              <a:rPr sz="2000" b="1" spc="125" dirty="0">
                <a:solidFill>
                  <a:srgbClr val="7500C0"/>
                </a:solidFill>
                <a:latin typeface="Arial"/>
                <a:cs typeface="Arial"/>
              </a:rPr>
              <a:t>Y</a:t>
            </a:r>
            <a:r>
              <a:rPr sz="2000" b="1" spc="5" dirty="0">
                <a:solidFill>
                  <a:srgbClr val="7500C0"/>
                </a:solidFill>
                <a:latin typeface="Arial"/>
                <a:cs typeface="Arial"/>
              </a:rPr>
              <a:t>I</a:t>
            </a:r>
            <a:r>
              <a:rPr sz="2000" b="1" spc="-35" dirty="0">
                <a:solidFill>
                  <a:srgbClr val="7500C0"/>
                </a:solidFill>
                <a:latin typeface="Arial"/>
                <a:cs typeface="Arial"/>
              </a:rPr>
              <a:t>NN</a:t>
            </a:r>
            <a:r>
              <a:rPr sz="2000" b="1" spc="-60" dirty="0">
                <a:solidFill>
                  <a:srgbClr val="7500C0"/>
                </a:solidFill>
                <a:latin typeface="Arial"/>
                <a:cs typeface="Arial"/>
              </a:rPr>
              <a:t>O</a:t>
            </a:r>
            <a:r>
              <a:rPr sz="2000" b="1" spc="-15" dirty="0">
                <a:solidFill>
                  <a:srgbClr val="7500C0"/>
                </a:solidFill>
                <a:latin typeface="Arial"/>
                <a:cs typeface="Arial"/>
              </a:rPr>
              <a:t>V</a:t>
            </a:r>
            <a:r>
              <a:rPr sz="2000" b="1" spc="-95" dirty="0">
                <a:solidFill>
                  <a:srgbClr val="7500C0"/>
                </a:solidFill>
                <a:latin typeface="Arial"/>
                <a:cs typeface="Arial"/>
              </a:rPr>
              <a:t>A</a:t>
            </a:r>
            <a:r>
              <a:rPr sz="2000" b="1" spc="-125" dirty="0">
                <a:solidFill>
                  <a:srgbClr val="7500C0"/>
                </a:solidFill>
                <a:latin typeface="Arial"/>
                <a:cs typeface="Arial"/>
              </a:rPr>
              <a:t>T</a:t>
            </a:r>
            <a:r>
              <a:rPr sz="2000" b="1" spc="5" dirty="0">
                <a:solidFill>
                  <a:srgbClr val="7500C0"/>
                </a:solidFill>
                <a:latin typeface="Arial"/>
                <a:cs typeface="Arial"/>
              </a:rPr>
              <a:t>I</a:t>
            </a:r>
            <a:r>
              <a:rPr sz="2000" b="1" spc="-60" dirty="0">
                <a:solidFill>
                  <a:srgbClr val="7500C0"/>
                </a:solidFill>
                <a:latin typeface="Arial"/>
                <a:cs typeface="Arial"/>
              </a:rPr>
              <a:t>O</a:t>
            </a:r>
            <a:r>
              <a:rPr sz="2000" b="1" spc="125" dirty="0">
                <a:solidFill>
                  <a:srgbClr val="7500C0"/>
                </a:solidFill>
                <a:latin typeface="Arial"/>
                <a:cs typeface="Arial"/>
              </a:rPr>
              <a:t>N</a:t>
            </a:r>
            <a:r>
              <a:rPr sz="2000" b="1" spc="-40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2000" b="1" spc="-250" dirty="0">
                <a:solidFill>
                  <a:srgbClr val="7500C0"/>
                </a:solidFill>
                <a:latin typeface="Arial"/>
                <a:cs typeface="Arial"/>
              </a:rPr>
              <a:t>E</a:t>
            </a:r>
            <a:r>
              <a:rPr sz="2000" b="1" spc="-35" dirty="0">
                <a:solidFill>
                  <a:srgbClr val="7500C0"/>
                </a:solidFill>
                <a:latin typeface="Arial"/>
                <a:cs typeface="Arial"/>
              </a:rPr>
              <a:t>N</a:t>
            </a:r>
            <a:r>
              <a:rPr sz="2000" b="1" spc="-95" dirty="0">
                <a:solidFill>
                  <a:srgbClr val="7500C0"/>
                </a:solidFill>
                <a:latin typeface="Arial"/>
                <a:cs typeface="Arial"/>
              </a:rPr>
              <a:t>A</a:t>
            </a:r>
            <a:r>
              <a:rPr sz="2000" b="1" spc="-225" dirty="0">
                <a:solidFill>
                  <a:srgbClr val="7500C0"/>
                </a:solidFill>
                <a:latin typeface="Arial"/>
                <a:cs typeface="Arial"/>
              </a:rPr>
              <a:t>B</a:t>
            </a:r>
            <a:r>
              <a:rPr sz="2000" b="1" spc="-220" dirty="0">
                <a:solidFill>
                  <a:srgbClr val="7500C0"/>
                </a:solidFill>
                <a:latin typeface="Arial"/>
                <a:cs typeface="Arial"/>
              </a:rPr>
              <a:t>L</a:t>
            </a:r>
            <a:r>
              <a:rPr sz="2000" b="1" spc="-250" dirty="0">
                <a:solidFill>
                  <a:srgbClr val="7500C0"/>
                </a:solidFill>
                <a:latin typeface="Arial"/>
                <a:cs typeface="Arial"/>
              </a:rPr>
              <a:t>E</a:t>
            </a:r>
            <a:r>
              <a:rPr sz="2000" b="1" spc="-190" dirty="0">
                <a:solidFill>
                  <a:srgbClr val="7500C0"/>
                </a:solidFill>
                <a:latin typeface="Arial"/>
                <a:cs typeface="Arial"/>
              </a:rPr>
              <a:t>R</a:t>
            </a:r>
            <a:r>
              <a:rPr sz="2000" b="1" spc="90" dirty="0">
                <a:solidFill>
                  <a:srgbClr val="7500C0"/>
                </a:solidFill>
                <a:latin typeface="Arial"/>
                <a:cs typeface="Arial"/>
              </a:rPr>
              <a:t>S</a:t>
            </a:r>
            <a:r>
              <a:rPr sz="2000" b="1" spc="-125" dirty="0">
                <a:solidFill>
                  <a:srgbClr val="7500C0"/>
                </a:solidFill>
                <a:latin typeface="Arial"/>
                <a:cs typeface="Arial"/>
              </a:rPr>
              <a:t>T</a:t>
            </a:r>
            <a:r>
              <a:rPr sz="2000" b="1" spc="55" dirty="0">
                <a:solidFill>
                  <a:srgbClr val="7500C0"/>
                </a:solidFill>
                <a:latin typeface="Arial"/>
                <a:cs typeface="Arial"/>
              </a:rPr>
              <a:t>O  </a:t>
            </a:r>
            <a:r>
              <a:rPr sz="2000" b="1" spc="-95" dirty="0">
                <a:solidFill>
                  <a:srgbClr val="7500C0"/>
                </a:solidFill>
                <a:latin typeface="Arial"/>
                <a:cs typeface="Arial"/>
              </a:rPr>
              <a:t>A</a:t>
            </a:r>
            <a:r>
              <a:rPr sz="2000" b="1" spc="-175" dirty="0">
                <a:solidFill>
                  <a:srgbClr val="7500C0"/>
                </a:solidFill>
                <a:latin typeface="Arial"/>
                <a:cs typeface="Arial"/>
              </a:rPr>
              <a:t>PP</a:t>
            </a:r>
            <a:r>
              <a:rPr sz="2000" b="1" spc="-190" dirty="0">
                <a:solidFill>
                  <a:srgbClr val="7500C0"/>
                </a:solidFill>
                <a:latin typeface="Arial"/>
                <a:cs typeface="Arial"/>
              </a:rPr>
              <a:t>R</a:t>
            </a:r>
            <a:r>
              <a:rPr sz="2000" b="1" spc="-60" dirty="0">
                <a:solidFill>
                  <a:srgbClr val="7500C0"/>
                </a:solidFill>
                <a:latin typeface="Arial"/>
                <a:cs typeface="Arial"/>
              </a:rPr>
              <a:t>O</a:t>
            </a:r>
            <a:r>
              <a:rPr sz="2000" b="1" spc="-175" dirty="0">
                <a:solidFill>
                  <a:srgbClr val="7500C0"/>
                </a:solidFill>
                <a:latin typeface="Arial"/>
                <a:cs typeface="Arial"/>
              </a:rPr>
              <a:t>P</a:t>
            </a:r>
            <a:r>
              <a:rPr sz="2000" b="1" spc="-190" dirty="0">
                <a:solidFill>
                  <a:srgbClr val="7500C0"/>
                </a:solidFill>
                <a:latin typeface="Arial"/>
                <a:cs typeface="Arial"/>
              </a:rPr>
              <a:t>R</a:t>
            </a:r>
            <a:r>
              <a:rPr sz="2000" b="1" spc="5" dirty="0">
                <a:solidFill>
                  <a:srgbClr val="7500C0"/>
                </a:solidFill>
                <a:latin typeface="Arial"/>
                <a:cs typeface="Arial"/>
              </a:rPr>
              <a:t>I</a:t>
            </a:r>
            <a:r>
              <a:rPr sz="2000" b="1" spc="-95" dirty="0">
                <a:solidFill>
                  <a:srgbClr val="7500C0"/>
                </a:solidFill>
                <a:latin typeface="Arial"/>
                <a:cs typeface="Arial"/>
              </a:rPr>
              <a:t>A</a:t>
            </a:r>
            <a:r>
              <a:rPr sz="2000" b="1" spc="-125" dirty="0">
                <a:solidFill>
                  <a:srgbClr val="7500C0"/>
                </a:solidFill>
                <a:latin typeface="Arial"/>
                <a:cs typeface="Arial"/>
              </a:rPr>
              <a:t>T</a:t>
            </a:r>
            <a:r>
              <a:rPr sz="2000" b="1" spc="-95" dirty="0">
                <a:solidFill>
                  <a:srgbClr val="7500C0"/>
                </a:solidFill>
                <a:latin typeface="Arial"/>
                <a:cs typeface="Arial"/>
              </a:rPr>
              <a:t>E</a:t>
            </a:r>
            <a:r>
              <a:rPr sz="2000" b="1" spc="-409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2000" b="1" spc="-225" dirty="0">
                <a:solidFill>
                  <a:srgbClr val="7500C0"/>
                </a:solidFill>
                <a:latin typeface="Arial"/>
                <a:cs typeface="Arial"/>
              </a:rPr>
              <a:t>B</a:t>
            </a:r>
            <a:r>
              <a:rPr sz="2000" b="1" spc="-55" dirty="0">
                <a:solidFill>
                  <a:srgbClr val="7500C0"/>
                </a:solidFill>
                <a:latin typeface="Arial"/>
                <a:cs typeface="Arial"/>
              </a:rPr>
              <a:t>U</a:t>
            </a:r>
            <a:r>
              <a:rPr sz="2000" b="1" spc="-190" dirty="0">
                <a:solidFill>
                  <a:srgbClr val="7500C0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7500C0"/>
                </a:solidFill>
                <a:latin typeface="Arial"/>
                <a:cs typeface="Arial"/>
              </a:rPr>
              <a:t>I</a:t>
            </a:r>
            <a:r>
              <a:rPr sz="2000" b="1" spc="-35" dirty="0">
                <a:solidFill>
                  <a:srgbClr val="7500C0"/>
                </a:solidFill>
                <a:latin typeface="Arial"/>
                <a:cs typeface="Arial"/>
              </a:rPr>
              <a:t>N</a:t>
            </a:r>
            <a:r>
              <a:rPr sz="2000" b="1" spc="-250" dirty="0">
                <a:solidFill>
                  <a:srgbClr val="7500C0"/>
                </a:solidFill>
                <a:latin typeface="Arial"/>
                <a:cs typeface="Arial"/>
              </a:rPr>
              <a:t>E</a:t>
            </a:r>
            <a:r>
              <a:rPr sz="2000" b="1" spc="-190" dirty="0">
                <a:solidFill>
                  <a:srgbClr val="7500C0"/>
                </a:solidFill>
                <a:latin typeface="Arial"/>
                <a:cs typeface="Arial"/>
              </a:rPr>
              <a:t>S</a:t>
            </a:r>
            <a:r>
              <a:rPr sz="2000" b="1" spc="-25" dirty="0">
                <a:solidFill>
                  <a:srgbClr val="7500C0"/>
                </a:solidFill>
                <a:latin typeface="Arial"/>
                <a:cs typeface="Arial"/>
              </a:rPr>
              <a:t>S</a:t>
            </a:r>
            <a:r>
              <a:rPr sz="2000" b="1" spc="-40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2000" b="1" spc="-210" dirty="0">
                <a:solidFill>
                  <a:srgbClr val="7500C0"/>
                </a:solidFill>
                <a:latin typeface="Arial"/>
                <a:cs typeface="Arial"/>
              </a:rPr>
              <a:t>F</a:t>
            </a:r>
            <a:r>
              <a:rPr sz="2000" b="1" spc="-55" dirty="0">
                <a:solidFill>
                  <a:srgbClr val="7500C0"/>
                </a:solidFill>
                <a:latin typeface="Arial"/>
                <a:cs typeface="Arial"/>
              </a:rPr>
              <a:t>U</a:t>
            </a:r>
            <a:r>
              <a:rPr sz="2000" b="1" spc="-35" dirty="0">
                <a:solidFill>
                  <a:srgbClr val="7500C0"/>
                </a:solidFill>
                <a:latin typeface="Arial"/>
                <a:cs typeface="Arial"/>
              </a:rPr>
              <a:t>N</a:t>
            </a:r>
            <a:r>
              <a:rPr sz="2000" b="1" spc="-70" dirty="0">
                <a:solidFill>
                  <a:srgbClr val="7500C0"/>
                </a:solidFill>
                <a:latin typeface="Arial"/>
                <a:cs typeface="Arial"/>
              </a:rPr>
              <a:t>C</a:t>
            </a:r>
            <a:r>
              <a:rPr sz="2000" b="1" spc="-125" dirty="0">
                <a:solidFill>
                  <a:srgbClr val="7500C0"/>
                </a:solidFill>
                <a:latin typeface="Arial"/>
                <a:cs typeface="Arial"/>
              </a:rPr>
              <a:t>T</a:t>
            </a:r>
            <a:r>
              <a:rPr sz="2000" b="1" spc="5" dirty="0">
                <a:solidFill>
                  <a:srgbClr val="7500C0"/>
                </a:solidFill>
                <a:latin typeface="Arial"/>
                <a:cs typeface="Arial"/>
              </a:rPr>
              <a:t>I</a:t>
            </a:r>
            <a:r>
              <a:rPr sz="2000" b="1" spc="-60" dirty="0">
                <a:solidFill>
                  <a:srgbClr val="7500C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7500C0"/>
                </a:solidFill>
                <a:latin typeface="Arial"/>
                <a:cs typeface="Arial"/>
              </a:rPr>
              <a:t>N</a:t>
            </a:r>
            <a:r>
              <a:rPr sz="2000" b="1" spc="-25" dirty="0">
                <a:solidFill>
                  <a:srgbClr val="7500C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9097" y="4249292"/>
            <a:ext cx="483997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latin typeface="Microsoft Sans Serif"/>
                <a:cs typeface="Microsoft Sans Serif"/>
              </a:rPr>
              <a:t>Most </a:t>
            </a:r>
            <a:r>
              <a:rPr sz="1600" spc="70" dirty="0">
                <a:latin typeface="Microsoft Sans Serif"/>
                <a:cs typeface="Microsoft Sans Serif"/>
              </a:rPr>
              <a:t>manufacturers </a:t>
            </a:r>
            <a:r>
              <a:rPr sz="1600" spc="30" dirty="0">
                <a:latin typeface="Microsoft Sans Serif"/>
                <a:cs typeface="Microsoft Sans Serif"/>
              </a:rPr>
              <a:t>use </a:t>
            </a:r>
            <a:r>
              <a:rPr sz="1600" spc="85" dirty="0">
                <a:latin typeface="Microsoft Sans Serif"/>
                <a:cs typeface="Microsoft Sans Serif"/>
              </a:rPr>
              <a:t>the </a:t>
            </a:r>
            <a:r>
              <a:rPr sz="1600" spc="35" dirty="0">
                <a:latin typeface="Microsoft Sans Serif"/>
                <a:cs typeface="Microsoft Sans Serif"/>
              </a:rPr>
              <a:t>same </a:t>
            </a:r>
            <a:r>
              <a:rPr sz="1600" spc="50" dirty="0">
                <a:latin typeface="Microsoft Sans Serif"/>
                <a:cs typeface="Microsoft Sans Serif"/>
              </a:rPr>
              <a:t>enablers </a:t>
            </a:r>
            <a:r>
              <a:rPr sz="1600" spc="114" dirty="0">
                <a:latin typeface="Microsoft Sans Serif"/>
                <a:cs typeface="Microsoft Sans Serif"/>
              </a:rPr>
              <a:t>to </a:t>
            </a:r>
            <a:r>
              <a:rPr sz="1600" spc="120" dirty="0">
                <a:latin typeface="Microsoft Sans Serif"/>
                <a:cs typeface="Microsoft Sans Serif"/>
              </a:rPr>
              <a:t> </a:t>
            </a:r>
            <a:r>
              <a:rPr sz="1600" spc="75" dirty="0">
                <a:latin typeface="Microsoft Sans Serif"/>
                <a:cs typeface="Microsoft Sans Serif"/>
              </a:rPr>
              <a:t>drive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innovation,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65" dirty="0">
                <a:latin typeface="Microsoft Sans Serif"/>
                <a:cs typeface="Microsoft Sans Serif"/>
              </a:rPr>
              <a:t>such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as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software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applications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114" dirty="0">
                <a:latin typeface="Microsoft Sans Serif"/>
                <a:cs typeface="Microsoft Sans Serif"/>
              </a:rPr>
              <a:t>to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90" dirty="0">
                <a:latin typeface="Microsoft Sans Serif"/>
                <a:cs typeface="Microsoft Sans Serif"/>
              </a:rPr>
              <a:t>support </a:t>
            </a:r>
            <a:r>
              <a:rPr sz="1600" spc="65" dirty="0">
                <a:latin typeface="Microsoft Sans Serif"/>
                <a:cs typeface="Microsoft Sans Serif"/>
              </a:rPr>
              <a:t>operations, </a:t>
            </a:r>
            <a:r>
              <a:rPr sz="1600" spc="85" dirty="0">
                <a:latin typeface="Microsoft Sans Serif"/>
                <a:cs typeface="Microsoft Sans Serif"/>
              </a:rPr>
              <a:t>or </a:t>
            </a:r>
            <a:r>
              <a:rPr sz="1600" spc="50" dirty="0">
                <a:latin typeface="Microsoft Sans Serif"/>
                <a:cs typeface="Microsoft Sans Serif"/>
              </a:rPr>
              <a:t>analytics </a:t>
            </a:r>
            <a:r>
              <a:rPr sz="1600" spc="80" dirty="0">
                <a:latin typeface="Microsoft Sans Serif"/>
                <a:cs typeface="Microsoft Sans Serif"/>
              </a:rPr>
              <a:t>platforms </a:t>
            </a:r>
            <a:r>
              <a:rPr sz="1600" spc="114" dirty="0">
                <a:latin typeface="Microsoft Sans Serif"/>
                <a:cs typeface="Microsoft Sans Serif"/>
              </a:rPr>
              <a:t>to </a:t>
            </a:r>
            <a:r>
              <a:rPr sz="1600" spc="120" dirty="0">
                <a:latin typeface="Microsoft Sans Serif"/>
                <a:cs typeface="Microsoft Sans Serif"/>
              </a:rPr>
              <a:t> </a:t>
            </a:r>
            <a:r>
              <a:rPr sz="1600" spc="65" dirty="0">
                <a:latin typeface="Microsoft Sans Serif"/>
                <a:cs typeface="Microsoft Sans Serif"/>
              </a:rPr>
              <a:t>generate </a:t>
            </a:r>
            <a:r>
              <a:rPr sz="1600" spc="95" dirty="0">
                <a:latin typeface="Microsoft Sans Serif"/>
                <a:cs typeface="Microsoft Sans Serif"/>
              </a:rPr>
              <a:t>better </a:t>
            </a:r>
            <a:r>
              <a:rPr sz="1600" spc="60" dirty="0">
                <a:latin typeface="Microsoft Sans Serif"/>
                <a:cs typeface="Microsoft Sans Serif"/>
              </a:rPr>
              <a:t>insights. However, </a:t>
            </a:r>
            <a:r>
              <a:rPr sz="1600" spc="65" dirty="0">
                <a:latin typeface="Microsoft Sans Serif"/>
                <a:cs typeface="Microsoft Sans Serif"/>
              </a:rPr>
              <a:t>Champions 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alone </a:t>
            </a:r>
            <a:r>
              <a:rPr sz="1600" spc="35" dirty="0">
                <a:latin typeface="Microsoft Sans Serif"/>
                <a:cs typeface="Microsoft Sans Serif"/>
              </a:rPr>
              <a:t>are </a:t>
            </a:r>
            <a:r>
              <a:rPr sz="1600" spc="50" dirty="0">
                <a:latin typeface="Microsoft Sans Serif"/>
                <a:cs typeface="Microsoft Sans Serif"/>
              </a:rPr>
              <a:t>masters </a:t>
            </a:r>
            <a:r>
              <a:rPr sz="1600" spc="60" dirty="0">
                <a:latin typeface="Microsoft Sans Serif"/>
                <a:cs typeface="Microsoft Sans Serif"/>
              </a:rPr>
              <a:t>at </a:t>
            </a:r>
            <a:r>
              <a:rPr sz="1600" spc="90" dirty="0">
                <a:latin typeface="Microsoft Sans Serif"/>
                <a:cs typeface="Microsoft Sans Serif"/>
              </a:rPr>
              <a:t>matching </a:t>
            </a:r>
            <a:r>
              <a:rPr sz="1600" spc="85" dirty="0">
                <a:latin typeface="Microsoft Sans Serif"/>
                <a:cs typeface="Microsoft Sans Serif"/>
              </a:rPr>
              <a:t>the </a:t>
            </a:r>
            <a:r>
              <a:rPr sz="1600" spc="90" dirty="0">
                <a:latin typeface="Microsoft Sans Serif"/>
                <a:cs typeface="Microsoft Sans Serif"/>
              </a:rPr>
              <a:t>support </a:t>
            </a:r>
            <a:r>
              <a:rPr sz="1600" spc="114" dirty="0">
                <a:latin typeface="Microsoft Sans Serif"/>
                <a:cs typeface="Microsoft Sans Serif"/>
              </a:rPr>
              <a:t>to </a:t>
            </a:r>
            <a:r>
              <a:rPr sz="1600" spc="85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95" dirty="0">
                <a:latin typeface="Microsoft Sans Serif"/>
                <a:cs typeface="Microsoft Sans Serif"/>
              </a:rPr>
              <a:t>function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that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needs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100" dirty="0">
                <a:latin typeface="Microsoft Sans Serif"/>
                <a:cs typeface="Microsoft Sans Serif"/>
              </a:rPr>
              <a:t>it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most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6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80" dirty="0">
                <a:latin typeface="Microsoft Sans Serif"/>
                <a:cs typeface="Microsoft Sans Serif"/>
              </a:rPr>
              <a:t>will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30" dirty="0">
                <a:latin typeface="Microsoft Sans Serif"/>
                <a:cs typeface="Microsoft Sans Serif"/>
              </a:rPr>
              <a:t>use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100" dirty="0">
                <a:latin typeface="Microsoft Sans Serif"/>
                <a:cs typeface="Microsoft Sans Serif"/>
              </a:rPr>
              <a:t>it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60" dirty="0">
                <a:latin typeface="Microsoft Sans Serif"/>
                <a:cs typeface="Microsoft Sans Serif"/>
              </a:rPr>
              <a:t>best.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9097" y="773125"/>
            <a:ext cx="100330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480" dirty="0">
                <a:solidFill>
                  <a:srgbClr val="00B9FF"/>
                </a:solidFill>
                <a:latin typeface="Arial"/>
                <a:cs typeface="Arial"/>
              </a:rPr>
              <a:t>4.</a:t>
            </a:r>
            <a:endParaRPr sz="8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3904488"/>
            <a:ext cx="1738630" cy="0"/>
          </a:xfrm>
          <a:custGeom>
            <a:avLst/>
            <a:gdLst/>
            <a:ahLst/>
            <a:cxnLst/>
            <a:rect l="l" t="t" r="r" b="b"/>
            <a:pathLst>
              <a:path w="1738630">
                <a:moveTo>
                  <a:pt x="1738122" y="0"/>
                </a:moveTo>
                <a:lnTo>
                  <a:pt x="0" y="0"/>
                </a:lnTo>
              </a:path>
            </a:pathLst>
          </a:custGeom>
          <a:ln w="57912">
            <a:solidFill>
              <a:srgbClr val="750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0528" y="3904488"/>
            <a:ext cx="1738630" cy="0"/>
          </a:xfrm>
          <a:custGeom>
            <a:avLst/>
            <a:gdLst/>
            <a:ahLst/>
            <a:cxnLst/>
            <a:rect l="l" t="t" r="r" b="b"/>
            <a:pathLst>
              <a:path w="1738629">
                <a:moveTo>
                  <a:pt x="1738122" y="0"/>
                </a:moveTo>
                <a:lnTo>
                  <a:pt x="0" y="0"/>
                </a:lnTo>
              </a:path>
            </a:pathLst>
          </a:custGeom>
          <a:ln w="57912">
            <a:solidFill>
              <a:srgbClr val="750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612880" y="6581809"/>
            <a:ext cx="236220" cy="15303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900" spc="-65" dirty="0">
                <a:solidFill>
                  <a:srgbClr val="A6A6A6"/>
                </a:solidFill>
                <a:latin typeface="Microsoft Sans Serif"/>
                <a:cs typeface="Microsoft Sans Serif"/>
              </a:rPr>
              <a:t>21</a:t>
            </a:fld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43300"/>
            <a:ext cx="12192000" cy="3314700"/>
          </a:xfrm>
          <a:custGeom>
            <a:avLst/>
            <a:gdLst/>
            <a:ahLst/>
            <a:cxnLst/>
            <a:rect l="l" t="t" r="r" b="b"/>
            <a:pathLst>
              <a:path w="12192000" h="3314700">
                <a:moveTo>
                  <a:pt x="0" y="3314699"/>
                </a:moveTo>
                <a:lnTo>
                  <a:pt x="12192000" y="3314699"/>
                </a:lnTo>
                <a:lnTo>
                  <a:pt x="12192000" y="0"/>
                </a:lnTo>
                <a:lnTo>
                  <a:pt x="0" y="0"/>
                </a:lnTo>
                <a:lnTo>
                  <a:pt x="0" y="3314699"/>
                </a:lnTo>
                <a:close/>
              </a:path>
            </a:pathLst>
          </a:custGeom>
          <a:solidFill>
            <a:srgbClr val="46007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3543300"/>
            <a:chOff x="0" y="0"/>
            <a:chExt cx="12192000" cy="3543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3543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3543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8300" y="752043"/>
            <a:ext cx="13843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15" dirty="0"/>
              <a:t>Q:</a:t>
            </a:r>
            <a:endParaRPr sz="96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612880" y="6581809"/>
            <a:ext cx="236220" cy="15303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900" spc="-65" dirty="0">
                <a:solidFill>
                  <a:srgbClr val="A6A6A6"/>
                </a:solidFill>
                <a:latin typeface="Microsoft Sans Serif"/>
                <a:cs typeface="Microsoft Sans Serif"/>
              </a:rPr>
              <a:t>22</a:t>
            </a:fld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300" y="3825316"/>
            <a:ext cx="12960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95" dirty="0">
                <a:solidFill>
                  <a:srgbClr val="00B9FF"/>
                </a:solidFill>
                <a:latin typeface="Arial"/>
                <a:cs typeface="Arial"/>
              </a:rPr>
              <a:t>A:</a:t>
            </a:r>
            <a:endParaRPr sz="9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1711" y="4516577"/>
            <a:ext cx="4060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85" dirty="0">
                <a:solidFill>
                  <a:srgbClr val="00B9FF"/>
                </a:solidFill>
                <a:latin typeface="Arial"/>
                <a:cs typeface="Arial"/>
              </a:rPr>
              <a:t>Y</a:t>
            </a:r>
            <a:r>
              <a:rPr sz="4400" b="1" spc="-35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4400" b="1" spc="-50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-65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-85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4400" b="1" spc="155" dirty="0">
                <a:solidFill>
                  <a:srgbClr val="00B9FF"/>
                </a:solidFill>
                <a:latin typeface="Arial"/>
                <a:cs typeface="Arial"/>
              </a:rPr>
              <a:t>H</a:t>
            </a:r>
            <a:r>
              <a:rPr sz="4400" b="1" spc="-35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4400" b="1" spc="-229" dirty="0">
                <a:solidFill>
                  <a:srgbClr val="00B9FF"/>
                </a:solidFill>
                <a:latin typeface="Arial"/>
                <a:cs typeface="Arial"/>
              </a:rPr>
              <a:t>R</a:t>
            </a:r>
            <a:r>
              <a:rPr sz="4400" b="1" spc="-204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4400" b="1" spc="-680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4400" b="1" spc="-215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-430" dirty="0">
                <a:solidFill>
                  <a:srgbClr val="00B9FF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5239" y="1162633"/>
            <a:ext cx="9248775" cy="2105660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marL="12700" marR="5080" algn="just">
              <a:lnSpc>
                <a:spcPct val="70000"/>
              </a:lnSpc>
              <a:spcBef>
                <a:spcPts val="1689"/>
              </a:spcBef>
            </a:pPr>
            <a:r>
              <a:rPr sz="44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b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6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15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400" b="1" spc="-3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spc="-22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400" b="1" spc="-20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-6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29" dirty="0">
                <a:solidFill>
                  <a:srgbClr val="00B9FF"/>
                </a:solidFill>
                <a:latin typeface="Arial"/>
                <a:cs typeface="Arial"/>
              </a:rPr>
              <a:t>R</a:t>
            </a:r>
            <a:r>
              <a:rPr sz="4400" b="1" spc="65" dirty="0">
                <a:solidFill>
                  <a:srgbClr val="00B9FF"/>
                </a:solidFill>
                <a:latin typeface="Arial"/>
                <a:cs typeface="Arial"/>
              </a:rPr>
              <a:t>O</a:t>
            </a:r>
            <a:r>
              <a:rPr sz="4400" b="1" spc="-15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4400" b="1" spc="-25" dirty="0">
                <a:solidFill>
                  <a:srgbClr val="00B9FF"/>
                </a:solidFill>
                <a:latin typeface="Arial"/>
                <a:cs typeface="Arial"/>
              </a:rPr>
              <a:t>D</a:t>
            </a:r>
            <a:r>
              <a:rPr sz="4400" b="1" spc="365" dirty="0">
                <a:solidFill>
                  <a:srgbClr val="00B9FF"/>
                </a:solidFill>
                <a:latin typeface="Arial"/>
                <a:cs typeface="Arial"/>
              </a:rPr>
              <a:t>M</a:t>
            </a:r>
            <a:r>
              <a:rPr sz="4400" b="1" spc="-15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4400" b="1" spc="-30" dirty="0">
                <a:solidFill>
                  <a:srgbClr val="00B9FF"/>
                </a:solidFill>
                <a:latin typeface="Arial"/>
                <a:cs typeface="Arial"/>
              </a:rPr>
              <a:t>P</a:t>
            </a:r>
            <a:r>
              <a:rPr sz="4400" b="1" spc="-660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2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400" b="1" spc="-6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3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400" b="1" spc="-22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-5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27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400" b="1" spc="-6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400" b="1" spc="-22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400" b="1" spc="-8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1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4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b="1" spc="-5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-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b="1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400" b="1" spc="27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400" b="1" spc="-6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400" b="1" spc="10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-22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400" b="1" spc="-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400" b="1" spc="-35"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4400" b="1" spc="-2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6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400" b="1" spc="35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4400" b="1" spc="-3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spc="-2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25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4400" b="1" spc="6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400" b="1" spc="-28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400" b="1" spc="-27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400" b="1" spc="8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4400" b="1" spc="-6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-28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4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b="1" spc="1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400" b="1" spc="7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400" b="1" spc="-6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4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b="1" spc="-8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4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b="1" spc="-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-80" dirty="0">
                <a:solidFill>
                  <a:srgbClr val="FFFFFF"/>
                </a:solidFill>
                <a:latin typeface="Arial"/>
                <a:cs typeface="Arial"/>
              </a:rPr>
              <a:t>L  </a:t>
            </a:r>
            <a:r>
              <a:rPr sz="4400" b="1" spc="65" dirty="0">
                <a:solidFill>
                  <a:srgbClr val="FFFFFF"/>
                </a:solidFill>
                <a:latin typeface="Arial"/>
                <a:cs typeface="Arial"/>
              </a:rPr>
              <a:t>INNOVATION?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48392" y="4316095"/>
            <a:ext cx="1473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5" dirty="0">
                <a:solidFill>
                  <a:srgbClr val="00B9FF"/>
                </a:solidFill>
                <a:latin typeface="Arial"/>
                <a:cs typeface="Arial"/>
              </a:rPr>
              <a:t>P</a:t>
            </a:r>
            <a:r>
              <a:rPr sz="2000" b="1" spc="-45" dirty="0">
                <a:solidFill>
                  <a:srgbClr val="00B9FF"/>
                </a:solidFill>
                <a:latin typeface="Arial"/>
                <a:cs typeface="Arial"/>
              </a:rPr>
              <a:t>L</a:t>
            </a:r>
            <a:r>
              <a:rPr sz="2000" b="1" spc="60" dirty="0">
                <a:solidFill>
                  <a:srgbClr val="00B9FF"/>
                </a:solidFill>
                <a:latin typeface="Arial"/>
                <a:cs typeface="Arial"/>
              </a:rPr>
              <a:t>ATFORM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9389" y="1035812"/>
            <a:ext cx="1106233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34" dirty="0"/>
              <a:t>…</a:t>
            </a:r>
            <a:r>
              <a:rPr sz="4400" spc="-670" dirty="0"/>
              <a:t> </a:t>
            </a:r>
            <a:r>
              <a:rPr sz="4400" spc="-55" dirty="0"/>
              <a:t>WE</a:t>
            </a:r>
            <a:r>
              <a:rPr sz="4400" spc="-665" dirty="0"/>
              <a:t> </a:t>
            </a:r>
            <a:r>
              <a:rPr sz="4400" spc="20" dirty="0"/>
              <a:t>HAVE</a:t>
            </a:r>
            <a:r>
              <a:rPr sz="4400" spc="-655" dirty="0"/>
              <a:t> </a:t>
            </a:r>
            <a:r>
              <a:rPr sz="4400" spc="-55" dirty="0"/>
              <a:t>BUILT</a:t>
            </a:r>
            <a:r>
              <a:rPr sz="4400" spc="-635" dirty="0"/>
              <a:t> </a:t>
            </a:r>
            <a:r>
              <a:rPr sz="4400" spc="-5" dirty="0"/>
              <a:t>ONE</a:t>
            </a:r>
            <a:r>
              <a:rPr sz="4400" spc="-680" dirty="0"/>
              <a:t> </a:t>
            </a:r>
            <a:r>
              <a:rPr sz="4400" spc="-80" dirty="0"/>
              <a:t>LEVERAGING</a:t>
            </a:r>
            <a:r>
              <a:rPr sz="4400" spc="-645" dirty="0"/>
              <a:t> </a:t>
            </a:r>
            <a:r>
              <a:rPr sz="4400" spc="-35" dirty="0"/>
              <a:t>FIVE</a:t>
            </a:r>
            <a:endParaRPr sz="4400"/>
          </a:p>
          <a:p>
            <a:pPr marL="12700">
              <a:lnSpc>
                <a:spcPct val="100000"/>
              </a:lnSpc>
            </a:pPr>
            <a:r>
              <a:rPr sz="4400" spc="-130" dirty="0"/>
              <a:t>KEY</a:t>
            </a:r>
            <a:r>
              <a:rPr sz="4400" spc="-670" dirty="0"/>
              <a:t> </a:t>
            </a:r>
            <a:r>
              <a:rPr sz="4400" spc="10" dirty="0"/>
              <a:t>ORGANIZATIONAL</a:t>
            </a:r>
            <a:r>
              <a:rPr sz="4400" spc="-640" dirty="0"/>
              <a:t> </a:t>
            </a:r>
            <a:r>
              <a:rPr sz="4400" spc="-190" dirty="0"/>
              <a:t>LEVERS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533806" y="4279468"/>
            <a:ext cx="192595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B9FF"/>
                </a:solidFill>
                <a:latin typeface="Arial"/>
                <a:cs typeface="Arial"/>
              </a:rPr>
              <a:t>LEA</a:t>
            </a:r>
            <a:r>
              <a:rPr sz="2000" b="1" spc="-20" dirty="0">
                <a:solidFill>
                  <a:srgbClr val="00B9FF"/>
                </a:solidFill>
                <a:latin typeface="Arial"/>
                <a:cs typeface="Arial"/>
              </a:rPr>
              <a:t>D</a:t>
            </a:r>
            <a:r>
              <a:rPr sz="2000" b="1" spc="35" dirty="0">
                <a:solidFill>
                  <a:srgbClr val="00B9FF"/>
                </a:solidFill>
                <a:latin typeface="Arial"/>
                <a:cs typeface="Arial"/>
              </a:rPr>
              <a:t>ERSH</a:t>
            </a:r>
            <a:r>
              <a:rPr sz="2000" b="1" spc="5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00B9FF"/>
                </a:solidFill>
                <a:latin typeface="Arial"/>
                <a:cs typeface="Arial"/>
              </a:rPr>
              <a:t>P</a:t>
            </a:r>
            <a:r>
              <a:rPr sz="2000" b="1" spc="-16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2000" b="1" spc="100" dirty="0">
                <a:solidFill>
                  <a:srgbClr val="00B9FF"/>
                </a:solidFill>
                <a:latin typeface="Arial"/>
                <a:cs typeface="Arial"/>
              </a:rPr>
              <a:t>&amp;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1" spc="20" dirty="0">
                <a:solidFill>
                  <a:srgbClr val="00B9FF"/>
                </a:solidFill>
                <a:latin typeface="Arial"/>
                <a:cs typeface="Arial"/>
              </a:rPr>
              <a:t>CULTURE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6701" y="4279468"/>
            <a:ext cx="205613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25" dirty="0">
                <a:solidFill>
                  <a:srgbClr val="00B9FF"/>
                </a:solidFill>
                <a:latin typeface="Arial"/>
                <a:cs typeface="Arial"/>
              </a:rPr>
              <a:t>ECOSYSTEM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1" spc="25" dirty="0">
                <a:solidFill>
                  <a:srgbClr val="00B9FF"/>
                </a:solidFill>
                <a:latin typeface="Arial"/>
                <a:cs typeface="Arial"/>
              </a:rPr>
              <a:t>PARTNERSHIPS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3485" y="4279468"/>
            <a:ext cx="14198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solidFill>
                  <a:srgbClr val="00B9FF"/>
                </a:solidFill>
                <a:latin typeface="Arial"/>
                <a:cs typeface="Arial"/>
              </a:rPr>
              <a:t>SKIL</a:t>
            </a:r>
            <a:r>
              <a:rPr sz="2000" b="1" spc="5" dirty="0">
                <a:solidFill>
                  <a:srgbClr val="00B9FF"/>
                </a:solidFill>
                <a:latin typeface="Arial"/>
                <a:cs typeface="Arial"/>
              </a:rPr>
              <a:t>L</a:t>
            </a:r>
            <a:r>
              <a:rPr sz="2000" b="1" spc="-30" dirty="0">
                <a:solidFill>
                  <a:srgbClr val="00B9FF"/>
                </a:solidFill>
                <a:latin typeface="Arial"/>
                <a:cs typeface="Arial"/>
              </a:rPr>
              <a:t>SE</a:t>
            </a:r>
            <a:r>
              <a:rPr sz="2000" b="1" spc="-20" dirty="0">
                <a:solidFill>
                  <a:srgbClr val="00B9FF"/>
                </a:solidFill>
                <a:latin typeface="Arial"/>
                <a:cs typeface="Arial"/>
              </a:rPr>
              <a:t>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31963" y="4279468"/>
            <a:ext cx="188531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0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2000" b="1" spc="114" dirty="0">
                <a:solidFill>
                  <a:srgbClr val="00B9FF"/>
                </a:solidFill>
                <a:latin typeface="Arial"/>
                <a:cs typeface="Arial"/>
              </a:rPr>
              <a:t>C</a:t>
            </a:r>
            <a:r>
              <a:rPr sz="2000" b="1" spc="105" dirty="0">
                <a:solidFill>
                  <a:srgbClr val="00B9FF"/>
                </a:solidFill>
                <a:latin typeface="Arial"/>
                <a:cs typeface="Arial"/>
              </a:rPr>
              <a:t>H</a:t>
            </a:r>
            <a:r>
              <a:rPr sz="2000" b="1" spc="110" dirty="0">
                <a:solidFill>
                  <a:srgbClr val="00B9FF"/>
                </a:solidFill>
                <a:latin typeface="Arial"/>
                <a:cs typeface="Arial"/>
              </a:rPr>
              <a:t>NO</a:t>
            </a:r>
            <a:r>
              <a:rPr sz="2000" b="1" spc="20" dirty="0">
                <a:solidFill>
                  <a:srgbClr val="00B9FF"/>
                </a:solidFill>
                <a:latin typeface="Arial"/>
                <a:cs typeface="Arial"/>
              </a:rPr>
              <a:t>L</a:t>
            </a:r>
            <a:r>
              <a:rPr sz="2000" b="1" spc="15" dirty="0">
                <a:solidFill>
                  <a:srgbClr val="00B9FF"/>
                </a:solidFill>
                <a:latin typeface="Arial"/>
                <a:cs typeface="Arial"/>
              </a:rPr>
              <a:t>O</a:t>
            </a:r>
            <a:r>
              <a:rPr sz="2000" b="1" spc="35" dirty="0">
                <a:solidFill>
                  <a:srgbClr val="00B9FF"/>
                </a:solidFill>
                <a:latin typeface="Arial"/>
                <a:cs typeface="Arial"/>
              </a:rPr>
              <a:t>GY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40891" y="3336035"/>
            <a:ext cx="10384790" cy="1893570"/>
            <a:chOff x="1040891" y="3336035"/>
            <a:chExt cx="10384790" cy="1893570"/>
          </a:xfrm>
        </p:grpSpPr>
        <p:sp>
          <p:nvSpPr>
            <p:cNvPr id="10" name="object 10"/>
            <p:cNvSpPr/>
            <p:nvPr/>
          </p:nvSpPr>
          <p:spPr>
            <a:xfrm>
              <a:off x="1040892" y="3339083"/>
              <a:ext cx="5707380" cy="706120"/>
            </a:xfrm>
            <a:custGeom>
              <a:avLst/>
              <a:gdLst/>
              <a:ahLst/>
              <a:cxnLst/>
              <a:rect l="l" t="t" r="r" b="b"/>
              <a:pathLst>
                <a:path w="5707380" h="706120">
                  <a:moveTo>
                    <a:pt x="504444" y="701040"/>
                  </a:moveTo>
                  <a:lnTo>
                    <a:pt x="454152" y="565404"/>
                  </a:lnTo>
                  <a:lnTo>
                    <a:pt x="387096" y="565404"/>
                  </a:lnTo>
                  <a:lnTo>
                    <a:pt x="431800" y="701040"/>
                  </a:lnTo>
                  <a:lnTo>
                    <a:pt x="504444" y="701040"/>
                  </a:lnTo>
                  <a:close/>
                </a:path>
                <a:path w="5707380" h="706120">
                  <a:moveTo>
                    <a:pt x="650748" y="701040"/>
                  </a:moveTo>
                  <a:lnTo>
                    <a:pt x="600202" y="565404"/>
                  </a:lnTo>
                  <a:lnTo>
                    <a:pt x="527304" y="565404"/>
                  </a:lnTo>
                  <a:lnTo>
                    <a:pt x="577850" y="701040"/>
                  </a:lnTo>
                  <a:lnTo>
                    <a:pt x="650748" y="701040"/>
                  </a:lnTo>
                  <a:close/>
                </a:path>
                <a:path w="5707380" h="706120">
                  <a:moveTo>
                    <a:pt x="662940" y="447675"/>
                  </a:moveTo>
                  <a:lnTo>
                    <a:pt x="550418" y="290449"/>
                  </a:lnTo>
                  <a:lnTo>
                    <a:pt x="612254" y="110744"/>
                  </a:lnTo>
                  <a:lnTo>
                    <a:pt x="561594" y="60198"/>
                  </a:lnTo>
                  <a:lnTo>
                    <a:pt x="375920" y="121920"/>
                  </a:lnTo>
                  <a:lnTo>
                    <a:pt x="240792" y="15240"/>
                  </a:lnTo>
                  <a:lnTo>
                    <a:pt x="240792" y="15570"/>
                  </a:lnTo>
                  <a:lnTo>
                    <a:pt x="218719" y="4572"/>
                  </a:lnTo>
                  <a:lnTo>
                    <a:pt x="157035" y="38227"/>
                  </a:lnTo>
                  <a:lnTo>
                    <a:pt x="157035" y="229247"/>
                  </a:lnTo>
                  <a:lnTo>
                    <a:pt x="0" y="341630"/>
                  </a:lnTo>
                  <a:lnTo>
                    <a:pt x="11214" y="414528"/>
                  </a:lnTo>
                  <a:lnTo>
                    <a:pt x="196291" y="470789"/>
                  </a:lnTo>
                  <a:lnTo>
                    <a:pt x="263652" y="701040"/>
                  </a:lnTo>
                  <a:lnTo>
                    <a:pt x="353314" y="701040"/>
                  </a:lnTo>
                  <a:lnTo>
                    <a:pt x="263652" y="425831"/>
                  </a:lnTo>
                  <a:lnTo>
                    <a:pt x="241173" y="397764"/>
                  </a:lnTo>
                  <a:lnTo>
                    <a:pt x="112166" y="363982"/>
                  </a:lnTo>
                  <a:lnTo>
                    <a:pt x="224332" y="285369"/>
                  </a:lnTo>
                  <a:lnTo>
                    <a:pt x="241173" y="251714"/>
                  </a:lnTo>
                  <a:lnTo>
                    <a:pt x="241173" y="122199"/>
                  </a:lnTo>
                  <a:lnTo>
                    <a:pt x="342138" y="194945"/>
                  </a:lnTo>
                  <a:lnTo>
                    <a:pt x="381508" y="206260"/>
                  </a:lnTo>
                  <a:lnTo>
                    <a:pt x="505333" y="161290"/>
                  </a:lnTo>
                  <a:lnTo>
                    <a:pt x="465963" y="290449"/>
                  </a:lnTo>
                  <a:lnTo>
                    <a:pt x="471551" y="324104"/>
                  </a:lnTo>
                  <a:lnTo>
                    <a:pt x="550418" y="430911"/>
                  </a:lnTo>
                  <a:lnTo>
                    <a:pt x="420878" y="430911"/>
                  </a:lnTo>
                  <a:lnTo>
                    <a:pt x="415290" y="509524"/>
                  </a:lnTo>
                  <a:lnTo>
                    <a:pt x="629158" y="515112"/>
                  </a:lnTo>
                  <a:lnTo>
                    <a:pt x="662940" y="447675"/>
                  </a:lnTo>
                  <a:close/>
                </a:path>
                <a:path w="5707380" h="706120">
                  <a:moveTo>
                    <a:pt x="3387801" y="94208"/>
                  </a:moveTo>
                  <a:lnTo>
                    <a:pt x="3386480" y="84709"/>
                  </a:lnTo>
                  <a:lnTo>
                    <a:pt x="3382429" y="55689"/>
                  </a:lnTo>
                  <a:lnTo>
                    <a:pt x="3377819" y="40767"/>
                  </a:lnTo>
                  <a:lnTo>
                    <a:pt x="3345942" y="16764"/>
                  </a:lnTo>
                  <a:lnTo>
                    <a:pt x="3318814" y="16764"/>
                  </a:lnTo>
                  <a:lnTo>
                    <a:pt x="3318814" y="93268"/>
                  </a:lnTo>
                  <a:lnTo>
                    <a:pt x="3318510" y="114173"/>
                  </a:lnTo>
                  <a:lnTo>
                    <a:pt x="3298063" y="164592"/>
                  </a:lnTo>
                  <a:lnTo>
                    <a:pt x="3245637" y="196049"/>
                  </a:lnTo>
                  <a:lnTo>
                    <a:pt x="3226181" y="200533"/>
                  </a:lnTo>
                  <a:lnTo>
                    <a:pt x="3226054" y="196049"/>
                  </a:lnTo>
                  <a:lnTo>
                    <a:pt x="3226143" y="191350"/>
                  </a:lnTo>
                  <a:lnTo>
                    <a:pt x="3226422" y="188239"/>
                  </a:lnTo>
                  <a:lnTo>
                    <a:pt x="3227641" y="174586"/>
                  </a:lnTo>
                  <a:lnTo>
                    <a:pt x="3250057" y="124714"/>
                  </a:lnTo>
                  <a:lnTo>
                    <a:pt x="3293021" y="91186"/>
                  </a:lnTo>
                  <a:lnTo>
                    <a:pt x="3318002" y="84709"/>
                  </a:lnTo>
                  <a:lnTo>
                    <a:pt x="3318814" y="93268"/>
                  </a:lnTo>
                  <a:lnTo>
                    <a:pt x="3318814" y="16764"/>
                  </a:lnTo>
                  <a:lnTo>
                    <a:pt x="3302000" y="16764"/>
                  </a:lnTo>
                  <a:lnTo>
                    <a:pt x="3286506" y="20866"/>
                  </a:lnTo>
                  <a:lnTo>
                    <a:pt x="3239097" y="42608"/>
                  </a:lnTo>
                  <a:lnTo>
                    <a:pt x="3186912" y="94284"/>
                  </a:lnTo>
                  <a:lnTo>
                    <a:pt x="3161398" y="147307"/>
                  </a:lnTo>
                  <a:lnTo>
                    <a:pt x="3158363" y="156591"/>
                  </a:lnTo>
                  <a:lnTo>
                    <a:pt x="3150984" y="148323"/>
                  </a:lnTo>
                  <a:lnTo>
                    <a:pt x="3141357" y="141147"/>
                  </a:lnTo>
                  <a:lnTo>
                    <a:pt x="3138284" y="139382"/>
                  </a:lnTo>
                  <a:lnTo>
                    <a:pt x="3138284" y="228612"/>
                  </a:lnTo>
                  <a:lnTo>
                    <a:pt x="3134182" y="229603"/>
                  </a:lnTo>
                  <a:lnTo>
                    <a:pt x="3090418" y="220611"/>
                  </a:lnTo>
                  <a:lnTo>
                    <a:pt x="3063481" y="191350"/>
                  </a:lnTo>
                  <a:lnTo>
                    <a:pt x="3062478" y="188595"/>
                  </a:lnTo>
                  <a:lnTo>
                    <a:pt x="3066592" y="188239"/>
                  </a:lnTo>
                  <a:lnTo>
                    <a:pt x="3110357" y="200533"/>
                  </a:lnTo>
                  <a:lnTo>
                    <a:pt x="3138284" y="228612"/>
                  </a:lnTo>
                  <a:lnTo>
                    <a:pt x="3138284" y="139382"/>
                  </a:lnTo>
                  <a:lnTo>
                    <a:pt x="3130232" y="134721"/>
                  </a:lnTo>
                  <a:lnTo>
                    <a:pt x="3118358" y="128651"/>
                  </a:lnTo>
                  <a:lnTo>
                    <a:pt x="3079661" y="123151"/>
                  </a:lnTo>
                  <a:lnTo>
                    <a:pt x="3045079" y="126657"/>
                  </a:lnTo>
                  <a:lnTo>
                    <a:pt x="3020199" y="133159"/>
                  </a:lnTo>
                  <a:lnTo>
                    <a:pt x="3010662" y="136652"/>
                  </a:lnTo>
                  <a:lnTo>
                    <a:pt x="2994660" y="168656"/>
                  </a:lnTo>
                  <a:lnTo>
                    <a:pt x="2996781" y="179895"/>
                  </a:lnTo>
                  <a:lnTo>
                    <a:pt x="3024975" y="242811"/>
                  </a:lnTo>
                  <a:lnTo>
                    <a:pt x="3058541" y="276479"/>
                  </a:lnTo>
                  <a:lnTo>
                    <a:pt x="3097225" y="295249"/>
                  </a:lnTo>
                  <a:lnTo>
                    <a:pt x="3131820" y="297522"/>
                  </a:lnTo>
                  <a:lnTo>
                    <a:pt x="3156686" y="292290"/>
                  </a:lnTo>
                  <a:lnTo>
                    <a:pt x="3166237" y="288544"/>
                  </a:lnTo>
                  <a:lnTo>
                    <a:pt x="3170301" y="376428"/>
                  </a:lnTo>
                  <a:lnTo>
                    <a:pt x="3171444" y="376428"/>
                  </a:lnTo>
                  <a:lnTo>
                    <a:pt x="3238119" y="376428"/>
                  </a:lnTo>
                  <a:lnTo>
                    <a:pt x="3238500" y="376428"/>
                  </a:lnTo>
                  <a:lnTo>
                    <a:pt x="3238500" y="292608"/>
                  </a:lnTo>
                  <a:lnTo>
                    <a:pt x="3238119" y="292608"/>
                  </a:lnTo>
                  <a:lnTo>
                    <a:pt x="3238119" y="288544"/>
                  </a:lnTo>
                  <a:lnTo>
                    <a:pt x="3238119" y="264541"/>
                  </a:lnTo>
                  <a:lnTo>
                    <a:pt x="3264027" y="259092"/>
                  </a:lnTo>
                  <a:lnTo>
                    <a:pt x="3292513" y="248056"/>
                  </a:lnTo>
                  <a:lnTo>
                    <a:pt x="3321202" y="230606"/>
                  </a:lnTo>
                  <a:lnTo>
                    <a:pt x="3321748" y="230276"/>
                  </a:lnTo>
                  <a:lnTo>
                    <a:pt x="3349879" y="204597"/>
                  </a:lnTo>
                  <a:lnTo>
                    <a:pt x="3352076" y="200533"/>
                  </a:lnTo>
                  <a:lnTo>
                    <a:pt x="3381184" y="146964"/>
                  </a:lnTo>
                  <a:lnTo>
                    <a:pt x="3387801" y="94208"/>
                  </a:lnTo>
                  <a:close/>
                </a:path>
                <a:path w="5707380" h="706120">
                  <a:moveTo>
                    <a:pt x="3441192" y="496824"/>
                  </a:moveTo>
                  <a:lnTo>
                    <a:pt x="3377692" y="397002"/>
                  </a:lnTo>
                  <a:lnTo>
                    <a:pt x="3329940" y="381127"/>
                  </a:lnTo>
                  <a:lnTo>
                    <a:pt x="3206369" y="424180"/>
                  </a:lnTo>
                  <a:lnTo>
                    <a:pt x="3202940" y="408305"/>
                  </a:lnTo>
                  <a:lnTo>
                    <a:pt x="3019044" y="297180"/>
                  </a:lnTo>
                  <a:lnTo>
                    <a:pt x="2995295" y="292608"/>
                  </a:lnTo>
                  <a:lnTo>
                    <a:pt x="2744470" y="352679"/>
                  </a:lnTo>
                  <a:lnTo>
                    <a:pt x="2717292" y="384429"/>
                  </a:lnTo>
                  <a:lnTo>
                    <a:pt x="2717292" y="516001"/>
                  </a:lnTo>
                  <a:lnTo>
                    <a:pt x="2788793" y="444627"/>
                  </a:lnTo>
                  <a:lnTo>
                    <a:pt x="2788793" y="412877"/>
                  </a:lnTo>
                  <a:lnTo>
                    <a:pt x="2995295" y="365252"/>
                  </a:lnTo>
                  <a:lnTo>
                    <a:pt x="3134868" y="452501"/>
                  </a:lnTo>
                  <a:lnTo>
                    <a:pt x="3118993" y="479806"/>
                  </a:lnTo>
                  <a:lnTo>
                    <a:pt x="3035046" y="428752"/>
                  </a:lnTo>
                  <a:lnTo>
                    <a:pt x="2979420" y="436626"/>
                  </a:lnTo>
                  <a:lnTo>
                    <a:pt x="2995295" y="484251"/>
                  </a:lnTo>
                  <a:lnTo>
                    <a:pt x="3107563" y="555752"/>
                  </a:lnTo>
                  <a:lnTo>
                    <a:pt x="3174492" y="536448"/>
                  </a:lnTo>
                  <a:lnTo>
                    <a:pt x="3190494" y="504698"/>
                  </a:lnTo>
                  <a:lnTo>
                    <a:pt x="3329940" y="455930"/>
                  </a:lnTo>
                  <a:lnTo>
                    <a:pt x="3358388" y="496824"/>
                  </a:lnTo>
                  <a:lnTo>
                    <a:pt x="3007741" y="615823"/>
                  </a:lnTo>
                  <a:lnTo>
                    <a:pt x="2896616" y="571627"/>
                  </a:lnTo>
                  <a:lnTo>
                    <a:pt x="2717292" y="571627"/>
                  </a:lnTo>
                  <a:lnTo>
                    <a:pt x="2717292" y="644271"/>
                  </a:lnTo>
                  <a:lnTo>
                    <a:pt x="2880741" y="644271"/>
                  </a:lnTo>
                  <a:lnTo>
                    <a:pt x="2995295" y="687324"/>
                  </a:lnTo>
                  <a:lnTo>
                    <a:pt x="3023616" y="687324"/>
                  </a:lnTo>
                  <a:lnTo>
                    <a:pt x="3421888" y="552323"/>
                  </a:lnTo>
                  <a:lnTo>
                    <a:pt x="3441192" y="496824"/>
                  </a:lnTo>
                  <a:close/>
                </a:path>
                <a:path w="5707380" h="706120">
                  <a:moveTo>
                    <a:pt x="5498579" y="627253"/>
                  </a:moveTo>
                  <a:lnTo>
                    <a:pt x="5342382" y="627253"/>
                  </a:lnTo>
                  <a:lnTo>
                    <a:pt x="5342382" y="574040"/>
                  </a:lnTo>
                  <a:lnTo>
                    <a:pt x="5342382" y="546100"/>
                  </a:lnTo>
                  <a:lnTo>
                    <a:pt x="5303799" y="523748"/>
                  </a:lnTo>
                  <a:lnTo>
                    <a:pt x="5233670" y="483108"/>
                  </a:lnTo>
                  <a:lnTo>
                    <a:pt x="5162550" y="523748"/>
                  </a:lnTo>
                  <a:lnTo>
                    <a:pt x="5123434" y="456565"/>
                  </a:lnTo>
                  <a:lnTo>
                    <a:pt x="5193157" y="415925"/>
                  </a:lnTo>
                  <a:lnTo>
                    <a:pt x="5193157" y="290068"/>
                  </a:lnTo>
                  <a:lnTo>
                    <a:pt x="5055108" y="210324"/>
                  </a:lnTo>
                  <a:lnTo>
                    <a:pt x="5084445" y="318008"/>
                  </a:lnTo>
                  <a:lnTo>
                    <a:pt x="5115052" y="336296"/>
                  </a:lnTo>
                  <a:lnTo>
                    <a:pt x="5115052" y="369824"/>
                  </a:lnTo>
                  <a:lnTo>
                    <a:pt x="5084445" y="387985"/>
                  </a:lnTo>
                  <a:lnTo>
                    <a:pt x="5055108" y="495681"/>
                  </a:lnTo>
                  <a:lnTo>
                    <a:pt x="5094097" y="562864"/>
                  </a:lnTo>
                  <a:lnTo>
                    <a:pt x="5202936" y="592328"/>
                  </a:lnTo>
                  <a:lnTo>
                    <a:pt x="5233670" y="574040"/>
                  </a:lnTo>
                  <a:lnTo>
                    <a:pt x="5262880" y="592328"/>
                  </a:lnTo>
                  <a:lnTo>
                    <a:pt x="5262880" y="627253"/>
                  </a:lnTo>
                  <a:lnTo>
                    <a:pt x="5342382" y="705612"/>
                  </a:lnTo>
                  <a:lnTo>
                    <a:pt x="5420487" y="705612"/>
                  </a:lnTo>
                  <a:lnTo>
                    <a:pt x="5498579" y="627253"/>
                  </a:lnTo>
                  <a:close/>
                </a:path>
                <a:path w="5707380" h="706120">
                  <a:moveTo>
                    <a:pt x="5707380" y="210566"/>
                  </a:moveTo>
                  <a:lnTo>
                    <a:pt x="5690654" y="181356"/>
                  </a:lnTo>
                  <a:lnTo>
                    <a:pt x="5668264" y="142240"/>
                  </a:lnTo>
                  <a:lnTo>
                    <a:pt x="5627370" y="131064"/>
                  </a:lnTo>
                  <a:lnTo>
                    <a:pt x="5560949" y="112903"/>
                  </a:lnTo>
                  <a:lnTo>
                    <a:pt x="5530202" y="131064"/>
                  </a:lnTo>
                  <a:lnTo>
                    <a:pt x="5499481" y="114300"/>
                  </a:lnTo>
                  <a:lnTo>
                    <a:pt x="5499481" y="78105"/>
                  </a:lnTo>
                  <a:lnTo>
                    <a:pt x="5421376" y="0"/>
                  </a:lnTo>
                  <a:lnTo>
                    <a:pt x="5343271" y="0"/>
                  </a:lnTo>
                  <a:lnTo>
                    <a:pt x="5263769" y="78105"/>
                  </a:lnTo>
                  <a:lnTo>
                    <a:pt x="5263769" y="114300"/>
                  </a:lnTo>
                  <a:lnTo>
                    <a:pt x="5234432" y="131064"/>
                  </a:lnTo>
                  <a:lnTo>
                    <a:pt x="5203825" y="112903"/>
                  </a:lnTo>
                  <a:lnTo>
                    <a:pt x="5163312" y="181356"/>
                  </a:lnTo>
                  <a:lnTo>
                    <a:pt x="5234432" y="223139"/>
                  </a:lnTo>
                  <a:lnTo>
                    <a:pt x="5343271" y="160401"/>
                  </a:lnTo>
                  <a:lnTo>
                    <a:pt x="5343271" y="131064"/>
                  </a:lnTo>
                  <a:lnTo>
                    <a:pt x="5343271" y="78105"/>
                  </a:lnTo>
                  <a:lnTo>
                    <a:pt x="5421376" y="78105"/>
                  </a:lnTo>
                  <a:lnTo>
                    <a:pt x="5421376" y="160401"/>
                  </a:lnTo>
                  <a:lnTo>
                    <a:pt x="5530202" y="223139"/>
                  </a:lnTo>
                  <a:lnTo>
                    <a:pt x="5601335" y="181356"/>
                  </a:lnTo>
                  <a:lnTo>
                    <a:pt x="5640451" y="249682"/>
                  </a:lnTo>
                  <a:lnTo>
                    <a:pt x="5569331" y="290068"/>
                  </a:lnTo>
                  <a:lnTo>
                    <a:pt x="5569331" y="415544"/>
                  </a:lnTo>
                  <a:lnTo>
                    <a:pt x="5640451" y="456057"/>
                  </a:lnTo>
                  <a:lnTo>
                    <a:pt x="5601335" y="522986"/>
                  </a:lnTo>
                  <a:lnTo>
                    <a:pt x="5530202" y="482473"/>
                  </a:lnTo>
                  <a:lnTo>
                    <a:pt x="5452110" y="528574"/>
                  </a:lnTo>
                  <a:lnTo>
                    <a:pt x="5560949" y="591312"/>
                  </a:lnTo>
                  <a:lnTo>
                    <a:pt x="5668264" y="561975"/>
                  </a:lnTo>
                  <a:lnTo>
                    <a:pt x="5691048" y="522986"/>
                  </a:lnTo>
                  <a:lnTo>
                    <a:pt x="5707380" y="495046"/>
                  </a:lnTo>
                  <a:lnTo>
                    <a:pt x="5679440" y="387731"/>
                  </a:lnTo>
                  <a:lnTo>
                    <a:pt x="5647436" y="369570"/>
                  </a:lnTo>
                  <a:lnTo>
                    <a:pt x="5647436" y="336042"/>
                  </a:lnTo>
                  <a:lnTo>
                    <a:pt x="5679440" y="318008"/>
                  </a:lnTo>
                  <a:lnTo>
                    <a:pt x="5707380" y="210566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0215" y="3570731"/>
              <a:ext cx="243839" cy="24231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96000" y="3451859"/>
              <a:ext cx="2796540" cy="594360"/>
            </a:xfrm>
            <a:custGeom>
              <a:avLst/>
              <a:gdLst/>
              <a:ahLst/>
              <a:cxnLst/>
              <a:rect l="l" t="t" r="r" b="b"/>
              <a:pathLst>
                <a:path w="2796540" h="594360">
                  <a:moveTo>
                    <a:pt x="147828" y="0"/>
                  </a:moveTo>
                  <a:lnTo>
                    <a:pt x="38989" y="29337"/>
                  </a:lnTo>
                  <a:lnTo>
                    <a:pt x="0" y="97917"/>
                  </a:lnTo>
                  <a:lnTo>
                    <a:pt x="68326" y="137172"/>
                  </a:lnTo>
                  <a:lnTo>
                    <a:pt x="147828" y="0"/>
                  </a:lnTo>
                  <a:close/>
                </a:path>
                <a:path w="2796540" h="594360">
                  <a:moveTo>
                    <a:pt x="451104" y="513588"/>
                  </a:moveTo>
                  <a:lnTo>
                    <a:pt x="286512" y="513588"/>
                  </a:lnTo>
                  <a:lnTo>
                    <a:pt x="286512" y="592836"/>
                  </a:lnTo>
                  <a:lnTo>
                    <a:pt x="368808" y="592836"/>
                  </a:lnTo>
                  <a:lnTo>
                    <a:pt x="451104" y="513588"/>
                  </a:lnTo>
                  <a:close/>
                </a:path>
                <a:path w="2796540" h="594360">
                  <a:moveTo>
                    <a:pt x="2796540" y="490601"/>
                  </a:moveTo>
                  <a:lnTo>
                    <a:pt x="2777960" y="429171"/>
                  </a:lnTo>
                  <a:lnTo>
                    <a:pt x="2727960" y="390779"/>
                  </a:lnTo>
                  <a:lnTo>
                    <a:pt x="2727960" y="490601"/>
                  </a:lnTo>
                  <a:lnTo>
                    <a:pt x="2725280" y="504164"/>
                  </a:lnTo>
                  <a:lnTo>
                    <a:pt x="2717952" y="515175"/>
                  </a:lnTo>
                  <a:lnTo>
                    <a:pt x="2707055" y="522579"/>
                  </a:lnTo>
                  <a:lnTo>
                    <a:pt x="2693670" y="525272"/>
                  </a:lnTo>
                  <a:lnTo>
                    <a:pt x="2680271" y="522579"/>
                  </a:lnTo>
                  <a:lnTo>
                    <a:pt x="2669375" y="515175"/>
                  </a:lnTo>
                  <a:lnTo>
                    <a:pt x="2662047" y="504164"/>
                  </a:lnTo>
                  <a:lnTo>
                    <a:pt x="2659380" y="490601"/>
                  </a:lnTo>
                  <a:lnTo>
                    <a:pt x="2662047" y="477113"/>
                  </a:lnTo>
                  <a:lnTo>
                    <a:pt x="2669375" y="466140"/>
                  </a:lnTo>
                  <a:lnTo>
                    <a:pt x="2680271" y="458762"/>
                  </a:lnTo>
                  <a:lnTo>
                    <a:pt x="2693670" y="456057"/>
                  </a:lnTo>
                  <a:lnTo>
                    <a:pt x="2707055" y="458762"/>
                  </a:lnTo>
                  <a:lnTo>
                    <a:pt x="2717952" y="466140"/>
                  </a:lnTo>
                  <a:lnTo>
                    <a:pt x="2725280" y="477113"/>
                  </a:lnTo>
                  <a:lnTo>
                    <a:pt x="2727960" y="490601"/>
                  </a:lnTo>
                  <a:lnTo>
                    <a:pt x="2727960" y="390779"/>
                  </a:lnTo>
                  <a:lnTo>
                    <a:pt x="2727960" y="313944"/>
                  </a:lnTo>
                  <a:lnTo>
                    <a:pt x="2659380" y="313944"/>
                  </a:lnTo>
                  <a:lnTo>
                    <a:pt x="2659380" y="390779"/>
                  </a:lnTo>
                  <a:lnTo>
                    <a:pt x="2630982" y="406387"/>
                  </a:lnTo>
                  <a:lnTo>
                    <a:pt x="2609367" y="429171"/>
                  </a:lnTo>
                  <a:lnTo>
                    <a:pt x="2595613" y="457720"/>
                  </a:lnTo>
                  <a:lnTo>
                    <a:pt x="2590800" y="490601"/>
                  </a:lnTo>
                  <a:lnTo>
                    <a:pt x="2598826" y="531139"/>
                  </a:lnTo>
                  <a:lnTo>
                    <a:pt x="2620797" y="564108"/>
                  </a:lnTo>
                  <a:lnTo>
                    <a:pt x="2653474" y="586257"/>
                  </a:lnTo>
                  <a:lnTo>
                    <a:pt x="2693670" y="594360"/>
                  </a:lnTo>
                  <a:lnTo>
                    <a:pt x="2733852" y="586257"/>
                  </a:lnTo>
                  <a:lnTo>
                    <a:pt x="2766530" y="564108"/>
                  </a:lnTo>
                  <a:lnTo>
                    <a:pt x="2788501" y="531139"/>
                  </a:lnTo>
                  <a:lnTo>
                    <a:pt x="2789656" y="525272"/>
                  </a:lnTo>
                  <a:lnTo>
                    <a:pt x="2796540" y="490601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86799" y="3336035"/>
              <a:ext cx="205740" cy="2179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33687" y="3589019"/>
              <a:ext cx="211835" cy="21183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435340" y="3337559"/>
              <a:ext cx="2990215" cy="660400"/>
            </a:xfrm>
            <a:custGeom>
              <a:avLst/>
              <a:gdLst/>
              <a:ahLst/>
              <a:cxnLst/>
              <a:rect l="l" t="t" r="r" b="b"/>
              <a:pathLst>
                <a:path w="2990215" h="660400">
                  <a:moveTo>
                    <a:pt x="457200" y="357378"/>
                  </a:moveTo>
                  <a:lnTo>
                    <a:pt x="449021" y="316026"/>
                  </a:lnTo>
                  <a:lnTo>
                    <a:pt x="426681" y="282371"/>
                  </a:lnTo>
                  <a:lnTo>
                    <a:pt x="393433" y="259753"/>
                  </a:lnTo>
                  <a:lnTo>
                    <a:pt x="387477" y="258559"/>
                  </a:lnTo>
                  <a:lnTo>
                    <a:pt x="387477" y="357378"/>
                  </a:lnTo>
                  <a:lnTo>
                    <a:pt x="384746" y="371157"/>
                  </a:lnTo>
                  <a:lnTo>
                    <a:pt x="377291" y="382371"/>
                  </a:lnTo>
                  <a:lnTo>
                    <a:pt x="366204" y="389928"/>
                  </a:lnTo>
                  <a:lnTo>
                    <a:pt x="352552" y="392684"/>
                  </a:lnTo>
                  <a:lnTo>
                    <a:pt x="338963" y="389928"/>
                  </a:lnTo>
                  <a:lnTo>
                    <a:pt x="327914" y="382371"/>
                  </a:lnTo>
                  <a:lnTo>
                    <a:pt x="320471" y="371157"/>
                  </a:lnTo>
                  <a:lnTo>
                    <a:pt x="317754" y="357378"/>
                  </a:lnTo>
                  <a:lnTo>
                    <a:pt x="320471" y="343611"/>
                  </a:lnTo>
                  <a:lnTo>
                    <a:pt x="327914" y="332397"/>
                  </a:lnTo>
                  <a:lnTo>
                    <a:pt x="338963" y="324840"/>
                  </a:lnTo>
                  <a:lnTo>
                    <a:pt x="352552" y="322072"/>
                  </a:lnTo>
                  <a:lnTo>
                    <a:pt x="366204" y="324840"/>
                  </a:lnTo>
                  <a:lnTo>
                    <a:pt x="377291" y="332397"/>
                  </a:lnTo>
                  <a:lnTo>
                    <a:pt x="384746" y="343611"/>
                  </a:lnTo>
                  <a:lnTo>
                    <a:pt x="387477" y="357378"/>
                  </a:lnTo>
                  <a:lnTo>
                    <a:pt x="387477" y="258559"/>
                  </a:lnTo>
                  <a:lnTo>
                    <a:pt x="352552" y="251472"/>
                  </a:lnTo>
                  <a:lnTo>
                    <a:pt x="319379" y="256425"/>
                  </a:lnTo>
                  <a:lnTo>
                    <a:pt x="290576" y="270586"/>
                  </a:lnTo>
                  <a:lnTo>
                    <a:pt x="267576" y="292823"/>
                  </a:lnTo>
                  <a:lnTo>
                    <a:pt x="251841" y="322072"/>
                  </a:lnTo>
                  <a:lnTo>
                    <a:pt x="205359" y="322072"/>
                  </a:lnTo>
                  <a:lnTo>
                    <a:pt x="189611" y="292823"/>
                  </a:lnTo>
                  <a:lnTo>
                    <a:pt x="166611" y="270586"/>
                  </a:lnTo>
                  <a:lnTo>
                    <a:pt x="139446" y="257238"/>
                  </a:lnTo>
                  <a:lnTo>
                    <a:pt x="139446" y="357378"/>
                  </a:lnTo>
                  <a:lnTo>
                    <a:pt x="136715" y="371157"/>
                  </a:lnTo>
                  <a:lnTo>
                    <a:pt x="129286" y="382371"/>
                  </a:lnTo>
                  <a:lnTo>
                    <a:pt x="118224" y="389928"/>
                  </a:lnTo>
                  <a:lnTo>
                    <a:pt x="104648" y="392684"/>
                  </a:lnTo>
                  <a:lnTo>
                    <a:pt x="90982" y="389928"/>
                  </a:lnTo>
                  <a:lnTo>
                    <a:pt x="79895" y="382371"/>
                  </a:lnTo>
                  <a:lnTo>
                    <a:pt x="72440" y="371157"/>
                  </a:lnTo>
                  <a:lnTo>
                    <a:pt x="69723" y="357378"/>
                  </a:lnTo>
                  <a:lnTo>
                    <a:pt x="72440" y="343611"/>
                  </a:lnTo>
                  <a:lnTo>
                    <a:pt x="79895" y="332397"/>
                  </a:lnTo>
                  <a:lnTo>
                    <a:pt x="90982" y="324840"/>
                  </a:lnTo>
                  <a:lnTo>
                    <a:pt x="104648" y="322072"/>
                  </a:lnTo>
                  <a:lnTo>
                    <a:pt x="118224" y="324840"/>
                  </a:lnTo>
                  <a:lnTo>
                    <a:pt x="129286" y="332397"/>
                  </a:lnTo>
                  <a:lnTo>
                    <a:pt x="136715" y="343611"/>
                  </a:lnTo>
                  <a:lnTo>
                    <a:pt x="139446" y="357378"/>
                  </a:lnTo>
                  <a:lnTo>
                    <a:pt x="139446" y="257238"/>
                  </a:lnTo>
                  <a:lnTo>
                    <a:pt x="137807" y="256425"/>
                  </a:lnTo>
                  <a:lnTo>
                    <a:pt x="104648" y="251472"/>
                  </a:lnTo>
                  <a:lnTo>
                    <a:pt x="63754" y="259753"/>
                  </a:lnTo>
                  <a:lnTo>
                    <a:pt x="30505" y="282371"/>
                  </a:lnTo>
                  <a:lnTo>
                    <a:pt x="8166" y="316026"/>
                  </a:lnTo>
                  <a:lnTo>
                    <a:pt x="0" y="357378"/>
                  </a:lnTo>
                  <a:lnTo>
                    <a:pt x="8166" y="398741"/>
                  </a:lnTo>
                  <a:lnTo>
                    <a:pt x="30505" y="432396"/>
                  </a:lnTo>
                  <a:lnTo>
                    <a:pt x="63754" y="455015"/>
                  </a:lnTo>
                  <a:lnTo>
                    <a:pt x="104648" y="463296"/>
                  </a:lnTo>
                  <a:lnTo>
                    <a:pt x="137807" y="458343"/>
                  </a:lnTo>
                  <a:lnTo>
                    <a:pt x="166624" y="444182"/>
                  </a:lnTo>
                  <a:lnTo>
                    <a:pt x="189611" y="421944"/>
                  </a:lnTo>
                  <a:lnTo>
                    <a:pt x="205359" y="392684"/>
                  </a:lnTo>
                  <a:lnTo>
                    <a:pt x="251841" y="392684"/>
                  </a:lnTo>
                  <a:lnTo>
                    <a:pt x="267576" y="421944"/>
                  </a:lnTo>
                  <a:lnTo>
                    <a:pt x="290576" y="444182"/>
                  </a:lnTo>
                  <a:lnTo>
                    <a:pt x="319379" y="458343"/>
                  </a:lnTo>
                  <a:lnTo>
                    <a:pt x="352552" y="463296"/>
                  </a:lnTo>
                  <a:lnTo>
                    <a:pt x="393433" y="455015"/>
                  </a:lnTo>
                  <a:lnTo>
                    <a:pt x="426681" y="432396"/>
                  </a:lnTo>
                  <a:lnTo>
                    <a:pt x="449021" y="398741"/>
                  </a:lnTo>
                  <a:lnTo>
                    <a:pt x="457200" y="357378"/>
                  </a:lnTo>
                  <a:close/>
                </a:path>
                <a:path w="2990215" h="660400">
                  <a:moveTo>
                    <a:pt x="2990088" y="57531"/>
                  </a:moveTo>
                  <a:lnTo>
                    <a:pt x="2932430" y="0"/>
                  </a:lnTo>
                  <a:lnTo>
                    <a:pt x="2598394" y="121119"/>
                  </a:lnTo>
                  <a:lnTo>
                    <a:pt x="2599944" y="118872"/>
                  </a:lnTo>
                  <a:lnTo>
                    <a:pt x="2523998" y="146888"/>
                  </a:lnTo>
                  <a:lnTo>
                    <a:pt x="2523998" y="234569"/>
                  </a:lnTo>
                  <a:lnTo>
                    <a:pt x="2483993" y="292100"/>
                  </a:lnTo>
                  <a:lnTo>
                    <a:pt x="2453005" y="261239"/>
                  </a:lnTo>
                  <a:lnTo>
                    <a:pt x="2523998" y="234569"/>
                  </a:lnTo>
                  <a:lnTo>
                    <a:pt x="2523998" y="146888"/>
                  </a:lnTo>
                  <a:lnTo>
                    <a:pt x="2395728" y="194183"/>
                  </a:lnTo>
                  <a:lnTo>
                    <a:pt x="2395994" y="194500"/>
                  </a:lnTo>
                  <a:lnTo>
                    <a:pt x="2395093" y="194818"/>
                  </a:lnTo>
                  <a:lnTo>
                    <a:pt x="2324100" y="265823"/>
                  </a:lnTo>
                  <a:lnTo>
                    <a:pt x="2430780" y="367538"/>
                  </a:lnTo>
                  <a:lnTo>
                    <a:pt x="2528316" y="367538"/>
                  </a:lnTo>
                  <a:lnTo>
                    <a:pt x="2581897" y="292100"/>
                  </a:lnTo>
                  <a:lnTo>
                    <a:pt x="2622753" y="234569"/>
                  </a:lnTo>
                  <a:lnTo>
                    <a:pt x="2657221" y="186055"/>
                  </a:lnTo>
                  <a:lnTo>
                    <a:pt x="2888107" y="101981"/>
                  </a:lnTo>
                  <a:lnTo>
                    <a:pt x="2803652" y="332105"/>
                  </a:lnTo>
                  <a:lnTo>
                    <a:pt x="2754249" y="367195"/>
                  </a:lnTo>
                  <a:lnTo>
                    <a:pt x="2754249" y="465505"/>
                  </a:lnTo>
                  <a:lnTo>
                    <a:pt x="2727960" y="535178"/>
                  </a:lnTo>
                  <a:lnTo>
                    <a:pt x="2728328" y="535508"/>
                  </a:lnTo>
                  <a:lnTo>
                    <a:pt x="2728214" y="535813"/>
                  </a:lnTo>
                  <a:lnTo>
                    <a:pt x="2697226" y="504825"/>
                  </a:lnTo>
                  <a:lnTo>
                    <a:pt x="2709926" y="496062"/>
                  </a:lnTo>
                  <a:lnTo>
                    <a:pt x="2754249" y="465505"/>
                  </a:lnTo>
                  <a:lnTo>
                    <a:pt x="2754249" y="367195"/>
                  </a:lnTo>
                  <a:lnTo>
                    <a:pt x="2572766" y="496062"/>
                  </a:lnTo>
                  <a:lnTo>
                    <a:pt x="2501773" y="425069"/>
                  </a:lnTo>
                  <a:lnTo>
                    <a:pt x="2390775" y="425069"/>
                  </a:lnTo>
                  <a:lnTo>
                    <a:pt x="2564003" y="597916"/>
                  </a:lnTo>
                  <a:lnTo>
                    <a:pt x="2621534" y="557911"/>
                  </a:lnTo>
                  <a:lnTo>
                    <a:pt x="2723769" y="659892"/>
                  </a:lnTo>
                  <a:lnTo>
                    <a:pt x="2794889" y="593344"/>
                  </a:lnTo>
                  <a:lnTo>
                    <a:pt x="2795079" y="592797"/>
                  </a:lnTo>
                  <a:lnTo>
                    <a:pt x="2871216" y="388620"/>
                  </a:lnTo>
                  <a:lnTo>
                    <a:pt x="2868917" y="390118"/>
                  </a:lnTo>
                  <a:lnTo>
                    <a:pt x="2973882" y="101981"/>
                  </a:lnTo>
                  <a:lnTo>
                    <a:pt x="2990088" y="57531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84763" y="3819143"/>
              <a:ext cx="257555" cy="22707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50820" y="3349751"/>
              <a:ext cx="7249795" cy="1879600"/>
            </a:xfrm>
            <a:custGeom>
              <a:avLst/>
              <a:gdLst/>
              <a:ahLst/>
              <a:cxnLst/>
              <a:rect l="l" t="t" r="r" b="b"/>
              <a:pathLst>
                <a:path w="7249795" h="1879600">
                  <a:moveTo>
                    <a:pt x="44450" y="1778000"/>
                  </a:moveTo>
                  <a:lnTo>
                    <a:pt x="31750" y="1778000"/>
                  </a:lnTo>
                  <a:lnTo>
                    <a:pt x="31750" y="1790700"/>
                  </a:lnTo>
                  <a:lnTo>
                    <a:pt x="44450" y="1790700"/>
                  </a:lnTo>
                  <a:lnTo>
                    <a:pt x="44450" y="1778000"/>
                  </a:lnTo>
                  <a:close/>
                </a:path>
                <a:path w="7249795" h="1879600">
                  <a:moveTo>
                    <a:pt x="44450" y="1727200"/>
                  </a:moveTo>
                  <a:lnTo>
                    <a:pt x="31750" y="1727200"/>
                  </a:lnTo>
                  <a:lnTo>
                    <a:pt x="31750" y="1739900"/>
                  </a:lnTo>
                  <a:lnTo>
                    <a:pt x="44450" y="1739900"/>
                  </a:lnTo>
                  <a:lnTo>
                    <a:pt x="44450" y="1727200"/>
                  </a:lnTo>
                  <a:close/>
                </a:path>
                <a:path w="7249795" h="1879600">
                  <a:moveTo>
                    <a:pt x="44450" y="1676400"/>
                  </a:moveTo>
                  <a:lnTo>
                    <a:pt x="31750" y="1676400"/>
                  </a:lnTo>
                  <a:lnTo>
                    <a:pt x="31750" y="1689100"/>
                  </a:lnTo>
                  <a:lnTo>
                    <a:pt x="44450" y="1689100"/>
                  </a:lnTo>
                  <a:lnTo>
                    <a:pt x="44450" y="1676400"/>
                  </a:lnTo>
                  <a:close/>
                </a:path>
                <a:path w="7249795" h="1879600">
                  <a:moveTo>
                    <a:pt x="44450" y="1625600"/>
                  </a:moveTo>
                  <a:lnTo>
                    <a:pt x="31750" y="1625600"/>
                  </a:lnTo>
                  <a:lnTo>
                    <a:pt x="31750" y="1638300"/>
                  </a:lnTo>
                  <a:lnTo>
                    <a:pt x="44450" y="1638300"/>
                  </a:lnTo>
                  <a:lnTo>
                    <a:pt x="44450" y="1625600"/>
                  </a:lnTo>
                  <a:close/>
                </a:path>
                <a:path w="7249795" h="1879600">
                  <a:moveTo>
                    <a:pt x="44450" y="1574800"/>
                  </a:moveTo>
                  <a:lnTo>
                    <a:pt x="31750" y="1574800"/>
                  </a:lnTo>
                  <a:lnTo>
                    <a:pt x="31750" y="1587500"/>
                  </a:lnTo>
                  <a:lnTo>
                    <a:pt x="44450" y="1587500"/>
                  </a:lnTo>
                  <a:lnTo>
                    <a:pt x="44450" y="1574800"/>
                  </a:lnTo>
                  <a:close/>
                </a:path>
                <a:path w="7249795" h="1879600">
                  <a:moveTo>
                    <a:pt x="44450" y="1524000"/>
                  </a:moveTo>
                  <a:lnTo>
                    <a:pt x="31750" y="1524000"/>
                  </a:lnTo>
                  <a:lnTo>
                    <a:pt x="31750" y="1536700"/>
                  </a:lnTo>
                  <a:lnTo>
                    <a:pt x="44450" y="1536700"/>
                  </a:lnTo>
                  <a:lnTo>
                    <a:pt x="44450" y="1524000"/>
                  </a:lnTo>
                  <a:close/>
                </a:path>
                <a:path w="7249795" h="1879600">
                  <a:moveTo>
                    <a:pt x="44450" y="1473200"/>
                  </a:moveTo>
                  <a:lnTo>
                    <a:pt x="31750" y="1473200"/>
                  </a:lnTo>
                  <a:lnTo>
                    <a:pt x="31750" y="1485900"/>
                  </a:lnTo>
                  <a:lnTo>
                    <a:pt x="44450" y="1485900"/>
                  </a:lnTo>
                  <a:lnTo>
                    <a:pt x="44450" y="1473200"/>
                  </a:lnTo>
                  <a:close/>
                </a:path>
                <a:path w="7249795" h="1879600">
                  <a:moveTo>
                    <a:pt x="44450" y="1422400"/>
                  </a:moveTo>
                  <a:lnTo>
                    <a:pt x="31750" y="1422400"/>
                  </a:lnTo>
                  <a:lnTo>
                    <a:pt x="31750" y="1435100"/>
                  </a:lnTo>
                  <a:lnTo>
                    <a:pt x="44450" y="1435100"/>
                  </a:lnTo>
                  <a:lnTo>
                    <a:pt x="44450" y="1422400"/>
                  </a:lnTo>
                  <a:close/>
                </a:path>
                <a:path w="7249795" h="1879600">
                  <a:moveTo>
                    <a:pt x="44450" y="1371600"/>
                  </a:moveTo>
                  <a:lnTo>
                    <a:pt x="31750" y="1371600"/>
                  </a:lnTo>
                  <a:lnTo>
                    <a:pt x="31750" y="1384300"/>
                  </a:lnTo>
                  <a:lnTo>
                    <a:pt x="44450" y="1384300"/>
                  </a:lnTo>
                  <a:lnTo>
                    <a:pt x="44450" y="1371600"/>
                  </a:lnTo>
                  <a:close/>
                </a:path>
                <a:path w="7249795" h="1879600">
                  <a:moveTo>
                    <a:pt x="44450" y="1320800"/>
                  </a:moveTo>
                  <a:lnTo>
                    <a:pt x="31750" y="1320800"/>
                  </a:lnTo>
                  <a:lnTo>
                    <a:pt x="31750" y="1333500"/>
                  </a:lnTo>
                  <a:lnTo>
                    <a:pt x="44450" y="1333500"/>
                  </a:lnTo>
                  <a:lnTo>
                    <a:pt x="44450" y="1320800"/>
                  </a:lnTo>
                  <a:close/>
                </a:path>
                <a:path w="7249795" h="1879600">
                  <a:moveTo>
                    <a:pt x="44450" y="1270000"/>
                  </a:moveTo>
                  <a:lnTo>
                    <a:pt x="31750" y="1270000"/>
                  </a:lnTo>
                  <a:lnTo>
                    <a:pt x="31750" y="1282700"/>
                  </a:lnTo>
                  <a:lnTo>
                    <a:pt x="44450" y="1282700"/>
                  </a:lnTo>
                  <a:lnTo>
                    <a:pt x="44450" y="1270000"/>
                  </a:lnTo>
                  <a:close/>
                </a:path>
                <a:path w="7249795" h="1879600">
                  <a:moveTo>
                    <a:pt x="44450" y="1219200"/>
                  </a:moveTo>
                  <a:lnTo>
                    <a:pt x="31750" y="1219200"/>
                  </a:lnTo>
                  <a:lnTo>
                    <a:pt x="31750" y="1231900"/>
                  </a:lnTo>
                  <a:lnTo>
                    <a:pt x="44450" y="1231900"/>
                  </a:lnTo>
                  <a:lnTo>
                    <a:pt x="44450" y="1219200"/>
                  </a:lnTo>
                  <a:close/>
                </a:path>
                <a:path w="7249795" h="1879600">
                  <a:moveTo>
                    <a:pt x="44450" y="1168400"/>
                  </a:moveTo>
                  <a:lnTo>
                    <a:pt x="31750" y="1168400"/>
                  </a:lnTo>
                  <a:lnTo>
                    <a:pt x="31750" y="1181100"/>
                  </a:lnTo>
                  <a:lnTo>
                    <a:pt x="44450" y="1181100"/>
                  </a:lnTo>
                  <a:lnTo>
                    <a:pt x="44450" y="1168400"/>
                  </a:lnTo>
                  <a:close/>
                </a:path>
                <a:path w="7249795" h="1879600">
                  <a:moveTo>
                    <a:pt x="44450" y="1117600"/>
                  </a:moveTo>
                  <a:lnTo>
                    <a:pt x="31750" y="1117600"/>
                  </a:lnTo>
                  <a:lnTo>
                    <a:pt x="31750" y="1130300"/>
                  </a:lnTo>
                  <a:lnTo>
                    <a:pt x="44450" y="1130300"/>
                  </a:lnTo>
                  <a:lnTo>
                    <a:pt x="44450" y="1117600"/>
                  </a:lnTo>
                  <a:close/>
                </a:path>
                <a:path w="7249795" h="1879600">
                  <a:moveTo>
                    <a:pt x="44450" y="1066800"/>
                  </a:moveTo>
                  <a:lnTo>
                    <a:pt x="31750" y="1066800"/>
                  </a:lnTo>
                  <a:lnTo>
                    <a:pt x="31750" y="1079500"/>
                  </a:lnTo>
                  <a:lnTo>
                    <a:pt x="44450" y="1079500"/>
                  </a:lnTo>
                  <a:lnTo>
                    <a:pt x="44450" y="1066800"/>
                  </a:lnTo>
                  <a:close/>
                </a:path>
                <a:path w="7249795" h="1879600">
                  <a:moveTo>
                    <a:pt x="44450" y="1016000"/>
                  </a:moveTo>
                  <a:lnTo>
                    <a:pt x="31750" y="1016000"/>
                  </a:lnTo>
                  <a:lnTo>
                    <a:pt x="31750" y="1028700"/>
                  </a:lnTo>
                  <a:lnTo>
                    <a:pt x="44450" y="1028700"/>
                  </a:lnTo>
                  <a:lnTo>
                    <a:pt x="44450" y="1016000"/>
                  </a:lnTo>
                  <a:close/>
                </a:path>
                <a:path w="7249795" h="1879600">
                  <a:moveTo>
                    <a:pt x="44450" y="965200"/>
                  </a:moveTo>
                  <a:lnTo>
                    <a:pt x="31750" y="965200"/>
                  </a:lnTo>
                  <a:lnTo>
                    <a:pt x="31750" y="977900"/>
                  </a:lnTo>
                  <a:lnTo>
                    <a:pt x="44450" y="977900"/>
                  </a:lnTo>
                  <a:lnTo>
                    <a:pt x="44450" y="965200"/>
                  </a:lnTo>
                  <a:close/>
                </a:path>
                <a:path w="7249795" h="1879600">
                  <a:moveTo>
                    <a:pt x="44450" y="914400"/>
                  </a:moveTo>
                  <a:lnTo>
                    <a:pt x="31750" y="914400"/>
                  </a:lnTo>
                  <a:lnTo>
                    <a:pt x="31750" y="927100"/>
                  </a:lnTo>
                  <a:lnTo>
                    <a:pt x="44450" y="927100"/>
                  </a:lnTo>
                  <a:lnTo>
                    <a:pt x="44450" y="914400"/>
                  </a:lnTo>
                  <a:close/>
                </a:path>
                <a:path w="7249795" h="1879600">
                  <a:moveTo>
                    <a:pt x="44450" y="863600"/>
                  </a:moveTo>
                  <a:lnTo>
                    <a:pt x="31750" y="863600"/>
                  </a:lnTo>
                  <a:lnTo>
                    <a:pt x="31750" y="876300"/>
                  </a:lnTo>
                  <a:lnTo>
                    <a:pt x="44450" y="876300"/>
                  </a:lnTo>
                  <a:lnTo>
                    <a:pt x="44450" y="863600"/>
                  </a:lnTo>
                  <a:close/>
                </a:path>
                <a:path w="7249795" h="1879600">
                  <a:moveTo>
                    <a:pt x="44450" y="812800"/>
                  </a:moveTo>
                  <a:lnTo>
                    <a:pt x="31750" y="812800"/>
                  </a:lnTo>
                  <a:lnTo>
                    <a:pt x="31750" y="825500"/>
                  </a:lnTo>
                  <a:lnTo>
                    <a:pt x="44450" y="825500"/>
                  </a:lnTo>
                  <a:lnTo>
                    <a:pt x="44450" y="812800"/>
                  </a:lnTo>
                  <a:close/>
                </a:path>
                <a:path w="7249795" h="1879600">
                  <a:moveTo>
                    <a:pt x="44450" y="762000"/>
                  </a:moveTo>
                  <a:lnTo>
                    <a:pt x="31750" y="762000"/>
                  </a:lnTo>
                  <a:lnTo>
                    <a:pt x="31750" y="774700"/>
                  </a:lnTo>
                  <a:lnTo>
                    <a:pt x="44450" y="774700"/>
                  </a:lnTo>
                  <a:lnTo>
                    <a:pt x="44450" y="762000"/>
                  </a:lnTo>
                  <a:close/>
                </a:path>
                <a:path w="7249795" h="1879600">
                  <a:moveTo>
                    <a:pt x="44450" y="711200"/>
                  </a:moveTo>
                  <a:lnTo>
                    <a:pt x="31750" y="711200"/>
                  </a:lnTo>
                  <a:lnTo>
                    <a:pt x="31750" y="723900"/>
                  </a:lnTo>
                  <a:lnTo>
                    <a:pt x="44450" y="723900"/>
                  </a:lnTo>
                  <a:lnTo>
                    <a:pt x="44450" y="711200"/>
                  </a:lnTo>
                  <a:close/>
                </a:path>
                <a:path w="7249795" h="1879600">
                  <a:moveTo>
                    <a:pt x="44450" y="660400"/>
                  </a:moveTo>
                  <a:lnTo>
                    <a:pt x="31750" y="660400"/>
                  </a:lnTo>
                  <a:lnTo>
                    <a:pt x="31750" y="673100"/>
                  </a:lnTo>
                  <a:lnTo>
                    <a:pt x="44450" y="673100"/>
                  </a:lnTo>
                  <a:lnTo>
                    <a:pt x="44450" y="660400"/>
                  </a:lnTo>
                  <a:close/>
                </a:path>
                <a:path w="7249795" h="1879600">
                  <a:moveTo>
                    <a:pt x="44450" y="609600"/>
                  </a:moveTo>
                  <a:lnTo>
                    <a:pt x="31750" y="609600"/>
                  </a:lnTo>
                  <a:lnTo>
                    <a:pt x="31750" y="622300"/>
                  </a:lnTo>
                  <a:lnTo>
                    <a:pt x="44450" y="622300"/>
                  </a:lnTo>
                  <a:lnTo>
                    <a:pt x="44450" y="609600"/>
                  </a:lnTo>
                  <a:close/>
                </a:path>
                <a:path w="7249795" h="1879600">
                  <a:moveTo>
                    <a:pt x="44450" y="558800"/>
                  </a:moveTo>
                  <a:lnTo>
                    <a:pt x="31750" y="558800"/>
                  </a:lnTo>
                  <a:lnTo>
                    <a:pt x="31750" y="571500"/>
                  </a:lnTo>
                  <a:lnTo>
                    <a:pt x="44450" y="571500"/>
                  </a:lnTo>
                  <a:lnTo>
                    <a:pt x="44450" y="558800"/>
                  </a:lnTo>
                  <a:close/>
                </a:path>
                <a:path w="7249795" h="1879600">
                  <a:moveTo>
                    <a:pt x="44450" y="508000"/>
                  </a:moveTo>
                  <a:lnTo>
                    <a:pt x="31750" y="508000"/>
                  </a:lnTo>
                  <a:lnTo>
                    <a:pt x="31750" y="520700"/>
                  </a:lnTo>
                  <a:lnTo>
                    <a:pt x="44450" y="520700"/>
                  </a:lnTo>
                  <a:lnTo>
                    <a:pt x="44450" y="508000"/>
                  </a:lnTo>
                  <a:close/>
                </a:path>
                <a:path w="7249795" h="1879600">
                  <a:moveTo>
                    <a:pt x="44450" y="457200"/>
                  </a:moveTo>
                  <a:lnTo>
                    <a:pt x="31750" y="457200"/>
                  </a:lnTo>
                  <a:lnTo>
                    <a:pt x="31750" y="469900"/>
                  </a:lnTo>
                  <a:lnTo>
                    <a:pt x="44450" y="469900"/>
                  </a:lnTo>
                  <a:lnTo>
                    <a:pt x="44450" y="457200"/>
                  </a:lnTo>
                  <a:close/>
                </a:path>
                <a:path w="7249795" h="1879600">
                  <a:moveTo>
                    <a:pt x="44450" y="406400"/>
                  </a:moveTo>
                  <a:lnTo>
                    <a:pt x="31750" y="406400"/>
                  </a:lnTo>
                  <a:lnTo>
                    <a:pt x="31750" y="419100"/>
                  </a:lnTo>
                  <a:lnTo>
                    <a:pt x="44450" y="419100"/>
                  </a:lnTo>
                  <a:lnTo>
                    <a:pt x="44450" y="406400"/>
                  </a:lnTo>
                  <a:close/>
                </a:path>
                <a:path w="7249795" h="1879600">
                  <a:moveTo>
                    <a:pt x="44450" y="355600"/>
                  </a:moveTo>
                  <a:lnTo>
                    <a:pt x="31750" y="355600"/>
                  </a:lnTo>
                  <a:lnTo>
                    <a:pt x="31750" y="368300"/>
                  </a:lnTo>
                  <a:lnTo>
                    <a:pt x="44450" y="368300"/>
                  </a:lnTo>
                  <a:lnTo>
                    <a:pt x="44450" y="355600"/>
                  </a:lnTo>
                  <a:close/>
                </a:path>
                <a:path w="7249795" h="1879600">
                  <a:moveTo>
                    <a:pt x="44450" y="304800"/>
                  </a:moveTo>
                  <a:lnTo>
                    <a:pt x="31750" y="304800"/>
                  </a:lnTo>
                  <a:lnTo>
                    <a:pt x="31750" y="317500"/>
                  </a:lnTo>
                  <a:lnTo>
                    <a:pt x="44450" y="317500"/>
                  </a:lnTo>
                  <a:lnTo>
                    <a:pt x="44450" y="304800"/>
                  </a:lnTo>
                  <a:close/>
                </a:path>
                <a:path w="7249795" h="1879600">
                  <a:moveTo>
                    <a:pt x="44450" y="254000"/>
                  </a:moveTo>
                  <a:lnTo>
                    <a:pt x="31750" y="254000"/>
                  </a:lnTo>
                  <a:lnTo>
                    <a:pt x="31750" y="266700"/>
                  </a:lnTo>
                  <a:lnTo>
                    <a:pt x="44450" y="266700"/>
                  </a:lnTo>
                  <a:lnTo>
                    <a:pt x="44450" y="254000"/>
                  </a:lnTo>
                  <a:close/>
                </a:path>
                <a:path w="7249795" h="1879600">
                  <a:moveTo>
                    <a:pt x="44450" y="203200"/>
                  </a:moveTo>
                  <a:lnTo>
                    <a:pt x="31750" y="203200"/>
                  </a:lnTo>
                  <a:lnTo>
                    <a:pt x="31750" y="215900"/>
                  </a:lnTo>
                  <a:lnTo>
                    <a:pt x="44450" y="215900"/>
                  </a:lnTo>
                  <a:lnTo>
                    <a:pt x="44450" y="203200"/>
                  </a:lnTo>
                  <a:close/>
                </a:path>
                <a:path w="7249795" h="1879600">
                  <a:moveTo>
                    <a:pt x="44450" y="152400"/>
                  </a:moveTo>
                  <a:lnTo>
                    <a:pt x="31750" y="152400"/>
                  </a:lnTo>
                  <a:lnTo>
                    <a:pt x="31750" y="165100"/>
                  </a:lnTo>
                  <a:lnTo>
                    <a:pt x="44450" y="165100"/>
                  </a:lnTo>
                  <a:lnTo>
                    <a:pt x="44450" y="152400"/>
                  </a:lnTo>
                  <a:close/>
                </a:path>
                <a:path w="7249795" h="1879600">
                  <a:moveTo>
                    <a:pt x="44450" y="101600"/>
                  </a:moveTo>
                  <a:lnTo>
                    <a:pt x="31750" y="101600"/>
                  </a:lnTo>
                  <a:lnTo>
                    <a:pt x="31750" y="114300"/>
                  </a:lnTo>
                  <a:lnTo>
                    <a:pt x="44450" y="114300"/>
                  </a:lnTo>
                  <a:lnTo>
                    <a:pt x="44450" y="101600"/>
                  </a:lnTo>
                  <a:close/>
                </a:path>
                <a:path w="7249795" h="1879600">
                  <a:moveTo>
                    <a:pt x="44450" y="50800"/>
                  </a:moveTo>
                  <a:lnTo>
                    <a:pt x="31750" y="50800"/>
                  </a:lnTo>
                  <a:lnTo>
                    <a:pt x="31750" y="63500"/>
                  </a:lnTo>
                  <a:lnTo>
                    <a:pt x="44450" y="63500"/>
                  </a:lnTo>
                  <a:lnTo>
                    <a:pt x="44450" y="50800"/>
                  </a:lnTo>
                  <a:close/>
                </a:path>
                <a:path w="7249795" h="1879600">
                  <a:moveTo>
                    <a:pt x="44450" y="0"/>
                  </a:moveTo>
                  <a:lnTo>
                    <a:pt x="31750" y="0"/>
                  </a:lnTo>
                  <a:lnTo>
                    <a:pt x="31750" y="12700"/>
                  </a:lnTo>
                  <a:lnTo>
                    <a:pt x="44450" y="12700"/>
                  </a:lnTo>
                  <a:lnTo>
                    <a:pt x="44450" y="0"/>
                  </a:lnTo>
                  <a:close/>
                </a:path>
                <a:path w="7249795" h="1879600">
                  <a:moveTo>
                    <a:pt x="76200" y="1841500"/>
                  </a:moveTo>
                  <a:lnTo>
                    <a:pt x="73634" y="1828800"/>
                  </a:lnTo>
                  <a:lnTo>
                    <a:pt x="73202" y="1826653"/>
                  </a:lnTo>
                  <a:lnTo>
                    <a:pt x="65049" y="1814550"/>
                  </a:lnTo>
                  <a:lnTo>
                    <a:pt x="52946" y="1806397"/>
                  </a:lnTo>
                  <a:lnTo>
                    <a:pt x="38100" y="1803400"/>
                  </a:lnTo>
                  <a:lnTo>
                    <a:pt x="23241" y="1806397"/>
                  </a:lnTo>
                  <a:lnTo>
                    <a:pt x="11137" y="1814550"/>
                  </a:lnTo>
                  <a:lnTo>
                    <a:pt x="2984" y="1826653"/>
                  </a:lnTo>
                  <a:lnTo>
                    <a:pt x="0" y="1841500"/>
                  </a:lnTo>
                  <a:lnTo>
                    <a:pt x="2984" y="1856295"/>
                  </a:lnTo>
                  <a:lnTo>
                    <a:pt x="11137" y="1868411"/>
                  </a:lnTo>
                  <a:lnTo>
                    <a:pt x="23241" y="1876602"/>
                  </a:lnTo>
                  <a:lnTo>
                    <a:pt x="38100" y="1879600"/>
                  </a:lnTo>
                  <a:lnTo>
                    <a:pt x="52946" y="1876602"/>
                  </a:lnTo>
                  <a:lnTo>
                    <a:pt x="65049" y="1868411"/>
                  </a:lnTo>
                  <a:lnTo>
                    <a:pt x="73202" y="1856295"/>
                  </a:lnTo>
                  <a:lnTo>
                    <a:pt x="76200" y="1841500"/>
                  </a:lnTo>
                  <a:close/>
                </a:path>
                <a:path w="7249795" h="1879600">
                  <a:moveTo>
                    <a:pt x="2703830" y="1778000"/>
                  </a:moveTo>
                  <a:lnTo>
                    <a:pt x="2691130" y="1778000"/>
                  </a:lnTo>
                  <a:lnTo>
                    <a:pt x="2691130" y="1790700"/>
                  </a:lnTo>
                  <a:lnTo>
                    <a:pt x="2703830" y="1790700"/>
                  </a:lnTo>
                  <a:lnTo>
                    <a:pt x="2703830" y="1778000"/>
                  </a:lnTo>
                  <a:close/>
                </a:path>
                <a:path w="7249795" h="1879600">
                  <a:moveTo>
                    <a:pt x="2703830" y="1727200"/>
                  </a:moveTo>
                  <a:lnTo>
                    <a:pt x="2691130" y="1727200"/>
                  </a:lnTo>
                  <a:lnTo>
                    <a:pt x="2691130" y="1739900"/>
                  </a:lnTo>
                  <a:lnTo>
                    <a:pt x="2703830" y="1739900"/>
                  </a:lnTo>
                  <a:lnTo>
                    <a:pt x="2703830" y="1727200"/>
                  </a:lnTo>
                  <a:close/>
                </a:path>
                <a:path w="7249795" h="1879600">
                  <a:moveTo>
                    <a:pt x="2703830" y="1676400"/>
                  </a:moveTo>
                  <a:lnTo>
                    <a:pt x="2691130" y="1676400"/>
                  </a:lnTo>
                  <a:lnTo>
                    <a:pt x="2691130" y="1689100"/>
                  </a:lnTo>
                  <a:lnTo>
                    <a:pt x="2703830" y="1689100"/>
                  </a:lnTo>
                  <a:lnTo>
                    <a:pt x="2703830" y="1676400"/>
                  </a:lnTo>
                  <a:close/>
                </a:path>
                <a:path w="7249795" h="1879600">
                  <a:moveTo>
                    <a:pt x="2703830" y="1625600"/>
                  </a:moveTo>
                  <a:lnTo>
                    <a:pt x="2691130" y="1625600"/>
                  </a:lnTo>
                  <a:lnTo>
                    <a:pt x="2691130" y="1638300"/>
                  </a:lnTo>
                  <a:lnTo>
                    <a:pt x="2703830" y="1638300"/>
                  </a:lnTo>
                  <a:lnTo>
                    <a:pt x="2703830" y="1625600"/>
                  </a:lnTo>
                  <a:close/>
                </a:path>
                <a:path w="7249795" h="1879600">
                  <a:moveTo>
                    <a:pt x="2703830" y="1574800"/>
                  </a:moveTo>
                  <a:lnTo>
                    <a:pt x="2691130" y="1574800"/>
                  </a:lnTo>
                  <a:lnTo>
                    <a:pt x="2691130" y="1587500"/>
                  </a:lnTo>
                  <a:lnTo>
                    <a:pt x="2703830" y="1587500"/>
                  </a:lnTo>
                  <a:lnTo>
                    <a:pt x="2703830" y="1574800"/>
                  </a:lnTo>
                  <a:close/>
                </a:path>
                <a:path w="7249795" h="1879600">
                  <a:moveTo>
                    <a:pt x="2703830" y="1524000"/>
                  </a:moveTo>
                  <a:lnTo>
                    <a:pt x="2691130" y="1524000"/>
                  </a:lnTo>
                  <a:lnTo>
                    <a:pt x="2691130" y="1536700"/>
                  </a:lnTo>
                  <a:lnTo>
                    <a:pt x="2703830" y="1536700"/>
                  </a:lnTo>
                  <a:lnTo>
                    <a:pt x="2703830" y="1524000"/>
                  </a:lnTo>
                  <a:close/>
                </a:path>
                <a:path w="7249795" h="1879600">
                  <a:moveTo>
                    <a:pt x="2703830" y="1473200"/>
                  </a:moveTo>
                  <a:lnTo>
                    <a:pt x="2691130" y="1473200"/>
                  </a:lnTo>
                  <a:lnTo>
                    <a:pt x="2691130" y="1485900"/>
                  </a:lnTo>
                  <a:lnTo>
                    <a:pt x="2703830" y="1485900"/>
                  </a:lnTo>
                  <a:lnTo>
                    <a:pt x="2703830" y="1473200"/>
                  </a:lnTo>
                  <a:close/>
                </a:path>
                <a:path w="7249795" h="1879600">
                  <a:moveTo>
                    <a:pt x="2703830" y="1422400"/>
                  </a:moveTo>
                  <a:lnTo>
                    <a:pt x="2691130" y="1422400"/>
                  </a:lnTo>
                  <a:lnTo>
                    <a:pt x="2691130" y="1435100"/>
                  </a:lnTo>
                  <a:lnTo>
                    <a:pt x="2703830" y="1435100"/>
                  </a:lnTo>
                  <a:lnTo>
                    <a:pt x="2703830" y="1422400"/>
                  </a:lnTo>
                  <a:close/>
                </a:path>
                <a:path w="7249795" h="1879600">
                  <a:moveTo>
                    <a:pt x="2703830" y="1371600"/>
                  </a:moveTo>
                  <a:lnTo>
                    <a:pt x="2691130" y="1371600"/>
                  </a:lnTo>
                  <a:lnTo>
                    <a:pt x="2691130" y="1384300"/>
                  </a:lnTo>
                  <a:lnTo>
                    <a:pt x="2703830" y="1384300"/>
                  </a:lnTo>
                  <a:lnTo>
                    <a:pt x="2703830" y="1371600"/>
                  </a:lnTo>
                  <a:close/>
                </a:path>
                <a:path w="7249795" h="1879600">
                  <a:moveTo>
                    <a:pt x="2703830" y="1320800"/>
                  </a:moveTo>
                  <a:lnTo>
                    <a:pt x="2691130" y="1320800"/>
                  </a:lnTo>
                  <a:lnTo>
                    <a:pt x="2691130" y="1333500"/>
                  </a:lnTo>
                  <a:lnTo>
                    <a:pt x="2703830" y="1333500"/>
                  </a:lnTo>
                  <a:lnTo>
                    <a:pt x="2703830" y="1320800"/>
                  </a:lnTo>
                  <a:close/>
                </a:path>
                <a:path w="7249795" h="1879600">
                  <a:moveTo>
                    <a:pt x="2703830" y="1270000"/>
                  </a:moveTo>
                  <a:lnTo>
                    <a:pt x="2691130" y="1270000"/>
                  </a:lnTo>
                  <a:lnTo>
                    <a:pt x="2691130" y="1282700"/>
                  </a:lnTo>
                  <a:lnTo>
                    <a:pt x="2703830" y="1282700"/>
                  </a:lnTo>
                  <a:lnTo>
                    <a:pt x="2703830" y="1270000"/>
                  </a:lnTo>
                  <a:close/>
                </a:path>
                <a:path w="7249795" h="1879600">
                  <a:moveTo>
                    <a:pt x="2703830" y="1219200"/>
                  </a:moveTo>
                  <a:lnTo>
                    <a:pt x="2691130" y="1219200"/>
                  </a:lnTo>
                  <a:lnTo>
                    <a:pt x="2691130" y="1231900"/>
                  </a:lnTo>
                  <a:lnTo>
                    <a:pt x="2703830" y="1231900"/>
                  </a:lnTo>
                  <a:lnTo>
                    <a:pt x="2703830" y="1219200"/>
                  </a:lnTo>
                  <a:close/>
                </a:path>
                <a:path w="7249795" h="1879600">
                  <a:moveTo>
                    <a:pt x="2703830" y="1168400"/>
                  </a:moveTo>
                  <a:lnTo>
                    <a:pt x="2691130" y="1168400"/>
                  </a:lnTo>
                  <a:lnTo>
                    <a:pt x="2691130" y="1181100"/>
                  </a:lnTo>
                  <a:lnTo>
                    <a:pt x="2703830" y="1181100"/>
                  </a:lnTo>
                  <a:lnTo>
                    <a:pt x="2703830" y="1168400"/>
                  </a:lnTo>
                  <a:close/>
                </a:path>
                <a:path w="7249795" h="1879600">
                  <a:moveTo>
                    <a:pt x="2703830" y="1117600"/>
                  </a:moveTo>
                  <a:lnTo>
                    <a:pt x="2691130" y="1117600"/>
                  </a:lnTo>
                  <a:lnTo>
                    <a:pt x="2691130" y="1130300"/>
                  </a:lnTo>
                  <a:lnTo>
                    <a:pt x="2703830" y="1130300"/>
                  </a:lnTo>
                  <a:lnTo>
                    <a:pt x="2703830" y="1117600"/>
                  </a:lnTo>
                  <a:close/>
                </a:path>
                <a:path w="7249795" h="1879600">
                  <a:moveTo>
                    <a:pt x="2703830" y="1066800"/>
                  </a:moveTo>
                  <a:lnTo>
                    <a:pt x="2691130" y="1066800"/>
                  </a:lnTo>
                  <a:lnTo>
                    <a:pt x="2691130" y="1079500"/>
                  </a:lnTo>
                  <a:lnTo>
                    <a:pt x="2703830" y="1079500"/>
                  </a:lnTo>
                  <a:lnTo>
                    <a:pt x="2703830" y="1066800"/>
                  </a:lnTo>
                  <a:close/>
                </a:path>
                <a:path w="7249795" h="1879600">
                  <a:moveTo>
                    <a:pt x="2703830" y="1016000"/>
                  </a:moveTo>
                  <a:lnTo>
                    <a:pt x="2691130" y="1016000"/>
                  </a:lnTo>
                  <a:lnTo>
                    <a:pt x="2691130" y="1028700"/>
                  </a:lnTo>
                  <a:lnTo>
                    <a:pt x="2703830" y="1028700"/>
                  </a:lnTo>
                  <a:lnTo>
                    <a:pt x="2703830" y="1016000"/>
                  </a:lnTo>
                  <a:close/>
                </a:path>
                <a:path w="7249795" h="1879600">
                  <a:moveTo>
                    <a:pt x="2703830" y="965200"/>
                  </a:moveTo>
                  <a:lnTo>
                    <a:pt x="2691130" y="965200"/>
                  </a:lnTo>
                  <a:lnTo>
                    <a:pt x="2691130" y="977900"/>
                  </a:lnTo>
                  <a:lnTo>
                    <a:pt x="2703830" y="977900"/>
                  </a:lnTo>
                  <a:lnTo>
                    <a:pt x="2703830" y="965200"/>
                  </a:lnTo>
                  <a:close/>
                </a:path>
                <a:path w="7249795" h="1879600">
                  <a:moveTo>
                    <a:pt x="2703830" y="914400"/>
                  </a:moveTo>
                  <a:lnTo>
                    <a:pt x="2691130" y="914400"/>
                  </a:lnTo>
                  <a:lnTo>
                    <a:pt x="2691130" y="927100"/>
                  </a:lnTo>
                  <a:lnTo>
                    <a:pt x="2703830" y="927100"/>
                  </a:lnTo>
                  <a:lnTo>
                    <a:pt x="2703830" y="914400"/>
                  </a:lnTo>
                  <a:close/>
                </a:path>
                <a:path w="7249795" h="1879600">
                  <a:moveTo>
                    <a:pt x="2703830" y="863600"/>
                  </a:moveTo>
                  <a:lnTo>
                    <a:pt x="2691130" y="863600"/>
                  </a:lnTo>
                  <a:lnTo>
                    <a:pt x="2691130" y="876300"/>
                  </a:lnTo>
                  <a:lnTo>
                    <a:pt x="2703830" y="876300"/>
                  </a:lnTo>
                  <a:lnTo>
                    <a:pt x="2703830" y="863600"/>
                  </a:lnTo>
                  <a:close/>
                </a:path>
                <a:path w="7249795" h="1879600">
                  <a:moveTo>
                    <a:pt x="2703830" y="812800"/>
                  </a:moveTo>
                  <a:lnTo>
                    <a:pt x="2691130" y="812800"/>
                  </a:lnTo>
                  <a:lnTo>
                    <a:pt x="2691130" y="825500"/>
                  </a:lnTo>
                  <a:lnTo>
                    <a:pt x="2703830" y="825500"/>
                  </a:lnTo>
                  <a:lnTo>
                    <a:pt x="2703830" y="812800"/>
                  </a:lnTo>
                  <a:close/>
                </a:path>
                <a:path w="7249795" h="1879600">
                  <a:moveTo>
                    <a:pt x="2703830" y="762000"/>
                  </a:moveTo>
                  <a:lnTo>
                    <a:pt x="2691130" y="762000"/>
                  </a:lnTo>
                  <a:lnTo>
                    <a:pt x="2691130" y="774700"/>
                  </a:lnTo>
                  <a:lnTo>
                    <a:pt x="2703830" y="774700"/>
                  </a:lnTo>
                  <a:lnTo>
                    <a:pt x="2703830" y="762000"/>
                  </a:lnTo>
                  <a:close/>
                </a:path>
                <a:path w="7249795" h="1879600">
                  <a:moveTo>
                    <a:pt x="2703830" y="711200"/>
                  </a:moveTo>
                  <a:lnTo>
                    <a:pt x="2691130" y="711200"/>
                  </a:lnTo>
                  <a:lnTo>
                    <a:pt x="2691130" y="723900"/>
                  </a:lnTo>
                  <a:lnTo>
                    <a:pt x="2703830" y="723900"/>
                  </a:lnTo>
                  <a:lnTo>
                    <a:pt x="2703830" y="711200"/>
                  </a:lnTo>
                  <a:close/>
                </a:path>
                <a:path w="7249795" h="1879600">
                  <a:moveTo>
                    <a:pt x="2703830" y="660400"/>
                  </a:moveTo>
                  <a:lnTo>
                    <a:pt x="2691130" y="660400"/>
                  </a:lnTo>
                  <a:lnTo>
                    <a:pt x="2691130" y="673100"/>
                  </a:lnTo>
                  <a:lnTo>
                    <a:pt x="2703830" y="673100"/>
                  </a:lnTo>
                  <a:lnTo>
                    <a:pt x="2703830" y="660400"/>
                  </a:lnTo>
                  <a:close/>
                </a:path>
                <a:path w="7249795" h="1879600">
                  <a:moveTo>
                    <a:pt x="2703830" y="609600"/>
                  </a:moveTo>
                  <a:lnTo>
                    <a:pt x="2691130" y="609600"/>
                  </a:lnTo>
                  <a:lnTo>
                    <a:pt x="2691130" y="622300"/>
                  </a:lnTo>
                  <a:lnTo>
                    <a:pt x="2703830" y="622300"/>
                  </a:lnTo>
                  <a:lnTo>
                    <a:pt x="2703830" y="609600"/>
                  </a:lnTo>
                  <a:close/>
                </a:path>
                <a:path w="7249795" h="1879600">
                  <a:moveTo>
                    <a:pt x="2703830" y="558800"/>
                  </a:moveTo>
                  <a:lnTo>
                    <a:pt x="2691130" y="558800"/>
                  </a:lnTo>
                  <a:lnTo>
                    <a:pt x="2691130" y="571500"/>
                  </a:lnTo>
                  <a:lnTo>
                    <a:pt x="2703830" y="571500"/>
                  </a:lnTo>
                  <a:lnTo>
                    <a:pt x="2703830" y="558800"/>
                  </a:lnTo>
                  <a:close/>
                </a:path>
                <a:path w="7249795" h="1879600">
                  <a:moveTo>
                    <a:pt x="2703830" y="508000"/>
                  </a:moveTo>
                  <a:lnTo>
                    <a:pt x="2691130" y="508000"/>
                  </a:lnTo>
                  <a:lnTo>
                    <a:pt x="2691130" y="520700"/>
                  </a:lnTo>
                  <a:lnTo>
                    <a:pt x="2703830" y="520700"/>
                  </a:lnTo>
                  <a:lnTo>
                    <a:pt x="2703830" y="508000"/>
                  </a:lnTo>
                  <a:close/>
                </a:path>
                <a:path w="7249795" h="1879600">
                  <a:moveTo>
                    <a:pt x="2703830" y="457200"/>
                  </a:moveTo>
                  <a:lnTo>
                    <a:pt x="2691130" y="457200"/>
                  </a:lnTo>
                  <a:lnTo>
                    <a:pt x="2691130" y="469900"/>
                  </a:lnTo>
                  <a:lnTo>
                    <a:pt x="2703830" y="469900"/>
                  </a:lnTo>
                  <a:lnTo>
                    <a:pt x="2703830" y="457200"/>
                  </a:lnTo>
                  <a:close/>
                </a:path>
                <a:path w="7249795" h="1879600">
                  <a:moveTo>
                    <a:pt x="2703830" y="406400"/>
                  </a:moveTo>
                  <a:lnTo>
                    <a:pt x="2691130" y="406400"/>
                  </a:lnTo>
                  <a:lnTo>
                    <a:pt x="2691130" y="419100"/>
                  </a:lnTo>
                  <a:lnTo>
                    <a:pt x="2703830" y="419100"/>
                  </a:lnTo>
                  <a:lnTo>
                    <a:pt x="2703830" y="406400"/>
                  </a:lnTo>
                  <a:close/>
                </a:path>
                <a:path w="7249795" h="1879600">
                  <a:moveTo>
                    <a:pt x="2703830" y="355600"/>
                  </a:moveTo>
                  <a:lnTo>
                    <a:pt x="2691130" y="355600"/>
                  </a:lnTo>
                  <a:lnTo>
                    <a:pt x="2691130" y="368300"/>
                  </a:lnTo>
                  <a:lnTo>
                    <a:pt x="2703830" y="368300"/>
                  </a:lnTo>
                  <a:lnTo>
                    <a:pt x="2703830" y="355600"/>
                  </a:lnTo>
                  <a:close/>
                </a:path>
                <a:path w="7249795" h="1879600">
                  <a:moveTo>
                    <a:pt x="2703830" y="304800"/>
                  </a:moveTo>
                  <a:lnTo>
                    <a:pt x="2691130" y="304800"/>
                  </a:lnTo>
                  <a:lnTo>
                    <a:pt x="2691130" y="317500"/>
                  </a:lnTo>
                  <a:lnTo>
                    <a:pt x="2703830" y="317500"/>
                  </a:lnTo>
                  <a:lnTo>
                    <a:pt x="2703830" y="304800"/>
                  </a:lnTo>
                  <a:close/>
                </a:path>
                <a:path w="7249795" h="1879600">
                  <a:moveTo>
                    <a:pt x="2703830" y="254000"/>
                  </a:moveTo>
                  <a:lnTo>
                    <a:pt x="2691130" y="254000"/>
                  </a:lnTo>
                  <a:lnTo>
                    <a:pt x="2691130" y="266700"/>
                  </a:lnTo>
                  <a:lnTo>
                    <a:pt x="2703830" y="266700"/>
                  </a:lnTo>
                  <a:lnTo>
                    <a:pt x="2703830" y="254000"/>
                  </a:lnTo>
                  <a:close/>
                </a:path>
                <a:path w="7249795" h="1879600">
                  <a:moveTo>
                    <a:pt x="2703830" y="203200"/>
                  </a:moveTo>
                  <a:lnTo>
                    <a:pt x="2691130" y="203200"/>
                  </a:lnTo>
                  <a:lnTo>
                    <a:pt x="2691130" y="215900"/>
                  </a:lnTo>
                  <a:lnTo>
                    <a:pt x="2703830" y="215900"/>
                  </a:lnTo>
                  <a:lnTo>
                    <a:pt x="2703830" y="203200"/>
                  </a:lnTo>
                  <a:close/>
                </a:path>
                <a:path w="7249795" h="1879600">
                  <a:moveTo>
                    <a:pt x="2703830" y="152400"/>
                  </a:moveTo>
                  <a:lnTo>
                    <a:pt x="2691130" y="152400"/>
                  </a:lnTo>
                  <a:lnTo>
                    <a:pt x="2691130" y="165100"/>
                  </a:lnTo>
                  <a:lnTo>
                    <a:pt x="2703830" y="165100"/>
                  </a:lnTo>
                  <a:lnTo>
                    <a:pt x="2703830" y="152400"/>
                  </a:lnTo>
                  <a:close/>
                </a:path>
                <a:path w="7249795" h="1879600">
                  <a:moveTo>
                    <a:pt x="2703830" y="101600"/>
                  </a:moveTo>
                  <a:lnTo>
                    <a:pt x="2691130" y="101600"/>
                  </a:lnTo>
                  <a:lnTo>
                    <a:pt x="2691130" y="114300"/>
                  </a:lnTo>
                  <a:lnTo>
                    <a:pt x="2703830" y="114300"/>
                  </a:lnTo>
                  <a:lnTo>
                    <a:pt x="2703830" y="101600"/>
                  </a:lnTo>
                  <a:close/>
                </a:path>
                <a:path w="7249795" h="1879600">
                  <a:moveTo>
                    <a:pt x="2703830" y="50800"/>
                  </a:moveTo>
                  <a:lnTo>
                    <a:pt x="2691130" y="50800"/>
                  </a:lnTo>
                  <a:lnTo>
                    <a:pt x="2691130" y="63500"/>
                  </a:lnTo>
                  <a:lnTo>
                    <a:pt x="2703830" y="63500"/>
                  </a:lnTo>
                  <a:lnTo>
                    <a:pt x="2703830" y="50800"/>
                  </a:lnTo>
                  <a:close/>
                </a:path>
                <a:path w="7249795" h="1879600">
                  <a:moveTo>
                    <a:pt x="2703830" y="0"/>
                  </a:moveTo>
                  <a:lnTo>
                    <a:pt x="2691130" y="0"/>
                  </a:lnTo>
                  <a:lnTo>
                    <a:pt x="2691130" y="12700"/>
                  </a:lnTo>
                  <a:lnTo>
                    <a:pt x="2703830" y="12700"/>
                  </a:lnTo>
                  <a:lnTo>
                    <a:pt x="2703830" y="0"/>
                  </a:lnTo>
                  <a:close/>
                </a:path>
                <a:path w="7249795" h="1879600">
                  <a:moveTo>
                    <a:pt x="2735580" y="1841500"/>
                  </a:moveTo>
                  <a:lnTo>
                    <a:pt x="2733014" y="1828800"/>
                  </a:lnTo>
                  <a:lnTo>
                    <a:pt x="2732582" y="1826653"/>
                  </a:lnTo>
                  <a:lnTo>
                    <a:pt x="2724429" y="1814550"/>
                  </a:lnTo>
                  <a:lnTo>
                    <a:pt x="2712326" y="1806397"/>
                  </a:lnTo>
                  <a:lnTo>
                    <a:pt x="2697480" y="1803400"/>
                  </a:lnTo>
                  <a:lnTo>
                    <a:pt x="2682621" y="1806397"/>
                  </a:lnTo>
                  <a:lnTo>
                    <a:pt x="2670518" y="1814550"/>
                  </a:lnTo>
                  <a:lnTo>
                    <a:pt x="2662364" y="1826653"/>
                  </a:lnTo>
                  <a:lnTo>
                    <a:pt x="2659380" y="1841500"/>
                  </a:lnTo>
                  <a:lnTo>
                    <a:pt x="2662364" y="1856295"/>
                  </a:lnTo>
                  <a:lnTo>
                    <a:pt x="2670518" y="1868411"/>
                  </a:lnTo>
                  <a:lnTo>
                    <a:pt x="2682621" y="1876602"/>
                  </a:lnTo>
                  <a:lnTo>
                    <a:pt x="2697480" y="1879600"/>
                  </a:lnTo>
                  <a:lnTo>
                    <a:pt x="2712326" y="1876602"/>
                  </a:lnTo>
                  <a:lnTo>
                    <a:pt x="2724429" y="1868411"/>
                  </a:lnTo>
                  <a:lnTo>
                    <a:pt x="2732582" y="1856295"/>
                  </a:lnTo>
                  <a:lnTo>
                    <a:pt x="2735580" y="1841500"/>
                  </a:lnTo>
                  <a:close/>
                </a:path>
                <a:path w="7249795" h="1879600">
                  <a:moveTo>
                    <a:pt x="4791710" y="1778000"/>
                  </a:moveTo>
                  <a:lnTo>
                    <a:pt x="4779010" y="1778000"/>
                  </a:lnTo>
                  <a:lnTo>
                    <a:pt x="4779010" y="1790700"/>
                  </a:lnTo>
                  <a:lnTo>
                    <a:pt x="4791710" y="1790700"/>
                  </a:lnTo>
                  <a:lnTo>
                    <a:pt x="4791710" y="1778000"/>
                  </a:lnTo>
                  <a:close/>
                </a:path>
                <a:path w="7249795" h="1879600">
                  <a:moveTo>
                    <a:pt x="4791710" y="1727200"/>
                  </a:moveTo>
                  <a:lnTo>
                    <a:pt x="4779010" y="1727200"/>
                  </a:lnTo>
                  <a:lnTo>
                    <a:pt x="4779010" y="1739900"/>
                  </a:lnTo>
                  <a:lnTo>
                    <a:pt x="4791710" y="1739900"/>
                  </a:lnTo>
                  <a:lnTo>
                    <a:pt x="4791710" y="1727200"/>
                  </a:lnTo>
                  <a:close/>
                </a:path>
                <a:path w="7249795" h="1879600">
                  <a:moveTo>
                    <a:pt x="4791710" y="1676400"/>
                  </a:moveTo>
                  <a:lnTo>
                    <a:pt x="4779010" y="1676400"/>
                  </a:lnTo>
                  <a:lnTo>
                    <a:pt x="4779010" y="1689100"/>
                  </a:lnTo>
                  <a:lnTo>
                    <a:pt x="4791710" y="1689100"/>
                  </a:lnTo>
                  <a:lnTo>
                    <a:pt x="4791710" y="1676400"/>
                  </a:lnTo>
                  <a:close/>
                </a:path>
                <a:path w="7249795" h="1879600">
                  <a:moveTo>
                    <a:pt x="4791710" y="1625600"/>
                  </a:moveTo>
                  <a:lnTo>
                    <a:pt x="4779010" y="1625600"/>
                  </a:lnTo>
                  <a:lnTo>
                    <a:pt x="4779010" y="1638300"/>
                  </a:lnTo>
                  <a:lnTo>
                    <a:pt x="4791710" y="1638300"/>
                  </a:lnTo>
                  <a:lnTo>
                    <a:pt x="4791710" y="1625600"/>
                  </a:lnTo>
                  <a:close/>
                </a:path>
                <a:path w="7249795" h="1879600">
                  <a:moveTo>
                    <a:pt x="4791710" y="1574800"/>
                  </a:moveTo>
                  <a:lnTo>
                    <a:pt x="4779010" y="1574800"/>
                  </a:lnTo>
                  <a:lnTo>
                    <a:pt x="4779010" y="1587500"/>
                  </a:lnTo>
                  <a:lnTo>
                    <a:pt x="4791710" y="1587500"/>
                  </a:lnTo>
                  <a:lnTo>
                    <a:pt x="4791710" y="1574800"/>
                  </a:lnTo>
                  <a:close/>
                </a:path>
                <a:path w="7249795" h="1879600">
                  <a:moveTo>
                    <a:pt x="4791710" y="1524000"/>
                  </a:moveTo>
                  <a:lnTo>
                    <a:pt x="4779010" y="1524000"/>
                  </a:lnTo>
                  <a:lnTo>
                    <a:pt x="4779010" y="1536700"/>
                  </a:lnTo>
                  <a:lnTo>
                    <a:pt x="4791710" y="1536700"/>
                  </a:lnTo>
                  <a:lnTo>
                    <a:pt x="4791710" y="1524000"/>
                  </a:lnTo>
                  <a:close/>
                </a:path>
                <a:path w="7249795" h="1879600">
                  <a:moveTo>
                    <a:pt x="4791710" y="1473200"/>
                  </a:moveTo>
                  <a:lnTo>
                    <a:pt x="4779010" y="1473200"/>
                  </a:lnTo>
                  <a:lnTo>
                    <a:pt x="4779010" y="1485900"/>
                  </a:lnTo>
                  <a:lnTo>
                    <a:pt x="4791710" y="1485900"/>
                  </a:lnTo>
                  <a:lnTo>
                    <a:pt x="4791710" y="1473200"/>
                  </a:lnTo>
                  <a:close/>
                </a:path>
                <a:path w="7249795" h="1879600">
                  <a:moveTo>
                    <a:pt x="4791710" y="1422400"/>
                  </a:moveTo>
                  <a:lnTo>
                    <a:pt x="4779010" y="1422400"/>
                  </a:lnTo>
                  <a:lnTo>
                    <a:pt x="4779010" y="1435100"/>
                  </a:lnTo>
                  <a:lnTo>
                    <a:pt x="4791710" y="1435100"/>
                  </a:lnTo>
                  <a:lnTo>
                    <a:pt x="4791710" y="1422400"/>
                  </a:lnTo>
                  <a:close/>
                </a:path>
                <a:path w="7249795" h="1879600">
                  <a:moveTo>
                    <a:pt x="4791710" y="1371600"/>
                  </a:moveTo>
                  <a:lnTo>
                    <a:pt x="4779010" y="1371600"/>
                  </a:lnTo>
                  <a:lnTo>
                    <a:pt x="4779010" y="1384300"/>
                  </a:lnTo>
                  <a:lnTo>
                    <a:pt x="4791710" y="1384300"/>
                  </a:lnTo>
                  <a:lnTo>
                    <a:pt x="4791710" y="1371600"/>
                  </a:lnTo>
                  <a:close/>
                </a:path>
                <a:path w="7249795" h="1879600">
                  <a:moveTo>
                    <a:pt x="4791710" y="1320800"/>
                  </a:moveTo>
                  <a:lnTo>
                    <a:pt x="4779010" y="1320800"/>
                  </a:lnTo>
                  <a:lnTo>
                    <a:pt x="4779010" y="1333500"/>
                  </a:lnTo>
                  <a:lnTo>
                    <a:pt x="4791710" y="1333500"/>
                  </a:lnTo>
                  <a:lnTo>
                    <a:pt x="4791710" y="1320800"/>
                  </a:lnTo>
                  <a:close/>
                </a:path>
                <a:path w="7249795" h="1879600">
                  <a:moveTo>
                    <a:pt x="4791710" y="1270000"/>
                  </a:moveTo>
                  <a:lnTo>
                    <a:pt x="4779010" y="1270000"/>
                  </a:lnTo>
                  <a:lnTo>
                    <a:pt x="4779010" y="1282700"/>
                  </a:lnTo>
                  <a:lnTo>
                    <a:pt x="4791710" y="1282700"/>
                  </a:lnTo>
                  <a:lnTo>
                    <a:pt x="4791710" y="1270000"/>
                  </a:lnTo>
                  <a:close/>
                </a:path>
                <a:path w="7249795" h="1879600">
                  <a:moveTo>
                    <a:pt x="4791710" y="1219200"/>
                  </a:moveTo>
                  <a:lnTo>
                    <a:pt x="4779010" y="1219200"/>
                  </a:lnTo>
                  <a:lnTo>
                    <a:pt x="4779010" y="1231900"/>
                  </a:lnTo>
                  <a:lnTo>
                    <a:pt x="4791710" y="1231900"/>
                  </a:lnTo>
                  <a:lnTo>
                    <a:pt x="4791710" y="1219200"/>
                  </a:lnTo>
                  <a:close/>
                </a:path>
                <a:path w="7249795" h="1879600">
                  <a:moveTo>
                    <a:pt x="4791710" y="1168400"/>
                  </a:moveTo>
                  <a:lnTo>
                    <a:pt x="4779010" y="1168400"/>
                  </a:lnTo>
                  <a:lnTo>
                    <a:pt x="4779010" y="1181100"/>
                  </a:lnTo>
                  <a:lnTo>
                    <a:pt x="4791710" y="1181100"/>
                  </a:lnTo>
                  <a:lnTo>
                    <a:pt x="4791710" y="1168400"/>
                  </a:lnTo>
                  <a:close/>
                </a:path>
                <a:path w="7249795" h="1879600">
                  <a:moveTo>
                    <a:pt x="4791710" y="1117600"/>
                  </a:moveTo>
                  <a:lnTo>
                    <a:pt x="4779010" y="1117600"/>
                  </a:lnTo>
                  <a:lnTo>
                    <a:pt x="4779010" y="1130300"/>
                  </a:lnTo>
                  <a:lnTo>
                    <a:pt x="4791710" y="1130300"/>
                  </a:lnTo>
                  <a:lnTo>
                    <a:pt x="4791710" y="1117600"/>
                  </a:lnTo>
                  <a:close/>
                </a:path>
                <a:path w="7249795" h="1879600">
                  <a:moveTo>
                    <a:pt x="4791710" y="1066800"/>
                  </a:moveTo>
                  <a:lnTo>
                    <a:pt x="4779010" y="1066800"/>
                  </a:lnTo>
                  <a:lnTo>
                    <a:pt x="4779010" y="1079500"/>
                  </a:lnTo>
                  <a:lnTo>
                    <a:pt x="4791710" y="1079500"/>
                  </a:lnTo>
                  <a:lnTo>
                    <a:pt x="4791710" y="1066800"/>
                  </a:lnTo>
                  <a:close/>
                </a:path>
                <a:path w="7249795" h="1879600">
                  <a:moveTo>
                    <a:pt x="4791710" y="1016000"/>
                  </a:moveTo>
                  <a:lnTo>
                    <a:pt x="4779010" y="1016000"/>
                  </a:lnTo>
                  <a:lnTo>
                    <a:pt x="4779010" y="1028700"/>
                  </a:lnTo>
                  <a:lnTo>
                    <a:pt x="4791710" y="1028700"/>
                  </a:lnTo>
                  <a:lnTo>
                    <a:pt x="4791710" y="1016000"/>
                  </a:lnTo>
                  <a:close/>
                </a:path>
                <a:path w="7249795" h="1879600">
                  <a:moveTo>
                    <a:pt x="4791710" y="965200"/>
                  </a:moveTo>
                  <a:lnTo>
                    <a:pt x="4779010" y="965200"/>
                  </a:lnTo>
                  <a:lnTo>
                    <a:pt x="4779010" y="977900"/>
                  </a:lnTo>
                  <a:lnTo>
                    <a:pt x="4791710" y="977900"/>
                  </a:lnTo>
                  <a:lnTo>
                    <a:pt x="4791710" y="965200"/>
                  </a:lnTo>
                  <a:close/>
                </a:path>
                <a:path w="7249795" h="1879600">
                  <a:moveTo>
                    <a:pt x="4791710" y="914400"/>
                  </a:moveTo>
                  <a:lnTo>
                    <a:pt x="4779010" y="914400"/>
                  </a:lnTo>
                  <a:lnTo>
                    <a:pt x="4779010" y="927100"/>
                  </a:lnTo>
                  <a:lnTo>
                    <a:pt x="4791710" y="927100"/>
                  </a:lnTo>
                  <a:lnTo>
                    <a:pt x="4791710" y="914400"/>
                  </a:lnTo>
                  <a:close/>
                </a:path>
                <a:path w="7249795" h="1879600">
                  <a:moveTo>
                    <a:pt x="4791710" y="863600"/>
                  </a:moveTo>
                  <a:lnTo>
                    <a:pt x="4779010" y="863600"/>
                  </a:lnTo>
                  <a:lnTo>
                    <a:pt x="4779010" y="876300"/>
                  </a:lnTo>
                  <a:lnTo>
                    <a:pt x="4791710" y="876300"/>
                  </a:lnTo>
                  <a:lnTo>
                    <a:pt x="4791710" y="863600"/>
                  </a:lnTo>
                  <a:close/>
                </a:path>
                <a:path w="7249795" h="1879600">
                  <a:moveTo>
                    <a:pt x="4791710" y="812800"/>
                  </a:moveTo>
                  <a:lnTo>
                    <a:pt x="4779010" y="812800"/>
                  </a:lnTo>
                  <a:lnTo>
                    <a:pt x="4779010" y="825500"/>
                  </a:lnTo>
                  <a:lnTo>
                    <a:pt x="4791710" y="825500"/>
                  </a:lnTo>
                  <a:lnTo>
                    <a:pt x="4791710" y="812800"/>
                  </a:lnTo>
                  <a:close/>
                </a:path>
                <a:path w="7249795" h="1879600">
                  <a:moveTo>
                    <a:pt x="4791710" y="762000"/>
                  </a:moveTo>
                  <a:lnTo>
                    <a:pt x="4779010" y="762000"/>
                  </a:lnTo>
                  <a:lnTo>
                    <a:pt x="4779010" y="774700"/>
                  </a:lnTo>
                  <a:lnTo>
                    <a:pt x="4791710" y="774700"/>
                  </a:lnTo>
                  <a:lnTo>
                    <a:pt x="4791710" y="762000"/>
                  </a:lnTo>
                  <a:close/>
                </a:path>
                <a:path w="7249795" h="1879600">
                  <a:moveTo>
                    <a:pt x="4791710" y="711200"/>
                  </a:moveTo>
                  <a:lnTo>
                    <a:pt x="4779010" y="711200"/>
                  </a:lnTo>
                  <a:lnTo>
                    <a:pt x="4779010" y="723900"/>
                  </a:lnTo>
                  <a:lnTo>
                    <a:pt x="4791710" y="723900"/>
                  </a:lnTo>
                  <a:lnTo>
                    <a:pt x="4791710" y="711200"/>
                  </a:lnTo>
                  <a:close/>
                </a:path>
                <a:path w="7249795" h="1879600">
                  <a:moveTo>
                    <a:pt x="4791710" y="660400"/>
                  </a:moveTo>
                  <a:lnTo>
                    <a:pt x="4779010" y="660400"/>
                  </a:lnTo>
                  <a:lnTo>
                    <a:pt x="4779010" y="673100"/>
                  </a:lnTo>
                  <a:lnTo>
                    <a:pt x="4791710" y="673100"/>
                  </a:lnTo>
                  <a:lnTo>
                    <a:pt x="4791710" y="660400"/>
                  </a:lnTo>
                  <a:close/>
                </a:path>
                <a:path w="7249795" h="1879600">
                  <a:moveTo>
                    <a:pt x="4791710" y="609600"/>
                  </a:moveTo>
                  <a:lnTo>
                    <a:pt x="4779010" y="609600"/>
                  </a:lnTo>
                  <a:lnTo>
                    <a:pt x="4779010" y="622300"/>
                  </a:lnTo>
                  <a:lnTo>
                    <a:pt x="4791710" y="622300"/>
                  </a:lnTo>
                  <a:lnTo>
                    <a:pt x="4791710" y="609600"/>
                  </a:lnTo>
                  <a:close/>
                </a:path>
                <a:path w="7249795" h="1879600">
                  <a:moveTo>
                    <a:pt x="4791710" y="558800"/>
                  </a:moveTo>
                  <a:lnTo>
                    <a:pt x="4779010" y="558800"/>
                  </a:lnTo>
                  <a:lnTo>
                    <a:pt x="4779010" y="571500"/>
                  </a:lnTo>
                  <a:lnTo>
                    <a:pt x="4791710" y="571500"/>
                  </a:lnTo>
                  <a:lnTo>
                    <a:pt x="4791710" y="558800"/>
                  </a:lnTo>
                  <a:close/>
                </a:path>
                <a:path w="7249795" h="1879600">
                  <a:moveTo>
                    <a:pt x="4791710" y="508000"/>
                  </a:moveTo>
                  <a:lnTo>
                    <a:pt x="4779010" y="508000"/>
                  </a:lnTo>
                  <a:lnTo>
                    <a:pt x="4779010" y="520700"/>
                  </a:lnTo>
                  <a:lnTo>
                    <a:pt x="4791710" y="520700"/>
                  </a:lnTo>
                  <a:lnTo>
                    <a:pt x="4791710" y="508000"/>
                  </a:lnTo>
                  <a:close/>
                </a:path>
                <a:path w="7249795" h="1879600">
                  <a:moveTo>
                    <a:pt x="4791710" y="457200"/>
                  </a:moveTo>
                  <a:lnTo>
                    <a:pt x="4779010" y="457200"/>
                  </a:lnTo>
                  <a:lnTo>
                    <a:pt x="4779010" y="469900"/>
                  </a:lnTo>
                  <a:lnTo>
                    <a:pt x="4791710" y="469900"/>
                  </a:lnTo>
                  <a:lnTo>
                    <a:pt x="4791710" y="457200"/>
                  </a:lnTo>
                  <a:close/>
                </a:path>
                <a:path w="7249795" h="1879600">
                  <a:moveTo>
                    <a:pt x="4791710" y="406400"/>
                  </a:moveTo>
                  <a:lnTo>
                    <a:pt x="4779010" y="406400"/>
                  </a:lnTo>
                  <a:lnTo>
                    <a:pt x="4779010" y="419100"/>
                  </a:lnTo>
                  <a:lnTo>
                    <a:pt x="4791710" y="419100"/>
                  </a:lnTo>
                  <a:lnTo>
                    <a:pt x="4791710" y="406400"/>
                  </a:lnTo>
                  <a:close/>
                </a:path>
                <a:path w="7249795" h="1879600">
                  <a:moveTo>
                    <a:pt x="4791710" y="355600"/>
                  </a:moveTo>
                  <a:lnTo>
                    <a:pt x="4779010" y="355600"/>
                  </a:lnTo>
                  <a:lnTo>
                    <a:pt x="4779010" y="368300"/>
                  </a:lnTo>
                  <a:lnTo>
                    <a:pt x="4791710" y="368300"/>
                  </a:lnTo>
                  <a:lnTo>
                    <a:pt x="4791710" y="355600"/>
                  </a:lnTo>
                  <a:close/>
                </a:path>
                <a:path w="7249795" h="1879600">
                  <a:moveTo>
                    <a:pt x="4791710" y="304800"/>
                  </a:moveTo>
                  <a:lnTo>
                    <a:pt x="4779010" y="304800"/>
                  </a:lnTo>
                  <a:lnTo>
                    <a:pt x="4779010" y="317500"/>
                  </a:lnTo>
                  <a:lnTo>
                    <a:pt x="4791710" y="317500"/>
                  </a:lnTo>
                  <a:lnTo>
                    <a:pt x="4791710" y="304800"/>
                  </a:lnTo>
                  <a:close/>
                </a:path>
                <a:path w="7249795" h="1879600">
                  <a:moveTo>
                    <a:pt x="4791710" y="254000"/>
                  </a:moveTo>
                  <a:lnTo>
                    <a:pt x="4779010" y="254000"/>
                  </a:lnTo>
                  <a:lnTo>
                    <a:pt x="4779010" y="266700"/>
                  </a:lnTo>
                  <a:lnTo>
                    <a:pt x="4791710" y="266700"/>
                  </a:lnTo>
                  <a:lnTo>
                    <a:pt x="4791710" y="254000"/>
                  </a:lnTo>
                  <a:close/>
                </a:path>
                <a:path w="7249795" h="1879600">
                  <a:moveTo>
                    <a:pt x="4791710" y="203200"/>
                  </a:moveTo>
                  <a:lnTo>
                    <a:pt x="4779010" y="203200"/>
                  </a:lnTo>
                  <a:lnTo>
                    <a:pt x="4779010" y="215900"/>
                  </a:lnTo>
                  <a:lnTo>
                    <a:pt x="4791710" y="215900"/>
                  </a:lnTo>
                  <a:lnTo>
                    <a:pt x="4791710" y="203200"/>
                  </a:lnTo>
                  <a:close/>
                </a:path>
                <a:path w="7249795" h="1879600">
                  <a:moveTo>
                    <a:pt x="4791710" y="152400"/>
                  </a:moveTo>
                  <a:lnTo>
                    <a:pt x="4779010" y="152400"/>
                  </a:lnTo>
                  <a:lnTo>
                    <a:pt x="4779010" y="165100"/>
                  </a:lnTo>
                  <a:lnTo>
                    <a:pt x="4791710" y="165100"/>
                  </a:lnTo>
                  <a:lnTo>
                    <a:pt x="4791710" y="152400"/>
                  </a:lnTo>
                  <a:close/>
                </a:path>
                <a:path w="7249795" h="1879600">
                  <a:moveTo>
                    <a:pt x="4791710" y="101600"/>
                  </a:moveTo>
                  <a:lnTo>
                    <a:pt x="4779010" y="101600"/>
                  </a:lnTo>
                  <a:lnTo>
                    <a:pt x="4779010" y="114300"/>
                  </a:lnTo>
                  <a:lnTo>
                    <a:pt x="4791710" y="114300"/>
                  </a:lnTo>
                  <a:lnTo>
                    <a:pt x="4791710" y="101600"/>
                  </a:lnTo>
                  <a:close/>
                </a:path>
                <a:path w="7249795" h="1879600">
                  <a:moveTo>
                    <a:pt x="4791710" y="50800"/>
                  </a:moveTo>
                  <a:lnTo>
                    <a:pt x="4779010" y="50800"/>
                  </a:lnTo>
                  <a:lnTo>
                    <a:pt x="4779010" y="63500"/>
                  </a:lnTo>
                  <a:lnTo>
                    <a:pt x="4791710" y="63500"/>
                  </a:lnTo>
                  <a:lnTo>
                    <a:pt x="4791710" y="50800"/>
                  </a:lnTo>
                  <a:close/>
                </a:path>
                <a:path w="7249795" h="1879600">
                  <a:moveTo>
                    <a:pt x="4791710" y="0"/>
                  </a:moveTo>
                  <a:lnTo>
                    <a:pt x="4779010" y="0"/>
                  </a:lnTo>
                  <a:lnTo>
                    <a:pt x="4779010" y="12700"/>
                  </a:lnTo>
                  <a:lnTo>
                    <a:pt x="4791710" y="12700"/>
                  </a:lnTo>
                  <a:lnTo>
                    <a:pt x="4791710" y="0"/>
                  </a:lnTo>
                  <a:close/>
                </a:path>
                <a:path w="7249795" h="1879600">
                  <a:moveTo>
                    <a:pt x="4823460" y="1841500"/>
                  </a:moveTo>
                  <a:lnTo>
                    <a:pt x="4820894" y="1828800"/>
                  </a:lnTo>
                  <a:lnTo>
                    <a:pt x="4820463" y="1826653"/>
                  </a:lnTo>
                  <a:lnTo>
                    <a:pt x="4812309" y="1814550"/>
                  </a:lnTo>
                  <a:lnTo>
                    <a:pt x="4800206" y="1806397"/>
                  </a:lnTo>
                  <a:lnTo>
                    <a:pt x="4785360" y="1803400"/>
                  </a:lnTo>
                  <a:lnTo>
                    <a:pt x="4770501" y="1806397"/>
                  </a:lnTo>
                  <a:lnTo>
                    <a:pt x="4758398" y="1814550"/>
                  </a:lnTo>
                  <a:lnTo>
                    <a:pt x="4750244" y="1826653"/>
                  </a:lnTo>
                  <a:lnTo>
                    <a:pt x="4747260" y="1841500"/>
                  </a:lnTo>
                  <a:lnTo>
                    <a:pt x="4750244" y="1856295"/>
                  </a:lnTo>
                  <a:lnTo>
                    <a:pt x="4758398" y="1868411"/>
                  </a:lnTo>
                  <a:lnTo>
                    <a:pt x="4770501" y="1876602"/>
                  </a:lnTo>
                  <a:lnTo>
                    <a:pt x="4785360" y="1879600"/>
                  </a:lnTo>
                  <a:lnTo>
                    <a:pt x="4800206" y="1876602"/>
                  </a:lnTo>
                  <a:lnTo>
                    <a:pt x="4812309" y="1868411"/>
                  </a:lnTo>
                  <a:lnTo>
                    <a:pt x="4820463" y="1856295"/>
                  </a:lnTo>
                  <a:lnTo>
                    <a:pt x="4823460" y="1841500"/>
                  </a:lnTo>
                  <a:close/>
                </a:path>
                <a:path w="7249795" h="1879600">
                  <a:moveTo>
                    <a:pt x="7217918" y="1778000"/>
                  </a:moveTo>
                  <a:lnTo>
                    <a:pt x="7205218" y="1778000"/>
                  </a:lnTo>
                  <a:lnTo>
                    <a:pt x="7205218" y="1790700"/>
                  </a:lnTo>
                  <a:lnTo>
                    <a:pt x="7217918" y="1790700"/>
                  </a:lnTo>
                  <a:lnTo>
                    <a:pt x="7217918" y="1778000"/>
                  </a:lnTo>
                  <a:close/>
                </a:path>
                <a:path w="7249795" h="1879600">
                  <a:moveTo>
                    <a:pt x="7217918" y="1727200"/>
                  </a:moveTo>
                  <a:lnTo>
                    <a:pt x="7205218" y="1727200"/>
                  </a:lnTo>
                  <a:lnTo>
                    <a:pt x="7205218" y="1739900"/>
                  </a:lnTo>
                  <a:lnTo>
                    <a:pt x="7217918" y="1739900"/>
                  </a:lnTo>
                  <a:lnTo>
                    <a:pt x="7217918" y="1727200"/>
                  </a:lnTo>
                  <a:close/>
                </a:path>
                <a:path w="7249795" h="1879600">
                  <a:moveTo>
                    <a:pt x="7217918" y="1676400"/>
                  </a:moveTo>
                  <a:lnTo>
                    <a:pt x="7205218" y="1676400"/>
                  </a:lnTo>
                  <a:lnTo>
                    <a:pt x="7205218" y="1689100"/>
                  </a:lnTo>
                  <a:lnTo>
                    <a:pt x="7217918" y="1689100"/>
                  </a:lnTo>
                  <a:lnTo>
                    <a:pt x="7217918" y="1676400"/>
                  </a:lnTo>
                  <a:close/>
                </a:path>
                <a:path w="7249795" h="1879600">
                  <a:moveTo>
                    <a:pt x="7217918" y="1625600"/>
                  </a:moveTo>
                  <a:lnTo>
                    <a:pt x="7205218" y="1625600"/>
                  </a:lnTo>
                  <a:lnTo>
                    <a:pt x="7205218" y="1638300"/>
                  </a:lnTo>
                  <a:lnTo>
                    <a:pt x="7217918" y="1638300"/>
                  </a:lnTo>
                  <a:lnTo>
                    <a:pt x="7217918" y="1625600"/>
                  </a:lnTo>
                  <a:close/>
                </a:path>
                <a:path w="7249795" h="1879600">
                  <a:moveTo>
                    <a:pt x="7217918" y="1574800"/>
                  </a:moveTo>
                  <a:lnTo>
                    <a:pt x="7205218" y="1574800"/>
                  </a:lnTo>
                  <a:lnTo>
                    <a:pt x="7205218" y="1587500"/>
                  </a:lnTo>
                  <a:lnTo>
                    <a:pt x="7217918" y="1587500"/>
                  </a:lnTo>
                  <a:lnTo>
                    <a:pt x="7217918" y="1574800"/>
                  </a:lnTo>
                  <a:close/>
                </a:path>
                <a:path w="7249795" h="1879600">
                  <a:moveTo>
                    <a:pt x="7217918" y="1524000"/>
                  </a:moveTo>
                  <a:lnTo>
                    <a:pt x="7205218" y="1524000"/>
                  </a:lnTo>
                  <a:lnTo>
                    <a:pt x="7205218" y="1536700"/>
                  </a:lnTo>
                  <a:lnTo>
                    <a:pt x="7217918" y="1536700"/>
                  </a:lnTo>
                  <a:lnTo>
                    <a:pt x="7217918" y="1524000"/>
                  </a:lnTo>
                  <a:close/>
                </a:path>
                <a:path w="7249795" h="1879600">
                  <a:moveTo>
                    <a:pt x="7217918" y="1473200"/>
                  </a:moveTo>
                  <a:lnTo>
                    <a:pt x="7205218" y="1473200"/>
                  </a:lnTo>
                  <a:lnTo>
                    <a:pt x="7205218" y="1485900"/>
                  </a:lnTo>
                  <a:lnTo>
                    <a:pt x="7217918" y="1485900"/>
                  </a:lnTo>
                  <a:lnTo>
                    <a:pt x="7217918" y="1473200"/>
                  </a:lnTo>
                  <a:close/>
                </a:path>
                <a:path w="7249795" h="1879600">
                  <a:moveTo>
                    <a:pt x="7217918" y="1422400"/>
                  </a:moveTo>
                  <a:lnTo>
                    <a:pt x="7205218" y="1422400"/>
                  </a:lnTo>
                  <a:lnTo>
                    <a:pt x="7205218" y="1435100"/>
                  </a:lnTo>
                  <a:lnTo>
                    <a:pt x="7217918" y="1435100"/>
                  </a:lnTo>
                  <a:lnTo>
                    <a:pt x="7217918" y="1422400"/>
                  </a:lnTo>
                  <a:close/>
                </a:path>
                <a:path w="7249795" h="1879600">
                  <a:moveTo>
                    <a:pt x="7217918" y="1371600"/>
                  </a:moveTo>
                  <a:lnTo>
                    <a:pt x="7205218" y="1371600"/>
                  </a:lnTo>
                  <a:lnTo>
                    <a:pt x="7205218" y="1384300"/>
                  </a:lnTo>
                  <a:lnTo>
                    <a:pt x="7217918" y="1384300"/>
                  </a:lnTo>
                  <a:lnTo>
                    <a:pt x="7217918" y="1371600"/>
                  </a:lnTo>
                  <a:close/>
                </a:path>
                <a:path w="7249795" h="1879600">
                  <a:moveTo>
                    <a:pt x="7217918" y="1320800"/>
                  </a:moveTo>
                  <a:lnTo>
                    <a:pt x="7205218" y="1320800"/>
                  </a:lnTo>
                  <a:lnTo>
                    <a:pt x="7205218" y="1333500"/>
                  </a:lnTo>
                  <a:lnTo>
                    <a:pt x="7217918" y="1333500"/>
                  </a:lnTo>
                  <a:lnTo>
                    <a:pt x="7217918" y="1320800"/>
                  </a:lnTo>
                  <a:close/>
                </a:path>
                <a:path w="7249795" h="1879600">
                  <a:moveTo>
                    <a:pt x="7217918" y="1270000"/>
                  </a:moveTo>
                  <a:lnTo>
                    <a:pt x="7205218" y="1270000"/>
                  </a:lnTo>
                  <a:lnTo>
                    <a:pt x="7205218" y="1282700"/>
                  </a:lnTo>
                  <a:lnTo>
                    <a:pt x="7217918" y="1282700"/>
                  </a:lnTo>
                  <a:lnTo>
                    <a:pt x="7217918" y="1270000"/>
                  </a:lnTo>
                  <a:close/>
                </a:path>
                <a:path w="7249795" h="1879600">
                  <a:moveTo>
                    <a:pt x="7217918" y="1219200"/>
                  </a:moveTo>
                  <a:lnTo>
                    <a:pt x="7205218" y="1219200"/>
                  </a:lnTo>
                  <a:lnTo>
                    <a:pt x="7205218" y="1231900"/>
                  </a:lnTo>
                  <a:lnTo>
                    <a:pt x="7217918" y="1231900"/>
                  </a:lnTo>
                  <a:lnTo>
                    <a:pt x="7217918" y="1219200"/>
                  </a:lnTo>
                  <a:close/>
                </a:path>
                <a:path w="7249795" h="1879600">
                  <a:moveTo>
                    <a:pt x="7217918" y="1168400"/>
                  </a:moveTo>
                  <a:lnTo>
                    <a:pt x="7205218" y="1168400"/>
                  </a:lnTo>
                  <a:lnTo>
                    <a:pt x="7205218" y="1181100"/>
                  </a:lnTo>
                  <a:lnTo>
                    <a:pt x="7217918" y="1181100"/>
                  </a:lnTo>
                  <a:lnTo>
                    <a:pt x="7217918" y="1168400"/>
                  </a:lnTo>
                  <a:close/>
                </a:path>
                <a:path w="7249795" h="1879600">
                  <a:moveTo>
                    <a:pt x="7217918" y="1117600"/>
                  </a:moveTo>
                  <a:lnTo>
                    <a:pt x="7205218" y="1117600"/>
                  </a:lnTo>
                  <a:lnTo>
                    <a:pt x="7205218" y="1130300"/>
                  </a:lnTo>
                  <a:lnTo>
                    <a:pt x="7217918" y="1130300"/>
                  </a:lnTo>
                  <a:lnTo>
                    <a:pt x="7217918" y="1117600"/>
                  </a:lnTo>
                  <a:close/>
                </a:path>
                <a:path w="7249795" h="1879600">
                  <a:moveTo>
                    <a:pt x="7217918" y="1066800"/>
                  </a:moveTo>
                  <a:lnTo>
                    <a:pt x="7205218" y="1066800"/>
                  </a:lnTo>
                  <a:lnTo>
                    <a:pt x="7205218" y="1079500"/>
                  </a:lnTo>
                  <a:lnTo>
                    <a:pt x="7217918" y="1079500"/>
                  </a:lnTo>
                  <a:lnTo>
                    <a:pt x="7217918" y="1066800"/>
                  </a:lnTo>
                  <a:close/>
                </a:path>
                <a:path w="7249795" h="1879600">
                  <a:moveTo>
                    <a:pt x="7217918" y="1016000"/>
                  </a:moveTo>
                  <a:lnTo>
                    <a:pt x="7205218" y="1016000"/>
                  </a:lnTo>
                  <a:lnTo>
                    <a:pt x="7205218" y="1028700"/>
                  </a:lnTo>
                  <a:lnTo>
                    <a:pt x="7217918" y="1028700"/>
                  </a:lnTo>
                  <a:lnTo>
                    <a:pt x="7217918" y="1016000"/>
                  </a:lnTo>
                  <a:close/>
                </a:path>
                <a:path w="7249795" h="1879600">
                  <a:moveTo>
                    <a:pt x="7217918" y="965200"/>
                  </a:moveTo>
                  <a:lnTo>
                    <a:pt x="7205218" y="965200"/>
                  </a:lnTo>
                  <a:lnTo>
                    <a:pt x="7205218" y="977900"/>
                  </a:lnTo>
                  <a:lnTo>
                    <a:pt x="7217918" y="977900"/>
                  </a:lnTo>
                  <a:lnTo>
                    <a:pt x="7217918" y="965200"/>
                  </a:lnTo>
                  <a:close/>
                </a:path>
                <a:path w="7249795" h="1879600">
                  <a:moveTo>
                    <a:pt x="7217918" y="914400"/>
                  </a:moveTo>
                  <a:lnTo>
                    <a:pt x="7205218" y="914400"/>
                  </a:lnTo>
                  <a:lnTo>
                    <a:pt x="7205218" y="927100"/>
                  </a:lnTo>
                  <a:lnTo>
                    <a:pt x="7217918" y="927100"/>
                  </a:lnTo>
                  <a:lnTo>
                    <a:pt x="7217918" y="914400"/>
                  </a:lnTo>
                  <a:close/>
                </a:path>
                <a:path w="7249795" h="1879600">
                  <a:moveTo>
                    <a:pt x="7217918" y="863600"/>
                  </a:moveTo>
                  <a:lnTo>
                    <a:pt x="7205218" y="863600"/>
                  </a:lnTo>
                  <a:lnTo>
                    <a:pt x="7205218" y="876300"/>
                  </a:lnTo>
                  <a:lnTo>
                    <a:pt x="7217918" y="876300"/>
                  </a:lnTo>
                  <a:lnTo>
                    <a:pt x="7217918" y="863600"/>
                  </a:lnTo>
                  <a:close/>
                </a:path>
                <a:path w="7249795" h="1879600">
                  <a:moveTo>
                    <a:pt x="7217918" y="812800"/>
                  </a:moveTo>
                  <a:lnTo>
                    <a:pt x="7205218" y="812800"/>
                  </a:lnTo>
                  <a:lnTo>
                    <a:pt x="7205218" y="825500"/>
                  </a:lnTo>
                  <a:lnTo>
                    <a:pt x="7217918" y="825500"/>
                  </a:lnTo>
                  <a:lnTo>
                    <a:pt x="7217918" y="812800"/>
                  </a:lnTo>
                  <a:close/>
                </a:path>
                <a:path w="7249795" h="1879600">
                  <a:moveTo>
                    <a:pt x="7217918" y="762000"/>
                  </a:moveTo>
                  <a:lnTo>
                    <a:pt x="7205218" y="762000"/>
                  </a:lnTo>
                  <a:lnTo>
                    <a:pt x="7205218" y="774700"/>
                  </a:lnTo>
                  <a:lnTo>
                    <a:pt x="7217918" y="774700"/>
                  </a:lnTo>
                  <a:lnTo>
                    <a:pt x="7217918" y="762000"/>
                  </a:lnTo>
                  <a:close/>
                </a:path>
                <a:path w="7249795" h="1879600">
                  <a:moveTo>
                    <a:pt x="7217918" y="711200"/>
                  </a:moveTo>
                  <a:lnTo>
                    <a:pt x="7205218" y="711200"/>
                  </a:lnTo>
                  <a:lnTo>
                    <a:pt x="7205218" y="723900"/>
                  </a:lnTo>
                  <a:lnTo>
                    <a:pt x="7217918" y="723900"/>
                  </a:lnTo>
                  <a:lnTo>
                    <a:pt x="7217918" y="711200"/>
                  </a:lnTo>
                  <a:close/>
                </a:path>
                <a:path w="7249795" h="1879600">
                  <a:moveTo>
                    <a:pt x="7217918" y="660400"/>
                  </a:moveTo>
                  <a:lnTo>
                    <a:pt x="7205218" y="660400"/>
                  </a:lnTo>
                  <a:lnTo>
                    <a:pt x="7205218" y="673100"/>
                  </a:lnTo>
                  <a:lnTo>
                    <a:pt x="7217918" y="673100"/>
                  </a:lnTo>
                  <a:lnTo>
                    <a:pt x="7217918" y="660400"/>
                  </a:lnTo>
                  <a:close/>
                </a:path>
                <a:path w="7249795" h="1879600">
                  <a:moveTo>
                    <a:pt x="7217918" y="609600"/>
                  </a:moveTo>
                  <a:lnTo>
                    <a:pt x="7205218" y="609600"/>
                  </a:lnTo>
                  <a:lnTo>
                    <a:pt x="7205218" y="622300"/>
                  </a:lnTo>
                  <a:lnTo>
                    <a:pt x="7217918" y="622300"/>
                  </a:lnTo>
                  <a:lnTo>
                    <a:pt x="7217918" y="609600"/>
                  </a:lnTo>
                  <a:close/>
                </a:path>
                <a:path w="7249795" h="1879600">
                  <a:moveTo>
                    <a:pt x="7217918" y="558800"/>
                  </a:moveTo>
                  <a:lnTo>
                    <a:pt x="7205218" y="558800"/>
                  </a:lnTo>
                  <a:lnTo>
                    <a:pt x="7205218" y="571500"/>
                  </a:lnTo>
                  <a:lnTo>
                    <a:pt x="7217918" y="571500"/>
                  </a:lnTo>
                  <a:lnTo>
                    <a:pt x="7217918" y="558800"/>
                  </a:lnTo>
                  <a:close/>
                </a:path>
                <a:path w="7249795" h="1879600">
                  <a:moveTo>
                    <a:pt x="7217918" y="508000"/>
                  </a:moveTo>
                  <a:lnTo>
                    <a:pt x="7205218" y="508000"/>
                  </a:lnTo>
                  <a:lnTo>
                    <a:pt x="7205218" y="520700"/>
                  </a:lnTo>
                  <a:lnTo>
                    <a:pt x="7217918" y="520700"/>
                  </a:lnTo>
                  <a:lnTo>
                    <a:pt x="7217918" y="508000"/>
                  </a:lnTo>
                  <a:close/>
                </a:path>
                <a:path w="7249795" h="1879600">
                  <a:moveTo>
                    <a:pt x="7217918" y="457200"/>
                  </a:moveTo>
                  <a:lnTo>
                    <a:pt x="7205218" y="457200"/>
                  </a:lnTo>
                  <a:lnTo>
                    <a:pt x="7205218" y="469900"/>
                  </a:lnTo>
                  <a:lnTo>
                    <a:pt x="7217918" y="469900"/>
                  </a:lnTo>
                  <a:lnTo>
                    <a:pt x="7217918" y="457200"/>
                  </a:lnTo>
                  <a:close/>
                </a:path>
                <a:path w="7249795" h="1879600">
                  <a:moveTo>
                    <a:pt x="7217918" y="406400"/>
                  </a:moveTo>
                  <a:lnTo>
                    <a:pt x="7205218" y="406400"/>
                  </a:lnTo>
                  <a:lnTo>
                    <a:pt x="7205218" y="419100"/>
                  </a:lnTo>
                  <a:lnTo>
                    <a:pt x="7217918" y="419100"/>
                  </a:lnTo>
                  <a:lnTo>
                    <a:pt x="7217918" y="406400"/>
                  </a:lnTo>
                  <a:close/>
                </a:path>
                <a:path w="7249795" h="1879600">
                  <a:moveTo>
                    <a:pt x="7217918" y="355600"/>
                  </a:moveTo>
                  <a:lnTo>
                    <a:pt x="7205218" y="355600"/>
                  </a:lnTo>
                  <a:lnTo>
                    <a:pt x="7205218" y="368300"/>
                  </a:lnTo>
                  <a:lnTo>
                    <a:pt x="7217918" y="368300"/>
                  </a:lnTo>
                  <a:lnTo>
                    <a:pt x="7217918" y="355600"/>
                  </a:lnTo>
                  <a:close/>
                </a:path>
                <a:path w="7249795" h="1879600">
                  <a:moveTo>
                    <a:pt x="7217918" y="304800"/>
                  </a:moveTo>
                  <a:lnTo>
                    <a:pt x="7205218" y="304800"/>
                  </a:lnTo>
                  <a:lnTo>
                    <a:pt x="7205218" y="317500"/>
                  </a:lnTo>
                  <a:lnTo>
                    <a:pt x="7217918" y="317500"/>
                  </a:lnTo>
                  <a:lnTo>
                    <a:pt x="7217918" y="304800"/>
                  </a:lnTo>
                  <a:close/>
                </a:path>
                <a:path w="7249795" h="1879600">
                  <a:moveTo>
                    <a:pt x="7217918" y="254000"/>
                  </a:moveTo>
                  <a:lnTo>
                    <a:pt x="7205218" y="254000"/>
                  </a:lnTo>
                  <a:lnTo>
                    <a:pt x="7205218" y="266700"/>
                  </a:lnTo>
                  <a:lnTo>
                    <a:pt x="7217918" y="266700"/>
                  </a:lnTo>
                  <a:lnTo>
                    <a:pt x="7217918" y="254000"/>
                  </a:lnTo>
                  <a:close/>
                </a:path>
                <a:path w="7249795" h="1879600">
                  <a:moveTo>
                    <a:pt x="7217918" y="203200"/>
                  </a:moveTo>
                  <a:lnTo>
                    <a:pt x="7205218" y="203200"/>
                  </a:lnTo>
                  <a:lnTo>
                    <a:pt x="7205218" y="215900"/>
                  </a:lnTo>
                  <a:lnTo>
                    <a:pt x="7217918" y="215900"/>
                  </a:lnTo>
                  <a:lnTo>
                    <a:pt x="7217918" y="203200"/>
                  </a:lnTo>
                  <a:close/>
                </a:path>
                <a:path w="7249795" h="1879600">
                  <a:moveTo>
                    <a:pt x="7217918" y="152400"/>
                  </a:moveTo>
                  <a:lnTo>
                    <a:pt x="7205218" y="152400"/>
                  </a:lnTo>
                  <a:lnTo>
                    <a:pt x="7205218" y="165100"/>
                  </a:lnTo>
                  <a:lnTo>
                    <a:pt x="7217918" y="165100"/>
                  </a:lnTo>
                  <a:lnTo>
                    <a:pt x="7217918" y="152400"/>
                  </a:lnTo>
                  <a:close/>
                </a:path>
                <a:path w="7249795" h="1879600">
                  <a:moveTo>
                    <a:pt x="7217918" y="101600"/>
                  </a:moveTo>
                  <a:lnTo>
                    <a:pt x="7205218" y="101600"/>
                  </a:lnTo>
                  <a:lnTo>
                    <a:pt x="7205218" y="114300"/>
                  </a:lnTo>
                  <a:lnTo>
                    <a:pt x="7217918" y="114300"/>
                  </a:lnTo>
                  <a:lnTo>
                    <a:pt x="7217918" y="101600"/>
                  </a:lnTo>
                  <a:close/>
                </a:path>
                <a:path w="7249795" h="1879600">
                  <a:moveTo>
                    <a:pt x="7217918" y="50800"/>
                  </a:moveTo>
                  <a:lnTo>
                    <a:pt x="7205218" y="50800"/>
                  </a:lnTo>
                  <a:lnTo>
                    <a:pt x="7205218" y="63500"/>
                  </a:lnTo>
                  <a:lnTo>
                    <a:pt x="7217918" y="63500"/>
                  </a:lnTo>
                  <a:lnTo>
                    <a:pt x="7217918" y="50800"/>
                  </a:lnTo>
                  <a:close/>
                </a:path>
                <a:path w="7249795" h="1879600">
                  <a:moveTo>
                    <a:pt x="7217918" y="0"/>
                  </a:moveTo>
                  <a:lnTo>
                    <a:pt x="7205218" y="0"/>
                  </a:lnTo>
                  <a:lnTo>
                    <a:pt x="7205218" y="12700"/>
                  </a:lnTo>
                  <a:lnTo>
                    <a:pt x="7217918" y="12700"/>
                  </a:lnTo>
                  <a:lnTo>
                    <a:pt x="7217918" y="0"/>
                  </a:lnTo>
                  <a:close/>
                </a:path>
                <a:path w="7249795" h="1879600">
                  <a:moveTo>
                    <a:pt x="7249668" y="1841500"/>
                  </a:moveTo>
                  <a:lnTo>
                    <a:pt x="7247102" y="1828800"/>
                  </a:lnTo>
                  <a:lnTo>
                    <a:pt x="7246671" y="1826653"/>
                  </a:lnTo>
                  <a:lnTo>
                    <a:pt x="7238517" y="1814550"/>
                  </a:lnTo>
                  <a:lnTo>
                    <a:pt x="7226414" y="1806397"/>
                  </a:lnTo>
                  <a:lnTo>
                    <a:pt x="7211568" y="1803400"/>
                  </a:lnTo>
                  <a:lnTo>
                    <a:pt x="7196709" y="1806397"/>
                  </a:lnTo>
                  <a:lnTo>
                    <a:pt x="7184606" y="1814550"/>
                  </a:lnTo>
                  <a:lnTo>
                    <a:pt x="7176452" y="1826653"/>
                  </a:lnTo>
                  <a:lnTo>
                    <a:pt x="7173468" y="1841500"/>
                  </a:lnTo>
                  <a:lnTo>
                    <a:pt x="7176452" y="1856295"/>
                  </a:lnTo>
                  <a:lnTo>
                    <a:pt x="7184606" y="1868411"/>
                  </a:lnTo>
                  <a:lnTo>
                    <a:pt x="7196709" y="1876602"/>
                  </a:lnTo>
                  <a:lnTo>
                    <a:pt x="7211568" y="1879600"/>
                  </a:lnTo>
                  <a:lnTo>
                    <a:pt x="7226414" y="1876602"/>
                  </a:lnTo>
                  <a:lnTo>
                    <a:pt x="7238517" y="1868411"/>
                  </a:lnTo>
                  <a:lnTo>
                    <a:pt x="7246671" y="1856295"/>
                  </a:lnTo>
                  <a:lnTo>
                    <a:pt x="7249668" y="1841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612880" y="6581809"/>
            <a:ext cx="236220" cy="15303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900" spc="-65" dirty="0">
                <a:solidFill>
                  <a:srgbClr val="A6A6A6"/>
                </a:solidFill>
                <a:latin typeface="Microsoft Sans Serif"/>
                <a:cs typeface="Microsoft Sans Serif"/>
              </a:rPr>
              <a:t>23</a:t>
            </a:fld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904" y="374904"/>
            <a:ext cx="11442065" cy="6024880"/>
            <a:chOff x="374904" y="374904"/>
            <a:chExt cx="11442065" cy="6024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904" y="374904"/>
              <a:ext cx="11442065" cy="60238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4634" y="551789"/>
              <a:ext cx="11334115" cy="5847715"/>
            </a:xfrm>
            <a:custGeom>
              <a:avLst/>
              <a:gdLst/>
              <a:ahLst/>
              <a:cxnLst/>
              <a:rect l="l" t="t" r="r" b="b"/>
              <a:pathLst>
                <a:path w="11334115" h="5847715">
                  <a:moveTo>
                    <a:pt x="40130" y="5760725"/>
                  </a:moveTo>
                  <a:lnTo>
                    <a:pt x="23527" y="5765393"/>
                  </a:lnTo>
                  <a:lnTo>
                    <a:pt x="10036" y="5776138"/>
                  </a:lnTo>
                  <a:lnTo>
                    <a:pt x="1991" y="5790717"/>
                  </a:lnTo>
                  <a:lnTo>
                    <a:pt x="0" y="5807249"/>
                  </a:lnTo>
                  <a:lnTo>
                    <a:pt x="4668" y="5823852"/>
                  </a:lnTo>
                  <a:lnTo>
                    <a:pt x="15413" y="5837343"/>
                  </a:lnTo>
                  <a:lnTo>
                    <a:pt x="29992" y="5845388"/>
                  </a:lnTo>
                  <a:lnTo>
                    <a:pt x="46523" y="5847380"/>
                  </a:lnTo>
                  <a:lnTo>
                    <a:pt x="63126" y="5842711"/>
                  </a:lnTo>
                  <a:lnTo>
                    <a:pt x="76617" y="5831966"/>
                  </a:lnTo>
                  <a:lnTo>
                    <a:pt x="84662" y="5817387"/>
                  </a:lnTo>
                  <a:lnTo>
                    <a:pt x="84716" y="5816943"/>
                  </a:lnTo>
                  <a:lnTo>
                    <a:pt x="49931" y="5816943"/>
                  </a:lnTo>
                  <a:lnTo>
                    <a:pt x="36723" y="5791162"/>
                  </a:lnTo>
                  <a:lnTo>
                    <a:pt x="72779" y="5772694"/>
                  </a:lnTo>
                  <a:lnTo>
                    <a:pt x="71241" y="5770762"/>
                  </a:lnTo>
                  <a:lnTo>
                    <a:pt x="56662" y="5762717"/>
                  </a:lnTo>
                  <a:lnTo>
                    <a:pt x="40130" y="5760725"/>
                  </a:lnTo>
                  <a:close/>
                </a:path>
                <a:path w="11334115" h="5847715">
                  <a:moveTo>
                    <a:pt x="72779" y="5772694"/>
                  </a:moveTo>
                  <a:lnTo>
                    <a:pt x="36723" y="5791162"/>
                  </a:lnTo>
                  <a:lnTo>
                    <a:pt x="49931" y="5816943"/>
                  </a:lnTo>
                  <a:lnTo>
                    <a:pt x="85985" y="5798476"/>
                  </a:lnTo>
                  <a:lnTo>
                    <a:pt x="81986" y="5784253"/>
                  </a:lnTo>
                  <a:lnTo>
                    <a:pt x="72779" y="5772694"/>
                  </a:lnTo>
                  <a:close/>
                </a:path>
                <a:path w="11334115" h="5847715">
                  <a:moveTo>
                    <a:pt x="85985" y="5798476"/>
                  </a:moveTo>
                  <a:lnTo>
                    <a:pt x="49931" y="5816943"/>
                  </a:lnTo>
                  <a:lnTo>
                    <a:pt x="84716" y="5816943"/>
                  </a:lnTo>
                  <a:lnTo>
                    <a:pt x="86654" y="5800856"/>
                  </a:lnTo>
                  <a:lnTo>
                    <a:pt x="85985" y="5798476"/>
                  </a:lnTo>
                  <a:close/>
                </a:path>
                <a:path w="11334115" h="5847715">
                  <a:moveTo>
                    <a:pt x="11247801" y="48965"/>
                  </a:moveTo>
                  <a:lnTo>
                    <a:pt x="72779" y="5772694"/>
                  </a:lnTo>
                  <a:lnTo>
                    <a:pt x="81986" y="5784253"/>
                  </a:lnTo>
                  <a:lnTo>
                    <a:pt x="85985" y="5798476"/>
                  </a:lnTo>
                  <a:lnTo>
                    <a:pt x="11260990" y="74630"/>
                  </a:lnTo>
                  <a:lnTo>
                    <a:pt x="11251839" y="63144"/>
                  </a:lnTo>
                  <a:lnTo>
                    <a:pt x="11247801" y="48965"/>
                  </a:lnTo>
                  <a:close/>
                </a:path>
                <a:path w="11334115" h="5847715">
                  <a:moveTo>
                    <a:pt x="11331021" y="30505"/>
                  </a:moveTo>
                  <a:lnTo>
                    <a:pt x="11283843" y="30505"/>
                  </a:lnTo>
                  <a:lnTo>
                    <a:pt x="11297051" y="56159"/>
                  </a:lnTo>
                  <a:lnTo>
                    <a:pt x="11260990" y="74630"/>
                  </a:lnTo>
                  <a:lnTo>
                    <a:pt x="11262574" y="76618"/>
                  </a:lnTo>
                  <a:lnTo>
                    <a:pt x="11277143" y="84639"/>
                  </a:lnTo>
                  <a:lnTo>
                    <a:pt x="11293665" y="86612"/>
                  </a:lnTo>
                  <a:lnTo>
                    <a:pt x="11310259" y="81940"/>
                  </a:lnTo>
                  <a:lnTo>
                    <a:pt x="11323733" y="71205"/>
                  </a:lnTo>
                  <a:lnTo>
                    <a:pt x="11331753" y="56636"/>
                  </a:lnTo>
                  <a:lnTo>
                    <a:pt x="11333726" y="40114"/>
                  </a:lnTo>
                  <a:lnTo>
                    <a:pt x="11331021" y="30505"/>
                  </a:lnTo>
                  <a:close/>
                </a:path>
                <a:path w="11334115" h="5847715">
                  <a:moveTo>
                    <a:pt x="11283843" y="30505"/>
                  </a:moveTo>
                  <a:lnTo>
                    <a:pt x="11247801" y="48965"/>
                  </a:lnTo>
                  <a:lnTo>
                    <a:pt x="11251839" y="63144"/>
                  </a:lnTo>
                  <a:lnTo>
                    <a:pt x="11260990" y="74630"/>
                  </a:lnTo>
                  <a:lnTo>
                    <a:pt x="11297051" y="56159"/>
                  </a:lnTo>
                  <a:lnTo>
                    <a:pt x="11283843" y="30505"/>
                  </a:lnTo>
                  <a:close/>
                </a:path>
                <a:path w="11334115" h="5847715">
                  <a:moveTo>
                    <a:pt x="11287228" y="0"/>
                  </a:moveTo>
                  <a:lnTo>
                    <a:pt x="11270635" y="4724"/>
                  </a:lnTo>
                  <a:lnTo>
                    <a:pt x="11257143" y="15460"/>
                  </a:lnTo>
                  <a:lnTo>
                    <a:pt x="11249092" y="30029"/>
                  </a:lnTo>
                  <a:lnTo>
                    <a:pt x="11247114" y="46551"/>
                  </a:lnTo>
                  <a:lnTo>
                    <a:pt x="11247801" y="48965"/>
                  </a:lnTo>
                  <a:lnTo>
                    <a:pt x="11283843" y="30505"/>
                  </a:lnTo>
                  <a:lnTo>
                    <a:pt x="11331021" y="30505"/>
                  </a:lnTo>
                  <a:lnTo>
                    <a:pt x="11329055" y="23520"/>
                  </a:lnTo>
                  <a:lnTo>
                    <a:pt x="11318319" y="10029"/>
                  </a:lnTo>
                  <a:lnTo>
                    <a:pt x="11303750" y="1978"/>
                  </a:lnTo>
                  <a:lnTo>
                    <a:pt x="11287228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595122"/>
              <a:ext cx="11247120" cy="5760720"/>
            </a:xfrm>
            <a:custGeom>
              <a:avLst/>
              <a:gdLst/>
              <a:ahLst/>
              <a:cxnLst/>
              <a:rect l="l" t="t" r="r" b="b"/>
              <a:pathLst>
                <a:path w="11247120" h="5760720">
                  <a:moveTo>
                    <a:pt x="0" y="5760720"/>
                  </a:moveTo>
                  <a:lnTo>
                    <a:pt x="30079" y="5721280"/>
                  </a:lnTo>
                  <a:lnTo>
                    <a:pt x="60167" y="5681844"/>
                  </a:lnTo>
                  <a:lnTo>
                    <a:pt x="90272" y="5642415"/>
                  </a:lnTo>
                  <a:lnTo>
                    <a:pt x="120401" y="5602996"/>
                  </a:lnTo>
                  <a:lnTo>
                    <a:pt x="150563" y="5563591"/>
                  </a:lnTo>
                  <a:lnTo>
                    <a:pt x="180767" y="5524203"/>
                  </a:lnTo>
                  <a:lnTo>
                    <a:pt x="211019" y="5484836"/>
                  </a:lnTo>
                  <a:lnTo>
                    <a:pt x="241329" y="5445493"/>
                  </a:lnTo>
                  <a:lnTo>
                    <a:pt x="271706" y="5406177"/>
                  </a:lnTo>
                  <a:lnTo>
                    <a:pt x="302156" y="5366893"/>
                  </a:lnTo>
                  <a:lnTo>
                    <a:pt x="332688" y="5327643"/>
                  </a:lnTo>
                  <a:lnTo>
                    <a:pt x="363310" y="5288431"/>
                  </a:lnTo>
                  <a:lnTo>
                    <a:pt x="394032" y="5249261"/>
                  </a:lnTo>
                  <a:lnTo>
                    <a:pt x="424860" y="5210136"/>
                  </a:lnTo>
                  <a:lnTo>
                    <a:pt x="455803" y="5171059"/>
                  </a:lnTo>
                  <a:lnTo>
                    <a:pt x="486870" y="5132034"/>
                  </a:lnTo>
                  <a:lnTo>
                    <a:pt x="518068" y="5093064"/>
                  </a:lnTo>
                  <a:lnTo>
                    <a:pt x="549405" y="5054154"/>
                  </a:lnTo>
                  <a:lnTo>
                    <a:pt x="580891" y="5015305"/>
                  </a:lnTo>
                  <a:lnTo>
                    <a:pt x="612533" y="4976523"/>
                  </a:lnTo>
                  <a:lnTo>
                    <a:pt x="644339" y="4937809"/>
                  </a:lnTo>
                  <a:lnTo>
                    <a:pt x="676317" y="4899169"/>
                  </a:lnTo>
                  <a:lnTo>
                    <a:pt x="708477" y="4860604"/>
                  </a:lnTo>
                  <a:lnTo>
                    <a:pt x="740825" y="4822120"/>
                  </a:lnTo>
                  <a:lnTo>
                    <a:pt x="773371" y="4783718"/>
                  </a:lnTo>
                  <a:lnTo>
                    <a:pt x="806122" y="4745403"/>
                  </a:lnTo>
                  <a:lnTo>
                    <a:pt x="839087" y="4707178"/>
                  </a:lnTo>
                  <a:lnTo>
                    <a:pt x="872274" y="4669047"/>
                  </a:lnTo>
                  <a:lnTo>
                    <a:pt x="905690" y="4631013"/>
                  </a:lnTo>
                  <a:lnTo>
                    <a:pt x="939345" y="4593079"/>
                  </a:lnTo>
                  <a:lnTo>
                    <a:pt x="973247" y="4555249"/>
                  </a:lnTo>
                  <a:lnTo>
                    <a:pt x="1007403" y="4517527"/>
                  </a:lnTo>
                  <a:lnTo>
                    <a:pt x="1041822" y="4479915"/>
                  </a:lnTo>
                  <a:lnTo>
                    <a:pt x="1076512" y="4442418"/>
                  </a:lnTo>
                  <a:lnTo>
                    <a:pt x="1111482" y="4405039"/>
                  </a:lnTo>
                  <a:lnTo>
                    <a:pt x="1146739" y="4367781"/>
                  </a:lnTo>
                  <a:lnTo>
                    <a:pt x="1182292" y="4330648"/>
                  </a:lnTo>
                  <a:lnTo>
                    <a:pt x="1218149" y="4293643"/>
                  </a:lnTo>
                  <a:lnTo>
                    <a:pt x="1254318" y="4256770"/>
                  </a:lnTo>
                  <a:lnTo>
                    <a:pt x="1290808" y="4220032"/>
                  </a:lnTo>
                  <a:lnTo>
                    <a:pt x="1327626" y="4183433"/>
                  </a:lnTo>
                  <a:lnTo>
                    <a:pt x="1364782" y="4146975"/>
                  </a:lnTo>
                  <a:lnTo>
                    <a:pt x="1402282" y="4110664"/>
                  </a:lnTo>
                  <a:lnTo>
                    <a:pt x="1440135" y="4074501"/>
                  </a:lnTo>
                  <a:lnTo>
                    <a:pt x="1478350" y="4038491"/>
                  </a:lnTo>
                  <a:lnTo>
                    <a:pt x="1516935" y="4002637"/>
                  </a:lnTo>
                  <a:lnTo>
                    <a:pt x="1555898" y="3966943"/>
                  </a:lnTo>
                  <a:lnTo>
                    <a:pt x="1595246" y="3931411"/>
                  </a:lnTo>
                  <a:lnTo>
                    <a:pt x="1630505" y="3899916"/>
                  </a:lnTo>
                  <a:lnTo>
                    <a:pt x="1665966" y="3868465"/>
                  </a:lnTo>
                  <a:lnTo>
                    <a:pt x="1701628" y="3837062"/>
                  </a:lnTo>
                  <a:lnTo>
                    <a:pt x="1737493" y="3805708"/>
                  </a:lnTo>
                  <a:lnTo>
                    <a:pt x="1773561" y="3774407"/>
                  </a:lnTo>
                  <a:lnTo>
                    <a:pt x="1809832" y="3743161"/>
                  </a:lnTo>
                  <a:lnTo>
                    <a:pt x="1846307" y="3711972"/>
                  </a:lnTo>
                  <a:lnTo>
                    <a:pt x="1882986" y="3680843"/>
                  </a:lnTo>
                  <a:lnTo>
                    <a:pt x="1919868" y="3649777"/>
                  </a:lnTo>
                  <a:lnTo>
                    <a:pt x="1956956" y="3618775"/>
                  </a:lnTo>
                  <a:lnTo>
                    <a:pt x="1994248" y="3587841"/>
                  </a:lnTo>
                  <a:lnTo>
                    <a:pt x="2031746" y="3556977"/>
                  </a:lnTo>
                  <a:lnTo>
                    <a:pt x="2069449" y="3526185"/>
                  </a:lnTo>
                  <a:lnTo>
                    <a:pt x="2107358" y="3495468"/>
                  </a:lnTo>
                  <a:lnTo>
                    <a:pt x="2145473" y="3464829"/>
                  </a:lnTo>
                  <a:lnTo>
                    <a:pt x="2183795" y="3434270"/>
                  </a:lnTo>
                  <a:lnTo>
                    <a:pt x="2222324" y="3403793"/>
                  </a:lnTo>
                  <a:lnTo>
                    <a:pt x="2261060" y="3373402"/>
                  </a:lnTo>
                  <a:lnTo>
                    <a:pt x="2300004" y="3343098"/>
                  </a:lnTo>
                  <a:lnTo>
                    <a:pt x="2339156" y="3312884"/>
                  </a:lnTo>
                  <a:lnTo>
                    <a:pt x="2378517" y="3282762"/>
                  </a:lnTo>
                  <a:lnTo>
                    <a:pt x="2418086" y="3252736"/>
                  </a:lnTo>
                  <a:lnTo>
                    <a:pt x="2457864" y="3222807"/>
                  </a:lnTo>
                  <a:lnTo>
                    <a:pt x="2497851" y="3192978"/>
                  </a:lnTo>
                  <a:lnTo>
                    <a:pt x="2538048" y="3163252"/>
                  </a:lnTo>
                  <a:lnTo>
                    <a:pt x="2578455" y="3133631"/>
                  </a:lnTo>
                  <a:lnTo>
                    <a:pt x="2619073" y="3104118"/>
                  </a:lnTo>
                  <a:lnTo>
                    <a:pt x="2659901" y="3074714"/>
                  </a:lnTo>
                  <a:lnTo>
                    <a:pt x="2700941" y="3045424"/>
                  </a:lnTo>
                  <a:lnTo>
                    <a:pt x="2742192" y="3016248"/>
                  </a:lnTo>
                  <a:lnTo>
                    <a:pt x="2783654" y="2987191"/>
                  </a:lnTo>
                  <a:lnTo>
                    <a:pt x="2825329" y="2958253"/>
                  </a:lnTo>
                  <a:lnTo>
                    <a:pt x="2867216" y="2929438"/>
                  </a:lnTo>
                  <a:lnTo>
                    <a:pt x="2909316" y="2900749"/>
                  </a:lnTo>
                  <a:lnTo>
                    <a:pt x="2951629" y="2872187"/>
                  </a:lnTo>
                  <a:lnTo>
                    <a:pt x="2994156" y="2843755"/>
                  </a:lnTo>
                  <a:lnTo>
                    <a:pt x="3036897" y="2815456"/>
                  </a:lnTo>
                  <a:lnTo>
                    <a:pt x="3079852" y="2787293"/>
                  </a:lnTo>
                  <a:lnTo>
                    <a:pt x="3123021" y="2759267"/>
                  </a:lnTo>
                  <a:lnTo>
                    <a:pt x="3166405" y="2731381"/>
                  </a:lnTo>
                  <a:lnTo>
                    <a:pt x="3210004" y="2703639"/>
                  </a:lnTo>
                  <a:lnTo>
                    <a:pt x="3253819" y="2676041"/>
                  </a:lnTo>
                  <a:lnTo>
                    <a:pt x="3297850" y="2648591"/>
                  </a:lnTo>
                  <a:lnTo>
                    <a:pt x="3342097" y="2621292"/>
                  </a:lnTo>
                  <a:lnTo>
                    <a:pt x="3386561" y="2594146"/>
                  </a:lnTo>
                  <a:lnTo>
                    <a:pt x="3431242" y="2567154"/>
                  </a:lnTo>
                  <a:lnTo>
                    <a:pt x="3476139" y="2540321"/>
                  </a:lnTo>
                  <a:lnTo>
                    <a:pt x="3521255" y="2513648"/>
                  </a:lnTo>
                  <a:lnTo>
                    <a:pt x="3566588" y="2487138"/>
                  </a:lnTo>
                  <a:lnTo>
                    <a:pt x="3612140" y="2460794"/>
                  </a:lnTo>
                  <a:lnTo>
                    <a:pt x="3657911" y="2434617"/>
                  </a:lnTo>
                  <a:lnTo>
                    <a:pt x="3703900" y="2408611"/>
                  </a:lnTo>
                  <a:lnTo>
                    <a:pt x="3750109" y="2382777"/>
                  </a:lnTo>
                  <a:lnTo>
                    <a:pt x="3796538" y="2357119"/>
                  </a:lnTo>
                  <a:lnTo>
                    <a:pt x="3837670" y="2334579"/>
                  </a:lnTo>
                  <a:lnTo>
                    <a:pt x="3878669" y="2312237"/>
                  </a:lnTo>
                  <a:lnTo>
                    <a:pt x="3919551" y="2290089"/>
                  </a:lnTo>
                  <a:lnTo>
                    <a:pt x="3960331" y="2268130"/>
                  </a:lnTo>
                  <a:lnTo>
                    <a:pt x="4001024" y="2246355"/>
                  </a:lnTo>
                  <a:lnTo>
                    <a:pt x="4041647" y="2224759"/>
                  </a:lnTo>
                  <a:lnTo>
                    <a:pt x="4082214" y="2203337"/>
                  </a:lnTo>
                  <a:lnTo>
                    <a:pt x="4122741" y="2182085"/>
                  </a:lnTo>
                  <a:lnTo>
                    <a:pt x="4163244" y="2160997"/>
                  </a:lnTo>
                  <a:lnTo>
                    <a:pt x="4203738" y="2140069"/>
                  </a:lnTo>
                  <a:lnTo>
                    <a:pt x="4244239" y="2119295"/>
                  </a:lnTo>
                  <a:lnTo>
                    <a:pt x="4284763" y="2098671"/>
                  </a:lnTo>
                  <a:lnTo>
                    <a:pt x="4325325" y="2078192"/>
                  </a:lnTo>
                  <a:lnTo>
                    <a:pt x="4365940" y="2057853"/>
                  </a:lnTo>
                  <a:lnTo>
                    <a:pt x="4406624" y="2037649"/>
                  </a:lnTo>
                  <a:lnTo>
                    <a:pt x="4447393" y="2017575"/>
                  </a:lnTo>
                  <a:lnTo>
                    <a:pt x="4488262" y="1997627"/>
                  </a:lnTo>
                  <a:lnTo>
                    <a:pt x="4529246" y="1977799"/>
                  </a:lnTo>
                  <a:lnTo>
                    <a:pt x="4570362" y="1958087"/>
                  </a:lnTo>
                  <a:lnTo>
                    <a:pt x="4611625" y="1938485"/>
                  </a:lnTo>
                  <a:lnTo>
                    <a:pt x="4653050" y="1918990"/>
                  </a:lnTo>
                  <a:lnTo>
                    <a:pt x="4694654" y="1899595"/>
                  </a:lnTo>
                  <a:lnTo>
                    <a:pt x="4736450" y="1880296"/>
                  </a:lnTo>
                  <a:lnTo>
                    <a:pt x="4778456" y="1861088"/>
                  </a:lnTo>
                  <a:lnTo>
                    <a:pt x="4820686" y="1841967"/>
                  </a:lnTo>
                  <a:lnTo>
                    <a:pt x="4863157" y="1822926"/>
                  </a:lnTo>
                  <a:lnTo>
                    <a:pt x="4905883" y="1803963"/>
                  </a:lnTo>
                  <a:lnTo>
                    <a:pt x="4948881" y="1785071"/>
                  </a:lnTo>
                  <a:lnTo>
                    <a:pt x="4992165" y="1766245"/>
                  </a:lnTo>
                  <a:lnTo>
                    <a:pt x="5035752" y="1747482"/>
                  </a:lnTo>
                  <a:lnTo>
                    <a:pt x="5079656" y="1728775"/>
                  </a:lnTo>
                  <a:lnTo>
                    <a:pt x="5123895" y="1710120"/>
                  </a:lnTo>
                  <a:lnTo>
                    <a:pt x="5168482" y="1691513"/>
                  </a:lnTo>
                  <a:lnTo>
                    <a:pt x="5213433" y="1672948"/>
                  </a:lnTo>
                  <a:lnTo>
                    <a:pt x="5258765" y="1654420"/>
                  </a:lnTo>
                  <a:lnTo>
                    <a:pt x="5304493" y="1635924"/>
                  </a:lnTo>
                  <a:lnTo>
                    <a:pt x="5350632" y="1617456"/>
                  </a:lnTo>
                  <a:lnTo>
                    <a:pt x="5397198" y="1599011"/>
                  </a:lnTo>
                  <a:lnTo>
                    <a:pt x="5444206" y="1580584"/>
                  </a:lnTo>
                  <a:lnTo>
                    <a:pt x="5491672" y="1562170"/>
                  </a:lnTo>
                  <a:lnTo>
                    <a:pt x="5539611" y="1543763"/>
                  </a:lnTo>
                  <a:lnTo>
                    <a:pt x="5588039" y="1525360"/>
                  </a:lnTo>
                  <a:lnTo>
                    <a:pt x="5636972" y="1506955"/>
                  </a:lnTo>
                  <a:lnTo>
                    <a:pt x="5686426" y="1488544"/>
                  </a:lnTo>
                  <a:lnTo>
                    <a:pt x="5736414" y="1470120"/>
                  </a:lnTo>
                  <a:lnTo>
                    <a:pt x="5786954" y="1451681"/>
                  </a:lnTo>
                  <a:lnTo>
                    <a:pt x="5838061" y="1433220"/>
                  </a:lnTo>
                  <a:lnTo>
                    <a:pt x="5889750" y="1414733"/>
                  </a:lnTo>
                  <a:lnTo>
                    <a:pt x="5942037" y="1396215"/>
                  </a:lnTo>
                  <a:lnTo>
                    <a:pt x="5994938" y="1377661"/>
                  </a:lnTo>
                  <a:lnTo>
                    <a:pt x="6048467" y="1359066"/>
                  </a:lnTo>
                  <a:lnTo>
                    <a:pt x="6102642" y="1340426"/>
                  </a:lnTo>
                  <a:lnTo>
                    <a:pt x="6157476" y="1321735"/>
                  </a:lnTo>
                  <a:lnTo>
                    <a:pt x="6212986" y="1302988"/>
                  </a:lnTo>
                  <a:lnTo>
                    <a:pt x="6269187" y="1284181"/>
                  </a:lnTo>
                  <a:lnTo>
                    <a:pt x="6326094" y="1265309"/>
                  </a:lnTo>
                  <a:lnTo>
                    <a:pt x="6383725" y="1246366"/>
                  </a:lnTo>
                  <a:lnTo>
                    <a:pt x="6442093" y="1227348"/>
                  </a:lnTo>
                  <a:lnTo>
                    <a:pt x="6501214" y="1208251"/>
                  </a:lnTo>
                  <a:lnTo>
                    <a:pt x="6561105" y="1189069"/>
                  </a:lnTo>
                  <a:lnTo>
                    <a:pt x="6621780" y="1169797"/>
                  </a:lnTo>
                  <a:lnTo>
                    <a:pt x="6661560" y="1157257"/>
                  </a:lnTo>
                  <a:lnTo>
                    <a:pt x="6701643" y="1144722"/>
                  </a:lnTo>
                  <a:lnTo>
                    <a:pt x="6742025" y="1132189"/>
                  </a:lnTo>
                  <a:lnTo>
                    <a:pt x="6782703" y="1119659"/>
                  </a:lnTo>
                  <a:lnTo>
                    <a:pt x="6823673" y="1107132"/>
                  </a:lnTo>
                  <a:lnTo>
                    <a:pt x="6864934" y="1094608"/>
                  </a:lnTo>
                  <a:lnTo>
                    <a:pt x="6906480" y="1082087"/>
                  </a:lnTo>
                  <a:lnTo>
                    <a:pt x="6948309" y="1069568"/>
                  </a:lnTo>
                  <a:lnTo>
                    <a:pt x="6990418" y="1057053"/>
                  </a:lnTo>
                  <a:lnTo>
                    <a:pt x="7032804" y="1044540"/>
                  </a:lnTo>
                  <a:lnTo>
                    <a:pt x="7075462" y="1032030"/>
                  </a:lnTo>
                  <a:lnTo>
                    <a:pt x="7118391" y="1019523"/>
                  </a:lnTo>
                  <a:lnTo>
                    <a:pt x="7161586" y="1007019"/>
                  </a:lnTo>
                  <a:lnTo>
                    <a:pt x="7205044" y="994517"/>
                  </a:lnTo>
                  <a:lnTo>
                    <a:pt x="7248763" y="982018"/>
                  </a:lnTo>
                  <a:lnTo>
                    <a:pt x="7292739" y="969522"/>
                  </a:lnTo>
                  <a:lnTo>
                    <a:pt x="7336968" y="957028"/>
                  </a:lnTo>
                  <a:lnTo>
                    <a:pt x="7381448" y="944536"/>
                  </a:lnTo>
                  <a:lnTo>
                    <a:pt x="7426175" y="932047"/>
                  </a:lnTo>
                  <a:lnTo>
                    <a:pt x="7471146" y="919561"/>
                  </a:lnTo>
                  <a:lnTo>
                    <a:pt x="7516357" y="907077"/>
                  </a:lnTo>
                  <a:lnTo>
                    <a:pt x="7561806" y="894595"/>
                  </a:lnTo>
                  <a:lnTo>
                    <a:pt x="7607489" y="882116"/>
                  </a:lnTo>
                  <a:lnTo>
                    <a:pt x="7653403" y="869639"/>
                  </a:lnTo>
                  <a:lnTo>
                    <a:pt x="7699545" y="857164"/>
                  </a:lnTo>
                  <a:lnTo>
                    <a:pt x="7745911" y="844691"/>
                  </a:lnTo>
                  <a:lnTo>
                    <a:pt x="7792498" y="832221"/>
                  </a:lnTo>
                  <a:lnTo>
                    <a:pt x="7839303" y="819753"/>
                  </a:lnTo>
                  <a:lnTo>
                    <a:pt x="7886322" y="807287"/>
                  </a:lnTo>
                  <a:lnTo>
                    <a:pt x="7933553" y="794824"/>
                  </a:lnTo>
                  <a:lnTo>
                    <a:pt x="7980992" y="782362"/>
                  </a:lnTo>
                  <a:lnTo>
                    <a:pt x="8028636" y="769902"/>
                  </a:lnTo>
                  <a:lnTo>
                    <a:pt x="8076482" y="757445"/>
                  </a:lnTo>
                  <a:lnTo>
                    <a:pt x="8124525" y="744989"/>
                  </a:lnTo>
                  <a:lnTo>
                    <a:pt x="8172764" y="732535"/>
                  </a:lnTo>
                  <a:lnTo>
                    <a:pt x="8221195" y="720084"/>
                  </a:lnTo>
                  <a:lnTo>
                    <a:pt x="8269815" y="707634"/>
                  </a:lnTo>
                  <a:lnTo>
                    <a:pt x="8318620" y="695186"/>
                  </a:lnTo>
                  <a:lnTo>
                    <a:pt x="8367606" y="682740"/>
                  </a:lnTo>
                  <a:lnTo>
                    <a:pt x="8416772" y="670295"/>
                  </a:lnTo>
                  <a:lnTo>
                    <a:pt x="8466113" y="657852"/>
                  </a:lnTo>
                  <a:lnTo>
                    <a:pt x="8515627" y="645411"/>
                  </a:lnTo>
                  <a:lnTo>
                    <a:pt x="8565310" y="632972"/>
                  </a:lnTo>
                  <a:lnTo>
                    <a:pt x="8615158" y="620535"/>
                  </a:lnTo>
                  <a:lnTo>
                    <a:pt x="8665170" y="608098"/>
                  </a:lnTo>
                  <a:lnTo>
                    <a:pt x="8715340" y="595664"/>
                  </a:lnTo>
                  <a:lnTo>
                    <a:pt x="8765667" y="583231"/>
                  </a:lnTo>
                  <a:lnTo>
                    <a:pt x="8816146" y="570800"/>
                  </a:lnTo>
                  <a:lnTo>
                    <a:pt x="8866775" y="558370"/>
                  </a:lnTo>
                  <a:lnTo>
                    <a:pt x="8917550" y="545941"/>
                  </a:lnTo>
                  <a:lnTo>
                    <a:pt x="8968468" y="533514"/>
                  </a:lnTo>
                  <a:lnTo>
                    <a:pt x="9019526" y="521089"/>
                  </a:lnTo>
                  <a:lnTo>
                    <a:pt x="9070721" y="508664"/>
                  </a:lnTo>
                  <a:lnTo>
                    <a:pt x="9122049" y="496241"/>
                  </a:lnTo>
                  <a:lnTo>
                    <a:pt x="9173507" y="483819"/>
                  </a:lnTo>
                  <a:lnTo>
                    <a:pt x="9225091" y="471399"/>
                  </a:lnTo>
                  <a:lnTo>
                    <a:pt x="9276800" y="458979"/>
                  </a:lnTo>
                  <a:lnTo>
                    <a:pt x="9328628" y="446561"/>
                  </a:lnTo>
                  <a:lnTo>
                    <a:pt x="9380574" y="434144"/>
                  </a:lnTo>
                  <a:lnTo>
                    <a:pt x="9432633" y="421728"/>
                  </a:lnTo>
                  <a:lnTo>
                    <a:pt x="9484803" y="409313"/>
                  </a:lnTo>
                  <a:lnTo>
                    <a:pt x="9537080" y="396900"/>
                  </a:lnTo>
                  <a:lnTo>
                    <a:pt x="9589461" y="384487"/>
                  </a:lnTo>
                  <a:lnTo>
                    <a:pt x="9641943" y="372075"/>
                  </a:lnTo>
                  <a:lnTo>
                    <a:pt x="9694523" y="359664"/>
                  </a:lnTo>
                  <a:lnTo>
                    <a:pt x="9747196" y="347254"/>
                  </a:lnTo>
                  <a:lnTo>
                    <a:pt x="9799961" y="334845"/>
                  </a:lnTo>
                  <a:lnTo>
                    <a:pt x="9852813" y="322436"/>
                  </a:lnTo>
                  <a:lnTo>
                    <a:pt x="9905750" y="310029"/>
                  </a:lnTo>
                  <a:lnTo>
                    <a:pt x="9958768" y="297622"/>
                  </a:lnTo>
                  <a:lnTo>
                    <a:pt x="10011865" y="285216"/>
                  </a:lnTo>
                  <a:lnTo>
                    <a:pt x="10065036" y="272811"/>
                  </a:lnTo>
                  <a:lnTo>
                    <a:pt x="10118278" y="260406"/>
                  </a:lnTo>
                  <a:lnTo>
                    <a:pt x="10171589" y="248002"/>
                  </a:lnTo>
                  <a:lnTo>
                    <a:pt x="10224964" y="235598"/>
                  </a:lnTo>
                  <a:lnTo>
                    <a:pt x="10278401" y="223195"/>
                  </a:lnTo>
                  <a:lnTo>
                    <a:pt x="10331897" y="210793"/>
                  </a:lnTo>
                  <a:lnTo>
                    <a:pt x="10385448" y="198391"/>
                  </a:lnTo>
                  <a:lnTo>
                    <a:pt x="10439051" y="185990"/>
                  </a:lnTo>
                  <a:lnTo>
                    <a:pt x="10492703" y="173589"/>
                  </a:lnTo>
                  <a:lnTo>
                    <a:pt x="10546400" y="161188"/>
                  </a:lnTo>
                  <a:lnTo>
                    <a:pt x="10600139" y="148788"/>
                  </a:lnTo>
                  <a:lnTo>
                    <a:pt x="10653918" y="136388"/>
                  </a:lnTo>
                  <a:lnTo>
                    <a:pt x="10707732" y="123988"/>
                  </a:lnTo>
                  <a:lnTo>
                    <a:pt x="10761578" y="111589"/>
                  </a:lnTo>
                  <a:lnTo>
                    <a:pt x="10815454" y="99189"/>
                  </a:lnTo>
                  <a:lnTo>
                    <a:pt x="10869355" y="86790"/>
                  </a:lnTo>
                  <a:lnTo>
                    <a:pt x="10923280" y="74391"/>
                  </a:lnTo>
                  <a:lnTo>
                    <a:pt x="10977223" y="61993"/>
                  </a:lnTo>
                  <a:lnTo>
                    <a:pt x="11031183" y="49594"/>
                  </a:lnTo>
                  <a:lnTo>
                    <a:pt x="11085156" y="37195"/>
                  </a:lnTo>
                  <a:lnTo>
                    <a:pt x="11139139" y="24797"/>
                  </a:lnTo>
                  <a:lnTo>
                    <a:pt x="11193127" y="12398"/>
                  </a:lnTo>
                  <a:lnTo>
                    <a:pt x="11247119" y="0"/>
                  </a:lnTo>
                </a:path>
              </a:pathLst>
            </a:custGeom>
            <a:ln w="28956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595122"/>
              <a:ext cx="11247120" cy="5760720"/>
            </a:xfrm>
            <a:custGeom>
              <a:avLst/>
              <a:gdLst/>
              <a:ahLst/>
              <a:cxnLst/>
              <a:rect l="l" t="t" r="r" b="b"/>
              <a:pathLst>
                <a:path w="11247120" h="5760720">
                  <a:moveTo>
                    <a:pt x="11247119" y="0"/>
                  </a:moveTo>
                  <a:lnTo>
                    <a:pt x="11217043" y="39440"/>
                  </a:lnTo>
                  <a:lnTo>
                    <a:pt x="11186958" y="78878"/>
                  </a:lnTo>
                  <a:lnTo>
                    <a:pt x="11156856" y="118308"/>
                  </a:lnTo>
                  <a:lnTo>
                    <a:pt x="11126729" y="157728"/>
                  </a:lnTo>
                  <a:lnTo>
                    <a:pt x="11096568" y="197134"/>
                  </a:lnTo>
                  <a:lnTo>
                    <a:pt x="11066367" y="236523"/>
                  </a:lnTo>
                  <a:lnTo>
                    <a:pt x="11036116" y="275891"/>
                  </a:lnTo>
                  <a:lnTo>
                    <a:pt x="11005807" y="315235"/>
                  </a:lnTo>
                  <a:lnTo>
                    <a:pt x="10975432" y="354551"/>
                  </a:lnTo>
                  <a:lnTo>
                    <a:pt x="10944983" y="393836"/>
                  </a:lnTo>
                  <a:lnTo>
                    <a:pt x="10914452" y="433086"/>
                  </a:lnTo>
                  <a:lnTo>
                    <a:pt x="10883830" y="472299"/>
                  </a:lnTo>
                  <a:lnTo>
                    <a:pt x="10853109" y="511469"/>
                  </a:lnTo>
                  <a:lnTo>
                    <a:pt x="10822281" y="550595"/>
                  </a:lnTo>
                  <a:lnTo>
                    <a:pt x="10791338" y="589672"/>
                  </a:lnTo>
                  <a:lnTo>
                    <a:pt x="10760272" y="628697"/>
                  </a:lnTo>
                  <a:lnTo>
                    <a:pt x="10729074" y="667666"/>
                  </a:lnTo>
                  <a:lnTo>
                    <a:pt x="10697736" y="706577"/>
                  </a:lnTo>
                  <a:lnTo>
                    <a:pt x="10666250" y="745425"/>
                  </a:lnTo>
                  <a:lnTo>
                    <a:pt x="10634608" y="784207"/>
                  </a:lnTo>
                  <a:lnTo>
                    <a:pt x="10602801" y="822920"/>
                  </a:lnTo>
                  <a:lnTo>
                    <a:pt x="10570822" y="861561"/>
                  </a:lnTo>
                  <a:lnTo>
                    <a:pt x="10538662" y="900125"/>
                  </a:lnTo>
                  <a:lnTo>
                    <a:pt x="10506313" y="938609"/>
                  </a:lnTo>
                  <a:lnTo>
                    <a:pt x="10473766" y="977010"/>
                  </a:lnTo>
                  <a:lnTo>
                    <a:pt x="10441014" y="1015324"/>
                  </a:lnTo>
                  <a:lnTo>
                    <a:pt x="10408048" y="1053549"/>
                  </a:lnTo>
                  <a:lnTo>
                    <a:pt x="10374861" y="1091680"/>
                  </a:lnTo>
                  <a:lnTo>
                    <a:pt x="10341443" y="1129713"/>
                  </a:lnTo>
                  <a:lnTo>
                    <a:pt x="10307787" y="1167647"/>
                  </a:lnTo>
                  <a:lnTo>
                    <a:pt x="10273885" y="1205476"/>
                  </a:lnTo>
                  <a:lnTo>
                    <a:pt x="10239727" y="1243198"/>
                  </a:lnTo>
                  <a:lnTo>
                    <a:pt x="10205307" y="1280809"/>
                  </a:lnTo>
                  <a:lnTo>
                    <a:pt x="10170616" y="1318305"/>
                  </a:lnTo>
                  <a:lnTo>
                    <a:pt x="10135645" y="1355684"/>
                  </a:lnTo>
                  <a:lnTo>
                    <a:pt x="10100387" y="1392941"/>
                  </a:lnTo>
                  <a:lnTo>
                    <a:pt x="10064833" y="1430074"/>
                  </a:lnTo>
                  <a:lnTo>
                    <a:pt x="10028975" y="1467079"/>
                  </a:lnTo>
                  <a:lnTo>
                    <a:pt x="9992805" y="1503951"/>
                  </a:lnTo>
                  <a:lnTo>
                    <a:pt x="9956314" y="1540689"/>
                  </a:lnTo>
                  <a:lnTo>
                    <a:pt x="9919495" y="1577288"/>
                  </a:lnTo>
                  <a:lnTo>
                    <a:pt x="9882340" y="1613745"/>
                  </a:lnTo>
                  <a:lnTo>
                    <a:pt x="9844839" y="1650056"/>
                  </a:lnTo>
                  <a:lnTo>
                    <a:pt x="9806985" y="1686218"/>
                  </a:lnTo>
                  <a:lnTo>
                    <a:pt x="9768769" y="1722228"/>
                  </a:lnTo>
                  <a:lnTo>
                    <a:pt x="9730184" y="1758082"/>
                  </a:lnTo>
                  <a:lnTo>
                    <a:pt x="9691221" y="1793776"/>
                  </a:lnTo>
                  <a:lnTo>
                    <a:pt x="9651873" y="1829307"/>
                  </a:lnTo>
                  <a:lnTo>
                    <a:pt x="9616614" y="1860803"/>
                  </a:lnTo>
                  <a:lnTo>
                    <a:pt x="9581153" y="1892254"/>
                  </a:lnTo>
                  <a:lnTo>
                    <a:pt x="9545491" y="1923657"/>
                  </a:lnTo>
                  <a:lnTo>
                    <a:pt x="9509626" y="1955011"/>
                  </a:lnTo>
                  <a:lnTo>
                    <a:pt x="9473558" y="1986312"/>
                  </a:lnTo>
                  <a:lnTo>
                    <a:pt x="9437287" y="2017558"/>
                  </a:lnTo>
                  <a:lnTo>
                    <a:pt x="9400812" y="2048747"/>
                  </a:lnTo>
                  <a:lnTo>
                    <a:pt x="9364133" y="2079876"/>
                  </a:lnTo>
                  <a:lnTo>
                    <a:pt x="9327251" y="2110942"/>
                  </a:lnTo>
                  <a:lnTo>
                    <a:pt x="9290163" y="2141944"/>
                  </a:lnTo>
                  <a:lnTo>
                    <a:pt x="9252871" y="2172878"/>
                  </a:lnTo>
                  <a:lnTo>
                    <a:pt x="9215373" y="2203742"/>
                  </a:lnTo>
                  <a:lnTo>
                    <a:pt x="9177670" y="2234534"/>
                  </a:lnTo>
                  <a:lnTo>
                    <a:pt x="9139761" y="2265251"/>
                  </a:lnTo>
                  <a:lnTo>
                    <a:pt x="9101646" y="2295890"/>
                  </a:lnTo>
                  <a:lnTo>
                    <a:pt x="9063324" y="2326449"/>
                  </a:lnTo>
                  <a:lnTo>
                    <a:pt x="9024795" y="2356926"/>
                  </a:lnTo>
                  <a:lnTo>
                    <a:pt x="8986059" y="2387317"/>
                  </a:lnTo>
                  <a:lnTo>
                    <a:pt x="8947115" y="2417621"/>
                  </a:lnTo>
                  <a:lnTo>
                    <a:pt x="8907963" y="2447835"/>
                  </a:lnTo>
                  <a:lnTo>
                    <a:pt x="8868602" y="2477957"/>
                  </a:lnTo>
                  <a:lnTo>
                    <a:pt x="8829033" y="2507983"/>
                  </a:lnTo>
                  <a:lnTo>
                    <a:pt x="8789255" y="2537912"/>
                  </a:lnTo>
                  <a:lnTo>
                    <a:pt x="8749268" y="2567741"/>
                  </a:lnTo>
                  <a:lnTo>
                    <a:pt x="8709071" y="2597467"/>
                  </a:lnTo>
                  <a:lnTo>
                    <a:pt x="8668664" y="2627088"/>
                  </a:lnTo>
                  <a:lnTo>
                    <a:pt x="8628046" y="2656601"/>
                  </a:lnTo>
                  <a:lnTo>
                    <a:pt x="8587218" y="2686005"/>
                  </a:lnTo>
                  <a:lnTo>
                    <a:pt x="8546178" y="2715295"/>
                  </a:lnTo>
                  <a:lnTo>
                    <a:pt x="8504927" y="2744471"/>
                  </a:lnTo>
                  <a:lnTo>
                    <a:pt x="8463465" y="2773528"/>
                  </a:lnTo>
                  <a:lnTo>
                    <a:pt x="8421790" y="2802466"/>
                  </a:lnTo>
                  <a:lnTo>
                    <a:pt x="8379903" y="2831281"/>
                  </a:lnTo>
                  <a:lnTo>
                    <a:pt x="8337803" y="2859970"/>
                  </a:lnTo>
                  <a:lnTo>
                    <a:pt x="8295490" y="2888532"/>
                  </a:lnTo>
                  <a:lnTo>
                    <a:pt x="8252963" y="2916964"/>
                  </a:lnTo>
                  <a:lnTo>
                    <a:pt x="8210222" y="2945263"/>
                  </a:lnTo>
                  <a:lnTo>
                    <a:pt x="8167267" y="2973426"/>
                  </a:lnTo>
                  <a:lnTo>
                    <a:pt x="8124098" y="3001452"/>
                  </a:lnTo>
                  <a:lnTo>
                    <a:pt x="8080714" y="3029338"/>
                  </a:lnTo>
                  <a:lnTo>
                    <a:pt x="8037115" y="3057080"/>
                  </a:lnTo>
                  <a:lnTo>
                    <a:pt x="7993300" y="3084678"/>
                  </a:lnTo>
                  <a:lnTo>
                    <a:pt x="7949269" y="3112128"/>
                  </a:lnTo>
                  <a:lnTo>
                    <a:pt x="7905022" y="3139427"/>
                  </a:lnTo>
                  <a:lnTo>
                    <a:pt x="7860558" y="3166573"/>
                  </a:lnTo>
                  <a:lnTo>
                    <a:pt x="7815877" y="3193565"/>
                  </a:lnTo>
                  <a:lnTo>
                    <a:pt x="7770980" y="3220398"/>
                  </a:lnTo>
                  <a:lnTo>
                    <a:pt x="7725864" y="3247071"/>
                  </a:lnTo>
                  <a:lnTo>
                    <a:pt x="7680531" y="3273581"/>
                  </a:lnTo>
                  <a:lnTo>
                    <a:pt x="7634979" y="3299925"/>
                  </a:lnTo>
                  <a:lnTo>
                    <a:pt x="7589208" y="3326102"/>
                  </a:lnTo>
                  <a:lnTo>
                    <a:pt x="7543219" y="3352108"/>
                  </a:lnTo>
                  <a:lnTo>
                    <a:pt x="7497010" y="3377942"/>
                  </a:lnTo>
                  <a:lnTo>
                    <a:pt x="7450582" y="3403600"/>
                  </a:lnTo>
                  <a:lnTo>
                    <a:pt x="7409449" y="3426140"/>
                  </a:lnTo>
                  <a:lnTo>
                    <a:pt x="7368450" y="3448482"/>
                  </a:lnTo>
                  <a:lnTo>
                    <a:pt x="7327568" y="3470630"/>
                  </a:lnTo>
                  <a:lnTo>
                    <a:pt x="7286788" y="3492589"/>
                  </a:lnTo>
                  <a:lnTo>
                    <a:pt x="7246095" y="3514364"/>
                  </a:lnTo>
                  <a:lnTo>
                    <a:pt x="7205472" y="3535960"/>
                  </a:lnTo>
                  <a:lnTo>
                    <a:pt x="7164905" y="3557382"/>
                  </a:lnTo>
                  <a:lnTo>
                    <a:pt x="7124378" y="3578634"/>
                  </a:lnTo>
                  <a:lnTo>
                    <a:pt x="7083875" y="3599722"/>
                  </a:lnTo>
                  <a:lnTo>
                    <a:pt x="7043381" y="3620650"/>
                  </a:lnTo>
                  <a:lnTo>
                    <a:pt x="7002880" y="3641424"/>
                  </a:lnTo>
                  <a:lnTo>
                    <a:pt x="6962356" y="3662048"/>
                  </a:lnTo>
                  <a:lnTo>
                    <a:pt x="6921794" y="3682527"/>
                  </a:lnTo>
                  <a:lnTo>
                    <a:pt x="6881179" y="3702866"/>
                  </a:lnTo>
                  <a:lnTo>
                    <a:pt x="6840495" y="3723070"/>
                  </a:lnTo>
                  <a:lnTo>
                    <a:pt x="6799726" y="3743144"/>
                  </a:lnTo>
                  <a:lnTo>
                    <a:pt x="6758857" y="3763092"/>
                  </a:lnTo>
                  <a:lnTo>
                    <a:pt x="6717873" y="3782920"/>
                  </a:lnTo>
                  <a:lnTo>
                    <a:pt x="6676757" y="3802632"/>
                  </a:lnTo>
                  <a:lnTo>
                    <a:pt x="6635494" y="3822234"/>
                  </a:lnTo>
                  <a:lnTo>
                    <a:pt x="6594069" y="3841729"/>
                  </a:lnTo>
                  <a:lnTo>
                    <a:pt x="6552465" y="3861124"/>
                  </a:lnTo>
                  <a:lnTo>
                    <a:pt x="6510669" y="3880423"/>
                  </a:lnTo>
                  <a:lnTo>
                    <a:pt x="6468663" y="3899631"/>
                  </a:lnTo>
                  <a:lnTo>
                    <a:pt x="6426433" y="3918752"/>
                  </a:lnTo>
                  <a:lnTo>
                    <a:pt x="6383962" y="3937793"/>
                  </a:lnTo>
                  <a:lnTo>
                    <a:pt x="6341236" y="3956756"/>
                  </a:lnTo>
                  <a:lnTo>
                    <a:pt x="6298238" y="3975648"/>
                  </a:lnTo>
                  <a:lnTo>
                    <a:pt x="6254954" y="3994474"/>
                  </a:lnTo>
                  <a:lnTo>
                    <a:pt x="6211367" y="4013237"/>
                  </a:lnTo>
                  <a:lnTo>
                    <a:pt x="6167463" y="4031944"/>
                  </a:lnTo>
                  <a:lnTo>
                    <a:pt x="6123224" y="4050599"/>
                  </a:lnTo>
                  <a:lnTo>
                    <a:pt x="6078637" y="4069206"/>
                  </a:lnTo>
                  <a:lnTo>
                    <a:pt x="6033686" y="4087771"/>
                  </a:lnTo>
                  <a:lnTo>
                    <a:pt x="5988354" y="4106299"/>
                  </a:lnTo>
                  <a:lnTo>
                    <a:pt x="5942626" y="4124795"/>
                  </a:lnTo>
                  <a:lnTo>
                    <a:pt x="5896487" y="4143263"/>
                  </a:lnTo>
                  <a:lnTo>
                    <a:pt x="5849921" y="4161708"/>
                  </a:lnTo>
                  <a:lnTo>
                    <a:pt x="5802913" y="4180135"/>
                  </a:lnTo>
                  <a:lnTo>
                    <a:pt x="5755447" y="4198549"/>
                  </a:lnTo>
                  <a:lnTo>
                    <a:pt x="5707508" y="4216956"/>
                  </a:lnTo>
                  <a:lnTo>
                    <a:pt x="5659080" y="4235359"/>
                  </a:lnTo>
                  <a:lnTo>
                    <a:pt x="5610147" y="4253764"/>
                  </a:lnTo>
                  <a:lnTo>
                    <a:pt x="5560693" y="4272175"/>
                  </a:lnTo>
                  <a:lnTo>
                    <a:pt x="5510705" y="4290599"/>
                  </a:lnTo>
                  <a:lnTo>
                    <a:pt x="5460165" y="4309038"/>
                  </a:lnTo>
                  <a:lnTo>
                    <a:pt x="5409058" y="4327499"/>
                  </a:lnTo>
                  <a:lnTo>
                    <a:pt x="5357369" y="4345986"/>
                  </a:lnTo>
                  <a:lnTo>
                    <a:pt x="5305082" y="4364504"/>
                  </a:lnTo>
                  <a:lnTo>
                    <a:pt x="5252181" y="4383058"/>
                  </a:lnTo>
                  <a:lnTo>
                    <a:pt x="5198652" y="4401653"/>
                  </a:lnTo>
                  <a:lnTo>
                    <a:pt x="5144477" y="4420293"/>
                  </a:lnTo>
                  <a:lnTo>
                    <a:pt x="5089643" y="4438984"/>
                  </a:lnTo>
                  <a:lnTo>
                    <a:pt x="5034133" y="4457731"/>
                  </a:lnTo>
                  <a:lnTo>
                    <a:pt x="4977932" y="4476538"/>
                  </a:lnTo>
                  <a:lnTo>
                    <a:pt x="4921025" y="4495410"/>
                  </a:lnTo>
                  <a:lnTo>
                    <a:pt x="4863394" y="4514353"/>
                  </a:lnTo>
                  <a:lnTo>
                    <a:pt x="4805026" y="4533371"/>
                  </a:lnTo>
                  <a:lnTo>
                    <a:pt x="4745905" y="4552468"/>
                  </a:lnTo>
                  <a:lnTo>
                    <a:pt x="4686014" y="4571650"/>
                  </a:lnTo>
                  <a:lnTo>
                    <a:pt x="4625340" y="4590923"/>
                  </a:lnTo>
                  <a:lnTo>
                    <a:pt x="4585559" y="4603462"/>
                  </a:lnTo>
                  <a:lnTo>
                    <a:pt x="4545476" y="4615998"/>
                  </a:lnTo>
                  <a:lnTo>
                    <a:pt x="4505094" y="4628531"/>
                  </a:lnTo>
                  <a:lnTo>
                    <a:pt x="4464416" y="4641061"/>
                  </a:lnTo>
                  <a:lnTo>
                    <a:pt x="4423446" y="4653588"/>
                  </a:lnTo>
                  <a:lnTo>
                    <a:pt x="4382185" y="4666112"/>
                  </a:lnTo>
                  <a:lnTo>
                    <a:pt x="4340639" y="4678633"/>
                  </a:lnTo>
                  <a:lnTo>
                    <a:pt x="4298810" y="4691152"/>
                  </a:lnTo>
                  <a:lnTo>
                    <a:pt x="4256701" y="4703667"/>
                  </a:lnTo>
                  <a:lnTo>
                    <a:pt x="4214315" y="4716180"/>
                  </a:lnTo>
                  <a:lnTo>
                    <a:pt x="4171657" y="4728690"/>
                  </a:lnTo>
                  <a:lnTo>
                    <a:pt x="4128728" y="4741198"/>
                  </a:lnTo>
                  <a:lnTo>
                    <a:pt x="4085533" y="4753703"/>
                  </a:lnTo>
                  <a:lnTo>
                    <a:pt x="4042075" y="4766205"/>
                  </a:lnTo>
                  <a:lnTo>
                    <a:pt x="3998356" y="4778704"/>
                  </a:lnTo>
                  <a:lnTo>
                    <a:pt x="3954380" y="4791201"/>
                  </a:lnTo>
                  <a:lnTo>
                    <a:pt x="3910151" y="4803696"/>
                  </a:lnTo>
                  <a:lnTo>
                    <a:pt x="3865671" y="4816187"/>
                  </a:lnTo>
                  <a:lnTo>
                    <a:pt x="3820944" y="4828677"/>
                  </a:lnTo>
                  <a:lnTo>
                    <a:pt x="3775973" y="4841164"/>
                  </a:lnTo>
                  <a:lnTo>
                    <a:pt x="3730762" y="4853648"/>
                  </a:lnTo>
                  <a:lnTo>
                    <a:pt x="3685313" y="4866130"/>
                  </a:lnTo>
                  <a:lnTo>
                    <a:pt x="3639630" y="4878610"/>
                  </a:lnTo>
                  <a:lnTo>
                    <a:pt x="3593716" y="4891088"/>
                  </a:lnTo>
                  <a:lnTo>
                    <a:pt x="3547574" y="4903563"/>
                  </a:lnTo>
                  <a:lnTo>
                    <a:pt x="3501208" y="4916036"/>
                  </a:lnTo>
                  <a:lnTo>
                    <a:pt x="3454621" y="4928507"/>
                  </a:lnTo>
                  <a:lnTo>
                    <a:pt x="3407816" y="4940975"/>
                  </a:lnTo>
                  <a:lnTo>
                    <a:pt x="3360797" y="4953442"/>
                  </a:lnTo>
                  <a:lnTo>
                    <a:pt x="3313566" y="4965906"/>
                  </a:lnTo>
                  <a:lnTo>
                    <a:pt x="3266127" y="4978368"/>
                  </a:lnTo>
                  <a:lnTo>
                    <a:pt x="3218483" y="4990828"/>
                  </a:lnTo>
                  <a:lnTo>
                    <a:pt x="3170637" y="5003287"/>
                  </a:lnTo>
                  <a:lnTo>
                    <a:pt x="3122594" y="5015743"/>
                  </a:lnTo>
                  <a:lnTo>
                    <a:pt x="3074355" y="5028197"/>
                  </a:lnTo>
                  <a:lnTo>
                    <a:pt x="3025924" y="5040649"/>
                  </a:lnTo>
                  <a:lnTo>
                    <a:pt x="2977304" y="5053100"/>
                  </a:lnTo>
                  <a:lnTo>
                    <a:pt x="2928499" y="5065548"/>
                  </a:lnTo>
                  <a:lnTo>
                    <a:pt x="2879513" y="5077995"/>
                  </a:lnTo>
                  <a:lnTo>
                    <a:pt x="2830347" y="5090440"/>
                  </a:lnTo>
                  <a:lnTo>
                    <a:pt x="2781006" y="5102883"/>
                  </a:lnTo>
                  <a:lnTo>
                    <a:pt x="2731492" y="5115324"/>
                  </a:lnTo>
                  <a:lnTo>
                    <a:pt x="2681809" y="5127764"/>
                  </a:lnTo>
                  <a:lnTo>
                    <a:pt x="2631961" y="5140202"/>
                  </a:lnTo>
                  <a:lnTo>
                    <a:pt x="2581949" y="5152639"/>
                  </a:lnTo>
                  <a:lnTo>
                    <a:pt x="2531779" y="5165074"/>
                  </a:lnTo>
                  <a:lnTo>
                    <a:pt x="2481453" y="5177507"/>
                  </a:lnTo>
                  <a:lnTo>
                    <a:pt x="2430973" y="5189939"/>
                  </a:lnTo>
                  <a:lnTo>
                    <a:pt x="2380344" y="5202369"/>
                  </a:lnTo>
                  <a:lnTo>
                    <a:pt x="2329569" y="5214798"/>
                  </a:lnTo>
                  <a:lnTo>
                    <a:pt x="2278651" y="5227225"/>
                  </a:lnTo>
                  <a:lnTo>
                    <a:pt x="2227593" y="5239651"/>
                  </a:lnTo>
                  <a:lnTo>
                    <a:pt x="2176398" y="5252076"/>
                  </a:lnTo>
                  <a:lnTo>
                    <a:pt x="2125070" y="5264499"/>
                  </a:lnTo>
                  <a:lnTo>
                    <a:pt x="2073612" y="5276921"/>
                  </a:lnTo>
                  <a:lnTo>
                    <a:pt x="2022028" y="5289342"/>
                  </a:lnTo>
                  <a:lnTo>
                    <a:pt x="1970319" y="5301762"/>
                  </a:lnTo>
                  <a:lnTo>
                    <a:pt x="1918491" y="5314180"/>
                  </a:lnTo>
                  <a:lnTo>
                    <a:pt x="1866545" y="5326597"/>
                  </a:lnTo>
                  <a:lnTo>
                    <a:pt x="1814486" y="5339013"/>
                  </a:lnTo>
                  <a:lnTo>
                    <a:pt x="1762316" y="5351428"/>
                  </a:lnTo>
                  <a:lnTo>
                    <a:pt x="1710039" y="5363842"/>
                  </a:lnTo>
                  <a:lnTo>
                    <a:pt x="1657658" y="5376255"/>
                  </a:lnTo>
                  <a:lnTo>
                    <a:pt x="1605176" y="5388667"/>
                  </a:lnTo>
                  <a:lnTo>
                    <a:pt x="1552596" y="5401078"/>
                  </a:lnTo>
                  <a:lnTo>
                    <a:pt x="1499923" y="5413488"/>
                  </a:lnTo>
                  <a:lnTo>
                    <a:pt x="1447158" y="5425897"/>
                  </a:lnTo>
                  <a:lnTo>
                    <a:pt x="1394306" y="5438305"/>
                  </a:lnTo>
                  <a:lnTo>
                    <a:pt x="1341369" y="5450712"/>
                  </a:lnTo>
                  <a:lnTo>
                    <a:pt x="1288351" y="5463119"/>
                  </a:lnTo>
                  <a:lnTo>
                    <a:pt x="1235254" y="5475524"/>
                  </a:lnTo>
                  <a:lnTo>
                    <a:pt x="1182083" y="5487929"/>
                  </a:lnTo>
                  <a:lnTo>
                    <a:pt x="1128841" y="5500334"/>
                  </a:lnTo>
                  <a:lnTo>
                    <a:pt x="1075530" y="5512737"/>
                  </a:lnTo>
                  <a:lnTo>
                    <a:pt x="1022155" y="5525140"/>
                  </a:lnTo>
                  <a:lnTo>
                    <a:pt x="968718" y="5537543"/>
                  </a:lnTo>
                  <a:lnTo>
                    <a:pt x="915222" y="5549945"/>
                  </a:lnTo>
                  <a:lnTo>
                    <a:pt x="861671" y="5562346"/>
                  </a:lnTo>
                  <a:lnTo>
                    <a:pt x="808068" y="5574747"/>
                  </a:lnTo>
                  <a:lnTo>
                    <a:pt x="754416" y="5587147"/>
                  </a:lnTo>
                  <a:lnTo>
                    <a:pt x="700719" y="5599547"/>
                  </a:lnTo>
                  <a:lnTo>
                    <a:pt x="646980" y="5611946"/>
                  </a:lnTo>
                  <a:lnTo>
                    <a:pt x="593201" y="5624345"/>
                  </a:lnTo>
                  <a:lnTo>
                    <a:pt x="539387" y="5636744"/>
                  </a:lnTo>
                  <a:lnTo>
                    <a:pt x="485541" y="5649142"/>
                  </a:lnTo>
                  <a:lnTo>
                    <a:pt x="431665" y="5661541"/>
                  </a:lnTo>
                  <a:lnTo>
                    <a:pt x="377764" y="5673938"/>
                  </a:lnTo>
                  <a:lnTo>
                    <a:pt x="323839" y="5686336"/>
                  </a:lnTo>
                  <a:lnTo>
                    <a:pt x="269896" y="5698734"/>
                  </a:lnTo>
                  <a:lnTo>
                    <a:pt x="215936" y="5711131"/>
                  </a:lnTo>
                  <a:lnTo>
                    <a:pt x="161963" y="5723528"/>
                  </a:lnTo>
                  <a:lnTo>
                    <a:pt x="107980" y="5735925"/>
                  </a:lnTo>
                  <a:lnTo>
                    <a:pt x="53992" y="5748322"/>
                  </a:lnTo>
                  <a:lnTo>
                    <a:pt x="0" y="5760720"/>
                  </a:lnTo>
                </a:path>
              </a:pathLst>
            </a:custGeom>
            <a:ln w="28956">
              <a:solidFill>
                <a:srgbClr val="A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6065" y="1758484"/>
            <a:ext cx="165735" cy="10267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100" b="1" dirty="0">
                <a:solidFill>
                  <a:srgbClr val="A000FF"/>
                </a:solidFill>
                <a:latin typeface="Arial"/>
                <a:cs typeface="Arial"/>
              </a:rPr>
              <a:t>CO</a:t>
            </a:r>
            <a:r>
              <a:rPr sz="1100" b="1" spc="-5" dirty="0">
                <a:solidFill>
                  <a:srgbClr val="A000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A000FF"/>
                </a:solidFill>
                <a:latin typeface="Arial"/>
                <a:cs typeface="Arial"/>
              </a:rPr>
              <a:t>TEN</a:t>
            </a:r>
            <a:r>
              <a:rPr sz="1100" b="1" spc="-5" dirty="0">
                <a:solidFill>
                  <a:srgbClr val="A000FF"/>
                </a:solidFill>
                <a:latin typeface="Arial"/>
                <a:cs typeface="Arial"/>
              </a:rPr>
              <a:t>D</a:t>
            </a:r>
            <a:r>
              <a:rPr sz="1100" b="1" dirty="0">
                <a:solidFill>
                  <a:srgbClr val="A000FF"/>
                </a:solidFill>
                <a:latin typeface="Arial"/>
                <a:cs typeface="Arial"/>
              </a:rPr>
              <a:t>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065" y="3196691"/>
            <a:ext cx="165735" cy="6108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100" b="1" dirty="0">
                <a:solidFill>
                  <a:srgbClr val="00B9FF"/>
                </a:solidFill>
                <a:latin typeface="Arial"/>
                <a:cs typeface="Arial"/>
              </a:rPr>
              <a:t>C</a:t>
            </a:r>
            <a:r>
              <a:rPr sz="1100" b="1" spc="-10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00B9FF"/>
                </a:solidFill>
                <a:latin typeface="Arial"/>
                <a:cs typeface="Arial"/>
              </a:rPr>
              <a:t>DETS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065" y="527357"/>
            <a:ext cx="165735" cy="942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100" b="1" spc="50" dirty="0">
                <a:solidFill>
                  <a:srgbClr val="7500C0"/>
                </a:solidFill>
                <a:latin typeface="Arial"/>
                <a:cs typeface="Arial"/>
              </a:rPr>
              <a:t>CHAMPIONS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29755" y="4468444"/>
            <a:ext cx="99949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6F2F9F"/>
                </a:solidFill>
                <a:latin typeface="Arial"/>
                <a:cs typeface="Arial"/>
              </a:rPr>
              <a:t>Ecosystem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10" dirty="0">
                <a:solidFill>
                  <a:srgbClr val="6F2F9F"/>
                </a:solidFill>
                <a:latin typeface="Arial"/>
                <a:cs typeface="Arial"/>
              </a:rPr>
              <a:t>Pa</a:t>
            </a:r>
            <a:r>
              <a:rPr sz="1200" b="1" spc="55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1200" b="1" spc="50" dirty="0">
                <a:solidFill>
                  <a:srgbClr val="6F2F9F"/>
                </a:solidFill>
                <a:latin typeface="Arial"/>
                <a:cs typeface="Arial"/>
              </a:rPr>
              <a:t>tne</a:t>
            </a:r>
            <a:r>
              <a:rPr sz="1200" b="1" spc="55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1200" b="1" spc="-45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200" b="1" spc="35" dirty="0">
                <a:solidFill>
                  <a:srgbClr val="6F2F9F"/>
                </a:solidFill>
                <a:latin typeface="Arial"/>
                <a:cs typeface="Arial"/>
              </a:rPr>
              <a:t>h</a:t>
            </a:r>
            <a:r>
              <a:rPr sz="1200" b="1" spc="5" dirty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1200" b="1" dirty="0">
                <a:solidFill>
                  <a:srgbClr val="6F2F9F"/>
                </a:solidFill>
                <a:latin typeface="Arial"/>
                <a:cs typeface="Arial"/>
              </a:rPr>
              <a:t>ps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2976" y="3532632"/>
            <a:ext cx="1454150" cy="184785"/>
          </a:xfrm>
          <a:prstGeom prst="rect">
            <a:avLst/>
          </a:prstGeom>
          <a:solidFill>
            <a:srgbClr val="D5A4F5"/>
          </a:solidFill>
        </p:spPr>
        <p:txBody>
          <a:bodyPr vert="horz" wrap="square" lIns="0" tIns="2540" rIns="0" bIns="0" rtlCol="0">
            <a:spAutoFit/>
          </a:bodyPr>
          <a:lstStyle/>
          <a:p>
            <a:pPr marL="1270">
              <a:lnSpc>
                <a:spcPts val="1435"/>
              </a:lnSpc>
              <a:spcBef>
                <a:spcPts val="20"/>
              </a:spcBef>
            </a:pPr>
            <a:r>
              <a:rPr sz="1200" b="1" spc="-15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200" b="1" spc="30" dirty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sz="1200" b="1" spc="25" dirty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1200" b="1" spc="15" dirty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sz="1200" b="1" spc="25" dirty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sz="1200" b="1" spc="-1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200" b="1" spc="55" dirty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1200" b="1" spc="15" dirty="0">
                <a:solidFill>
                  <a:srgbClr val="6F2F9F"/>
                </a:solidFill>
                <a:latin typeface="Arial"/>
                <a:cs typeface="Arial"/>
              </a:rPr>
              <a:t>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4623" y="4227067"/>
            <a:ext cx="3194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C</a:t>
            </a:r>
            <a:r>
              <a:rPr sz="800" spc="20" dirty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800" spc="50" dirty="0">
                <a:solidFill>
                  <a:srgbClr val="252525"/>
                </a:solidFill>
                <a:latin typeface="Microsoft Sans Serif"/>
                <a:cs typeface="Microsoft Sans Serif"/>
              </a:rPr>
              <a:t>o</a:t>
            </a:r>
            <a:r>
              <a:rPr sz="800" spc="40" dirty="0">
                <a:solidFill>
                  <a:srgbClr val="252525"/>
                </a:solidFill>
                <a:latin typeface="Microsoft Sans Serif"/>
                <a:cs typeface="Microsoft Sans Serif"/>
              </a:rPr>
              <a:t>u</a:t>
            </a:r>
            <a:r>
              <a:rPr sz="800" spc="65" dirty="0">
                <a:solidFill>
                  <a:srgbClr val="252525"/>
                </a:solidFill>
                <a:latin typeface="Microsoft Sans Serif"/>
                <a:cs typeface="Microsoft Sans Serif"/>
              </a:rPr>
              <a:t>d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35707" y="4229100"/>
            <a:ext cx="182880" cy="18288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189858" y="3698494"/>
            <a:ext cx="651510" cy="2578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215"/>
              </a:spcBef>
            </a:pPr>
            <a:r>
              <a:rPr sz="800" spc="30" dirty="0">
                <a:solidFill>
                  <a:srgbClr val="252525"/>
                </a:solidFill>
                <a:latin typeface="Microsoft Sans Serif"/>
                <a:cs typeface="Microsoft Sans Serif"/>
              </a:rPr>
              <a:t>Au</a:t>
            </a:r>
            <a:r>
              <a:rPr sz="800" spc="70" dirty="0">
                <a:solidFill>
                  <a:srgbClr val="252525"/>
                </a:solidFill>
                <a:latin typeface="Microsoft Sans Serif"/>
                <a:cs typeface="Microsoft Sans Serif"/>
              </a:rPr>
              <a:t>t</a:t>
            </a:r>
            <a:r>
              <a:rPr sz="800" spc="45" dirty="0">
                <a:solidFill>
                  <a:srgbClr val="252525"/>
                </a:solidFill>
                <a:latin typeface="Microsoft Sans Serif"/>
                <a:cs typeface="Microsoft Sans Serif"/>
              </a:rPr>
              <a:t>o</a:t>
            </a:r>
            <a:r>
              <a:rPr sz="800" spc="55" dirty="0">
                <a:solidFill>
                  <a:srgbClr val="252525"/>
                </a:solidFill>
                <a:latin typeface="Microsoft Sans Serif"/>
                <a:cs typeface="Microsoft Sans Serif"/>
              </a:rPr>
              <a:t>nom</a:t>
            </a:r>
            <a:r>
              <a:rPr sz="800" spc="30" dirty="0">
                <a:solidFill>
                  <a:srgbClr val="252525"/>
                </a:solidFill>
                <a:latin typeface="Microsoft Sans Serif"/>
                <a:cs typeface="Microsoft Sans Serif"/>
              </a:rPr>
              <a:t>o</a:t>
            </a:r>
            <a:r>
              <a:rPr sz="800" spc="40" dirty="0">
                <a:solidFill>
                  <a:srgbClr val="252525"/>
                </a:solidFill>
                <a:latin typeface="Microsoft Sans Serif"/>
                <a:cs typeface="Microsoft Sans Serif"/>
              </a:rPr>
              <a:t>u</a:t>
            </a:r>
            <a:r>
              <a:rPr sz="8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s  </a:t>
            </a:r>
            <a:r>
              <a:rPr sz="800" spc="25" dirty="0">
                <a:solidFill>
                  <a:srgbClr val="252525"/>
                </a:solidFill>
                <a:latin typeface="Microsoft Sans Serif"/>
                <a:cs typeface="Microsoft Sans Serif"/>
              </a:rPr>
              <a:t>Vehicles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8460" y="3707891"/>
            <a:ext cx="181356" cy="18288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046982" y="2838006"/>
            <a:ext cx="1187450" cy="58991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800"/>
              </a:spcBef>
            </a:pPr>
            <a:r>
              <a:rPr sz="1200" b="1" spc="30" dirty="0">
                <a:solidFill>
                  <a:srgbClr val="6F2F9F"/>
                </a:solidFill>
                <a:latin typeface="Arial"/>
                <a:cs typeface="Arial"/>
              </a:rPr>
              <a:t>Technology</a:t>
            </a:r>
            <a:endParaRPr sz="1200">
              <a:latin typeface="Arial"/>
              <a:cs typeface="Arial"/>
            </a:endParaRPr>
          </a:p>
          <a:p>
            <a:pPr marL="12700" marR="720725">
              <a:lnSpc>
                <a:spcPts val="860"/>
              </a:lnSpc>
              <a:spcBef>
                <a:spcPts val="585"/>
              </a:spcBef>
            </a:pPr>
            <a:r>
              <a:rPr sz="800" spc="20" dirty="0">
                <a:latin typeface="Microsoft Sans Serif"/>
                <a:cs typeface="Microsoft Sans Serif"/>
              </a:rPr>
              <a:t>Big </a:t>
            </a:r>
            <a:r>
              <a:rPr sz="800" spc="10" dirty="0">
                <a:latin typeface="Microsoft Sans Serif"/>
                <a:cs typeface="Microsoft Sans Serif"/>
              </a:rPr>
              <a:t>Data 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Anal</a:t>
            </a:r>
            <a:r>
              <a:rPr sz="800" spc="30" dirty="0">
                <a:latin typeface="Microsoft Sans Serif"/>
                <a:cs typeface="Microsoft Sans Serif"/>
              </a:rPr>
              <a:t>y</a:t>
            </a:r>
            <a:r>
              <a:rPr sz="800" spc="70" dirty="0">
                <a:latin typeface="Microsoft Sans Serif"/>
                <a:cs typeface="Microsoft Sans Serif"/>
              </a:rPr>
              <a:t>t</a:t>
            </a:r>
            <a:r>
              <a:rPr sz="800" spc="30" dirty="0">
                <a:latin typeface="Microsoft Sans Serif"/>
                <a:cs typeface="Microsoft Sans Serif"/>
              </a:rPr>
              <a:t>ics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4279" y="3104388"/>
            <a:ext cx="214884" cy="18287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611239" y="3295599"/>
            <a:ext cx="52832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U</a:t>
            </a:r>
            <a:r>
              <a:rPr sz="80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X</a:t>
            </a:r>
            <a:r>
              <a:rPr sz="8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D</a:t>
            </a:r>
            <a:r>
              <a:rPr sz="800" spc="30" dirty="0">
                <a:solidFill>
                  <a:srgbClr val="252525"/>
                </a:solidFill>
                <a:latin typeface="Microsoft Sans Serif"/>
                <a:cs typeface="Microsoft Sans Serif"/>
              </a:rPr>
              <a:t>esign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0988" y="3218688"/>
            <a:ext cx="182880" cy="18287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139820" y="5034152"/>
            <a:ext cx="901065" cy="2578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215"/>
              </a:spcBef>
            </a:pPr>
            <a:r>
              <a:rPr sz="8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D</a:t>
            </a:r>
            <a:r>
              <a:rPr sz="800" spc="50" dirty="0">
                <a:solidFill>
                  <a:srgbClr val="252525"/>
                </a:solidFill>
                <a:latin typeface="Microsoft Sans Serif"/>
                <a:cs typeface="Microsoft Sans Serif"/>
              </a:rPr>
              <a:t>ig</a:t>
            </a:r>
            <a:r>
              <a:rPr sz="800" spc="45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800" spc="60" dirty="0">
                <a:solidFill>
                  <a:srgbClr val="252525"/>
                </a:solidFill>
                <a:latin typeface="Microsoft Sans Serif"/>
                <a:cs typeface="Microsoft Sans Serif"/>
              </a:rPr>
              <a:t>t</a:t>
            </a:r>
            <a:r>
              <a:rPr sz="80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al</a:t>
            </a:r>
            <a:r>
              <a:rPr sz="8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P</a:t>
            </a:r>
            <a:r>
              <a:rPr sz="800" spc="35" dirty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800" spc="55" dirty="0">
                <a:solidFill>
                  <a:srgbClr val="252525"/>
                </a:solidFill>
                <a:latin typeface="Microsoft Sans Serif"/>
                <a:cs typeface="Microsoft Sans Serif"/>
              </a:rPr>
              <a:t>od</a:t>
            </a:r>
            <a:r>
              <a:rPr sz="800" spc="60" dirty="0">
                <a:solidFill>
                  <a:srgbClr val="252525"/>
                </a:solidFill>
                <a:latin typeface="Microsoft Sans Serif"/>
                <a:cs typeface="Microsoft Sans Serif"/>
              </a:rPr>
              <a:t>u</a:t>
            </a:r>
            <a:r>
              <a:rPr sz="800" spc="70" dirty="0">
                <a:solidFill>
                  <a:srgbClr val="252525"/>
                </a:solidFill>
                <a:latin typeface="Microsoft Sans Serif"/>
                <a:cs typeface="Microsoft Sans Serif"/>
              </a:rPr>
              <a:t>ct</a:t>
            </a:r>
            <a:r>
              <a:rPr sz="800" spc="20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800" spc="40" dirty="0">
                <a:solidFill>
                  <a:srgbClr val="252525"/>
                </a:solidFill>
                <a:latin typeface="Microsoft Sans Serif"/>
                <a:cs typeface="Microsoft Sans Serif"/>
              </a:rPr>
              <a:t>o</a:t>
            </a:r>
            <a:r>
              <a:rPr sz="800" spc="25" dirty="0">
                <a:solidFill>
                  <a:srgbClr val="252525"/>
                </a:solidFill>
                <a:latin typeface="Microsoft Sans Serif"/>
                <a:cs typeface="Microsoft Sans Serif"/>
              </a:rPr>
              <a:t>n  </a:t>
            </a:r>
            <a:r>
              <a:rPr sz="800" spc="35" dirty="0">
                <a:solidFill>
                  <a:srgbClr val="252525"/>
                </a:solidFill>
                <a:latin typeface="Microsoft Sans Serif"/>
                <a:cs typeface="Microsoft Sans Serif"/>
              </a:rPr>
              <a:t>Management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3888" y="4940808"/>
            <a:ext cx="182880" cy="18288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7405243" y="2831719"/>
            <a:ext cx="639445" cy="36766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200"/>
              </a:spcBef>
            </a:pPr>
            <a:r>
              <a:rPr sz="800" spc="10" dirty="0">
                <a:solidFill>
                  <a:srgbClr val="252525"/>
                </a:solidFill>
                <a:latin typeface="Microsoft Sans Serif"/>
                <a:cs typeface="Microsoft Sans Serif"/>
              </a:rPr>
              <a:t>Data </a:t>
            </a:r>
            <a:r>
              <a:rPr sz="80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252525"/>
                </a:solidFill>
                <a:latin typeface="Microsoft Sans Serif"/>
                <a:cs typeface="Microsoft Sans Serif"/>
              </a:rPr>
              <a:t>Analysis/ </a:t>
            </a:r>
            <a:r>
              <a:rPr sz="800" spc="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52525"/>
                </a:solidFill>
                <a:latin typeface="Microsoft Sans Serif"/>
                <a:cs typeface="Microsoft Sans Serif"/>
              </a:rPr>
              <a:t>V</a:t>
            </a:r>
            <a:r>
              <a:rPr sz="80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is</a:t>
            </a:r>
            <a:r>
              <a:rPr sz="800" spc="35" dirty="0">
                <a:solidFill>
                  <a:srgbClr val="252525"/>
                </a:solidFill>
                <a:latin typeface="Microsoft Sans Serif"/>
                <a:cs typeface="Microsoft Sans Serif"/>
              </a:rPr>
              <a:t>u</a:t>
            </a:r>
            <a:r>
              <a:rPr sz="800" spc="20" dirty="0">
                <a:solidFill>
                  <a:srgbClr val="252525"/>
                </a:solidFill>
                <a:latin typeface="Microsoft Sans Serif"/>
                <a:cs typeface="Microsoft Sans Serif"/>
              </a:rPr>
              <a:t>aliza</a:t>
            </a:r>
            <a:r>
              <a:rPr sz="80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t</a:t>
            </a:r>
            <a:r>
              <a:rPr sz="800" spc="20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800" spc="40" dirty="0">
                <a:solidFill>
                  <a:srgbClr val="252525"/>
                </a:solidFill>
                <a:latin typeface="Microsoft Sans Serif"/>
                <a:cs typeface="Microsoft Sans Serif"/>
              </a:rPr>
              <a:t>o</a:t>
            </a:r>
            <a:r>
              <a:rPr sz="800" spc="45" dirty="0">
                <a:solidFill>
                  <a:srgbClr val="252525"/>
                </a:solidFill>
                <a:latin typeface="Microsoft Sans Serif"/>
                <a:cs typeface="Microsoft Sans Serif"/>
              </a:rPr>
              <a:t>n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0900" y="2763011"/>
            <a:ext cx="182879" cy="18287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066159" y="4526026"/>
            <a:ext cx="715010" cy="2578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215"/>
              </a:spcBef>
            </a:pPr>
            <a:r>
              <a:rPr sz="8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D</a:t>
            </a:r>
            <a:r>
              <a:rPr sz="800" spc="50" dirty="0">
                <a:solidFill>
                  <a:srgbClr val="252525"/>
                </a:solidFill>
                <a:latin typeface="Microsoft Sans Serif"/>
                <a:cs typeface="Microsoft Sans Serif"/>
              </a:rPr>
              <a:t>ig</a:t>
            </a:r>
            <a:r>
              <a:rPr sz="800" spc="45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800" spc="60" dirty="0">
                <a:solidFill>
                  <a:srgbClr val="252525"/>
                </a:solidFill>
                <a:latin typeface="Microsoft Sans Serif"/>
                <a:cs typeface="Microsoft Sans Serif"/>
              </a:rPr>
              <a:t>t</a:t>
            </a:r>
            <a:r>
              <a:rPr sz="80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al</a:t>
            </a:r>
            <a:r>
              <a:rPr sz="8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Sa</a:t>
            </a:r>
            <a:r>
              <a:rPr sz="80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les</a:t>
            </a:r>
            <a:r>
              <a:rPr sz="8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80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&amp;  </a:t>
            </a:r>
            <a:r>
              <a:rPr sz="800" spc="35" dirty="0">
                <a:solidFill>
                  <a:srgbClr val="252525"/>
                </a:solidFill>
                <a:latin typeface="Microsoft Sans Serif"/>
                <a:cs typeface="Microsoft Sans Serif"/>
              </a:rPr>
              <a:t>Marketing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6764" y="4504944"/>
            <a:ext cx="182879" cy="18288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115681" y="2474722"/>
            <a:ext cx="808355" cy="2578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27305">
              <a:lnSpc>
                <a:spcPts val="860"/>
              </a:lnSpc>
              <a:spcBef>
                <a:spcPts val="215"/>
              </a:spcBef>
            </a:pPr>
            <a:r>
              <a:rPr sz="8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D</a:t>
            </a:r>
            <a:r>
              <a:rPr sz="800" spc="50" dirty="0">
                <a:solidFill>
                  <a:srgbClr val="252525"/>
                </a:solidFill>
                <a:latin typeface="Microsoft Sans Serif"/>
                <a:cs typeface="Microsoft Sans Serif"/>
              </a:rPr>
              <a:t>ig</a:t>
            </a:r>
            <a:r>
              <a:rPr sz="800" spc="45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800" spc="60" dirty="0">
                <a:solidFill>
                  <a:srgbClr val="252525"/>
                </a:solidFill>
                <a:latin typeface="Microsoft Sans Serif"/>
                <a:cs typeface="Microsoft Sans Serif"/>
              </a:rPr>
              <a:t>t</a:t>
            </a:r>
            <a:r>
              <a:rPr sz="80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al</a:t>
            </a:r>
            <a:r>
              <a:rPr sz="8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P</a:t>
            </a:r>
            <a:r>
              <a:rPr sz="800" spc="35" dirty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800" spc="55" dirty="0">
                <a:solidFill>
                  <a:srgbClr val="252525"/>
                </a:solidFill>
                <a:latin typeface="Microsoft Sans Serif"/>
                <a:cs typeface="Microsoft Sans Serif"/>
              </a:rPr>
              <a:t>o</a:t>
            </a:r>
            <a:r>
              <a:rPr sz="800" spc="35" dirty="0">
                <a:solidFill>
                  <a:srgbClr val="252525"/>
                </a:solidFill>
                <a:latin typeface="Microsoft Sans Serif"/>
                <a:cs typeface="Microsoft Sans Serif"/>
              </a:rPr>
              <a:t>gra</a:t>
            </a:r>
            <a:r>
              <a:rPr sz="800" spc="40" dirty="0">
                <a:solidFill>
                  <a:srgbClr val="252525"/>
                </a:solidFill>
                <a:latin typeface="Microsoft Sans Serif"/>
                <a:cs typeface="Microsoft Sans Serif"/>
              </a:rPr>
              <a:t>m  </a:t>
            </a:r>
            <a:r>
              <a:rPr sz="800" spc="35" dirty="0">
                <a:solidFill>
                  <a:srgbClr val="252525"/>
                </a:solidFill>
                <a:latin typeface="Microsoft Sans Serif"/>
                <a:cs typeface="Microsoft Sans Serif"/>
              </a:rPr>
              <a:t>Management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2795" y="2380488"/>
            <a:ext cx="182879" cy="18287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9476993" y="3116707"/>
            <a:ext cx="63627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40" dirty="0">
                <a:solidFill>
                  <a:srgbClr val="252525"/>
                </a:solidFill>
                <a:latin typeface="Microsoft Sans Serif"/>
                <a:cs typeface="Microsoft Sans Serif"/>
              </a:rPr>
              <a:t>Competitors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15628" y="3014472"/>
            <a:ext cx="182879" cy="18287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8419338" y="3765296"/>
            <a:ext cx="5143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5" dirty="0">
                <a:latin typeface="Microsoft Sans Serif"/>
                <a:cs typeface="Microsoft Sans Serif"/>
              </a:rPr>
              <a:t>Acad</a:t>
            </a:r>
            <a:r>
              <a:rPr sz="800" spc="45" dirty="0">
                <a:latin typeface="Microsoft Sans Serif"/>
                <a:cs typeface="Microsoft Sans Serif"/>
              </a:rPr>
              <a:t>em</a:t>
            </a:r>
            <a:r>
              <a:rPr sz="800" spc="15" dirty="0">
                <a:latin typeface="Microsoft Sans Serif"/>
                <a:cs typeface="Microsoft Sans Serif"/>
              </a:rPr>
              <a:t>ia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64068" y="3739896"/>
            <a:ext cx="182879" cy="182880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6190615" y="4832096"/>
            <a:ext cx="4889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252525"/>
                </a:solidFill>
                <a:latin typeface="Microsoft Sans Serif"/>
                <a:cs typeface="Microsoft Sans Serif"/>
              </a:rPr>
              <a:t>S</a:t>
            </a:r>
            <a:r>
              <a:rPr sz="80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u</a:t>
            </a:r>
            <a:r>
              <a:rPr sz="800" spc="65" dirty="0">
                <a:solidFill>
                  <a:srgbClr val="252525"/>
                </a:solidFill>
                <a:latin typeface="Microsoft Sans Serif"/>
                <a:cs typeface="Microsoft Sans Serif"/>
              </a:rPr>
              <a:t>pp</a:t>
            </a:r>
            <a:r>
              <a:rPr sz="800" spc="25" dirty="0">
                <a:solidFill>
                  <a:srgbClr val="252525"/>
                </a:solidFill>
                <a:latin typeface="Microsoft Sans Serif"/>
                <a:cs typeface="Microsoft Sans Serif"/>
              </a:rPr>
              <a:t>lie</a:t>
            </a:r>
            <a:r>
              <a:rPr sz="800" spc="20" dirty="0">
                <a:solidFill>
                  <a:srgbClr val="252525"/>
                </a:solidFill>
                <a:latin typeface="Microsoft Sans Serif"/>
                <a:cs typeface="Microsoft Sans Serif"/>
              </a:rPr>
              <a:t>rs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2744" y="4727447"/>
            <a:ext cx="182879" cy="182880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535426" y="5610859"/>
            <a:ext cx="6972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T</a:t>
            </a:r>
            <a:r>
              <a:rPr sz="800" spc="40" dirty="0">
                <a:solidFill>
                  <a:srgbClr val="252525"/>
                </a:solidFill>
                <a:latin typeface="Microsoft Sans Serif"/>
                <a:cs typeface="Microsoft Sans Serif"/>
              </a:rPr>
              <a:t>ech</a:t>
            </a:r>
            <a:r>
              <a:rPr sz="8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P</a:t>
            </a:r>
            <a:r>
              <a:rPr sz="800" spc="35" dirty="0">
                <a:solidFill>
                  <a:srgbClr val="252525"/>
                </a:solidFill>
                <a:latin typeface="Microsoft Sans Serif"/>
                <a:cs typeface="Microsoft Sans Serif"/>
              </a:rPr>
              <a:t>art</a:t>
            </a:r>
            <a:r>
              <a:rPr sz="800" spc="30" dirty="0">
                <a:solidFill>
                  <a:srgbClr val="252525"/>
                </a:solidFill>
                <a:latin typeface="Microsoft Sans Serif"/>
                <a:cs typeface="Microsoft Sans Serif"/>
              </a:rPr>
              <a:t>ne</a:t>
            </a:r>
            <a:r>
              <a:rPr sz="800" spc="20" dirty="0">
                <a:solidFill>
                  <a:srgbClr val="252525"/>
                </a:solidFill>
                <a:latin typeface="Microsoft Sans Serif"/>
                <a:cs typeface="Microsoft Sans Serif"/>
              </a:rPr>
              <a:t>rs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6411" y="5577840"/>
            <a:ext cx="182879" cy="182880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5015229" y="5240273"/>
            <a:ext cx="902969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Re</a:t>
            </a:r>
            <a:r>
              <a:rPr sz="800" spc="25" dirty="0">
                <a:solidFill>
                  <a:srgbClr val="252525"/>
                </a:solidFill>
                <a:latin typeface="Microsoft Sans Serif"/>
                <a:cs typeface="Microsoft Sans Serif"/>
              </a:rPr>
              <a:t>searc</a:t>
            </a:r>
            <a:r>
              <a:rPr sz="800" spc="45" dirty="0">
                <a:solidFill>
                  <a:srgbClr val="252525"/>
                </a:solidFill>
                <a:latin typeface="Microsoft Sans Serif"/>
                <a:cs typeface="Microsoft Sans Serif"/>
              </a:rPr>
              <a:t>h</a:t>
            </a:r>
            <a:r>
              <a:rPr sz="8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80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C</a:t>
            </a:r>
            <a:r>
              <a:rPr sz="800" spc="35" dirty="0">
                <a:solidFill>
                  <a:srgbClr val="252525"/>
                </a:solidFill>
                <a:latin typeface="Microsoft Sans Serif"/>
                <a:cs typeface="Microsoft Sans Serif"/>
              </a:rPr>
              <a:t>lu</a:t>
            </a:r>
            <a:r>
              <a:rPr sz="800" spc="30" dirty="0">
                <a:solidFill>
                  <a:srgbClr val="252525"/>
                </a:solidFill>
                <a:latin typeface="Microsoft Sans Serif"/>
                <a:cs typeface="Microsoft Sans Serif"/>
              </a:rPr>
              <a:t>st</a:t>
            </a:r>
            <a:r>
              <a:rPr sz="800" spc="20" dirty="0">
                <a:solidFill>
                  <a:srgbClr val="252525"/>
                </a:solidFill>
                <a:latin typeface="Microsoft Sans Serif"/>
                <a:cs typeface="Microsoft Sans Serif"/>
              </a:rPr>
              <a:t>ers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4503" y="5181600"/>
            <a:ext cx="182879" cy="182880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7686802" y="4133215"/>
            <a:ext cx="595630" cy="2578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215"/>
              </a:spcBef>
            </a:pPr>
            <a:r>
              <a:rPr sz="800" spc="30" dirty="0">
                <a:solidFill>
                  <a:srgbClr val="252525"/>
                </a:solidFill>
                <a:latin typeface="Microsoft Sans Serif"/>
                <a:cs typeface="Microsoft Sans Serif"/>
              </a:rPr>
              <a:t>Developer </a:t>
            </a:r>
            <a:r>
              <a:rPr sz="800" spc="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80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C</a:t>
            </a:r>
            <a:r>
              <a:rPr sz="800" spc="45" dirty="0">
                <a:solidFill>
                  <a:srgbClr val="252525"/>
                </a:solidFill>
                <a:latin typeface="Microsoft Sans Serif"/>
                <a:cs typeface="Microsoft Sans Serif"/>
              </a:rPr>
              <a:t>o</a:t>
            </a:r>
            <a:r>
              <a:rPr sz="800" spc="70" dirty="0">
                <a:solidFill>
                  <a:srgbClr val="252525"/>
                </a:solidFill>
                <a:latin typeface="Microsoft Sans Serif"/>
                <a:cs typeface="Microsoft Sans Serif"/>
              </a:rPr>
              <a:t>mm</a:t>
            </a:r>
            <a:r>
              <a:rPr sz="800" spc="40" dirty="0">
                <a:solidFill>
                  <a:srgbClr val="252525"/>
                </a:solidFill>
                <a:latin typeface="Microsoft Sans Serif"/>
                <a:cs typeface="Microsoft Sans Serif"/>
              </a:rPr>
              <a:t>u</a:t>
            </a:r>
            <a:r>
              <a:rPr sz="800" spc="55" dirty="0">
                <a:solidFill>
                  <a:srgbClr val="252525"/>
                </a:solidFill>
                <a:latin typeface="Microsoft Sans Serif"/>
                <a:cs typeface="Microsoft Sans Serif"/>
              </a:rPr>
              <a:t>n</a:t>
            </a:r>
            <a:r>
              <a:rPr sz="800" spc="10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800" spc="60" dirty="0">
                <a:solidFill>
                  <a:srgbClr val="252525"/>
                </a:solidFill>
                <a:latin typeface="Microsoft Sans Serif"/>
                <a:cs typeface="Microsoft Sans Serif"/>
              </a:rPr>
              <a:t>t</a:t>
            </a:r>
            <a:r>
              <a:rPr sz="800" spc="35" dirty="0">
                <a:solidFill>
                  <a:srgbClr val="252525"/>
                </a:solidFill>
                <a:latin typeface="Microsoft Sans Serif"/>
                <a:cs typeface="Microsoft Sans Serif"/>
              </a:rPr>
              <a:t>y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39" name="object 3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52359" y="4090415"/>
            <a:ext cx="182879" cy="182880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4774184" y="1677670"/>
            <a:ext cx="1047115" cy="2578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215"/>
              </a:spcBef>
            </a:pPr>
            <a:r>
              <a:rPr sz="800" spc="40" dirty="0">
                <a:latin typeface="Microsoft Sans Serif"/>
                <a:cs typeface="Microsoft Sans Serif"/>
              </a:rPr>
              <a:t>Ap</a:t>
            </a:r>
            <a:r>
              <a:rPr sz="800" spc="50" dirty="0">
                <a:latin typeface="Microsoft Sans Serif"/>
                <a:cs typeface="Microsoft Sans Serif"/>
              </a:rPr>
              <a:t>pl</a:t>
            </a:r>
            <a:r>
              <a:rPr sz="800" spc="45" dirty="0">
                <a:latin typeface="Microsoft Sans Serif"/>
                <a:cs typeface="Microsoft Sans Serif"/>
              </a:rPr>
              <a:t>ica</a:t>
            </a:r>
            <a:r>
              <a:rPr sz="800" spc="35" dirty="0">
                <a:latin typeface="Microsoft Sans Serif"/>
                <a:cs typeface="Microsoft Sans Serif"/>
              </a:rPr>
              <a:t>t</a:t>
            </a:r>
            <a:r>
              <a:rPr sz="800" spc="15" dirty="0">
                <a:latin typeface="Microsoft Sans Serif"/>
                <a:cs typeface="Microsoft Sans Serif"/>
              </a:rPr>
              <a:t>i</a:t>
            </a:r>
            <a:r>
              <a:rPr sz="800" spc="45" dirty="0">
                <a:latin typeface="Microsoft Sans Serif"/>
                <a:cs typeface="Microsoft Sans Serif"/>
              </a:rPr>
              <a:t>on</a:t>
            </a:r>
            <a:r>
              <a:rPr sz="800" spc="-4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L</a:t>
            </a:r>
            <a:r>
              <a:rPr sz="800" spc="35" dirty="0">
                <a:latin typeface="Microsoft Sans Serif"/>
                <a:cs typeface="Microsoft Sans Serif"/>
              </a:rPr>
              <a:t>ife</a:t>
            </a:r>
            <a:r>
              <a:rPr sz="800" spc="50" dirty="0">
                <a:latin typeface="Microsoft Sans Serif"/>
                <a:cs typeface="Microsoft Sans Serif"/>
              </a:rPr>
              <a:t>c</a:t>
            </a:r>
            <a:r>
              <a:rPr sz="800" spc="45" dirty="0">
                <a:latin typeface="Microsoft Sans Serif"/>
                <a:cs typeface="Microsoft Sans Serif"/>
              </a:rPr>
              <a:t>y</a:t>
            </a:r>
            <a:r>
              <a:rPr sz="800" spc="30" dirty="0">
                <a:latin typeface="Microsoft Sans Serif"/>
                <a:cs typeface="Microsoft Sans Serif"/>
              </a:rPr>
              <a:t>cle  </a:t>
            </a:r>
            <a:r>
              <a:rPr sz="800" spc="35" dirty="0">
                <a:latin typeface="Microsoft Sans Serif"/>
                <a:cs typeface="Microsoft Sans Serif"/>
              </a:rPr>
              <a:t>Management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50664" y="1563624"/>
            <a:ext cx="182879" cy="182879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1834388" y="3300476"/>
            <a:ext cx="791845" cy="2578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215"/>
              </a:spcBef>
            </a:pPr>
            <a:r>
              <a:rPr sz="800" spc="5" dirty="0">
                <a:latin typeface="Microsoft Sans Serif"/>
                <a:cs typeface="Microsoft Sans Serif"/>
              </a:rPr>
              <a:t>Si</a:t>
            </a:r>
            <a:r>
              <a:rPr sz="800" spc="70" dirty="0">
                <a:latin typeface="Microsoft Sans Serif"/>
                <a:cs typeface="Microsoft Sans Serif"/>
              </a:rPr>
              <a:t>m</a:t>
            </a:r>
            <a:r>
              <a:rPr sz="800" spc="40" dirty="0">
                <a:latin typeface="Microsoft Sans Serif"/>
                <a:cs typeface="Microsoft Sans Serif"/>
              </a:rPr>
              <a:t>u</a:t>
            </a:r>
            <a:r>
              <a:rPr sz="800" spc="30" dirty="0">
                <a:latin typeface="Microsoft Sans Serif"/>
                <a:cs typeface="Microsoft Sans Serif"/>
              </a:rPr>
              <a:t>lat</a:t>
            </a:r>
            <a:r>
              <a:rPr sz="800" spc="15" dirty="0">
                <a:latin typeface="Microsoft Sans Serif"/>
                <a:cs typeface="Microsoft Sans Serif"/>
              </a:rPr>
              <a:t>i</a:t>
            </a:r>
            <a:r>
              <a:rPr sz="800" spc="45" dirty="0">
                <a:latin typeface="Microsoft Sans Serif"/>
                <a:cs typeface="Microsoft Sans Serif"/>
              </a:rPr>
              <a:t>on</a:t>
            </a:r>
            <a:r>
              <a:rPr sz="800" spc="-4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D</a:t>
            </a:r>
            <a:r>
              <a:rPr sz="800" spc="35" dirty="0">
                <a:latin typeface="Microsoft Sans Serif"/>
                <a:cs typeface="Microsoft Sans Serif"/>
              </a:rPr>
              <a:t>at</a:t>
            </a:r>
            <a:r>
              <a:rPr sz="800" spc="-5" dirty="0">
                <a:latin typeface="Microsoft Sans Serif"/>
                <a:cs typeface="Microsoft Sans Serif"/>
              </a:rPr>
              <a:t>a  </a:t>
            </a:r>
            <a:r>
              <a:rPr sz="800" spc="35" dirty="0">
                <a:latin typeface="Microsoft Sans Serif"/>
                <a:cs typeface="Microsoft Sans Serif"/>
              </a:rPr>
              <a:t>Management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4583" y="3329940"/>
            <a:ext cx="182879" cy="182879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5693790" y="1370202"/>
            <a:ext cx="876935" cy="2578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215"/>
              </a:spcBef>
            </a:pPr>
            <a:r>
              <a:rPr sz="8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P</a:t>
            </a:r>
            <a:r>
              <a:rPr sz="800" spc="35" dirty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800" spc="55" dirty="0">
                <a:solidFill>
                  <a:srgbClr val="252525"/>
                </a:solidFill>
                <a:latin typeface="Microsoft Sans Serif"/>
                <a:cs typeface="Microsoft Sans Serif"/>
              </a:rPr>
              <a:t>od</a:t>
            </a:r>
            <a:r>
              <a:rPr sz="800" spc="60" dirty="0">
                <a:solidFill>
                  <a:srgbClr val="252525"/>
                </a:solidFill>
                <a:latin typeface="Microsoft Sans Serif"/>
                <a:cs typeface="Microsoft Sans Serif"/>
              </a:rPr>
              <a:t>u</a:t>
            </a:r>
            <a:r>
              <a:rPr sz="800" spc="70" dirty="0">
                <a:solidFill>
                  <a:srgbClr val="252525"/>
                </a:solidFill>
                <a:latin typeface="Microsoft Sans Serif"/>
                <a:cs typeface="Microsoft Sans Serif"/>
              </a:rPr>
              <a:t>ct</a:t>
            </a:r>
            <a:r>
              <a:rPr sz="8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800" spc="35" dirty="0">
                <a:solidFill>
                  <a:srgbClr val="252525"/>
                </a:solidFill>
                <a:latin typeface="Microsoft Sans Serif"/>
                <a:cs typeface="Microsoft Sans Serif"/>
              </a:rPr>
              <a:t>ife</a:t>
            </a:r>
            <a:r>
              <a:rPr sz="800" spc="50" dirty="0">
                <a:solidFill>
                  <a:srgbClr val="252525"/>
                </a:solidFill>
                <a:latin typeface="Microsoft Sans Serif"/>
                <a:cs typeface="Microsoft Sans Serif"/>
              </a:rPr>
              <a:t>c</a:t>
            </a:r>
            <a:r>
              <a:rPr sz="800" spc="45" dirty="0">
                <a:solidFill>
                  <a:srgbClr val="252525"/>
                </a:solidFill>
                <a:latin typeface="Microsoft Sans Serif"/>
                <a:cs typeface="Microsoft Sans Serif"/>
              </a:rPr>
              <a:t>y</a:t>
            </a:r>
            <a:r>
              <a:rPr sz="800" spc="30" dirty="0">
                <a:solidFill>
                  <a:srgbClr val="252525"/>
                </a:solidFill>
                <a:latin typeface="Microsoft Sans Serif"/>
                <a:cs typeface="Microsoft Sans Serif"/>
              </a:rPr>
              <a:t>cle  </a:t>
            </a:r>
            <a:r>
              <a:rPr sz="800" spc="35" dirty="0">
                <a:solidFill>
                  <a:srgbClr val="252525"/>
                </a:solidFill>
                <a:latin typeface="Microsoft Sans Serif"/>
                <a:cs typeface="Microsoft Sans Serif"/>
              </a:rPr>
              <a:t>Management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45" name="object 4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3728" y="1280160"/>
            <a:ext cx="182879" cy="182879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6115050" y="2193417"/>
            <a:ext cx="482600" cy="2578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215"/>
              </a:spcBef>
            </a:pPr>
            <a:r>
              <a:rPr sz="80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800" spc="55" dirty="0">
                <a:solidFill>
                  <a:srgbClr val="252525"/>
                </a:solidFill>
                <a:latin typeface="Microsoft Sans Serif"/>
                <a:cs typeface="Microsoft Sans Serif"/>
              </a:rPr>
              <a:t>nd</a:t>
            </a:r>
            <a:r>
              <a:rPr sz="800" spc="40" dirty="0">
                <a:solidFill>
                  <a:srgbClr val="252525"/>
                </a:solidFill>
                <a:latin typeface="Microsoft Sans Serif"/>
                <a:cs typeface="Microsoft Sans Serif"/>
              </a:rPr>
              <a:t>u</a:t>
            </a:r>
            <a:r>
              <a:rPr sz="800" spc="30" dirty="0">
                <a:solidFill>
                  <a:srgbClr val="252525"/>
                </a:solidFill>
                <a:latin typeface="Microsoft Sans Serif"/>
                <a:cs typeface="Microsoft Sans Serif"/>
              </a:rPr>
              <a:t>st</a:t>
            </a:r>
            <a:r>
              <a:rPr sz="80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ri</a:t>
            </a:r>
            <a:r>
              <a:rPr sz="800" spc="20" dirty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800" spc="35" dirty="0">
                <a:solidFill>
                  <a:srgbClr val="252525"/>
                </a:solidFill>
                <a:latin typeface="Microsoft Sans Serif"/>
                <a:cs typeface="Microsoft Sans Serif"/>
              </a:rPr>
              <a:t>l  </a:t>
            </a:r>
            <a:r>
              <a:rPr sz="800" spc="30" dirty="0">
                <a:solidFill>
                  <a:srgbClr val="252525"/>
                </a:solidFill>
                <a:latin typeface="Microsoft Sans Serif"/>
                <a:cs typeface="Microsoft Sans Serif"/>
              </a:rPr>
              <a:t>Robotics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47" name="object 4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6167" y="2060448"/>
            <a:ext cx="182879" cy="182879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6979666" y="1897507"/>
            <a:ext cx="687705" cy="3676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215"/>
              </a:spcBef>
            </a:pPr>
            <a:r>
              <a:rPr sz="800" spc="30" dirty="0">
                <a:latin typeface="Microsoft Sans Serif"/>
                <a:cs typeface="Microsoft Sans Serif"/>
              </a:rPr>
              <a:t>Machine 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L</a:t>
            </a:r>
            <a:r>
              <a:rPr sz="800" spc="25" dirty="0">
                <a:latin typeface="Microsoft Sans Serif"/>
                <a:cs typeface="Microsoft Sans Serif"/>
              </a:rPr>
              <a:t>earn</a:t>
            </a:r>
            <a:r>
              <a:rPr sz="800" spc="35" dirty="0">
                <a:latin typeface="Microsoft Sans Serif"/>
                <a:cs typeface="Microsoft Sans Serif"/>
              </a:rPr>
              <a:t>in</a:t>
            </a:r>
            <a:r>
              <a:rPr sz="800" spc="90" dirty="0">
                <a:latin typeface="Microsoft Sans Serif"/>
                <a:cs typeface="Microsoft Sans Serif"/>
              </a:rPr>
              <a:t>g/</a:t>
            </a:r>
            <a:r>
              <a:rPr sz="800" spc="-20" dirty="0">
                <a:latin typeface="Microsoft Sans Serif"/>
                <a:cs typeface="Microsoft Sans Serif"/>
              </a:rPr>
              <a:t>D</a:t>
            </a:r>
            <a:r>
              <a:rPr sz="800" spc="15" dirty="0">
                <a:latin typeface="Microsoft Sans Serif"/>
                <a:cs typeface="Microsoft Sans Serif"/>
              </a:rPr>
              <a:t>ee  </a:t>
            </a:r>
            <a:r>
              <a:rPr sz="800" spc="65" dirty="0">
                <a:latin typeface="Microsoft Sans Serif"/>
                <a:cs typeface="Microsoft Sans Serif"/>
              </a:rPr>
              <a:t>p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Learning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49" name="object 4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0464" y="1761744"/>
            <a:ext cx="182879" cy="182879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2752725" y="2600960"/>
            <a:ext cx="668020" cy="3676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215"/>
              </a:spcBef>
            </a:pPr>
            <a:r>
              <a:rPr sz="800" spc="25" dirty="0">
                <a:latin typeface="Microsoft Sans Serif"/>
                <a:cs typeface="Microsoft Sans Serif"/>
              </a:rPr>
              <a:t>Manage</a:t>
            </a:r>
            <a:r>
              <a:rPr sz="800" spc="70" dirty="0">
                <a:latin typeface="Microsoft Sans Serif"/>
                <a:cs typeface="Microsoft Sans Serif"/>
              </a:rPr>
              <a:t>m</a:t>
            </a:r>
            <a:r>
              <a:rPr sz="800" spc="30" dirty="0">
                <a:latin typeface="Microsoft Sans Serif"/>
                <a:cs typeface="Microsoft Sans Serif"/>
              </a:rPr>
              <a:t>en</a:t>
            </a:r>
            <a:r>
              <a:rPr sz="800" spc="70" dirty="0">
                <a:latin typeface="Microsoft Sans Serif"/>
                <a:cs typeface="Microsoft Sans Serif"/>
              </a:rPr>
              <a:t>t  </a:t>
            </a:r>
            <a:r>
              <a:rPr sz="800" spc="40" dirty="0">
                <a:latin typeface="Microsoft Sans Serif"/>
                <a:cs typeface="Microsoft Sans Serif"/>
              </a:rPr>
              <a:t>Information 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System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51" name="object 5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600" y="2595372"/>
            <a:ext cx="182880" cy="182879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3475990" y="2171826"/>
            <a:ext cx="668020" cy="2578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215"/>
              </a:spcBef>
            </a:pPr>
            <a:r>
              <a:rPr sz="800" spc="-60" dirty="0">
                <a:latin typeface="Microsoft Sans Serif"/>
                <a:cs typeface="Microsoft Sans Serif"/>
              </a:rPr>
              <a:t>P</a:t>
            </a:r>
            <a:r>
              <a:rPr sz="800" spc="35" dirty="0">
                <a:latin typeface="Microsoft Sans Serif"/>
                <a:cs typeface="Microsoft Sans Serif"/>
              </a:rPr>
              <a:t>r</a:t>
            </a:r>
            <a:r>
              <a:rPr sz="800" spc="55" dirty="0">
                <a:latin typeface="Microsoft Sans Serif"/>
                <a:cs typeface="Microsoft Sans Serif"/>
              </a:rPr>
              <a:t>od</a:t>
            </a:r>
            <a:r>
              <a:rPr sz="800" spc="60" dirty="0">
                <a:latin typeface="Microsoft Sans Serif"/>
                <a:cs typeface="Microsoft Sans Serif"/>
              </a:rPr>
              <a:t>u</a:t>
            </a:r>
            <a:r>
              <a:rPr sz="800" spc="70" dirty="0">
                <a:latin typeface="Microsoft Sans Serif"/>
                <a:cs typeface="Microsoft Sans Serif"/>
              </a:rPr>
              <a:t>ct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D</a:t>
            </a:r>
            <a:r>
              <a:rPr sz="800" spc="35" dirty="0">
                <a:latin typeface="Microsoft Sans Serif"/>
                <a:cs typeface="Microsoft Sans Serif"/>
              </a:rPr>
              <a:t>at</a:t>
            </a:r>
            <a:r>
              <a:rPr sz="800" spc="-5" dirty="0">
                <a:latin typeface="Microsoft Sans Serif"/>
                <a:cs typeface="Microsoft Sans Serif"/>
              </a:rPr>
              <a:t>a  </a:t>
            </a:r>
            <a:r>
              <a:rPr sz="800" spc="25" dirty="0">
                <a:latin typeface="Microsoft Sans Serif"/>
                <a:cs typeface="Microsoft Sans Serif"/>
              </a:rPr>
              <a:t>Manage</a:t>
            </a:r>
            <a:r>
              <a:rPr sz="800" spc="70" dirty="0">
                <a:latin typeface="Microsoft Sans Serif"/>
                <a:cs typeface="Microsoft Sans Serif"/>
              </a:rPr>
              <a:t>m</a:t>
            </a:r>
            <a:r>
              <a:rPr sz="800" spc="30" dirty="0">
                <a:latin typeface="Microsoft Sans Serif"/>
                <a:cs typeface="Microsoft Sans Serif"/>
              </a:rPr>
              <a:t>en</a:t>
            </a:r>
            <a:r>
              <a:rPr sz="800" spc="70" dirty="0">
                <a:latin typeface="Microsoft Sans Serif"/>
                <a:cs typeface="Microsoft Sans Serif"/>
              </a:rPr>
              <a:t>t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53" name="object 5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8500" y="2165604"/>
            <a:ext cx="182879" cy="182879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595985" y="875791"/>
            <a:ext cx="345059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latin typeface="Arial"/>
                <a:cs typeface="Arial"/>
              </a:rPr>
              <a:t>Matur</a:t>
            </a:r>
            <a:r>
              <a:rPr sz="1400" b="1" spc="30" dirty="0">
                <a:latin typeface="Arial"/>
                <a:cs typeface="Arial"/>
              </a:rPr>
              <a:t>i</a:t>
            </a:r>
            <a:r>
              <a:rPr sz="1400" b="1" spc="80" dirty="0">
                <a:latin typeface="Arial"/>
                <a:cs typeface="Arial"/>
              </a:rPr>
              <a:t>t</a:t>
            </a:r>
            <a:r>
              <a:rPr sz="1400" b="1" spc="55" dirty="0">
                <a:latin typeface="Arial"/>
                <a:cs typeface="Arial"/>
              </a:rPr>
              <a:t>y</a:t>
            </a:r>
            <a:r>
              <a:rPr sz="1400" b="1" spc="-12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curve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of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</a:t>
            </a:r>
            <a:r>
              <a:rPr sz="1400" b="1" spc="55" dirty="0">
                <a:latin typeface="Arial"/>
                <a:cs typeface="Arial"/>
              </a:rPr>
              <a:t>rga</a:t>
            </a:r>
            <a:r>
              <a:rPr sz="1400" b="1" spc="45" dirty="0">
                <a:latin typeface="Arial"/>
                <a:cs typeface="Arial"/>
              </a:rPr>
              <a:t>n</a:t>
            </a:r>
            <a:r>
              <a:rPr sz="1400" b="1" spc="15" dirty="0">
                <a:latin typeface="Arial"/>
                <a:cs typeface="Arial"/>
              </a:rPr>
              <a:t>iz</a:t>
            </a:r>
            <a:r>
              <a:rPr sz="1400" b="1" spc="40" dirty="0">
                <a:latin typeface="Arial"/>
                <a:cs typeface="Arial"/>
              </a:rPr>
              <a:t>a</a:t>
            </a:r>
            <a:r>
              <a:rPr sz="1400" b="1" spc="80" dirty="0">
                <a:latin typeface="Arial"/>
                <a:cs typeface="Arial"/>
              </a:rPr>
              <a:t>t</a:t>
            </a:r>
            <a:r>
              <a:rPr sz="1400" b="1" spc="25" dirty="0">
                <a:latin typeface="Arial"/>
                <a:cs typeface="Arial"/>
              </a:rPr>
              <a:t>i</a:t>
            </a:r>
            <a:r>
              <a:rPr sz="1400" b="1" spc="35" dirty="0">
                <a:latin typeface="Arial"/>
                <a:cs typeface="Arial"/>
              </a:rPr>
              <a:t>onal</a:t>
            </a:r>
            <a:r>
              <a:rPr sz="1400" b="1" spc="-110" dirty="0">
                <a:latin typeface="Arial"/>
                <a:cs typeface="Arial"/>
              </a:rPr>
              <a:t> </a:t>
            </a:r>
            <a:r>
              <a:rPr sz="1400" b="1" spc="50" dirty="0">
                <a:latin typeface="Arial"/>
                <a:cs typeface="Arial"/>
              </a:rPr>
              <a:t>le</a:t>
            </a:r>
            <a:r>
              <a:rPr sz="1400" b="1" spc="55" dirty="0">
                <a:latin typeface="Arial"/>
                <a:cs typeface="Arial"/>
              </a:rPr>
              <a:t>v</a:t>
            </a:r>
            <a:r>
              <a:rPr sz="1400" b="1" spc="25" dirty="0">
                <a:latin typeface="Arial"/>
                <a:cs typeface="Arial"/>
              </a:rPr>
              <a:t>ers  i</a:t>
            </a:r>
            <a:r>
              <a:rPr sz="1400" b="1" spc="30" dirty="0">
                <a:latin typeface="Arial"/>
                <a:cs typeface="Arial"/>
              </a:rPr>
              <a:t>n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80" dirty="0">
                <a:latin typeface="Arial"/>
                <a:cs typeface="Arial"/>
              </a:rPr>
              <a:t>t</a:t>
            </a:r>
            <a:r>
              <a:rPr sz="1400" b="1" spc="50" dirty="0">
                <a:latin typeface="Arial"/>
                <a:cs typeface="Arial"/>
              </a:rPr>
              <a:t>he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Au</a:t>
            </a:r>
            <a:r>
              <a:rPr sz="1400" b="1" spc="20" dirty="0">
                <a:latin typeface="Arial"/>
                <a:cs typeface="Arial"/>
              </a:rPr>
              <a:t>t</a:t>
            </a:r>
            <a:r>
              <a:rPr sz="1400" b="1" spc="50" dirty="0">
                <a:latin typeface="Arial"/>
                <a:cs typeface="Arial"/>
              </a:rPr>
              <a:t>om</a:t>
            </a:r>
            <a:r>
              <a:rPr sz="1400" b="1" spc="60" dirty="0">
                <a:latin typeface="Arial"/>
                <a:cs typeface="Arial"/>
              </a:rPr>
              <a:t>ot</a:t>
            </a:r>
            <a:r>
              <a:rPr sz="1400" b="1" spc="25" dirty="0">
                <a:latin typeface="Arial"/>
                <a:cs typeface="Arial"/>
              </a:rPr>
              <a:t>i</a:t>
            </a:r>
            <a:r>
              <a:rPr sz="1400" b="1" spc="65" dirty="0">
                <a:latin typeface="Arial"/>
                <a:cs typeface="Arial"/>
              </a:rPr>
              <a:t>ve</a:t>
            </a:r>
            <a:r>
              <a:rPr sz="1400" b="1" spc="-1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–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5" dirty="0">
                <a:latin typeface="Arial"/>
                <a:cs typeface="Arial"/>
              </a:rPr>
              <a:t>E</a:t>
            </a:r>
            <a:r>
              <a:rPr sz="1400" b="1" spc="-15" dirty="0">
                <a:latin typeface="Arial"/>
                <a:cs typeface="Arial"/>
              </a:rPr>
              <a:t>S</a:t>
            </a:r>
            <a:r>
              <a:rPr sz="1400" b="1" spc="-15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sec</a:t>
            </a:r>
            <a:r>
              <a:rPr sz="1400" b="1" spc="15" dirty="0">
                <a:latin typeface="Arial"/>
                <a:cs typeface="Arial"/>
              </a:rPr>
              <a:t>t</a:t>
            </a:r>
            <a:r>
              <a:rPr sz="1400" b="1" spc="45" dirty="0"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89652" y="2538476"/>
            <a:ext cx="572135" cy="2578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215"/>
              </a:spcBef>
            </a:pPr>
            <a:r>
              <a:rPr sz="800" spc="30" dirty="0">
                <a:solidFill>
                  <a:srgbClr val="252525"/>
                </a:solidFill>
                <a:latin typeface="Microsoft Sans Serif"/>
                <a:cs typeface="Microsoft Sans Serif"/>
              </a:rPr>
              <a:t>Immersive </a:t>
            </a:r>
            <a:r>
              <a:rPr sz="800" spc="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800" spc="-70" dirty="0">
                <a:solidFill>
                  <a:srgbClr val="252525"/>
                </a:solidFill>
                <a:latin typeface="Microsoft Sans Serif"/>
                <a:cs typeface="Microsoft Sans Serif"/>
              </a:rPr>
              <a:t>E</a:t>
            </a:r>
            <a:r>
              <a:rPr sz="800" spc="40" dirty="0">
                <a:solidFill>
                  <a:srgbClr val="252525"/>
                </a:solidFill>
                <a:latin typeface="Microsoft Sans Serif"/>
                <a:cs typeface="Microsoft Sans Serif"/>
              </a:rPr>
              <a:t>xperi</a:t>
            </a:r>
            <a:r>
              <a:rPr sz="800" spc="30" dirty="0">
                <a:solidFill>
                  <a:srgbClr val="252525"/>
                </a:solidFill>
                <a:latin typeface="Microsoft Sans Serif"/>
                <a:cs typeface="Microsoft Sans Serif"/>
              </a:rPr>
              <a:t>en</a:t>
            </a:r>
            <a:r>
              <a:rPr sz="800" spc="40" dirty="0">
                <a:solidFill>
                  <a:srgbClr val="252525"/>
                </a:solidFill>
                <a:latin typeface="Microsoft Sans Serif"/>
                <a:cs typeface="Microsoft Sans Serif"/>
              </a:rPr>
              <a:t>ce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14642" y="505345"/>
            <a:ext cx="11333480" cy="5842000"/>
            <a:chOff x="414642" y="505345"/>
            <a:chExt cx="11333480" cy="5842000"/>
          </a:xfrm>
        </p:grpSpPr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7363" y="2548127"/>
              <a:ext cx="182879" cy="18287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14642" y="505345"/>
              <a:ext cx="11333480" cy="5842000"/>
            </a:xfrm>
            <a:custGeom>
              <a:avLst/>
              <a:gdLst/>
              <a:ahLst/>
              <a:cxnLst/>
              <a:rect l="l" t="t" r="r" b="b"/>
              <a:pathLst>
                <a:path w="11333480" h="5842000">
                  <a:moveTo>
                    <a:pt x="71696" y="5765800"/>
                  </a:moveTo>
                  <a:lnTo>
                    <a:pt x="23520" y="5765800"/>
                  </a:lnTo>
                  <a:lnTo>
                    <a:pt x="10436" y="5778500"/>
                  </a:lnTo>
                  <a:lnTo>
                    <a:pt x="2166" y="5791200"/>
                  </a:lnTo>
                  <a:lnTo>
                    <a:pt x="0" y="5803900"/>
                  </a:lnTo>
                  <a:lnTo>
                    <a:pt x="4646" y="5829300"/>
                  </a:lnTo>
                  <a:lnTo>
                    <a:pt x="14943" y="5842000"/>
                  </a:lnTo>
                  <a:lnTo>
                    <a:pt x="63118" y="5842000"/>
                  </a:lnTo>
                  <a:lnTo>
                    <a:pt x="76203" y="5829300"/>
                  </a:lnTo>
                  <a:lnTo>
                    <a:pt x="84472" y="5816600"/>
                  </a:lnTo>
                  <a:lnTo>
                    <a:pt x="44386" y="5816600"/>
                  </a:lnTo>
                  <a:lnTo>
                    <a:pt x="42252" y="5791200"/>
                  </a:lnTo>
                  <a:lnTo>
                    <a:pt x="80610" y="5787789"/>
                  </a:lnTo>
                  <a:lnTo>
                    <a:pt x="71696" y="5765800"/>
                  </a:lnTo>
                  <a:close/>
                </a:path>
                <a:path w="11333480" h="5842000">
                  <a:moveTo>
                    <a:pt x="80610" y="5787789"/>
                  </a:moveTo>
                  <a:lnTo>
                    <a:pt x="42252" y="5791200"/>
                  </a:lnTo>
                  <a:lnTo>
                    <a:pt x="44386" y="5816600"/>
                  </a:lnTo>
                  <a:lnTo>
                    <a:pt x="84882" y="5814199"/>
                  </a:lnTo>
                  <a:lnTo>
                    <a:pt x="86639" y="5803900"/>
                  </a:lnTo>
                  <a:lnTo>
                    <a:pt x="81992" y="5791200"/>
                  </a:lnTo>
                  <a:lnTo>
                    <a:pt x="80610" y="5787789"/>
                  </a:lnTo>
                  <a:close/>
                </a:path>
                <a:path w="11333480" h="5842000">
                  <a:moveTo>
                    <a:pt x="84882" y="5814199"/>
                  </a:moveTo>
                  <a:lnTo>
                    <a:pt x="44386" y="5816600"/>
                  </a:lnTo>
                  <a:lnTo>
                    <a:pt x="84472" y="5816600"/>
                  </a:lnTo>
                  <a:lnTo>
                    <a:pt x="84882" y="5814199"/>
                  </a:lnTo>
                  <a:close/>
                </a:path>
                <a:path w="11333480" h="5842000">
                  <a:moveTo>
                    <a:pt x="7293749" y="4610100"/>
                  </a:moveTo>
                  <a:lnTo>
                    <a:pt x="7153795" y="4673600"/>
                  </a:lnTo>
                  <a:lnTo>
                    <a:pt x="7011555" y="4724400"/>
                  </a:lnTo>
                  <a:lnTo>
                    <a:pt x="6866902" y="4775200"/>
                  </a:lnTo>
                  <a:lnTo>
                    <a:pt x="6720090" y="4826000"/>
                  </a:lnTo>
                  <a:lnTo>
                    <a:pt x="6570865" y="4864100"/>
                  </a:lnTo>
                  <a:lnTo>
                    <a:pt x="6419481" y="4914900"/>
                  </a:lnTo>
                  <a:lnTo>
                    <a:pt x="6265684" y="4965700"/>
                  </a:lnTo>
                  <a:lnTo>
                    <a:pt x="6265938" y="4965700"/>
                  </a:lnTo>
                  <a:lnTo>
                    <a:pt x="6108966" y="5003800"/>
                  </a:lnTo>
                  <a:lnTo>
                    <a:pt x="6109220" y="5003800"/>
                  </a:lnTo>
                  <a:lnTo>
                    <a:pt x="5948819" y="5054600"/>
                  </a:lnTo>
                  <a:lnTo>
                    <a:pt x="5949073" y="5054600"/>
                  </a:lnTo>
                  <a:lnTo>
                    <a:pt x="5785116" y="5092700"/>
                  </a:lnTo>
                  <a:lnTo>
                    <a:pt x="5785370" y="5092700"/>
                  </a:lnTo>
                  <a:lnTo>
                    <a:pt x="5617984" y="5130800"/>
                  </a:lnTo>
                  <a:lnTo>
                    <a:pt x="5618238" y="5130800"/>
                  </a:lnTo>
                  <a:lnTo>
                    <a:pt x="5447677" y="5168900"/>
                  </a:lnTo>
                  <a:lnTo>
                    <a:pt x="5447931" y="5168900"/>
                  </a:lnTo>
                  <a:lnTo>
                    <a:pt x="5274195" y="5207000"/>
                  </a:lnTo>
                  <a:lnTo>
                    <a:pt x="5097665" y="5245100"/>
                  </a:lnTo>
                  <a:lnTo>
                    <a:pt x="5097919" y="5245100"/>
                  </a:lnTo>
                  <a:lnTo>
                    <a:pt x="4918214" y="5270500"/>
                  </a:lnTo>
                  <a:lnTo>
                    <a:pt x="4736096" y="5308600"/>
                  </a:lnTo>
                  <a:lnTo>
                    <a:pt x="4551184" y="5334000"/>
                  </a:lnTo>
                  <a:lnTo>
                    <a:pt x="4363732" y="5372100"/>
                  </a:lnTo>
                  <a:lnTo>
                    <a:pt x="4173740" y="5397500"/>
                  </a:lnTo>
                  <a:lnTo>
                    <a:pt x="3981589" y="5422900"/>
                  </a:lnTo>
                  <a:lnTo>
                    <a:pt x="3787152" y="5448300"/>
                  </a:lnTo>
                  <a:lnTo>
                    <a:pt x="3590683" y="5473700"/>
                  </a:lnTo>
                  <a:lnTo>
                    <a:pt x="3392182" y="5499100"/>
                  </a:lnTo>
                  <a:lnTo>
                    <a:pt x="3191903" y="5524500"/>
                  </a:lnTo>
                  <a:lnTo>
                    <a:pt x="2989719" y="5537200"/>
                  </a:lnTo>
                  <a:lnTo>
                    <a:pt x="2786011" y="5562600"/>
                  </a:lnTo>
                  <a:lnTo>
                    <a:pt x="2580779" y="5588000"/>
                  </a:lnTo>
                  <a:lnTo>
                    <a:pt x="2166251" y="5626100"/>
                  </a:lnTo>
                  <a:lnTo>
                    <a:pt x="1747024" y="5664200"/>
                  </a:lnTo>
                  <a:lnTo>
                    <a:pt x="1324114" y="5689600"/>
                  </a:lnTo>
                  <a:lnTo>
                    <a:pt x="898410" y="5727700"/>
                  </a:lnTo>
                  <a:lnTo>
                    <a:pt x="470776" y="5753100"/>
                  </a:lnTo>
                  <a:lnTo>
                    <a:pt x="80610" y="5787789"/>
                  </a:lnTo>
                  <a:lnTo>
                    <a:pt x="81992" y="5791200"/>
                  </a:lnTo>
                  <a:lnTo>
                    <a:pt x="86639" y="5803900"/>
                  </a:lnTo>
                  <a:lnTo>
                    <a:pt x="84882" y="5814199"/>
                  </a:lnTo>
                  <a:lnTo>
                    <a:pt x="472935" y="5791200"/>
                  </a:lnTo>
                  <a:lnTo>
                    <a:pt x="900696" y="5753100"/>
                  </a:lnTo>
                  <a:lnTo>
                    <a:pt x="1326400" y="5727700"/>
                  </a:lnTo>
                  <a:lnTo>
                    <a:pt x="2583573" y="5613400"/>
                  </a:lnTo>
                  <a:lnTo>
                    <a:pt x="2789059" y="5588000"/>
                  </a:lnTo>
                  <a:lnTo>
                    <a:pt x="2992894" y="5575300"/>
                  </a:lnTo>
                  <a:lnTo>
                    <a:pt x="4555756" y="5372100"/>
                  </a:lnTo>
                  <a:lnTo>
                    <a:pt x="4741049" y="5334000"/>
                  </a:lnTo>
                  <a:lnTo>
                    <a:pt x="4923421" y="5308600"/>
                  </a:lnTo>
                  <a:lnTo>
                    <a:pt x="5624588" y="5156200"/>
                  </a:lnTo>
                  <a:lnTo>
                    <a:pt x="6116967" y="5041900"/>
                  </a:lnTo>
                  <a:lnTo>
                    <a:pt x="6428117" y="4940300"/>
                  </a:lnTo>
                  <a:lnTo>
                    <a:pt x="6579755" y="4902200"/>
                  </a:lnTo>
                  <a:lnTo>
                    <a:pt x="7021334" y="4749800"/>
                  </a:lnTo>
                  <a:lnTo>
                    <a:pt x="7304036" y="4648200"/>
                  </a:lnTo>
                  <a:lnTo>
                    <a:pt x="7359205" y="4622800"/>
                  </a:lnTo>
                  <a:lnTo>
                    <a:pt x="7293622" y="4622800"/>
                  </a:lnTo>
                  <a:lnTo>
                    <a:pt x="7293749" y="4610100"/>
                  </a:lnTo>
                  <a:close/>
                </a:path>
                <a:path w="11333480" h="5842000">
                  <a:moveTo>
                    <a:pt x="9853434" y="3136900"/>
                  </a:moveTo>
                  <a:lnTo>
                    <a:pt x="9768725" y="3213100"/>
                  </a:lnTo>
                  <a:lnTo>
                    <a:pt x="9768979" y="3213100"/>
                  </a:lnTo>
                  <a:lnTo>
                    <a:pt x="9681857" y="3289300"/>
                  </a:lnTo>
                  <a:lnTo>
                    <a:pt x="9682111" y="3289300"/>
                  </a:lnTo>
                  <a:lnTo>
                    <a:pt x="9592449" y="3365500"/>
                  </a:lnTo>
                  <a:lnTo>
                    <a:pt x="9592703" y="3365500"/>
                  </a:lnTo>
                  <a:lnTo>
                    <a:pt x="9500501" y="3441700"/>
                  </a:lnTo>
                  <a:lnTo>
                    <a:pt x="9406140" y="3505200"/>
                  </a:lnTo>
                  <a:lnTo>
                    <a:pt x="9309366" y="3581400"/>
                  </a:lnTo>
                  <a:lnTo>
                    <a:pt x="9309620" y="3581400"/>
                  </a:lnTo>
                  <a:lnTo>
                    <a:pt x="9210052" y="3644900"/>
                  </a:lnTo>
                  <a:lnTo>
                    <a:pt x="9108325" y="3708400"/>
                  </a:lnTo>
                  <a:lnTo>
                    <a:pt x="9108579" y="3708400"/>
                  </a:lnTo>
                  <a:lnTo>
                    <a:pt x="9004185" y="3784600"/>
                  </a:lnTo>
                  <a:lnTo>
                    <a:pt x="8897632" y="3848100"/>
                  </a:lnTo>
                  <a:lnTo>
                    <a:pt x="8788539" y="3911600"/>
                  </a:lnTo>
                  <a:lnTo>
                    <a:pt x="8677033" y="3975100"/>
                  </a:lnTo>
                  <a:lnTo>
                    <a:pt x="8677287" y="3975100"/>
                  </a:lnTo>
                  <a:lnTo>
                    <a:pt x="8563114" y="4038600"/>
                  </a:lnTo>
                  <a:lnTo>
                    <a:pt x="8563368" y="4038600"/>
                  </a:lnTo>
                  <a:lnTo>
                    <a:pt x="8446909" y="4102100"/>
                  </a:lnTo>
                  <a:lnTo>
                    <a:pt x="8447163" y="4102100"/>
                  </a:lnTo>
                  <a:lnTo>
                    <a:pt x="8328291" y="4165600"/>
                  </a:lnTo>
                  <a:lnTo>
                    <a:pt x="8328545" y="4165600"/>
                  </a:lnTo>
                  <a:lnTo>
                    <a:pt x="8207260" y="4216400"/>
                  </a:lnTo>
                  <a:lnTo>
                    <a:pt x="8083816" y="4279900"/>
                  </a:lnTo>
                  <a:lnTo>
                    <a:pt x="8084070" y="4279900"/>
                  </a:lnTo>
                  <a:lnTo>
                    <a:pt x="7958086" y="4343400"/>
                  </a:lnTo>
                  <a:lnTo>
                    <a:pt x="7829943" y="4394200"/>
                  </a:lnTo>
                  <a:lnTo>
                    <a:pt x="7830070" y="4394200"/>
                  </a:lnTo>
                  <a:lnTo>
                    <a:pt x="7699260" y="4457700"/>
                  </a:lnTo>
                  <a:lnTo>
                    <a:pt x="7699514" y="4457700"/>
                  </a:lnTo>
                  <a:lnTo>
                    <a:pt x="7566545" y="4508500"/>
                  </a:lnTo>
                  <a:lnTo>
                    <a:pt x="7431163" y="4559300"/>
                  </a:lnTo>
                  <a:lnTo>
                    <a:pt x="7431417" y="4559300"/>
                  </a:lnTo>
                  <a:lnTo>
                    <a:pt x="7293622" y="4622800"/>
                  </a:lnTo>
                  <a:lnTo>
                    <a:pt x="7359205" y="4622800"/>
                  </a:lnTo>
                  <a:lnTo>
                    <a:pt x="7441958" y="4584700"/>
                  </a:lnTo>
                  <a:lnTo>
                    <a:pt x="7710690" y="4483100"/>
                  </a:lnTo>
                  <a:lnTo>
                    <a:pt x="7841627" y="4419600"/>
                  </a:lnTo>
                  <a:lnTo>
                    <a:pt x="7970151" y="4368800"/>
                  </a:lnTo>
                  <a:lnTo>
                    <a:pt x="8220087" y="4241800"/>
                  </a:lnTo>
                  <a:lnTo>
                    <a:pt x="8341499" y="4191000"/>
                  </a:lnTo>
                  <a:lnTo>
                    <a:pt x="8460498" y="4127500"/>
                  </a:lnTo>
                  <a:lnTo>
                    <a:pt x="8577084" y="4064000"/>
                  </a:lnTo>
                  <a:lnTo>
                    <a:pt x="8691384" y="4000500"/>
                  </a:lnTo>
                  <a:lnTo>
                    <a:pt x="8803271" y="3937000"/>
                  </a:lnTo>
                  <a:lnTo>
                    <a:pt x="8912745" y="3873500"/>
                  </a:lnTo>
                  <a:lnTo>
                    <a:pt x="9019679" y="3810000"/>
                  </a:lnTo>
                  <a:lnTo>
                    <a:pt x="9124327" y="3733800"/>
                  </a:lnTo>
                  <a:lnTo>
                    <a:pt x="9226435" y="3670300"/>
                  </a:lnTo>
                  <a:lnTo>
                    <a:pt x="9326130" y="3594100"/>
                  </a:lnTo>
                  <a:lnTo>
                    <a:pt x="9423412" y="3530600"/>
                  </a:lnTo>
                  <a:lnTo>
                    <a:pt x="9518154" y="3454400"/>
                  </a:lnTo>
                  <a:lnTo>
                    <a:pt x="9610610" y="3390900"/>
                  </a:lnTo>
                  <a:lnTo>
                    <a:pt x="9700399" y="3314700"/>
                  </a:lnTo>
                  <a:lnTo>
                    <a:pt x="9787775" y="3238500"/>
                  </a:lnTo>
                  <a:lnTo>
                    <a:pt x="9872738" y="3162300"/>
                  </a:lnTo>
                  <a:lnTo>
                    <a:pt x="9886475" y="3149600"/>
                  </a:lnTo>
                  <a:lnTo>
                    <a:pt x="9853180" y="3149600"/>
                  </a:lnTo>
                  <a:lnTo>
                    <a:pt x="9853434" y="3136900"/>
                  </a:lnTo>
                  <a:close/>
                </a:path>
                <a:path w="11333480" h="5842000">
                  <a:moveTo>
                    <a:pt x="11266867" y="78024"/>
                  </a:moveTo>
                  <a:lnTo>
                    <a:pt x="11231130" y="228600"/>
                  </a:lnTo>
                  <a:lnTo>
                    <a:pt x="11186172" y="419100"/>
                  </a:lnTo>
                  <a:lnTo>
                    <a:pt x="11140579" y="609600"/>
                  </a:lnTo>
                  <a:lnTo>
                    <a:pt x="11093335" y="800100"/>
                  </a:lnTo>
                  <a:lnTo>
                    <a:pt x="11043297" y="1003300"/>
                  </a:lnTo>
                  <a:lnTo>
                    <a:pt x="10989449" y="1193800"/>
                  </a:lnTo>
                  <a:lnTo>
                    <a:pt x="10930775" y="1384300"/>
                  </a:lnTo>
                  <a:lnTo>
                    <a:pt x="10899279" y="1485900"/>
                  </a:lnTo>
                  <a:lnTo>
                    <a:pt x="10866259" y="1587500"/>
                  </a:lnTo>
                  <a:lnTo>
                    <a:pt x="10831461" y="1676400"/>
                  </a:lnTo>
                  <a:lnTo>
                    <a:pt x="10794758" y="1778000"/>
                  </a:lnTo>
                  <a:lnTo>
                    <a:pt x="10756150" y="1866900"/>
                  </a:lnTo>
                  <a:lnTo>
                    <a:pt x="10715383" y="1955800"/>
                  </a:lnTo>
                  <a:lnTo>
                    <a:pt x="10672457" y="2057400"/>
                  </a:lnTo>
                  <a:lnTo>
                    <a:pt x="10627118" y="2146300"/>
                  </a:lnTo>
                  <a:lnTo>
                    <a:pt x="10627245" y="2146300"/>
                  </a:lnTo>
                  <a:lnTo>
                    <a:pt x="10579239" y="2235200"/>
                  </a:lnTo>
                  <a:lnTo>
                    <a:pt x="10579493" y="2235200"/>
                  </a:lnTo>
                  <a:lnTo>
                    <a:pt x="10528820" y="2324100"/>
                  </a:lnTo>
                  <a:lnTo>
                    <a:pt x="10475480" y="2413000"/>
                  </a:lnTo>
                  <a:lnTo>
                    <a:pt x="10475734" y="2413000"/>
                  </a:lnTo>
                  <a:lnTo>
                    <a:pt x="10419346" y="2501900"/>
                  </a:lnTo>
                  <a:lnTo>
                    <a:pt x="10419600" y="2501900"/>
                  </a:lnTo>
                  <a:lnTo>
                    <a:pt x="10360164" y="2590800"/>
                  </a:lnTo>
                  <a:lnTo>
                    <a:pt x="10360545" y="2590800"/>
                  </a:lnTo>
                  <a:lnTo>
                    <a:pt x="10297934" y="2667000"/>
                  </a:lnTo>
                  <a:lnTo>
                    <a:pt x="10298188" y="2667000"/>
                  </a:lnTo>
                  <a:lnTo>
                    <a:pt x="10232275" y="2755900"/>
                  </a:lnTo>
                  <a:lnTo>
                    <a:pt x="10232656" y="2755900"/>
                  </a:lnTo>
                  <a:lnTo>
                    <a:pt x="10163314" y="2832100"/>
                  </a:lnTo>
                  <a:lnTo>
                    <a:pt x="10163695" y="2832100"/>
                  </a:lnTo>
                  <a:lnTo>
                    <a:pt x="10090797" y="2908300"/>
                  </a:lnTo>
                  <a:lnTo>
                    <a:pt x="10091178" y="2908300"/>
                  </a:lnTo>
                  <a:lnTo>
                    <a:pt x="10014597" y="2997200"/>
                  </a:lnTo>
                  <a:lnTo>
                    <a:pt x="10014978" y="2997200"/>
                  </a:lnTo>
                  <a:lnTo>
                    <a:pt x="9935222" y="3073400"/>
                  </a:lnTo>
                  <a:lnTo>
                    <a:pt x="9935476" y="3073400"/>
                  </a:lnTo>
                  <a:lnTo>
                    <a:pt x="9853180" y="3149600"/>
                  </a:lnTo>
                  <a:lnTo>
                    <a:pt x="9886475" y="3149600"/>
                  </a:lnTo>
                  <a:lnTo>
                    <a:pt x="9955161" y="3086100"/>
                  </a:lnTo>
                  <a:lnTo>
                    <a:pt x="10035171" y="3009900"/>
                  </a:lnTo>
                  <a:lnTo>
                    <a:pt x="10112006" y="2933700"/>
                  </a:lnTo>
                  <a:lnTo>
                    <a:pt x="10185285" y="2857500"/>
                  </a:lnTo>
                  <a:lnTo>
                    <a:pt x="10254881" y="2768600"/>
                  </a:lnTo>
                  <a:lnTo>
                    <a:pt x="10321048" y="2692400"/>
                  </a:lnTo>
                  <a:lnTo>
                    <a:pt x="10383913" y="2603500"/>
                  </a:lnTo>
                  <a:lnTo>
                    <a:pt x="10443603" y="2514600"/>
                  </a:lnTo>
                  <a:lnTo>
                    <a:pt x="10500118" y="2425700"/>
                  </a:lnTo>
                  <a:lnTo>
                    <a:pt x="10553839" y="2336800"/>
                  </a:lnTo>
                  <a:lnTo>
                    <a:pt x="10604766" y="2247900"/>
                  </a:lnTo>
                  <a:lnTo>
                    <a:pt x="10653026" y="2159000"/>
                  </a:lnTo>
                  <a:lnTo>
                    <a:pt x="10698619" y="2070100"/>
                  </a:lnTo>
                  <a:lnTo>
                    <a:pt x="10741926" y="1968500"/>
                  </a:lnTo>
                  <a:lnTo>
                    <a:pt x="10782820" y="1879600"/>
                  </a:lnTo>
                  <a:lnTo>
                    <a:pt x="10821682" y="1778000"/>
                  </a:lnTo>
                  <a:lnTo>
                    <a:pt x="10858639" y="1689100"/>
                  </a:lnTo>
                  <a:lnTo>
                    <a:pt x="10893564" y="1587500"/>
                  </a:lnTo>
                  <a:lnTo>
                    <a:pt x="10926838" y="1498600"/>
                  </a:lnTo>
                  <a:lnTo>
                    <a:pt x="10958461" y="1397000"/>
                  </a:lnTo>
                  <a:lnTo>
                    <a:pt x="11017262" y="1206500"/>
                  </a:lnTo>
                  <a:lnTo>
                    <a:pt x="11071237" y="1003300"/>
                  </a:lnTo>
                  <a:lnTo>
                    <a:pt x="11121402" y="812800"/>
                  </a:lnTo>
                  <a:lnTo>
                    <a:pt x="11168773" y="622300"/>
                  </a:lnTo>
                  <a:lnTo>
                    <a:pt x="11214366" y="431800"/>
                  </a:lnTo>
                  <a:lnTo>
                    <a:pt x="11259324" y="241300"/>
                  </a:lnTo>
                  <a:lnTo>
                    <a:pt x="11295494" y="88900"/>
                  </a:lnTo>
                  <a:lnTo>
                    <a:pt x="11280279" y="88900"/>
                  </a:lnTo>
                  <a:lnTo>
                    <a:pt x="11266867" y="78024"/>
                  </a:lnTo>
                  <a:close/>
                </a:path>
                <a:path w="11333480" h="5842000">
                  <a:moveTo>
                    <a:pt x="11276342" y="38100"/>
                  </a:moveTo>
                  <a:lnTo>
                    <a:pt x="11266867" y="78024"/>
                  </a:lnTo>
                  <a:lnTo>
                    <a:pt x="11280279" y="88900"/>
                  </a:lnTo>
                  <a:lnTo>
                    <a:pt x="11295494" y="88900"/>
                  </a:lnTo>
                  <a:lnTo>
                    <a:pt x="11304536" y="50800"/>
                  </a:lnTo>
                  <a:lnTo>
                    <a:pt x="11276342" y="38100"/>
                  </a:lnTo>
                  <a:close/>
                </a:path>
                <a:path w="11333480" h="5842000">
                  <a:moveTo>
                    <a:pt x="11333300" y="38100"/>
                  </a:moveTo>
                  <a:lnTo>
                    <a:pt x="11276342" y="38100"/>
                  </a:lnTo>
                  <a:lnTo>
                    <a:pt x="11304536" y="50800"/>
                  </a:lnTo>
                  <a:lnTo>
                    <a:pt x="11295494" y="88900"/>
                  </a:lnTo>
                  <a:lnTo>
                    <a:pt x="11297527" y="88900"/>
                  </a:lnTo>
                  <a:lnTo>
                    <a:pt x="11313109" y="76200"/>
                  </a:lnTo>
                  <a:lnTo>
                    <a:pt x="11325356" y="76200"/>
                  </a:lnTo>
                  <a:lnTo>
                    <a:pt x="11332603" y="50800"/>
                  </a:lnTo>
                  <a:lnTo>
                    <a:pt x="11333300" y="38100"/>
                  </a:lnTo>
                  <a:close/>
                </a:path>
                <a:path w="11333480" h="5842000">
                  <a:moveTo>
                    <a:pt x="11300599" y="0"/>
                  </a:moveTo>
                  <a:lnTo>
                    <a:pt x="11283351" y="0"/>
                  </a:lnTo>
                  <a:lnTo>
                    <a:pt x="11267770" y="12700"/>
                  </a:lnTo>
                  <a:lnTo>
                    <a:pt x="11255522" y="12700"/>
                  </a:lnTo>
                  <a:lnTo>
                    <a:pt x="11248275" y="38100"/>
                  </a:lnTo>
                  <a:lnTo>
                    <a:pt x="11247579" y="50800"/>
                  </a:lnTo>
                  <a:lnTo>
                    <a:pt x="11253371" y="63500"/>
                  </a:lnTo>
                  <a:lnTo>
                    <a:pt x="11264617" y="76200"/>
                  </a:lnTo>
                  <a:lnTo>
                    <a:pt x="11266867" y="78024"/>
                  </a:lnTo>
                  <a:lnTo>
                    <a:pt x="11276342" y="38100"/>
                  </a:lnTo>
                  <a:lnTo>
                    <a:pt x="11333300" y="38100"/>
                  </a:lnTo>
                  <a:lnTo>
                    <a:pt x="11327507" y="25400"/>
                  </a:lnTo>
                  <a:lnTo>
                    <a:pt x="11316262" y="12700"/>
                  </a:lnTo>
                  <a:lnTo>
                    <a:pt x="11300599" y="0"/>
                  </a:lnTo>
                  <a:close/>
                </a:path>
              </a:pathLst>
            </a:custGeom>
            <a:solidFill>
              <a:srgbClr val="A20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9241028" y="4435602"/>
            <a:ext cx="1006475" cy="3676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215"/>
              </a:spcBef>
            </a:pPr>
            <a:r>
              <a:rPr sz="800" spc="30" dirty="0">
                <a:latin typeface="Microsoft Sans Serif"/>
                <a:cs typeface="Microsoft Sans Serif"/>
              </a:rPr>
              <a:t>Digital vision </a:t>
            </a:r>
            <a:r>
              <a:rPr sz="800" spc="35" dirty="0">
                <a:latin typeface="Microsoft Sans Serif"/>
                <a:cs typeface="Microsoft Sans Serif"/>
              </a:rPr>
              <a:t>and 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35" dirty="0">
                <a:latin typeface="Microsoft Sans Serif"/>
                <a:cs typeface="Microsoft Sans Serif"/>
              </a:rPr>
              <a:t>v</a:t>
            </a:r>
            <a:r>
              <a:rPr sz="800" spc="20" dirty="0">
                <a:latin typeface="Microsoft Sans Serif"/>
                <a:cs typeface="Microsoft Sans Serif"/>
              </a:rPr>
              <a:t>alue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35" dirty="0">
                <a:latin typeface="Microsoft Sans Serif"/>
                <a:cs typeface="Microsoft Sans Serif"/>
              </a:rPr>
              <a:t>and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35" dirty="0">
                <a:latin typeface="Microsoft Sans Serif"/>
                <a:cs typeface="Microsoft Sans Serif"/>
              </a:rPr>
              <a:t>exec</a:t>
            </a:r>
            <a:r>
              <a:rPr sz="800" spc="40" dirty="0">
                <a:latin typeface="Microsoft Sans Serif"/>
                <a:cs typeface="Microsoft Sans Serif"/>
              </a:rPr>
              <a:t>u</a:t>
            </a:r>
            <a:r>
              <a:rPr sz="800" spc="70" dirty="0">
                <a:latin typeface="Microsoft Sans Serif"/>
                <a:cs typeface="Microsoft Sans Serif"/>
              </a:rPr>
              <a:t>t</a:t>
            </a:r>
            <a:r>
              <a:rPr sz="800" spc="35" dirty="0">
                <a:latin typeface="Microsoft Sans Serif"/>
                <a:cs typeface="Microsoft Sans Serif"/>
              </a:rPr>
              <a:t>ion  </a:t>
            </a:r>
            <a:r>
              <a:rPr sz="800" spc="40" dirty="0">
                <a:latin typeface="Microsoft Sans Serif"/>
                <a:cs typeface="Microsoft Sans Serif"/>
              </a:rPr>
              <a:t>roadmap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60" name="object 6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2747" y="4344923"/>
            <a:ext cx="182879" cy="182880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4855209" y="5928766"/>
            <a:ext cx="720090" cy="257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10"/>
              </a:lnSpc>
              <a:spcBef>
                <a:spcPts val="100"/>
              </a:spcBef>
            </a:pPr>
            <a:r>
              <a:rPr sz="800" spc="15" dirty="0">
                <a:latin typeface="Microsoft Sans Serif"/>
                <a:cs typeface="Microsoft Sans Serif"/>
              </a:rPr>
              <a:t>‘Easy-win’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10"/>
              </a:lnSpc>
            </a:pPr>
            <a:r>
              <a:rPr sz="800" spc="55" dirty="0">
                <a:latin typeface="Microsoft Sans Serif"/>
                <a:cs typeface="Microsoft Sans Serif"/>
              </a:rPr>
              <a:t>co</a:t>
            </a:r>
            <a:r>
              <a:rPr sz="800" spc="30" dirty="0">
                <a:latin typeface="Microsoft Sans Serif"/>
                <a:cs typeface="Microsoft Sans Serif"/>
              </a:rPr>
              <a:t>llab</a:t>
            </a:r>
            <a:r>
              <a:rPr sz="800" spc="45" dirty="0">
                <a:latin typeface="Microsoft Sans Serif"/>
                <a:cs typeface="Microsoft Sans Serif"/>
              </a:rPr>
              <a:t>o</a:t>
            </a:r>
            <a:r>
              <a:rPr sz="800" spc="40" dirty="0">
                <a:latin typeface="Microsoft Sans Serif"/>
                <a:cs typeface="Microsoft Sans Serif"/>
              </a:rPr>
              <a:t>ra</a:t>
            </a:r>
            <a:r>
              <a:rPr sz="800" spc="15" dirty="0">
                <a:latin typeface="Microsoft Sans Serif"/>
                <a:cs typeface="Microsoft Sans Serif"/>
              </a:rPr>
              <a:t>t</a:t>
            </a:r>
            <a:r>
              <a:rPr sz="800" spc="20" dirty="0">
                <a:latin typeface="Microsoft Sans Serif"/>
                <a:cs typeface="Microsoft Sans Serif"/>
              </a:rPr>
              <a:t>i</a:t>
            </a:r>
            <a:r>
              <a:rPr sz="800" spc="40" dirty="0">
                <a:latin typeface="Microsoft Sans Serif"/>
                <a:cs typeface="Microsoft Sans Serif"/>
              </a:rPr>
              <a:t>o</a:t>
            </a:r>
            <a:r>
              <a:rPr sz="800" spc="20" dirty="0">
                <a:latin typeface="Microsoft Sans Serif"/>
                <a:cs typeface="Microsoft Sans Serif"/>
              </a:rPr>
              <a:t>ns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62" name="object 6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4484" y="5786628"/>
            <a:ext cx="182879" cy="182880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3663188" y="6084823"/>
            <a:ext cx="10699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Microsoft Sans Serif"/>
                <a:cs typeface="Microsoft Sans Serif"/>
              </a:rPr>
              <a:t>D</a:t>
            </a:r>
            <a:r>
              <a:rPr sz="800" spc="50" dirty="0">
                <a:latin typeface="Microsoft Sans Serif"/>
                <a:cs typeface="Microsoft Sans Serif"/>
              </a:rPr>
              <a:t>ig</a:t>
            </a:r>
            <a:r>
              <a:rPr sz="800" spc="45" dirty="0">
                <a:latin typeface="Microsoft Sans Serif"/>
                <a:cs typeface="Microsoft Sans Serif"/>
              </a:rPr>
              <a:t>i</a:t>
            </a:r>
            <a:r>
              <a:rPr sz="800" spc="60" dirty="0">
                <a:latin typeface="Microsoft Sans Serif"/>
                <a:cs typeface="Microsoft Sans Serif"/>
              </a:rPr>
              <a:t>t</a:t>
            </a:r>
            <a:r>
              <a:rPr sz="800" spc="15" dirty="0">
                <a:latin typeface="Microsoft Sans Serif"/>
                <a:cs typeface="Microsoft Sans Serif"/>
              </a:rPr>
              <a:t>al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35" dirty="0">
                <a:latin typeface="Microsoft Sans Serif"/>
                <a:cs typeface="Microsoft Sans Serif"/>
              </a:rPr>
              <a:t>expe</a:t>
            </a:r>
            <a:r>
              <a:rPr sz="800" spc="50" dirty="0">
                <a:latin typeface="Microsoft Sans Serif"/>
                <a:cs typeface="Microsoft Sans Serif"/>
              </a:rPr>
              <a:t>rim</a:t>
            </a:r>
            <a:r>
              <a:rPr sz="800" spc="30" dirty="0">
                <a:latin typeface="Microsoft Sans Serif"/>
                <a:cs typeface="Microsoft Sans Serif"/>
              </a:rPr>
              <a:t>en</a:t>
            </a:r>
            <a:r>
              <a:rPr sz="800" spc="60" dirty="0">
                <a:latin typeface="Microsoft Sans Serif"/>
                <a:cs typeface="Microsoft Sans Serif"/>
              </a:rPr>
              <a:t>t</a:t>
            </a:r>
            <a:r>
              <a:rPr sz="800" spc="20" dirty="0">
                <a:latin typeface="Microsoft Sans Serif"/>
                <a:cs typeface="Microsoft Sans Serif"/>
              </a:rPr>
              <a:t>ers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442715" y="483743"/>
            <a:ext cx="8382000" cy="5641340"/>
            <a:chOff x="3442715" y="483743"/>
            <a:chExt cx="8382000" cy="5641340"/>
          </a:xfrm>
        </p:grpSpPr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2715" y="5942076"/>
              <a:ext cx="182879" cy="18288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65207" y="3944112"/>
              <a:ext cx="192024" cy="18288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68127" y="3599688"/>
              <a:ext cx="182879" cy="18288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8603" y="5244083"/>
              <a:ext cx="182879" cy="18135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8315" y="5451347"/>
              <a:ext cx="182880" cy="18288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2871" y="5682996"/>
              <a:ext cx="182879" cy="18288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0722863" y="483743"/>
              <a:ext cx="1101725" cy="1096645"/>
            </a:xfrm>
            <a:custGeom>
              <a:avLst/>
              <a:gdLst/>
              <a:ahLst/>
              <a:cxnLst/>
              <a:rect l="l" t="t" r="r" b="b"/>
              <a:pathLst>
                <a:path w="1101725" h="1096645">
                  <a:moveTo>
                    <a:pt x="1097279" y="0"/>
                  </a:moveTo>
                  <a:lnTo>
                    <a:pt x="0" y="1143"/>
                  </a:lnTo>
                  <a:lnTo>
                    <a:pt x="1193" y="51757"/>
                  </a:lnTo>
                  <a:lnTo>
                    <a:pt x="4384" y="98798"/>
                  </a:lnTo>
                  <a:lnTo>
                    <a:pt x="9533" y="145273"/>
                  </a:lnTo>
                  <a:lnTo>
                    <a:pt x="16597" y="191140"/>
                  </a:lnTo>
                  <a:lnTo>
                    <a:pt x="25535" y="236359"/>
                  </a:lnTo>
                  <a:lnTo>
                    <a:pt x="36307" y="280888"/>
                  </a:lnTo>
                  <a:lnTo>
                    <a:pt x="48870" y="324688"/>
                  </a:lnTo>
                  <a:lnTo>
                    <a:pt x="63183" y="367716"/>
                  </a:lnTo>
                  <a:lnTo>
                    <a:pt x="79205" y="409932"/>
                  </a:lnTo>
                  <a:lnTo>
                    <a:pt x="96895" y="451294"/>
                  </a:lnTo>
                  <a:lnTo>
                    <a:pt x="116211" y="491762"/>
                  </a:lnTo>
                  <a:lnTo>
                    <a:pt x="137112" y="531295"/>
                  </a:lnTo>
                  <a:lnTo>
                    <a:pt x="159556" y="569852"/>
                  </a:lnTo>
                  <a:lnTo>
                    <a:pt x="183503" y="607392"/>
                  </a:lnTo>
                  <a:lnTo>
                    <a:pt x="208911" y="643873"/>
                  </a:lnTo>
                  <a:lnTo>
                    <a:pt x="235738" y="679256"/>
                  </a:lnTo>
                  <a:lnTo>
                    <a:pt x="263944" y="713498"/>
                  </a:lnTo>
                  <a:lnTo>
                    <a:pt x="293487" y="746559"/>
                  </a:lnTo>
                  <a:lnTo>
                    <a:pt x="324326" y="778398"/>
                  </a:lnTo>
                  <a:lnTo>
                    <a:pt x="356419" y="808974"/>
                  </a:lnTo>
                  <a:lnTo>
                    <a:pt x="389725" y="838246"/>
                  </a:lnTo>
                  <a:lnTo>
                    <a:pt x="424202" y="866174"/>
                  </a:lnTo>
                  <a:lnTo>
                    <a:pt x="459810" y="892715"/>
                  </a:lnTo>
                  <a:lnTo>
                    <a:pt x="496507" y="917829"/>
                  </a:lnTo>
                  <a:lnTo>
                    <a:pt x="534252" y="941475"/>
                  </a:lnTo>
                  <a:lnTo>
                    <a:pt x="573003" y="963612"/>
                  </a:lnTo>
                  <a:lnTo>
                    <a:pt x="612719" y="984199"/>
                  </a:lnTo>
                  <a:lnTo>
                    <a:pt x="653359" y="1003196"/>
                  </a:lnTo>
                  <a:lnTo>
                    <a:pt x="694881" y="1020560"/>
                  </a:lnTo>
                  <a:lnTo>
                    <a:pt x="737244" y="1036252"/>
                  </a:lnTo>
                  <a:lnTo>
                    <a:pt x="780408" y="1050229"/>
                  </a:lnTo>
                  <a:lnTo>
                    <a:pt x="824329" y="1062452"/>
                  </a:lnTo>
                  <a:lnTo>
                    <a:pt x="868968" y="1072880"/>
                  </a:lnTo>
                  <a:lnTo>
                    <a:pt x="914282" y="1081470"/>
                  </a:lnTo>
                  <a:lnTo>
                    <a:pt x="960231" y="1088183"/>
                  </a:lnTo>
                  <a:lnTo>
                    <a:pt x="1006773" y="1092977"/>
                  </a:lnTo>
                  <a:lnTo>
                    <a:pt x="1053866" y="1095811"/>
                  </a:lnTo>
                  <a:lnTo>
                    <a:pt x="1101470" y="1096645"/>
                  </a:lnTo>
                  <a:lnTo>
                    <a:pt x="1097279" y="0"/>
                  </a:lnTo>
                  <a:close/>
                </a:path>
              </a:pathLst>
            </a:custGeom>
            <a:solidFill>
              <a:srgbClr val="5F00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9918572" y="4013072"/>
            <a:ext cx="1010919" cy="3676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215"/>
              </a:spcBef>
            </a:pPr>
            <a:r>
              <a:rPr sz="800" spc="35" dirty="0">
                <a:latin typeface="Microsoft Sans Serif"/>
                <a:cs typeface="Microsoft Sans Serif"/>
              </a:rPr>
              <a:t>Strategic 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45" dirty="0">
                <a:latin typeface="Microsoft Sans Serif"/>
                <a:cs typeface="Microsoft Sans Serif"/>
              </a:rPr>
              <a:t>acq</a:t>
            </a:r>
            <a:r>
              <a:rPr sz="800" spc="40" dirty="0">
                <a:latin typeface="Microsoft Sans Serif"/>
                <a:cs typeface="Microsoft Sans Serif"/>
              </a:rPr>
              <a:t>u</a:t>
            </a:r>
            <a:r>
              <a:rPr sz="800" spc="20" dirty="0">
                <a:latin typeface="Microsoft Sans Serif"/>
                <a:cs typeface="Microsoft Sans Serif"/>
              </a:rPr>
              <a:t>isi</a:t>
            </a:r>
            <a:r>
              <a:rPr sz="800" spc="60" dirty="0">
                <a:latin typeface="Microsoft Sans Serif"/>
                <a:cs typeface="Microsoft Sans Serif"/>
              </a:rPr>
              <a:t>t</a:t>
            </a:r>
            <a:r>
              <a:rPr sz="800" spc="20" dirty="0">
                <a:latin typeface="Microsoft Sans Serif"/>
                <a:cs typeface="Microsoft Sans Serif"/>
              </a:rPr>
              <a:t>i</a:t>
            </a:r>
            <a:r>
              <a:rPr sz="800" spc="40" dirty="0">
                <a:latin typeface="Microsoft Sans Serif"/>
                <a:cs typeface="Microsoft Sans Serif"/>
              </a:rPr>
              <a:t>o</a:t>
            </a:r>
            <a:r>
              <a:rPr sz="800" spc="20" dirty="0">
                <a:latin typeface="Microsoft Sans Serif"/>
                <a:cs typeface="Microsoft Sans Serif"/>
              </a:rPr>
              <a:t>ns</a:t>
            </a:r>
            <a:r>
              <a:rPr sz="800" spc="-45" dirty="0">
                <a:latin typeface="Microsoft Sans Serif"/>
                <a:cs typeface="Microsoft Sans Serif"/>
              </a:rPr>
              <a:t> </a:t>
            </a:r>
            <a:r>
              <a:rPr sz="800" spc="70" dirty="0">
                <a:latin typeface="Microsoft Sans Serif"/>
                <a:cs typeface="Microsoft Sans Serif"/>
              </a:rPr>
              <a:t>t</a:t>
            </a:r>
            <a:r>
              <a:rPr sz="800" spc="50" dirty="0">
                <a:latin typeface="Microsoft Sans Serif"/>
                <a:cs typeface="Microsoft Sans Serif"/>
              </a:rPr>
              <a:t>o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scale  </a:t>
            </a:r>
            <a:r>
              <a:rPr sz="800" spc="30" dirty="0">
                <a:latin typeface="Microsoft Sans Serif"/>
                <a:cs typeface="Microsoft Sans Serif"/>
              </a:rPr>
              <a:t>wisely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403585" y="3701618"/>
            <a:ext cx="956944" cy="258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915"/>
              </a:lnSpc>
              <a:spcBef>
                <a:spcPts val="105"/>
              </a:spcBef>
            </a:pPr>
            <a:r>
              <a:rPr sz="800" spc="-20" dirty="0">
                <a:latin typeface="Microsoft Sans Serif"/>
                <a:cs typeface="Microsoft Sans Serif"/>
              </a:rPr>
              <a:t>D</a:t>
            </a:r>
            <a:r>
              <a:rPr sz="800" spc="50" dirty="0">
                <a:latin typeface="Microsoft Sans Serif"/>
                <a:cs typeface="Microsoft Sans Serif"/>
              </a:rPr>
              <a:t>igit</a:t>
            </a:r>
            <a:r>
              <a:rPr sz="800" spc="25" dirty="0">
                <a:latin typeface="Microsoft Sans Serif"/>
                <a:cs typeface="Microsoft Sans Serif"/>
              </a:rPr>
              <a:t>ally</a:t>
            </a:r>
            <a:r>
              <a:rPr sz="800" spc="-40" dirty="0">
                <a:latin typeface="Microsoft Sans Serif"/>
                <a:cs typeface="Microsoft Sans Serif"/>
              </a:rPr>
              <a:t> </a:t>
            </a:r>
            <a:r>
              <a:rPr sz="800" spc="35" dirty="0">
                <a:latin typeface="Microsoft Sans Serif"/>
                <a:cs typeface="Microsoft Sans Serif"/>
              </a:rPr>
              <a:t>r</a:t>
            </a:r>
            <a:r>
              <a:rPr sz="800" spc="50" dirty="0">
                <a:latin typeface="Microsoft Sans Serif"/>
                <a:cs typeface="Microsoft Sans Serif"/>
              </a:rPr>
              <a:t>o</a:t>
            </a:r>
            <a:r>
              <a:rPr sz="800" spc="70" dirty="0">
                <a:latin typeface="Microsoft Sans Serif"/>
                <a:cs typeface="Microsoft Sans Serif"/>
              </a:rPr>
              <a:t>t</a:t>
            </a:r>
            <a:r>
              <a:rPr sz="800" spc="35" dirty="0">
                <a:latin typeface="Microsoft Sans Serif"/>
                <a:cs typeface="Microsoft Sans Serif"/>
              </a:rPr>
              <a:t>at</a:t>
            </a:r>
            <a:r>
              <a:rPr sz="800" spc="20" dirty="0">
                <a:latin typeface="Microsoft Sans Serif"/>
                <a:cs typeface="Microsoft Sans Serif"/>
              </a:rPr>
              <a:t>i</a:t>
            </a:r>
            <a:r>
              <a:rPr sz="800" spc="40" dirty="0">
                <a:latin typeface="Microsoft Sans Serif"/>
                <a:cs typeface="Microsoft Sans Serif"/>
              </a:rPr>
              <a:t>n</a:t>
            </a:r>
            <a:r>
              <a:rPr sz="800" spc="70" dirty="0">
                <a:latin typeface="Microsoft Sans Serif"/>
                <a:cs typeface="Microsoft Sans Serif"/>
              </a:rPr>
              <a:t>g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70" dirty="0">
                <a:latin typeface="Microsoft Sans Serif"/>
                <a:cs typeface="Microsoft Sans Serif"/>
              </a:rPr>
              <a:t>t</a:t>
            </a:r>
            <a:r>
              <a:rPr sz="800" spc="50" dirty="0">
                <a:latin typeface="Microsoft Sans Serif"/>
                <a:cs typeface="Microsoft Sans Serif"/>
              </a:rPr>
              <a:t>o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15"/>
              </a:lnSpc>
            </a:pPr>
            <a:r>
              <a:rPr sz="800" spc="70" dirty="0">
                <a:latin typeface="Microsoft Sans Serif"/>
                <a:cs typeface="Microsoft Sans Serif"/>
              </a:rPr>
              <a:t>t</a:t>
            </a:r>
            <a:r>
              <a:rPr sz="800" spc="30" dirty="0">
                <a:latin typeface="Microsoft Sans Serif"/>
                <a:cs typeface="Microsoft Sans Serif"/>
              </a:rPr>
              <a:t>he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ne</a:t>
            </a:r>
            <a:r>
              <a:rPr sz="800" spc="70" dirty="0">
                <a:latin typeface="Microsoft Sans Serif"/>
                <a:cs typeface="Microsoft Sans Serif"/>
              </a:rPr>
              <a:t>w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357998" y="5312409"/>
            <a:ext cx="857885" cy="2578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215"/>
              </a:spcBef>
            </a:pPr>
            <a:r>
              <a:rPr sz="800" spc="15" dirty="0">
                <a:latin typeface="Microsoft Sans Serif"/>
                <a:cs typeface="Microsoft Sans Serif"/>
              </a:rPr>
              <a:t>C</a:t>
            </a:r>
            <a:r>
              <a:rPr sz="800" spc="45" dirty="0">
                <a:latin typeface="Microsoft Sans Serif"/>
                <a:cs typeface="Microsoft Sans Serif"/>
              </a:rPr>
              <a:t>o</a:t>
            </a:r>
            <a:r>
              <a:rPr sz="800" spc="30" dirty="0">
                <a:latin typeface="Microsoft Sans Serif"/>
                <a:cs typeface="Microsoft Sans Serif"/>
              </a:rPr>
              <a:t>llab</a:t>
            </a:r>
            <a:r>
              <a:rPr sz="800" spc="45" dirty="0">
                <a:latin typeface="Microsoft Sans Serif"/>
                <a:cs typeface="Microsoft Sans Serif"/>
              </a:rPr>
              <a:t>o</a:t>
            </a:r>
            <a:r>
              <a:rPr sz="800" spc="15" dirty="0">
                <a:latin typeface="Microsoft Sans Serif"/>
                <a:cs typeface="Microsoft Sans Serif"/>
              </a:rPr>
              <a:t>r</a:t>
            </a:r>
            <a:r>
              <a:rPr sz="800" spc="10" dirty="0">
                <a:latin typeface="Microsoft Sans Serif"/>
                <a:cs typeface="Microsoft Sans Serif"/>
              </a:rPr>
              <a:t>a</a:t>
            </a:r>
            <a:r>
              <a:rPr sz="800" spc="60" dirty="0">
                <a:latin typeface="Microsoft Sans Serif"/>
                <a:cs typeface="Microsoft Sans Serif"/>
              </a:rPr>
              <a:t>t</a:t>
            </a:r>
            <a:r>
              <a:rPr sz="800" spc="35" dirty="0">
                <a:latin typeface="Microsoft Sans Serif"/>
                <a:cs typeface="Microsoft Sans Serif"/>
              </a:rPr>
              <a:t>ion</a:t>
            </a:r>
            <a:r>
              <a:rPr sz="800" spc="-5" dirty="0">
                <a:latin typeface="Microsoft Sans Serif"/>
                <a:cs typeface="Microsoft Sans Serif"/>
              </a:rPr>
              <a:t>s</a:t>
            </a:r>
            <a:r>
              <a:rPr sz="800" spc="-45" dirty="0">
                <a:latin typeface="Microsoft Sans Serif"/>
                <a:cs typeface="Microsoft Sans Serif"/>
              </a:rPr>
              <a:t> </a:t>
            </a:r>
            <a:r>
              <a:rPr sz="800" spc="70" dirty="0">
                <a:latin typeface="Microsoft Sans Serif"/>
                <a:cs typeface="Microsoft Sans Serif"/>
              </a:rPr>
              <a:t>t</a:t>
            </a:r>
            <a:r>
              <a:rPr sz="800" spc="30" dirty="0">
                <a:latin typeface="Microsoft Sans Serif"/>
                <a:cs typeface="Microsoft Sans Serif"/>
              </a:rPr>
              <a:t>o  </a:t>
            </a:r>
            <a:r>
              <a:rPr sz="800" spc="20" dirty="0">
                <a:latin typeface="Microsoft Sans Serif"/>
                <a:cs typeface="Microsoft Sans Serif"/>
              </a:rPr>
              <a:t>scale</a:t>
            </a:r>
            <a:r>
              <a:rPr sz="800" spc="-40" dirty="0">
                <a:latin typeface="Microsoft Sans Serif"/>
                <a:cs typeface="Microsoft Sans Serif"/>
              </a:rPr>
              <a:t> </a:t>
            </a:r>
            <a:r>
              <a:rPr sz="800" spc="45" dirty="0">
                <a:latin typeface="Microsoft Sans Serif"/>
                <a:cs typeface="Microsoft Sans Serif"/>
              </a:rPr>
              <a:t>more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577076" y="5520334"/>
            <a:ext cx="657860" cy="2578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215"/>
              </a:spcBef>
            </a:pPr>
            <a:r>
              <a:rPr sz="800" spc="35" dirty="0">
                <a:latin typeface="Microsoft Sans Serif"/>
                <a:cs typeface="Microsoft Sans Serif"/>
              </a:rPr>
              <a:t>S</a:t>
            </a:r>
            <a:r>
              <a:rPr sz="800" spc="20" dirty="0">
                <a:latin typeface="Microsoft Sans Serif"/>
                <a:cs typeface="Microsoft Sans Serif"/>
              </a:rPr>
              <a:t>t</a:t>
            </a:r>
            <a:r>
              <a:rPr sz="800" spc="35" dirty="0">
                <a:latin typeface="Microsoft Sans Serif"/>
                <a:cs typeface="Microsoft Sans Serif"/>
              </a:rPr>
              <a:t>r</a:t>
            </a:r>
            <a:r>
              <a:rPr sz="800" spc="55" dirty="0">
                <a:latin typeface="Microsoft Sans Serif"/>
                <a:cs typeface="Microsoft Sans Serif"/>
              </a:rPr>
              <a:t>ong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45" dirty="0">
                <a:latin typeface="Microsoft Sans Serif"/>
                <a:cs typeface="Microsoft Sans Serif"/>
              </a:rPr>
              <a:t>be</a:t>
            </a:r>
            <a:r>
              <a:rPr sz="800" spc="25" dirty="0">
                <a:latin typeface="Microsoft Sans Serif"/>
                <a:cs typeface="Microsoft Sans Serif"/>
              </a:rPr>
              <a:t>lie</a:t>
            </a:r>
            <a:r>
              <a:rPr sz="800" spc="60" dirty="0">
                <a:latin typeface="Microsoft Sans Serif"/>
                <a:cs typeface="Microsoft Sans Serif"/>
              </a:rPr>
              <a:t>f  </a:t>
            </a:r>
            <a:r>
              <a:rPr sz="800" spc="35" dirty="0">
                <a:latin typeface="Microsoft Sans Serif"/>
                <a:cs typeface="Microsoft Sans Serif"/>
              </a:rPr>
              <a:t>in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40" dirty="0">
                <a:latin typeface="Microsoft Sans Serif"/>
                <a:cs typeface="Microsoft Sans Serif"/>
              </a:rPr>
              <a:t>digital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692902" y="5751677"/>
            <a:ext cx="699135" cy="3676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215"/>
              </a:spcBef>
            </a:pPr>
            <a:r>
              <a:rPr sz="800" spc="30" dirty="0">
                <a:latin typeface="Microsoft Sans Serif"/>
                <a:cs typeface="Microsoft Sans Serif"/>
              </a:rPr>
              <a:t>Digitally 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40" dirty="0">
                <a:latin typeface="Microsoft Sans Serif"/>
                <a:cs typeface="Microsoft Sans Serif"/>
              </a:rPr>
              <a:t>transforming 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Microsoft Sans Serif"/>
                <a:cs typeface="Microsoft Sans Serif"/>
              </a:rPr>
              <a:t>c</a:t>
            </a:r>
            <a:r>
              <a:rPr sz="800" spc="50" dirty="0">
                <a:latin typeface="Microsoft Sans Serif"/>
                <a:cs typeface="Microsoft Sans Serif"/>
              </a:rPr>
              <a:t>o</a:t>
            </a:r>
            <a:r>
              <a:rPr sz="800" spc="30" dirty="0">
                <a:latin typeface="Microsoft Sans Serif"/>
                <a:cs typeface="Microsoft Sans Serif"/>
              </a:rPr>
              <a:t>re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Microsoft Sans Serif"/>
                <a:cs typeface="Microsoft Sans Serif"/>
              </a:rPr>
              <a:t>bu</a:t>
            </a:r>
            <a:r>
              <a:rPr sz="800" spc="15" dirty="0">
                <a:latin typeface="Microsoft Sans Serif"/>
                <a:cs typeface="Microsoft Sans Serif"/>
              </a:rPr>
              <a:t>siness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0785093" y="513969"/>
            <a:ext cx="991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marR="5080" indent="-9652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b="1" spc="40" dirty="0">
                <a:solidFill>
                  <a:srgbClr val="FFFFFF"/>
                </a:solidFill>
                <a:latin typeface="Arial"/>
                <a:cs typeface="Arial"/>
              </a:rPr>
              <a:t>ga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spc="25" dirty="0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sz="1200" b="1" spc="4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spc="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sz="1200" b="1" spc="5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91121" y="5417820"/>
            <a:ext cx="1052195" cy="1057910"/>
          </a:xfrm>
          <a:custGeom>
            <a:avLst/>
            <a:gdLst/>
            <a:ahLst/>
            <a:cxnLst/>
            <a:rect l="l" t="t" r="r" b="b"/>
            <a:pathLst>
              <a:path w="1052195" h="1057910">
                <a:moveTo>
                  <a:pt x="0" y="0"/>
                </a:moveTo>
                <a:lnTo>
                  <a:pt x="546" y="1050797"/>
                </a:lnTo>
                <a:lnTo>
                  <a:pt x="1052106" y="1057694"/>
                </a:lnTo>
                <a:lnTo>
                  <a:pt x="1051002" y="1002153"/>
                </a:lnTo>
                <a:lnTo>
                  <a:pt x="1047766" y="954610"/>
                </a:lnTo>
                <a:lnTo>
                  <a:pt x="1042442" y="907670"/>
                </a:lnTo>
                <a:lnTo>
                  <a:pt x="1035078" y="861380"/>
                </a:lnTo>
                <a:lnTo>
                  <a:pt x="1025720" y="815784"/>
                </a:lnTo>
                <a:lnTo>
                  <a:pt x="1014414" y="770931"/>
                </a:lnTo>
                <a:lnTo>
                  <a:pt x="1001207" y="726865"/>
                </a:lnTo>
                <a:lnTo>
                  <a:pt x="986146" y="683634"/>
                </a:lnTo>
                <a:lnTo>
                  <a:pt x="969276" y="641283"/>
                </a:lnTo>
                <a:lnTo>
                  <a:pt x="950644" y="599860"/>
                </a:lnTo>
                <a:lnTo>
                  <a:pt x="930298" y="559409"/>
                </a:lnTo>
                <a:lnTo>
                  <a:pt x="908282" y="519979"/>
                </a:lnTo>
                <a:lnTo>
                  <a:pt x="884644" y="481614"/>
                </a:lnTo>
                <a:lnTo>
                  <a:pt x="859429" y="444362"/>
                </a:lnTo>
                <a:lnTo>
                  <a:pt x="832686" y="408269"/>
                </a:lnTo>
                <a:lnTo>
                  <a:pt x="804459" y="373380"/>
                </a:lnTo>
                <a:lnTo>
                  <a:pt x="774795" y="339743"/>
                </a:lnTo>
                <a:lnTo>
                  <a:pt x="743742" y="307403"/>
                </a:lnTo>
                <a:lnTo>
                  <a:pt x="711344" y="276407"/>
                </a:lnTo>
                <a:lnTo>
                  <a:pt x="677649" y="246802"/>
                </a:lnTo>
                <a:lnTo>
                  <a:pt x="642704" y="218633"/>
                </a:lnTo>
                <a:lnTo>
                  <a:pt x="606554" y="191947"/>
                </a:lnTo>
                <a:lnTo>
                  <a:pt x="569246" y="166791"/>
                </a:lnTo>
                <a:lnTo>
                  <a:pt x="530826" y="143210"/>
                </a:lnTo>
                <a:lnTo>
                  <a:pt x="491341" y="121251"/>
                </a:lnTo>
                <a:lnTo>
                  <a:pt x="450838" y="100960"/>
                </a:lnTo>
                <a:lnTo>
                  <a:pt x="409363" y="82384"/>
                </a:lnTo>
                <a:lnTo>
                  <a:pt x="366962" y="65569"/>
                </a:lnTo>
                <a:lnTo>
                  <a:pt x="323681" y="50561"/>
                </a:lnTo>
                <a:lnTo>
                  <a:pt x="279568" y="37406"/>
                </a:lnTo>
                <a:lnTo>
                  <a:pt x="234668" y="26152"/>
                </a:lnTo>
                <a:lnTo>
                  <a:pt x="189029" y="16844"/>
                </a:lnTo>
                <a:lnTo>
                  <a:pt x="142695" y="9528"/>
                </a:lnTo>
                <a:lnTo>
                  <a:pt x="95715" y="4251"/>
                </a:lnTo>
                <a:lnTo>
                  <a:pt x="48134" y="1060"/>
                </a:lnTo>
                <a:lnTo>
                  <a:pt x="0" y="0"/>
                </a:lnTo>
                <a:close/>
              </a:path>
            </a:pathLst>
          </a:custGeom>
          <a:solidFill>
            <a:srgbClr val="750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15544" y="6042152"/>
            <a:ext cx="10172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Traditional </a:t>
            </a:r>
            <a:r>
              <a:rPr sz="1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40" dirty="0">
                <a:solidFill>
                  <a:srgbClr val="FFFFFF"/>
                </a:solidFill>
                <a:latin typeface="Arial"/>
                <a:cs typeface="Arial"/>
              </a:rPr>
              <a:t>rga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495158" y="5588609"/>
            <a:ext cx="10204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sz="1200" b="1" spc="55" dirty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1200" b="1" spc="50" dirty="0">
                <a:solidFill>
                  <a:srgbClr val="6F2F9F"/>
                </a:solidFill>
                <a:latin typeface="Arial"/>
                <a:cs typeface="Arial"/>
              </a:rPr>
              <a:t>de</a:t>
            </a:r>
            <a:r>
              <a:rPr sz="1200" b="1" spc="55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1200" b="1" spc="-45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200" b="1" spc="35" dirty="0">
                <a:solidFill>
                  <a:srgbClr val="6F2F9F"/>
                </a:solidFill>
                <a:latin typeface="Arial"/>
                <a:cs typeface="Arial"/>
              </a:rPr>
              <a:t>h</a:t>
            </a:r>
            <a:r>
              <a:rPr sz="1200" b="1" spc="5" dirty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1200" b="1" spc="45" dirty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1200" b="1" spc="-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200" b="1" spc="30" dirty="0">
                <a:solidFill>
                  <a:srgbClr val="6F2F9F"/>
                </a:solidFill>
                <a:latin typeface="Arial"/>
                <a:cs typeface="Arial"/>
              </a:rPr>
              <a:t>&amp;  </a:t>
            </a:r>
            <a:r>
              <a:rPr sz="1200" b="1" spc="45" dirty="0">
                <a:solidFill>
                  <a:srgbClr val="6F2F9F"/>
                </a:solidFill>
                <a:latin typeface="Arial"/>
                <a:cs typeface="Arial"/>
              </a:rPr>
              <a:t>Culture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455914" y="4931790"/>
            <a:ext cx="659130" cy="4775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215"/>
              </a:spcBef>
            </a:pPr>
            <a:r>
              <a:rPr sz="800" spc="30" dirty="0">
                <a:latin typeface="Microsoft Sans Serif"/>
                <a:cs typeface="Microsoft Sans Serif"/>
              </a:rPr>
              <a:t>Digitally 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70" dirty="0">
                <a:latin typeface="Microsoft Sans Serif"/>
                <a:cs typeface="Microsoft Sans Serif"/>
              </a:rPr>
              <a:t>t</a:t>
            </a:r>
            <a:r>
              <a:rPr sz="800" spc="35" dirty="0">
                <a:latin typeface="Microsoft Sans Serif"/>
                <a:cs typeface="Microsoft Sans Serif"/>
              </a:rPr>
              <a:t>ransfor</a:t>
            </a:r>
            <a:r>
              <a:rPr sz="800" spc="50" dirty="0">
                <a:latin typeface="Microsoft Sans Serif"/>
                <a:cs typeface="Microsoft Sans Serif"/>
              </a:rPr>
              <a:t>m</a:t>
            </a:r>
            <a:r>
              <a:rPr sz="800" spc="35" dirty="0">
                <a:latin typeface="Microsoft Sans Serif"/>
                <a:cs typeface="Microsoft Sans Serif"/>
              </a:rPr>
              <a:t>in</a:t>
            </a:r>
            <a:r>
              <a:rPr sz="800" spc="40" dirty="0">
                <a:latin typeface="Microsoft Sans Serif"/>
                <a:cs typeface="Microsoft Sans Serif"/>
              </a:rPr>
              <a:t>g  </a:t>
            </a:r>
            <a:r>
              <a:rPr sz="800" spc="35" dirty="0">
                <a:latin typeface="Microsoft Sans Serif"/>
                <a:cs typeface="Microsoft Sans Serif"/>
              </a:rPr>
              <a:t>and </a:t>
            </a:r>
            <a:r>
              <a:rPr sz="800" spc="50" dirty="0">
                <a:latin typeface="Microsoft Sans Serif"/>
                <a:cs typeface="Microsoft Sans Serif"/>
              </a:rPr>
              <a:t>growing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45" dirty="0">
                <a:latin typeface="Microsoft Sans Serif"/>
                <a:cs typeface="Microsoft Sans Serif"/>
              </a:rPr>
              <a:t>the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45" dirty="0">
                <a:latin typeface="Microsoft Sans Serif"/>
                <a:cs typeface="Microsoft Sans Serif"/>
              </a:rPr>
              <a:t>core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82" name="object 8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39328" y="4767071"/>
            <a:ext cx="182879" cy="182880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1411986" y="3807333"/>
            <a:ext cx="6445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25" dirty="0">
                <a:latin typeface="Microsoft Sans Serif"/>
                <a:cs typeface="Microsoft Sans Serif"/>
              </a:rPr>
              <a:t>Social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35" dirty="0">
                <a:latin typeface="Microsoft Sans Serif"/>
                <a:cs typeface="Microsoft Sans Serif"/>
              </a:rPr>
              <a:t>Medi</a:t>
            </a:r>
            <a:r>
              <a:rPr sz="800" spc="-5" dirty="0">
                <a:latin typeface="Microsoft Sans Serif"/>
                <a:cs typeface="Microsoft Sans Serif"/>
              </a:rPr>
              <a:t>a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1200911" y="3404615"/>
            <a:ext cx="7698105" cy="675640"/>
            <a:chOff x="1200911" y="3404615"/>
            <a:chExt cx="7698105" cy="675640"/>
          </a:xfrm>
        </p:grpSpPr>
        <p:pic>
          <p:nvPicPr>
            <p:cNvPr id="85" name="object 8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0911" y="3837431"/>
              <a:ext cx="182880" cy="182880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720" y="3896867"/>
              <a:ext cx="182879" cy="182880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5755" y="3404615"/>
              <a:ext cx="182879" cy="182879"/>
            </a:xfrm>
            <a:prstGeom prst="rect">
              <a:avLst/>
            </a:prstGeom>
          </p:spPr>
        </p:pic>
      </p:grpSp>
      <p:sp>
        <p:nvSpPr>
          <p:cNvPr id="88" name="object 88"/>
          <p:cNvSpPr txBox="1"/>
          <p:nvPr/>
        </p:nvSpPr>
        <p:spPr>
          <a:xfrm>
            <a:off x="3671315" y="1642872"/>
            <a:ext cx="1100455" cy="184785"/>
          </a:xfrm>
          <a:prstGeom prst="rect">
            <a:avLst/>
          </a:prstGeom>
          <a:solidFill>
            <a:srgbClr val="7500C0">
              <a:alpha val="3137"/>
            </a:srgbClr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b="1" spc="40" dirty="0">
                <a:solidFill>
                  <a:srgbClr val="6F2F9F"/>
                </a:solidFill>
                <a:latin typeface="Arial"/>
                <a:cs typeface="Arial"/>
              </a:rPr>
              <a:t>Platform</a:t>
            </a:r>
            <a:endParaRPr sz="12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9043796" y="6547281"/>
            <a:ext cx="244983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900" spc="30" dirty="0">
                <a:solidFill>
                  <a:srgbClr val="363636"/>
                </a:solidFill>
                <a:latin typeface="Microsoft Sans Serif"/>
                <a:cs typeface="Microsoft Sans Serif"/>
              </a:rPr>
              <a:t>Source:</a:t>
            </a:r>
            <a:r>
              <a:rPr sz="900" spc="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Accenture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2019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Industry</a:t>
            </a:r>
            <a:r>
              <a:rPr sz="90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X.0</a:t>
            </a:r>
            <a:r>
              <a:rPr sz="90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20" dirty="0">
                <a:solidFill>
                  <a:srgbClr val="363636"/>
                </a:solidFill>
                <a:latin typeface="Microsoft Sans Serif"/>
                <a:cs typeface="Microsoft Sans Serif"/>
              </a:rPr>
              <a:t>Survey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15"/>
              </a:lnSpc>
            </a:pPr>
            <a:fld id="{81D60167-4931-47E6-BA6A-407CBD079E47}" type="slidenum">
              <a:rPr spc="40" dirty="0"/>
              <a:t>24</a:t>
            </a:fld>
            <a:endParaRPr spc="40" dirty="0"/>
          </a:p>
        </p:txBody>
      </p:sp>
      <p:sp>
        <p:nvSpPr>
          <p:cNvPr id="93" name="object 9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89" name="object 89"/>
          <p:cNvSpPr txBox="1"/>
          <p:nvPr/>
        </p:nvSpPr>
        <p:spPr>
          <a:xfrm>
            <a:off x="5228590" y="3973779"/>
            <a:ext cx="778510" cy="258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915"/>
              </a:lnSpc>
              <a:spcBef>
                <a:spcPts val="105"/>
              </a:spcBef>
            </a:pPr>
            <a:r>
              <a:rPr sz="8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D</a:t>
            </a:r>
            <a:r>
              <a:rPr sz="800" spc="50" dirty="0">
                <a:solidFill>
                  <a:srgbClr val="252525"/>
                </a:solidFill>
                <a:latin typeface="Microsoft Sans Serif"/>
                <a:cs typeface="Microsoft Sans Serif"/>
              </a:rPr>
              <a:t>igit</a:t>
            </a:r>
            <a:r>
              <a:rPr sz="80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al</a:t>
            </a:r>
            <a:r>
              <a:rPr sz="8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252525"/>
                </a:solidFill>
                <a:latin typeface="Microsoft Sans Serif"/>
                <a:cs typeface="Microsoft Sans Serif"/>
              </a:rPr>
              <a:t>Plat</a:t>
            </a:r>
            <a:r>
              <a:rPr sz="800" spc="35" dirty="0">
                <a:solidFill>
                  <a:srgbClr val="252525"/>
                </a:solidFill>
                <a:latin typeface="Microsoft Sans Serif"/>
                <a:cs typeface="Microsoft Sans Serif"/>
              </a:rPr>
              <a:t>f</a:t>
            </a:r>
            <a:r>
              <a:rPr sz="800" spc="65" dirty="0">
                <a:solidFill>
                  <a:srgbClr val="252525"/>
                </a:solidFill>
                <a:latin typeface="Microsoft Sans Serif"/>
                <a:cs typeface="Microsoft Sans Serif"/>
              </a:rPr>
              <a:t>o</a:t>
            </a:r>
            <a:r>
              <a:rPr sz="800" spc="60" dirty="0">
                <a:solidFill>
                  <a:srgbClr val="252525"/>
                </a:solidFill>
                <a:latin typeface="Microsoft Sans Serif"/>
                <a:cs typeface="Microsoft Sans Serif"/>
              </a:rPr>
              <a:t>rm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15"/>
              </a:lnSpc>
            </a:pPr>
            <a:r>
              <a:rPr sz="800" spc="35" dirty="0">
                <a:solidFill>
                  <a:srgbClr val="252525"/>
                </a:solidFill>
                <a:latin typeface="Microsoft Sans Serif"/>
                <a:cs typeface="Microsoft Sans Serif"/>
              </a:rPr>
              <a:t>Management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970391" y="3429761"/>
            <a:ext cx="86042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15" dirty="0">
                <a:latin typeface="Microsoft Sans Serif"/>
                <a:cs typeface="Microsoft Sans Serif"/>
              </a:rPr>
              <a:t>C</a:t>
            </a:r>
            <a:r>
              <a:rPr sz="800" spc="30" dirty="0">
                <a:latin typeface="Microsoft Sans Serif"/>
                <a:cs typeface="Microsoft Sans Serif"/>
              </a:rPr>
              <a:t>hannel</a:t>
            </a:r>
            <a:r>
              <a:rPr sz="800" spc="-45" dirty="0">
                <a:latin typeface="Microsoft Sans Serif"/>
                <a:cs typeface="Microsoft Sans Serif"/>
              </a:rPr>
              <a:t> </a:t>
            </a:r>
            <a:r>
              <a:rPr sz="800" spc="-60" dirty="0">
                <a:latin typeface="Microsoft Sans Serif"/>
                <a:cs typeface="Microsoft Sans Serif"/>
              </a:rPr>
              <a:t>P</a:t>
            </a:r>
            <a:r>
              <a:rPr sz="800" spc="35" dirty="0">
                <a:latin typeface="Microsoft Sans Serif"/>
                <a:cs typeface="Microsoft Sans Serif"/>
              </a:rPr>
              <a:t>art</a:t>
            </a:r>
            <a:r>
              <a:rPr sz="800" spc="30" dirty="0">
                <a:latin typeface="Microsoft Sans Serif"/>
                <a:cs typeface="Microsoft Sans Serif"/>
              </a:rPr>
              <a:t>ne</a:t>
            </a:r>
            <a:r>
              <a:rPr sz="800" spc="20" dirty="0">
                <a:latin typeface="Microsoft Sans Serif"/>
                <a:cs typeface="Microsoft Sans Serif"/>
              </a:rPr>
              <a:t>rs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61950"/>
            <a:ext cx="9396095" cy="95885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395"/>
              </a:spcBef>
            </a:pPr>
            <a:r>
              <a:rPr sz="3600" spc="-100" dirty="0">
                <a:solidFill>
                  <a:srgbClr val="000000"/>
                </a:solidFill>
              </a:rPr>
              <a:t>T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25" dirty="0">
                <a:solidFill>
                  <a:srgbClr val="000000"/>
                </a:solidFill>
              </a:rPr>
              <a:t>P</a:t>
            </a:r>
            <a:r>
              <a:rPr sz="3600" spc="-585" dirty="0">
                <a:solidFill>
                  <a:srgbClr val="000000"/>
                </a:solidFill>
              </a:rPr>
              <a:t> </a:t>
            </a:r>
            <a:r>
              <a:rPr sz="3600" spc="-520" dirty="0">
                <a:solidFill>
                  <a:srgbClr val="000000"/>
                </a:solidFill>
              </a:rPr>
              <a:t>1</a:t>
            </a:r>
            <a:r>
              <a:rPr sz="3600" spc="660" dirty="0">
                <a:solidFill>
                  <a:srgbClr val="000000"/>
                </a:solidFill>
              </a:rPr>
              <a:t>0</a:t>
            </a:r>
            <a:r>
              <a:rPr sz="3600" spc="-585" dirty="0">
                <a:solidFill>
                  <a:srgbClr val="000000"/>
                </a:solidFill>
              </a:rPr>
              <a:t> </a:t>
            </a:r>
            <a:r>
              <a:rPr sz="3600" spc="-200" dirty="0">
                <a:solidFill>
                  <a:srgbClr val="000000"/>
                </a:solidFill>
              </a:rPr>
              <a:t>S</a:t>
            </a:r>
            <a:r>
              <a:rPr sz="3600" spc="-120" dirty="0">
                <a:solidFill>
                  <a:srgbClr val="000000"/>
                </a:solidFill>
              </a:rPr>
              <a:t>K</a:t>
            </a:r>
            <a:r>
              <a:rPr sz="3600" spc="135" dirty="0">
                <a:solidFill>
                  <a:srgbClr val="000000"/>
                </a:solidFill>
              </a:rPr>
              <a:t>I</a:t>
            </a:r>
            <a:r>
              <a:rPr sz="3600" spc="-254" dirty="0">
                <a:solidFill>
                  <a:srgbClr val="000000"/>
                </a:solidFill>
              </a:rPr>
              <a:t>L</a:t>
            </a:r>
            <a:r>
              <a:rPr sz="3600" spc="-100" dirty="0">
                <a:solidFill>
                  <a:srgbClr val="000000"/>
                </a:solidFill>
              </a:rPr>
              <a:t>L</a:t>
            </a:r>
            <a:r>
              <a:rPr sz="3600" spc="-570" dirty="0">
                <a:solidFill>
                  <a:srgbClr val="000000"/>
                </a:solidFill>
              </a:rPr>
              <a:t> </a:t>
            </a:r>
            <a:r>
              <a:rPr sz="3600" spc="-200" dirty="0">
                <a:solidFill>
                  <a:srgbClr val="000000"/>
                </a:solidFill>
              </a:rPr>
              <a:t>S</a:t>
            </a:r>
            <a:r>
              <a:rPr sz="3600" spc="-330" dirty="0">
                <a:solidFill>
                  <a:srgbClr val="000000"/>
                </a:solidFill>
              </a:rPr>
              <a:t>E</a:t>
            </a:r>
            <a:r>
              <a:rPr sz="3600" spc="-100" dirty="0">
                <a:solidFill>
                  <a:srgbClr val="000000"/>
                </a:solidFill>
              </a:rPr>
              <a:t>T</a:t>
            </a:r>
            <a:r>
              <a:rPr sz="3600" spc="-45" dirty="0">
                <a:solidFill>
                  <a:srgbClr val="000000"/>
                </a:solidFill>
              </a:rPr>
              <a:t>S</a:t>
            </a:r>
            <a:r>
              <a:rPr sz="3600" spc="-565" dirty="0">
                <a:solidFill>
                  <a:srgbClr val="000000"/>
                </a:solidFill>
              </a:rPr>
              <a:t> </a:t>
            </a:r>
            <a:r>
              <a:rPr sz="3600" spc="-245" dirty="0">
                <a:solidFill>
                  <a:srgbClr val="000000"/>
                </a:solidFill>
              </a:rPr>
              <a:t>F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65" dirty="0">
                <a:solidFill>
                  <a:srgbClr val="000000"/>
                </a:solidFill>
              </a:rPr>
              <a:t>R</a:t>
            </a:r>
            <a:r>
              <a:rPr sz="3600" spc="-580" dirty="0">
                <a:solidFill>
                  <a:srgbClr val="000000"/>
                </a:solidFill>
              </a:rPr>
              <a:t> </a:t>
            </a:r>
            <a:r>
              <a:rPr sz="3600" spc="-35" dirty="0">
                <a:solidFill>
                  <a:srgbClr val="000000"/>
                </a:solidFill>
              </a:rPr>
              <a:t>A</a:t>
            </a:r>
            <a:r>
              <a:rPr sz="3600" spc="25" dirty="0">
                <a:solidFill>
                  <a:srgbClr val="000000"/>
                </a:solidFill>
              </a:rPr>
              <a:t>U</a:t>
            </a:r>
            <a:r>
              <a:rPr sz="3600" spc="-100" dirty="0">
                <a:solidFill>
                  <a:srgbClr val="000000"/>
                </a:solidFill>
              </a:rPr>
              <a:t>T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260" dirty="0">
                <a:solidFill>
                  <a:srgbClr val="000000"/>
                </a:solidFill>
              </a:rPr>
              <a:t>M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100" dirty="0">
                <a:solidFill>
                  <a:srgbClr val="000000"/>
                </a:solidFill>
              </a:rPr>
              <a:t>T</a:t>
            </a:r>
            <a:r>
              <a:rPr sz="3600" spc="135" dirty="0">
                <a:solidFill>
                  <a:srgbClr val="000000"/>
                </a:solidFill>
              </a:rPr>
              <a:t>I</a:t>
            </a:r>
            <a:r>
              <a:rPr sz="3600" spc="95" dirty="0">
                <a:solidFill>
                  <a:srgbClr val="000000"/>
                </a:solidFill>
              </a:rPr>
              <a:t>V</a:t>
            </a:r>
            <a:r>
              <a:rPr sz="3600" spc="-170" dirty="0">
                <a:solidFill>
                  <a:srgbClr val="000000"/>
                </a:solidFill>
              </a:rPr>
              <a:t>E</a:t>
            </a:r>
            <a:r>
              <a:rPr sz="3600" spc="-555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–</a:t>
            </a:r>
            <a:r>
              <a:rPr sz="3600" spc="-590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330" dirty="0">
                <a:solidFill>
                  <a:srgbClr val="000000"/>
                </a:solidFill>
              </a:rPr>
              <a:t>E</a:t>
            </a:r>
            <a:r>
              <a:rPr sz="3600" spc="-30" dirty="0">
                <a:solidFill>
                  <a:srgbClr val="000000"/>
                </a:solidFill>
              </a:rPr>
              <a:t>S  </a:t>
            </a:r>
            <a:r>
              <a:rPr sz="3600" spc="35" dirty="0">
                <a:solidFill>
                  <a:srgbClr val="000000"/>
                </a:solidFill>
              </a:rPr>
              <a:t>CHAMPIONS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68300" y="1339088"/>
            <a:ext cx="11047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5" dirty="0">
                <a:solidFill>
                  <a:srgbClr val="7500C0"/>
                </a:solidFill>
                <a:latin typeface="Arial"/>
                <a:cs typeface="Arial"/>
              </a:rPr>
              <a:t>Digital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7500C0"/>
                </a:solidFill>
                <a:latin typeface="Arial"/>
                <a:cs typeface="Arial"/>
              </a:rPr>
              <a:t>Production</a:t>
            </a:r>
            <a:r>
              <a:rPr sz="1800" b="1" spc="-114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7500C0"/>
                </a:solidFill>
                <a:latin typeface="Arial"/>
                <a:cs typeface="Arial"/>
              </a:rPr>
              <a:t>Management</a:t>
            </a:r>
            <a:r>
              <a:rPr sz="1800" b="1" spc="-16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7500C0"/>
                </a:solidFill>
                <a:latin typeface="Arial"/>
                <a:cs typeface="Arial"/>
              </a:rPr>
              <a:t>along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7500C0"/>
                </a:solidFill>
                <a:latin typeface="Arial"/>
                <a:cs typeface="Arial"/>
              </a:rPr>
              <a:t>with</a:t>
            </a:r>
            <a:r>
              <a:rPr sz="1800" b="1" spc="-13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7500C0"/>
                </a:solidFill>
                <a:latin typeface="Arial"/>
                <a:cs typeface="Arial"/>
              </a:rPr>
              <a:t>Digital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7500C0"/>
                </a:solidFill>
                <a:latin typeface="Arial"/>
                <a:cs typeface="Arial"/>
              </a:rPr>
              <a:t>Program</a:t>
            </a:r>
            <a:r>
              <a:rPr sz="1800" b="1" spc="-12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7500C0"/>
                </a:solidFill>
                <a:latin typeface="Arial"/>
                <a:cs typeface="Arial"/>
              </a:rPr>
              <a:t>Management</a:t>
            </a:r>
            <a:r>
              <a:rPr sz="1800" b="1" spc="-16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7500C0"/>
                </a:solidFill>
                <a:latin typeface="Arial"/>
                <a:cs typeface="Arial"/>
              </a:rPr>
              <a:t>are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7500C0"/>
                </a:solidFill>
                <a:latin typeface="Arial"/>
                <a:cs typeface="Arial"/>
              </a:rPr>
              <a:t>critical</a:t>
            </a:r>
            <a:r>
              <a:rPr sz="1800" b="1" spc="-13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7500C0"/>
                </a:solidFill>
                <a:latin typeface="Arial"/>
                <a:cs typeface="Arial"/>
              </a:rPr>
              <a:t>skills</a:t>
            </a:r>
            <a:r>
              <a:rPr sz="1800" b="1" spc="-15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7500C0"/>
                </a:solidFill>
                <a:latin typeface="Arial"/>
                <a:cs typeface="Arial"/>
              </a:rPr>
              <a:t>to</a:t>
            </a:r>
            <a:r>
              <a:rPr sz="1800" b="1" spc="-13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7500C0"/>
                </a:solidFill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60" dirty="0">
                <a:solidFill>
                  <a:srgbClr val="7500C0"/>
                </a:solidFill>
                <a:latin typeface="Arial"/>
                <a:cs typeface="Arial"/>
              </a:rPr>
              <a:t>d</a:t>
            </a:r>
            <a:r>
              <a:rPr sz="1800" b="1" spc="35" dirty="0">
                <a:solidFill>
                  <a:srgbClr val="7500C0"/>
                </a:solidFill>
                <a:latin typeface="Arial"/>
                <a:cs typeface="Arial"/>
              </a:rPr>
              <a:t>i</a:t>
            </a:r>
            <a:r>
              <a:rPr sz="1800" b="1" spc="60" dirty="0">
                <a:solidFill>
                  <a:srgbClr val="7500C0"/>
                </a:solidFill>
                <a:latin typeface="Arial"/>
                <a:cs typeface="Arial"/>
              </a:rPr>
              <a:t>g</a:t>
            </a:r>
            <a:r>
              <a:rPr sz="1800" b="1" spc="35" dirty="0">
                <a:solidFill>
                  <a:srgbClr val="7500C0"/>
                </a:solidFill>
                <a:latin typeface="Arial"/>
                <a:cs typeface="Arial"/>
              </a:rPr>
              <a:t>i</a:t>
            </a:r>
            <a:r>
              <a:rPr sz="1800" b="1" spc="70" dirty="0">
                <a:solidFill>
                  <a:srgbClr val="7500C0"/>
                </a:solidFill>
                <a:latin typeface="Arial"/>
                <a:cs typeface="Arial"/>
              </a:rPr>
              <a:t>tal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7500C0"/>
                </a:solidFill>
                <a:latin typeface="Arial"/>
                <a:cs typeface="Arial"/>
              </a:rPr>
              <a:t>Po</a:t>
            </a:r>
            <a:r>
              <a:rPr sz="1800" b="1" spc="25" dirty="0">
                <a:solidFill>
                  <a:srgbClr val="7500C0"/>
                </a:solidFill>
                <a:latin typeface="Arial"/>
                <a:cs typeface="Arial"/>
              </a:rPr>
              <a:t>C</a:t>
            </a:r>
            <a:r>
              <a:rPr sz="1800" b="1" spc="-60" dirty="0">
                <a:solidFill>
                  <a:srgbClr val="7500C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09672" y="2159507"/>
            <a:ext cx="7623175" cy="3682365"/>
            <a:chOff x="2709672" y="2159507"/>
            <a:chExt cx="7623175" cy="3682365"/>
          </a:xfrm>
        </p:grpSpPr>
        <p:sp>
          <p:nvSpPr>
            <p:cNvPr id="5" name="object 5"/>
            <p:cNvSpPr/>
            <p:nvPr/>
          </p:nvSpPr>
          <p:spPr>
            <a:xfrm>
              <a:off x="3691127" y="2159507"/>
              <a:ext cx="5859780" cy="3682365"/>
            </a:xfrm>
            <a:custGeom>
              <a:avLst/>
              <a:gdLst/>
              <a:ahLst/>
              <a:cxnLst/>
              <a:rect l="l" t="t" r="r" b="b"/>
              <a:pathLst>
                <a:path w="5859780" h="3682365">
                  <a:moveTo>
                    <a:pt x="0" y="3608831"/>
                  </a:moveTo>
                  <a:lnTo>
                    <a:pt x="0" y="3681983"/>
                  </a:lnTo>
                </a:path>
                <a:path w="5859780" h="3682365">
                  <a:moveTo>
                    <a:pt x="0" y="3241547"/>
                  </a:moveTo>
                  <a:lnTo>
                    <a:pt x="0" y="3386328"/>
                  </a:lnTo>
                </a:path>
                <a:path w="5859780" h="3682365">
                  <a:moveTo>
                    <a:pt x="0" y="2872740"/>
                  </a:moveTo>
                  <a:lnTo>
                    <a:pt x="0" y="3017519"/>
                  </a:lnTo>
                </a:path>
                <a:path w="5859780" h="3682365">
                  <a:moveTo>
                    <a:pt x="0" y="2505455"/>
                  </a:moveTo>
                  <a:lnTo>
                    <a:pt x="0" y="2650235"/>
                  </a:lnTo>
                </a:path>
                <a:path w="5859780" h="3682365">
                  <a:moveTo>
                    <a:pt x="0" y="2136647"/>
                  </a:moveTo>
                  <a:lnTo>
                    <a:pt x="0" y="2281428"/>
                  </a:lnTo>
                </a:path>
                <a:path w="5859780" h="3682365">
                  <a:moveTo>
                    <a:pt x="0" y="1767839"/>
                  </a:moveTo>
                  <a:lnTo>
                    <a:pt x="0" y="1914143"/>
                  </a:lnTo>
                </a:path>
                <a:path w="5859780" h="3682365">
                  <a:moveTo>
                    <a:pt x="0" y="1400555"/>
                  </a:moveTo>
                  <a:lnTo>
                    <a:pt x="0" y="1545335"/>
                  </a:lnTo>
                </a:path>
                <a:path w="5859780" h="3682365">
                  <a:moveTo>
                    <a:pt x="0" y="1031747"/>
                  </a:moveTo>
                  <a:lnTo>
                    <a:pt x="0" y="1176527"/>
                  </a:lnTo>
                </a:path>
                <a:path w="5859780" h="3682365">
                  <a:moveTo>
                    <a:pt x="0" y="664463"/>
                  </a:moveTo>
                  <a:lnTo>
                    <a:pt x="0" y="809243"/>
                  </a:lnTo>
                </a:path>
                <a:path w="5859780" h="3682365">
                  <a:moveTo>
                    <a:pt x="0" y="295655"/>
                  </a:moveTo>
                  <a:lnTo>
                    <a:pt x="0" y="440436"/>
                  </a:lnTo>
                </a:path>
                <a:path w="5859780" h="3682365">
                  <a:moveTo>
                    <a:pt x="0" y="0"/>
                  </a:moveTo>
                  <a:lnTo>
                    <a:pt x="0" y="73151"/>
                  </a:lnTo>
                </a:path>
                <a:path w="5859780" h="3682365">
                  <a:moveTo>
                    <a:pt x="976884" y="0"/>
                  </a:moveTo>
                  <a:lnTo>
                    <a:pt x="976884" y="73151"/>
                  </a:lnTo>
                </a:path>
                <a:path w="5859780" h="3682365">
                  <a:moveTo>
                    <a:pt x="1953768" y="0"/>
                  </a:moveTo>
                  <a:lnTo>
                    <a:pt x="1953768" y="73151"/>
                  </a:lnTo>
                </a:path>
                <a:path w="5859780" h="3682365">
                  <a:moveTo>
                    <a:pt x="2930652" y="184403"/>
                  </a:moveTo>
                  <a:lnTo>
                    <a:pt x="2930652" y="440436"/>
                  </a:lnTo>
                </a:path>
                <a:path w="5859780" h="3682365">
                  <a:moveTo>
                    <a:pt x="2930652" y="0"/>
                  </a:moveTo>
                  <a:lnTo>
                    <a:pt x="2930652" y="73151"/>
                  </a:lnTo>
                </a:path>
                <a:path w="5859780" h="3682365">
                  <a:moveTo>
                    <a:pt x="3907536" y="184403"/>
                  </a:moveTo>
                  <a:lnTo>
                    <a:pt x="3907536" y="440436"/>
                  </a:lnTo>
                </a:path>
                <a:path w="5859780" h="3682365">
                  <a:moveTo>
                    <a:pt x="3907536" y="0"/>
                  </a:moveTo>
                  <a:lnTo>
                    <a:pt x="3907536" y="73151"/>
                  </a:lnTo>
                </a:path>
                <a:path w="5859780" h="3682365">
                  <a:moveTo>
                    <a:pt x="4884420" y="184403"/>
                  </a:moveTo>
                  <a:lnTo>
                    <a:pt x="4884420" y="440436"/>
                  </a:lnTo>
                </a:path>
                <a:path w="5859780" h="3682365">
                  <a:moveTo>
                    <a:pt x="4884420" y="0"/>
                  </a:moveTo>
                  <a:lnTo>
                    <a:pt x="4884420" y="73151"/>
                  </a:lnTo>
                </a:path>
                <a:path w="5859780" h="3682365">
                  <a:moveTo>
                    <a:pt x="5859780" y="184403"/>
                  </a:moveTo>
                  <a:lnTo>
                    <a:pt x="5859780" y="440436"/>
                  </a:lnTo>
                </a:path>
                <a:path w="5859780" h="3682365">
                  <a:moveTo>
                    <a:pt x="5859780" y="0"/>
                  </a:moveTo>
                  <a:lnTo>
                    <a:pt x="5859780" y="73151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4244" y="2232659"/>
              <a:ext cx="7618730" cy="111760"/>
            </a:xfrm>
            <a:custGeom>
              <a:avLst/>
              <a:gdLst/>
              <a:ahLst/>
              <a:cxnLst/>
              <a:rect l="l" t="t" r="r" b="b"/>
              <a:pathLst>
                <a:path w="7618730" h="111760">
                  <a:moveTo>
                    <a:pt x="7618476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7618476" y="111251"/>
                  </a:lnTo>
                  <a:lnTo>
                    <a:pt x="7618476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68011" y="2455163"/>
              <a:ext cx="4883150" cy="3386454"/>
            </a:xfrm>
            <a:custGeom>
              <a:avLst/>
              <a:gdLst/>
              <a:ahLst/>
              <a:cxnLst/>
              <a:rect l="l" t="t" r="r" b="b"/>
              <a:pathLst>
                <a:path w="4883150" h="3386454">
                  <a:moveTo>
                    <a:pt x="0" y="0"/>
                  </a:moveTo>
                  <a:lnTo>
                    <a:pt x="0" y="144780"/>
                  </a:lnTo>
                </a:path>
                <a:path w="4883150" h="3386454">
                  <a:moveTo>
                    <a:pt x="976884" y="0"/>
                  </a:moveTo>
                  <a:lnTo>
                    <a:pt x="976884" y="144780"/>
                  </a:lnTo>
                </a:path>
                <a:path w="4883150" h="3386454">
                  <a:moveTo>
                    <a:pt x="1953767" y="256032"/>
                  </a:moveTo>
                  <a:lnTo>
                    <a:pt x="1953767" y="513588"/>
                  </a:lnTo>
                </a:path>
                <a:path w="4883150" h="3386454">
                  <a:moveTo>
                    <a:pt x="2930652" y="256032"/>
                  </a:moveTo>
                  <a:lnTo>
                    <a:pt x="2930652" y="513588"/>
                  </a:lnTo>
                </a:path>
                <a:path w="4883150" h="3386454">
                  <a:moveTo>
                    <a:pt x="3907536" y="256032"/>
                  </a:moveTo>
                  <a:lnTo>
                    <a:pt x="3907536" y="513588"/>
                  </a:lnTo>
                </a:path>
                <a:path w="4883150" h="3386454">
                  <a:moveTo>
                    <a:pt x="4882895" y="256032"/>
                  </a:moveTo>
                  <a:lnTo>
                    <a:pt x="4882895" y="3386328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4244" y="2599943"/>
              <a:ext cx="7033259" cy="111760"/>
            </a:xfrm>
            <a:custGeom>
              <a:avLst/>
              <a:gdLst/>
              <a:ahLst/>
              <a:cxnLst/>
              <a:rect l="l" t="t" r="r" b="b"/>
              <a:pathLst>
                <a:path w="7033259" h="111760">
                  <a:moveTo>
                    <a:pt x="7033259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7033259" y="111251"/>
                  </a:lnTo>
                  <a:lnTo>
                    <a:pt x="7033259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8011" y="2823971"/>
              <a:ext cx="3907790" cy="512445"/>
            </a:xfrm>
            <a:custGeom>
              <a:avLst/>
              <a:gdLst/>
              <a:ahLst/>
              <a:cxnLst/>
              <a:rect l="l" t="t" r="r" b="b"/>
              <a:pathLst>
                <a:path w="3907790" h="512445">
                  <a:moveTo>
                    <a:pt x="0" y="0"/>
                  </a:moveTo>
                  <a:lnTo>
                    <a:pt x="0" y="144779"/>
                  </a:lnTo>
                </a:path>
                <a:path w="3907790" h="512445">
                  <a:moveTo>
                    <a:pt x="976884" y="0"/>
                  </a:moveTo>
                  <a:lnTo>
                    <a:pt x="976884" y="144779"/>
                  </a:lnTo>
                </a:path>
                <a:path w="3907790" h="512445">
                  <a:moveTo>
                    <a:pt x="1953767" y="256031"/>
                  </a:moveTo>
                  <a:lnTo>
                    <a:pt x="1953767" y="512063"/>
                  </a:lnTo>
                </a:path>
                <a:path w="3907790" h="512445">
                  <a:moveTo>
                    <a:pt x="2930652" y="256031"/>
                  </a:moveTo>
                  <a:lnTo>
                    <a:pt x="2930652" y="512063"/>
                  </a:lnTo>
                </a:path>
                <a:path w="3907790" h="512445">
                  <a:moveTo>
                    <a:pt x="3907536" y="256031"/>
                  </a:moveTo>
                  <a:lnTo>
                    <a:pt x="3907536" y="512063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14244" y="2968751"/>
              <a:ext cx="6837045" cy="111760"/>
            </a:xfrm>
            <a:custGeom>
              <a:avLst/>
              <a:gdLst/>
              <a:ahLst/>
              <a:cxnLst/>
              <a:rect l="l" t="t" r="r" b="b"/>
              <a:pathLst>
                <a:path w="6837045" h="111760">
                  <a:moveTo>
                    <a:pt x="6836663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6836663" y="111251"/>
                  </a:lnTo>
                  <a:lnTo>
                    <a:pt x="6836663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68011" y="3191255"/>
              <a:ext cx="3907790" cy="513715"/>
            </a:xfrm>
            <a:custGeom>
              <a:avLst/>
              <a:gdLst/>
              <a:ahLst/>
              <a:cxnLst/>
              <a:rect l="l" t="t" r="r" b="b"/>
              <a:pathLst>
                <a:path w="3907790" h="513714">
                  <a:moveTo>
                    <a:pt x="0" y="0"/>
                  </a:moveTo>
                  <a:lnTo>
                    <a:pt x="0" y="144780"/>
                  </a:lnTo>
                </a:path>
                <a:path w="3907790" h="513714">
                  <a:moveTo>
                    <a:pt x="976884" y="0"/>
                  </a:moveTo>
                  <a:lnTo>
                    <a:pt x="976884" y="144780"/>
                  </a:lnTo>
                </a:path>
                <a:path w="3907790" h="513714">
                  <a:moveTo>
                    <a:pt x="2930652" y="257556"/>
                  </a:moveTo>
                  <a:lnTo>
                    <a:pt x="2930652" y="513588"/>
                  </a:lnTo>
                </a:path>
                <a:path w="3907790" h="513714">
                  <a:moveTo>
                    <a:pt x="3907536" y="257556"/>
                  </a:moveTo>
                  <a:lnTo>
                    <a:pt x="3907536" y="513588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14244" y="3336035"/>
              <a:ext cx="6642100" cy="113030"/>
            </a:xfrm>
            <a:custGeom>
              <a:avLst/>
              <a:gdLst/>
              <a:ahLst/>
              <a:cxnLst/>
              <a:rect l="l" t="t" r="r" b="b"/>
              <a:pathLst>
                <a:path w="6642100" h="113029">
                  <a:moveTo>
                    <a:pt x="6641591" y="0"/>
                  </a:moveTo>
                  <a:lnTo>
                    <a:pt x="0" y="0"/>
                  </a:lnTo>
                  <a:lnTo>
                    <a:pt x="0" y="112775"/>
                  </a:lnTo>
                  <a:lnTo>
                    <a:pt x="6641591" y="112775"/>
                  </a:lnTo>
                  <a:lnTo>
                    <a:pt x="6641591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68011" y="3560063"/>
              <a:ext cx="3907790" cy="513715"/>
            </a:xfrm>
            <a:custGeom>
              <a:avLst/>
              <a:gdLst/>
              <a:ahLst/>
              <a:cxnLst/>
              <a:rect l="l" t="t" r="r" b="b"/>
              <a:pathLst>
                <a:path w="3907790" h="513714">
                  <a:moveTo>
                    <a:pt x="0" y="0"/>
                  </a:moveTo>
                  <a:lnTo>
                    <a:pt x="0" y="144780"/>
                  </a:lnTo>
                </a:path>
                <a:path w="3907790" h="513714">
                  <a:moveTo>
                    <a:pt x="976884" y="0"/>
                  </a:moveTo>
                  <a:lnTo>
                    <a:pt x="976884" y="144780"/>
                  </a:lnTo>
                </a:path>
                <a:path w="3907790" h="513714">
                  <a:moveTo>
                    <a:pt x="1953767" y="256031"/>
                  </a:moveTo>
                  <a:lnTo>
                    <a:pt x="1953767" y="513588"/>
                  </a:lnTo>
                </a:path>
                <a:path w="3907790" h="513714">
                  <a:moveTo>
                    <a:pt x="1953767" y="0"/>
                  </a:moveTo>
                  <a:lnTo>
                    <a:pt x="1953767" y="144780"/>
                  </a:lnTo>
                </a:path>
                <a:path w="3907790" h="513714">
                  <a:moveTo>
                    <a:pt x="2930652" y="256031"/>
                  </a:moveTo>
                  <a:lnTo>
                    <a:pt x="2930652" y="513588"/>
                  </a:lnTo>
                </a:path>
                <a:path w="3907790" h="513714">
                  <a:moveTo>
                    <a:pt x="3907536" y="256031"/>
                  </a:moveTo>
                  <a:lnTo>
                    <a:pt x="3907536" y="513588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14244" y="3704843"/>
              <a:ext cx="6446520" cy="111760"/>
            </a:xfrm>
            <a:custGeom>
              <a:avLst/>
              <a:gdLst/>
              <a:ahLst/>
              <a:cxnLst/>
              <a:rect l="l" t="t" r="r" b="b"/>
              <a:pathLst>
                <a:path w="6446520" h="111760">
                  <a:moveTo>
                    <a:pt x="6446520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6446520" y="111251"/>
                  </a:lnTo>
                  <a:lnTo>
                    <a:pt x="6446520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68011" y="3927347"/>
              <a:ext cx="3907790" cy="513715"/>
            </a:xfrm>
            <a:custGeom>
              <a:avLst/>
              <a:gdLst/>
              <a:ahLst/>
              <a:cxnLst/>
              <a:rect l="l" t="t" r="r" b="b"/>
              <a:pathLst>
                <a:path w="3907790" h="513714">
                  <a:moveTo>
                    <a:pt x="0" y="0"/>
                  </a:moveTo>
                  <a:lnTo>
                    <a:pt x="0" y="146303"/>
                  </a:lnTo>
                </a:path>
                <a:path w="3907790" h="513714">
                  <a:moveTo>
                    <a:pt x="976884" y="0"/>
                  </a:moveTo>
                  <a:lnTo>
                    <a:pt x="976884" y="146303"/>
                  </a:lnTo>
                </a:path>
                <a:path w="3907790" h="513714">
                  <a:moveTo>
                    <a:pt x="1953767" y="257556"/>
                  </a:moveTo>
                  <a:lnTo>
                    <a:pt x="1953767" y="513588"/>
                  </a:lnTo>
                </a:path>
                <a:path w="3907790" h="513714">
                  <a:moveTo>
                    <a:pt x="2930652" y="257556"/>
                  </a:moveTo>
                  <a:lnTo>
                    <a:pt x="2930652" y="513588"/>
                  </a:lnTo>
                </a:path>
                <a:path w="3907790" h="513714">
                  <a:moveTo>
                    <a:pt x="3907536" y="257556"/>
                  </a:moveTo>
                  <a:lnTo>
                    <a:pt x="3907536" y="513588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14244" y="4073651"/>
              <a:ext cx="6446520" cy="111760"/>
            </a:xfrm>
            <a:custGeom>
              <a:avLst/>
              <a:gdLst/>
              <a:ahLst/>
              <a:cxnLst/>
              <a:rect l="l" t="t" r="r" b="b"/>
              <a:pathLst>
                <a:path w="6446520" h="111760">
                  <a:moveTo>
                    <a:pt x="6446520" y="0"/>
                  </a:moveTo>
                  <a:lnTo>
                    <a:pt x="0" y="0"/>
                  </a:lnTo>
                  <a:lnTo>
                    <a:pt x="0" y="111252"/>
                  </a:lnTo>
                  <a:lnTo>
                    <a:pt x="6446520" y="111252"/>
                  </a:lnTo>
                  <a:lnTo>
                    <a:pt x="6446520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68011" y="4296155"/>
              <a:ext cx="3907790" cy="1545590"/>
            </a:xfrm>
            <a:custGeom>
              <a:avLst/>
              <a:gdLst/>
              <a:ahLst/>
              <a:cxnLst/>
              <a:rect l="l" t="t" r="r" b="b"/>
              <a:pathLst>
                <a:path w="3907790" h="1545589">
                  <a:moveTo>
                    <a:pt x="0" y="0"/>
                  </a:moveTo>
                  <a:lnTo>
                    <a:pt x="0" y="144780"/>
                  </a:lnTo>
                </a:path>
                <a:path w="3907790" h="1545589">
                  <a:moveTo>
                    <a:pt x="976884" y="256032"/>
                  </a:moveTo>
                  <a:lnTo>
                    <a:pt x="976884" y="513588"/>
                  </a:lnTo>
                </a:path>
                <a:path w="3907790" h="1545589">
                  <a:moveTo>
                    <a:pt x="976884" y="0"/>
                  </a:moveTo>
                  <a:lnTo>
                    <a:pt x="976884" y="144780"/>
                  </a:lnTo>
                </a:path>
                <a:path w="3907790" h="1545589">
                  <a:moveTo>
                    <a:pt x="1953767" y="256032"/>
                  </a:moveTo>
                  <a:lnTo>
                    <a:pt x="1953767" y="513588"/>
                  </a:lnTo>
                </a:path>
                <a:path w="3907790" h="1545589">
                  <a:moveTo>
                    <a:pt x="2930652" y="256032"/>
                  </a:moveTo>
                  <a:lnTo>
                    <a:pt x="2930652" y="513588"/>
                  </a:lnTo>
                </a:path>
                <a:path w="3907790" h="1545589">
                  <a:moveTo>
                    <a:pt x="3907536" y="256032"/>
                  </a:moveTo>
                  <a:lnTo>
                    <a:pt x="3907536" y="1545336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14244" y="4440935"/>
              <a:ext cx="6251575" cy="111760"/>
            </a:xfrm>
            <a:custGeom>
              <a:avLst/>
              <a:gdLst/>
              <a:ahLst/>
              <a:cxnLst/>
              <a:rect l="l" t="t" r="r" b="b"/>
              <a:pathLst>
                <a:path w="6251575" h="111760">
                  <a:moveTo>
                    <a:pt x="6251448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6251448" y="111251"/>
                  </a:lnTo>
                  <a:lnTo>
                    <a:pt x="6251448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68011" y="4664963"/>
              <a:ext cx="2931160" cy="512445"/>
            </a:xfrm>
            <a:custGeom>
              <a:avLst/>
              <a:gdLst/>
              <a:ahLst/>
              <a:cxnLst/>
              <a:rect l="l" t="t" r="r" b="b"/>
              <a:pathLst>
                <a:path w="2931159" h="512445">
                  <a:moveTo>
                    <a:pt x="0" y="0"/>
                  </a:moveTo>
                  <a:lnTo>
                    <a:pt x="0" y="144780"/>
                  </a:lnTo>
                </a:path>
                <a:path w="2931159" h="512445">
                  <a:moveTo>
                    <a:pt x="1953767" y="256031"/>
                  </a:moveTo>
                  <a:lnTo>
                    <a:pt x="1953767" y="512063"/>
                  </a:lnTo>
                </a:path>
                <a:path w="2931159" h="512445">
                  <a:moveTo>
                    <a:pt x="2930652" y="256031"/>
                  </a:moveTo>
                  <a:lnTo>
                    <a:pt x="2930652" y="512063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14244" y="4809743"/>
              <a:ext cx="5664835" cy="111760"/>
            </a:xfrm>
            <a:custGeom>
              <a:avLst/>
              <a:gdLst/>
              <a:ahLst/>
              <a:cxnLst/>
              <a:rect l="l" t="t" r="r" b="b"/>
              <a:pathLst>
                <a:path w="5664834" h="111760">
                  <a:moveTo>
                    <a:pt x="5664708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5664708" y="111251"/>
                  </a:lnTo>
                  <a:lnTo>
                    <a:pt x="5664708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68011" y="5032247"/>
              <a:ext cx="2931160" cy="513715"/>
            </a:xfrm>
            <a:custGeom>
              <a:avLst/>
              <a:gdLst/>
              <a:ahLst/>
              <a:cxnLst/>
              <a:rect l="l" t="t" r="r" b="b"/>
              <a:pathLst>
                <a:path w="2931159" h="513714">
                  <a:moveTo>
                    <a:pt x="0" y="0"/>
                  </a:moveTo>
                  <a:lnTo>
                    <a:pt x="0" y="144779"/>
                  </a:lnTo>
                </a:path>
                <a:path w="2931159" h="513714">
                  <a:moveTo>
                    <a:pt x="976884" y="0"/>
                  </a:moveTo>
                  <a:lnTo>
                    <a:pt x="976884" y="144779"/>
                  </a:lnTo>
                </a:path>
                <a:path w="2931159" h="513714">
                  <a:moveTo>
                    <a:pt x="1953767" y="257555"/>
                  </a:moveTo>
                  <a:lnTo>
                    <a:pt x="1953767" y="513588"/>
                  </a:lnTo>
                </a:path>
                <a:path w="2931159" h="513714">
                  <a:moveTo>
                    <a:pt x="2930652" y="257555"/>
                  </a:moveTo>
                  <a:lnTo>
                    <a:pt x="2930652" y="513588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14244" y="5177027"/>
              <a:ext cx="5274945" cy="113030"/>
            </a:xfrm>
            <a:custGeom>
              <a:avLst/>
              <a:gdLst/>
              <a:ahLst/>
              <a:cxnLst/>
              <a:rect l="l" t="t" r="r" b="b"/>
              <a:pathLst>
                <a:path w="5274945" h="113029">
                  <a:moveTo>
                    <a:pt x="5274563" y="0"/>
                  </a:moveTo>
                  <a:lnTo>
                    <a:pt x="0" y="0"/>
                  </a:lnTo>
                  <a:lnTo>
                    <a:pt x="0" y="112776"/>
                  </a:lnTo>
                  <a:lnTo>
                    <a:pt x="5274563" y="112776"/>
                  </a:lnTo>
                  <a:lnTo>
                    <a:pt x="5274563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68011" y="5401055"/>
              <a:ext cx="2931160" cy="440690"/>
            </a:xfrm>
            <a:custGeom>
              <a:avLst/>
              <a:gdLst/>
              <a:ahLst/>
              <a:cxnLst/>
              <a:rect l="l" t="t" r="r" b="b"/>
              <a:pathLst>
                <a:path w="2931159" h="440689">
                  <a:moveTo>
                    <a:pt x="0" y="0"/>
                  </a:moveTo>
                  <a:lnTo>
                    <a:pt x="0" y="144780"/>
                  </a:lnTo>
                </a:path>
                <a:path w="2931159" h="440689">
                  <a:moveTo>
                    <a:pt x="976884" y="0"/>
                  </a:moveTo>
                  <a:lnTo>
                    <a:pt x="976884" y="144780"/>
                  </a:lnTo>
                </a:path>
                <a:path w="2931159" h="440689">
                  <a:moveTo>
                    <a:pt x="1953767" y="256032"/>
                  </a:moveTo>
                  <a:lnTo>
                    <a:pt x="1953767" y="440436"/>
                  </a:lnTo>
                </a:path>
                <a:path w="2931159" h="440689">
                  <a:moveTo>
                    <a:pt x="2930652" y="256032"/>
                  </a:moveTo>
                  <a:lnTo>
                    <a:pt x="2930652" y="440436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14244" y="5545836"/>
              <a:ext cx="5274945" cy="111760"/>
            </a:xfrm>
            <a:custGeom>
              <a:avLst/>
              <a:gdLst/>
              <a:ahLst/>
              <a:cxnLst/>
              <a:rect l="l" t="t" r="r" b="b"/>
              <a:pathLst>
                <a:path w="5274945" h="111760">
                  <a:moveTo>
                    <a:pt x="5274563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5274563" y="111251"/>
                  </a:lnTo>
                  <a:lnTo>
                    <a:pt x="5274563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14244" y="2343911"/>
              <a:ext cx="4297680" cy="3057525"/>
            </a:xfrm>
            <a:custGeom>
              <a:avLst/>
              <a:gdLst/>
              <a:ahLst/>
              <a:cxnLst/>
              <a:rect l="l" t="t" r="r" b="b"/>
              <a:pathLst>
                <a:path w="4297680" h="3057525">
                  <a:moveTo>
                    <a:pt x="2735580" y="2208276"/>
                  </a:moveTo>
                  <a:lnTo>
                    <a:pt x="0" y="2208276"/>
                  </a:lnTo>
                  <a:lnTo>
                    <a:pt x="0" y="2321052"/>
                  </a:lnTo>
                  <a:lnTo>
                    <a:pt x="2735580" y="2321052"/>
                  </a:lnTo>
                  <a:lnTo>
                    <a:pt x="2735580" y="2208276"/>
                  </a:lnTo>
                  <a:close/>
                </a:path>
                <a:path w="4297680" h="3057525">
                  <a:moveTo>
                    <a:pt x="3320796" y="2577084"/>
                  </a:moveTo>
                  <a:lnTo>
                    <a:pt x="0" y="2577084"/>
                  </a:lnTo>
                  <a:lnTo>
                    <a:pt x="0" y="2688336"/>
                  </a:lnTo>
                  <a:lnTo>
                    <a:pt x="3320796" y="2688336"/>
                  </a:lnTo>
                  <a:lnTo>
                    <a:pt x="3320796" y="2577084"/>
                  </a:lnTo>
                  <a:close/>
                </a:path>
                <a:path w="4297680" h="3057525">
                  <a:moveTo>
                    <a:pt x="3517392" y="367284"/>
                  </a:moveTo>
                  <a:lnTo>
                    <a:pt x="0" y="367284"/>
                  </a:lnTo>
                  <a:lnTo>
                    <a:pt x="0" y="480060"/>
                  </a:lnTo>
                  <a:lnTo>
                    <a:pt x="3517392" y="480060"/>
                  </a:lnTo>
                  <a:lnTo>
                    <a:pt x="3517392" y="367284"/>
                  </a:lnTo>
                  <a:close/>
                </a:path>
                <a:path w="4297680" h="3057525">
                  <a:moveTo>
                    <a:pt x="3517392" y="0"/>
                  </a:moveTo>
                  <a:lnTo>
                    <a:pt x="0" y="0"/>
                  </a:lnTo>
                  <a:lnTo>
                    <a:pt x="0" y="111252"/>
                  </a:lnTo>
                  <a:lnTo>
                    <a:pt x="3517392" y="111252"/>
                  </a:lnTo>
                  <a:lnTo>
                    <a:pt x="3517392" y="0"/>
                  </a:lnTo>
                  <a:close/>
                </a:path>
                <a:path w="4297680" h="3057525">
                  <a:moveTo>
                    <a:pt x="3712464" y="2945892"/>
                  </a:moveTo>
                  <a:lnTo>
                    <a:pt x="0" y="2945892"/>
                  </a:lnTo>
                  <a:lnTo>
                    <a:pt x="0" y="3057144"/>
                  </a:lnTo>
                  <a:lnTo>
                    <a:pt x="3712464" y="3057144"/>
                  </a:lnTo>
                  <a:lnTo>
                    <a:pt x="3712464" y="2945892"/>
                  </a:lnTo>
                  <a:close/>
                </a:path>
                <a:path w="4297680" h="3057525">
                  <a:moveTo>
                    <a:pt x="3712464" y="1840992"/>
                  </a:moveTo>
                  <a:lnTo>
                    <a:pt x="0" y="1840992"/>
                  </a:lnTo>
                  <a:lnTo>
                    <a:pt x="0" y="1952244"/>
                  </a:lnTo>
                  <a:lnTo>
                    <a:pt x="3712464" y="1952244"/>
                  </a:lnTo>
                  <a:lnTo>
                    <a:pt x="3712464" y="1840992"/>
                  </a:lnTo>
                  <a:close/>
                </a:path>
                <a:path w="4297680" h="3057525">
                  <a:moveTo>
                    <a:pt x="3712464" y="1472184"/>
                  </a:moveTo>
                  <a:lnTo>
                    <a:pt x="0" y="1472184"/>
                  </a:lnTo>
                  <a:lnTo>
                    <a:pt x="0" y="1583436"/>
                  </a:lnTo>
                  <a:lnTo>
                    <a:pt x="3712464" y="1583436"/>
                  </a:lnTo>
                  <a:lnTo>
                    <a:pt x="3712464" y="1472184"/>
                  </a:lnTo>
                  <a:close/>
                </a:path>
                <a:path w="4297680" h="3057525">
                  <a:moveTo>
                    <a:pt x="3907536" y="736092"/>
                  </a:moveTo>
                  <a:lnTo>
                    <a:pt x="0" y="736092"/>
                  </a:lnTo>
                  <a:lnTo>
                    <a:pt x="0" y="847344"/>
                  </a:lnTo>
                  <a:lnTo>
                    <a:pt x="3907536" y="847344"/>
                  </a:lnTo>
                  <a:lnTo>
                    <a:pt x="3907536" y="736092"/>
                  </a:lnTo>
                  <a:close/>
                </a:path>
                <a:path w="4297680" h="3057525">
                  <a:moveTo>
                    <a:pt x="4297680" y="1104900"/>
                  </a:moveTo>
                  <a:lnTo>
                    <a:pt x="0" y="1104900"/>
                  </a:lnTo>
                  <a:lnTo>
                    <a:pt x="0" y="1216152"/>
                  </a:lnTo>
                  <a:lnTo>
                    <a:pt x="4297680" y="1216152"/>
                  </a:lnTo>
                  <a:lnTo>
                    <a:pt x="4297680" y="1104900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68011" y="5768339"/>
              <a:ext cx="977265" cy="73660"/>
            </a:xfrm>
            <a:custGeom>
              <a:avLst/>
              <a:gdLst/>
              <a:ahLst/>
              <a:cxnLst/>
              <a:rect l="l" t="t" r="r" b="b"/>
              <a:pathLst>
                <a:path w="977264" h="73660">
                  <a:moveTo>
                    <a:pt x="0" y="0"/>
                  </a:moveTo>
                  <a:lnTo>
                    <a:pt x="0" y="73152"/>
                  </a:lnTo>
                </a:path>
                <a:path w="977264" h="73660">
                  <a:moveTo>
                    <a:pt x="976884" y="0"/>
                  </a:moveTo>
                  <a:lnTo>
                    <a:pt x="976884" y="73152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14244" y="5657087"/>
              <a:ext cx="3321050" cy="111760"/>
            </a:xfrm>
            <a:custGeom>
              <a:avLst/>
              <a:gdLst/>
              <a:ahLst/>
              <a:cxnLst/>
              <a:rect l="l" t="t" r="r" b="b"/>
              <a:pathLst>
                <a:path w="3321050" h="111760">
                  <a:moveTo>
                    <a:pt x="3320796" y="0"/>
                  </a:moveTo>
                  <a:lnTo>
                    <a:pt x="0" y="0"/>
                  </a:lnTo>
                  <a:lnTo>
                    <a:pt x="0" y="111252"/>
                  </a:lnTo>
                  <a:lnTo>
                    <a:pt x="3320796" y="111252"/>
                  </a:lnTo>
                  <a:lnTo>
                    <a:pt x="3320796" y="0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14244" y="2159507"/>
              <a:ext cx="0" cy="3682365"/>
            </a:xfrm>
            <a:custGeom>
              <a:avLst/>
              <a:gdLst/>
              <a:ahLst/>
              <a:cxnLst/>
              <a:rect l="l" t="t" r="r" b="b"/>
              <a:pathLst>
                <a:path h="3682365">
                  <a:moveTo>
                    <a:pt x="0" y="0"/>
                  </a:moveTo>
                  <a:lnTo>
                    <a:pt x="0" y="3681983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10527792" y="2159507"/>
            <a:ext cx="0" cy="3682365"/>
          </a:xfrm>
          <a:custGeom>
            <a:avLst/>
            <a:gdLst/>
            <a:ahLst/>
            <a:cxnLst/>
            <a:rect l="l" t="t" r="r" b="b"/>
            <a:pathLst>
              <a:path h="3682365">
                <a:moveTo>
                  <a:pt x="0" y="0"/>
                </a:moveTo>
                <a:lnTo>
                  <a:pt x="0" y="3681983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396219" y="2179446"/>
            <a:ext cx="337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sz="12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9%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10115" y="2547873"/>
            <a:ext cx="337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sz="12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6%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615296" y="2916173"/>
            <a:ext cx="332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sz="12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5%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419335" y="3284346"/>
            <a:ext cx="337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sz="12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4%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224518" y="3652215"/>
            <a:ext cx="3365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33%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24518" y="4021073"/>
            <a:ext cx="336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33%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28303" y="4389246"/>
            <a:ext cx="328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32%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43341" y="4757420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2</a:t>
            </a:r>
            <a:r>
              <a:rPr sz="12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9%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51672" y="5125973"/>
            <a:ext cx="315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2</a:t>
            </a:r>
            <a:r>
              <a:rPr sz="12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7</a:t>
            </a:r>
            <a:r>
              <a:rPr sz="12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51672" y="5494121"/>
            <a:ext cx="315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2</a:t>
            </a:r>
            <a:r>
              <a:rPr sz="12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7</a:t>
            </a:r>
            <a:r>
              <a:rPr sz="12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93865" y="2290648"/>
            <a:ext cx="304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18%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93865" y="2659507"/>
            <a:ext cx="304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404040"/>
                </a:solidFill>
                <a:latin typeface="Microsoft Sans Serif"/>
                <a:cs typeface="Microsoft Sans Serif"/>
              </a:rPr>
              <a:t>18%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85280" y="3027679"/>
            <a:ext cx="339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2</a:t>
            </a:r>
            <a:r>
              <a:rPr sz="1200" spc="155" dirty="0">
                <a:solidFill>
                  <a:srgbClr val="404040"/>
                </a:solidFill>
                <a:latin typeface="Microsoft Sans Serif"/>
                <a:cs typeface="Microsoft Sans Serif"/>
              </a:rPr>
              <a:t>0</a:t>
            </a:r>
            <a:r>
              <a:rPr sz="12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75423" y="3395853"/>
            <a:ext cx="321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22%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90208" y="3764407"/>
            <a:ext cx="305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sz="12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9</a:t>
            </a:r>
            <a:r>
              <a:rPr sz="12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90208" y="4132579"/>
            <a:ext cx="305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sz="12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9</a:t>
            </a:r>
            <a:r>
              <a:rPr sz="12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13323" y="4500753"/>
            <a:ext cx="305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14%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098540" y="4868621"/>
            <a:ext cx="2921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404040"/>
                </a:solidFill>
                <a:latin typeface="Microsoft Sans Serif"/>
                <a:cs typeface="Microsoft Sans Serif"/>
              </a:rPr>
              <a:t>17%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90208" y="5237479"/>
            <a:ext cx="305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sz="12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9</a:t>
            </a:r>
            <a:r>
              <a:rPr sz="12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098540" y="5605678"/>
            <a:ext cx="291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404040"/>
                </a:solidFill>
                <a:latin typeface="Microsoft Sans Serif"/>
                <a:cs typeface="Microsoft Sans Serif"/>
              </a:rPr>
              <a:t>17%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8404" y="2137917"/>
            <a:ext cx="2150745" cy="6667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004569" marR="5080" indent="-177800">
              <a:lnSpc>
                <a:spcPts val="1420"/>
              </a:lnSpc>
              <a:spcBef>
                <a:spcPts val="160"/>
              </a:spcBef>
            </a:pPr>
            <a:r>
              <a:rPr sz="12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Digital</a:t>
            </a:r>
            <a:r>
              <a:rPr sz="1200" spc="-6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55" dirty="0">
                <a:solidFill>
                  <a:srgbClr val="585858"/>
                </a:solidFill>
                <a:latin typeface="Microsoft Sans Serif"/>
                <a:cs typeface="Microsoft Sans Serif"/>
              </a:rPr>
              <a:t>Production </a:t>
            </a:r>
            <a:r>
              <a:rPr sz="1200" spc="-30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Management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2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Digital</a:t>
            </a:r>
            <a:r>
              <a:rPr sz="1200" spc="-3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Program</a:t>
            </a:r>
            <a:r>
              <a:rPr sz="1200" spc="-2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Management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8307" y="2964941"/>
            <a:ext cx="2010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Data</a:t>
            </a:r>
            <a:r>
              <a:rPr sz="12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585858"/>
                </a:solidFill>
                <a:latin typeface="Microsoft Sans Serif"/>
                <a:cs typeface="Microsoft Sans Serif"/>
              </a:rPr>
              <a:t>Analysis/</a:t>
            </a:r>
            <a:r>
              <a:rPr sz="1200" spc="-2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585858"/>
                </a:solidFill>
                <a:latin typeface="Microsoft Sans Serif"/>
                <a:cs typeface="Microsoft Sans Serif"/>
              </a:rPr>
              <a:t>Visualization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43585" y="3333115"/>
            <a:ext cx="2145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Digital</a:t>
            </a:r>
            <a:r>
              <a:rPr sz="1200" spc="-2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Platform</a:t>
            </a:r>
            <a:r>
              <a:rPr sz="1200" spc="-2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Management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98931" y="3701288"/>
            <a:ext cx="1590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rgbClr val="585858"/>
                </a:solidFill>
                <a:latin typeface="Microsoft Sans Serif"/>
                <a:cs typeface="Microsoft Sans Serif"/>
              </a:rPr>
              <a:t>Network</a:t>
            </a:r>
            <a:r>
              <a:rPr sz="1200" spc="-3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60" dirty="0">
                <a:solidFill>
                  <a:srgbClr val="585858"/>
                </a:solidFill>
                <a:latin typeface="Microsoft Sans Serif"/>
                <a:cs typeface="Microsoft Sans Serif"/>
              </a:rPr>
              <a:t>Architecture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96492" y="4069156"/>
            <a:ext cx="15925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0" dirty="0">
                <a:solidFill>
                  <a:srgbClr val="585858"/>
                </a:solidFill>
                <a:latin typeface="Microsoft Sans Serif"/>
                <a:cs typeface="Microsoft Sans Serif"/>
              </a:rPr>
              <a:t>Automation</a:t>
            </a:r>
            <a:r>
              <a:rPr sz="1200" spc="-4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585858"/>
                </a:solidFill>
                <a:latin typeface="Microsoft Sans Serif"/>
                <a:cs typeface="Microsoft Sans Serif"/>
              </a:rPr>
              <a:t>Expertise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26186" y="4438015"/>
            <a:ext cx="2062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Digital</a:t>
            </a:r>
            <a:r>
              <a:rPr sz="12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585858"/>
                </a:solidFill>
                <a:latin typeface="Microsoft Sans Serif"/>
                <a:cs typeface="Microsoft Sans Serif"/>
              </a:rPr>
              <a:t>Systems</a:t>
            </a:r>
            <a:r>
              <a:rPr sz="12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Engineering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68172" y="4806188"/>
            <a:ext cx="17202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solidFill>
                  <a:srgbClr val="585858"/>
                </a:solidFill>
                <a:latin typeface="Microsoft Sans Serif"/>
                <a:cs typeface="Microsoft Sans Serif"/>
              </a:rPr>
              <a:t>Agile/SCRUM</a:t>
            </a:r>
            <a:r>
              <a:rPr sz="1200" spc="-5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585858"/>
                </a:solidFill>
                <a:latin typeface="Microsoft Sans Serif"/>
                <a:cs typeface="Microsoft Sans Serif"/>
              </a:rPr>
              <a:t>Expertise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86305" y="5174360"/>
            <a:ext cx="9029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Engineering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02791" y="5542889"/>
            <a:ext cx="1085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AI/ML</a:t>
            </a:r>
            <a:r>
              <a:rPr sz="1200" spc="-6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Training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33113" y="5952235"/>
            <a:ext cx="488696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-100" dirty="0">
                <a:solidFill>
                  <a:srgbClr val="585858"/>
                </a:solidFill>
                <a:latin typeface="Microsoft Sans Serif"/>
                <a:cs typeface="Microsoft Sans Serif"/>
              </a:rPr>
              <a:t>%</a:t>
            </a:r>
            <a:r>
              <a:rPr sz="13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300" spc="100" dirty="0">
                <a:solidFill>
                  <a:srgbClr val="585858"/>
                </a:solidFill>
                <a:latin typeface="Microsoft Sans Serif"/>
                <a:cs typeface="Microsoft Sans Serif"/>
              </a:rPr>
              <a:t>of</a:t>
            </a:r>
            <a:r>
              <a:rPr sz="13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300" spc="85" dirty="0">
                <a:solidFill>
                  <a:srgbClr val="585858"/>
                </a:solidFill>
                <a:latin typeface="Microsoft Sans Serif"/>
                <a:cs typeface="Microsoft Sans Serif"/>
              </a:rPr>
              <a:t>Automotive</a:t>
            </a:r>
            <a:r>
              <a:rPr sz="130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300" spc="25" dirty="0">
                <a:solidFill>
                  <a:srgbClr val="585858"/>
                </a:solidFill>
                <a:latin typeface="Microsoft Sans Serif"/>
                <a:cs typeface="Microsoft Sans Serif"/>
              </a:rPr>
              <a:t>-</a:t>
            </a:r>
            <a:r>
              <a:rPr sz="13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3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OES</a:t>
            </a:r>
            <a:r>
              <a:rPr sz="13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300" spc="75" dirty="0">
                <a:solidFill>
                  <a:srgbClr val="585858"/>
                </a:solidFill>
                <a:latin typeface="Microsoft Sans Serif"/>
                <a:cs typeface="Microsoft Sans Serif"/>
              </a:rPr>
              <a:t>respondents</a:t>
            </a:r>
            <a:r>
              <a:rPr sz="130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300" spc="60" dirty="0">
                <a:solidFill>
                  <a:srgbClr val="585858"/>
                </a:solidFill>
                <a:latin typeface="Microsoft Sans Serif"/>
                <a:cs typeface="Microsoft Sans Serif"/>
              </a:rPr>
              <a:t>saying</a:t>
            </a:r>
            <a:r>
              <a:rPr sz="13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300" spc="70" dirty="0">
                <a:solidFill>
                  <a:srgbClr val="585858"/>
                </a:solidFill>
                <a:latin typeface="Microsoft Sans Serif"/>
                <a:cs typeface="Microsoft Sans Serif"/>
              </a:rPr>
              <a:t>“Very</a:t>
            </a:r>
            <a:r>
              <a:rPr sz="13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300" spc="95" dirty="0">
                <a:solidFill>
                  <a:srgbClr val="585858"/>
                </a:solidFill>
                <a:latin typeface="Microsoft Sans Serif"/>
                <a:cs typeface="Microsoft Sans Serif"/>
              </a:rPr>
              <a:t>Important”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693907" y="4021835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772" y="0"/>
                </a:moveTo>
                <a:lnTo>
                  <a:pt x="0" y="0"/>
                </a:lnTo>
                <a:lnTo>
                  <a:pt x="0" y="80772"/>
                </a:lnTo>
                <a:lnTo>
                  <a:pt x="80772" y="80772"/>
                </a:lnTo>
                <a:lnTo>
                  <a:pt x="80772" y="0"/>
                </a:lnTo>
                <a:close/>
              </a:path>
            </a:pathLst>
          </a:custGeom>
          <a:solidFill>
            <a:srgbClr val="750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0798809" y="3946652"/>
            <a:ext cx="854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Champions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0693907" y="4357115"/>
            <a:ext cx="81280" cy="82550"/>
          </a:xfrm>
          <a:custGeom>
            <a:avLst/>
            <a:gdLst/>
            <a:ahLst/>
            <a:cxnLst/>
            <a:rect l="l" t="t" r="r" b="b"/>
            <a:pathLst>
              <a:path w="81279" h="82550">
                <a:moveTo>
                  <a:pt x="80772" y="0"/>
                </a:moveTo>
                <a:lnTo>
                  <a:pt x="0" y="0"/>
                </a:lnTo>
                <a:lnTo>
                  <a:pt x="0" y="82295"/>
                </a:lnTo>
                <a:lnTo>
                  <a:pt x="80772" y="82295"/>
                </a:lnTo>
                <a:lnTo>
                  <a:pt x="80772" y="0"/>
                </a:lnTo>
                <a:close/>
              </a:path>
            </a:pathLst>
          </a:custGeom>
          <a:solidFill>
            <a:srgbClr val="00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0798809" y="4283455"/>
            <a:ext cx="520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O</a:t>
            </a:r>
            <a:r>
              <a:rPr sz="1200" spc="85" dirty="0">
                <a:solidFill>
                  <a:srgbClr val="585858"/>
                </a:solidFill>
                <a:latin typeface="Microsoft Sans Serif"/>
                <a:cs typeface="Microsoft Sans Serif"/>
              </a:rPr>
              <a:t>th</a:t>
            </a:r>
            <a:r>
              <a:rPr sz="12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e</a:t>
            </a:r>
            <a:r>
              <a:rPr sz="1200" spc="25" dirty="0">
                <a:solidFill>
                  <a:srgbClr val="585858"/>
                </a:solidFill>
                <a:latin typeface="Microsoft Sans Serif"/>
                <a:cs typeface="Microsoft Sans Serif"/>
              </a:rPr>
              <a:t>rs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043796" y="6547281"/>
            <a:ext cx="244983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900" spc="30" dirty="0">
                <a:solidFill>
                  <a:srgbClr val="363636"/>
                </a:solidFill>
                <a:latin typeface="Microsoft Sans Serif"/>
                <a:cs typeface="Microsoft Sans Serif"/>
              </a:rPr>
              <a:t>Source:</a:t>
            </a:r>
            <a:r>
              <a:rPr sz="900" spc="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Accenture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2019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Industry</a:t>
            </a:r>
            <a:r>
              <a:rPr sz="90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X.0</a:t>
            </a:r>
            <a:r>
              <a:rPr sz="90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20" dirty="0">
                <a:solidFill>
                  <a:srgbClr val="363636"/>
                </a:solidFill>
                <a:latin typeface="Microsoft Sans Serif"/>
                <a:cs typeface="Microsoft Sans Serif"/>
              </a:rPr>
              <a:t>Survey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15"/>
              </a:lnSpc>
            </a:pPr>
            <a:fld id="{81D60167-4931-47E6-BA6A-407CBD079E47}" type="slidenum">
              <a:rPr spc="40" dirty="0"/>
              <a:t>25</a:t>
            </a:fld>
            <a:endParaRPr spc="40" dirty="0"/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61950"/>
            <a:ext cx="10174605" cy="95885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395"/>
              </a:spcBef>
            </a:pPr>
            <a:r>
              <a:rPr sz="3600" spc="-100" dirty="0">
                <a:solidFill>
                  <a:srgbClr val="000000"/>
                </a:solidFill>
              </a:rPr>
              <a:t>T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25" dirty="0">
                <a:solidFill>
                  <a:srgbClr val="000000"/>
                </a:solidFill>
              </a:rPr>
              <a:t>P</a:t>
            </a:r>
            <a:r>
              <a:rPr sz="3600" spc="-585" dirty="0">
                <a:solidFill>
                  <a:srgbClr val="000000"/>
                </a:solidFill>
              </a:rPr>
              <a:t> </a:t>
            </a:r>
            <a:r>
              <a:rPr sz="3600" spc="295" dirty="0">
                <a:solidFill>
                  <a:srgbClr val="000000"/>
                </a:solidFill>
              </a:rPr>
              <a:t>5</a:t>
            </a:r>
            <a:r>
              <a:rPr sz="3600" spc="-590" dirty="0">
                <a:solidFill>
                  <a:srgbClr val="000000"/>
                </a:solidFill>
              </a:rPr>
              <a:t> </a:t>
            </a:r>
            <a:r>
              <a:rPr sz="3600" spc="-185" dirty="0">
                <a:solidFill>
                  <a:srgbClr val="000000"/>
                </a:solidFill>
              </a:rPr>
              <a:t>P</a:t>
            </a:r>
            <a:r>
              <a:rPr sz="3600" spc="-35" dirty="0">
                <a:solidFill>
                  <a:srgbClr val="000000"/>
                </a:solidFill>
              </a:rPr>
              <a:t>A</a:t>
            </a:r>
            <a:r>
              <a:rPr sz="3600" spc="-220" dirty="0">
                <a:solidFill>
                  <a:srgbClr val="000000"/>
                </a:solidFill>
              </a:rPr>
              <a:t>R</a:t>
            </a:r>
            <a:r>
              <a:rPr sz="3600" spc="-100" dirty="0">
                <a:solidFill>
                  <a:srgbClr val="000000"/>
                </a:solidFill>
              </a:rPr>
              <a:t>T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-330" dirty="0">
                <a:solidFill>
                  <a:srgbClr val="000000"/>
                </a:solidFill>
              </a:rPr>
              <a:t>E</a:t>
            </a:r>
            <a:r>
              <a:rPr sz="3600" spc="-220" dirty="0">
                <a:solidFill>
                  <a:srgbClr val="000000"/>
                </a:solidFill>
              </a:rPr>
              <a:t>R</a:t>
            </a:r>
            <a:r>
              <a:rPr sz="3600" spc="-200" dirty="0">
                <a:solidFill>
                  <a:srgbClr val="000000"/>
                </a:solidFill>
              </a:rPr>
              <a:t>S</a:t>
            </a:r>
            <a:r>
              <a:rPr sz="3600" spc="95" dirty="0">
                <a:solidFill>
                  <a:srgbClr val="000000"/>
                </a:solidFill>
              </a:rPr>
              <a:t>H</a:t>
            </a:r>
            <a:r>
              <a:rPr sz="3600" spc="135" dirty="0">
                <a:solidFill>
                  <a:srgbClr val="000000"/>
                </a:solidFill>
              </a:rPr>
              <a:t>I</a:t>
            </a:r>
            <a:r>
              <a:rPr sz="3600" spc="-185" dirty="0">
                <a:solidFill>
                  <a:srgbClr val="000000"/>
                </a:solidFill>
              </a:rPr>
              <a:t>P</a:t>
            </a:r>
            <a:r>
              <a:rPr sz="3600" spc="-45" dirty="0">
                <a:solidFill>
                  <a:srgbClr val="000000"/>
                </a:solidFill>
              </a:rPr>
              <a:t>S</a:t>
            </a:r>
            <a:r>
              <a:rPr sz="3600" spc="-565" dirty="0">
                <a:solidFill>
                  <a:srgbClr val="000000"/>
                </a:solidFill>
              </a:rPr>
              <a:t> </a:t>
            </a:r>
            <a:r>
              <a:rPr sz="3600" spc="-245" dirty="0">
                <a:solidFill>
                  <a:srgbClr val="000000"/>
                </a:solidFill>
              </a:rPr>
              <a:t>F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65" dirty="0">
                <a:solidFill>
                  <a:srgbClr val="000000"/>
                </a:solidFill>
              </a:rPr>
              <a:t>R</a:t>
            </a:r>
            <a:r>
              <a:rPr sz="3600" spc="-580" dirty="0">
                <a:solidFill>
                  <a:srgbClr val="000000"/>
                </a:solidFill>
              </a:rPr>
              <a:t> </a:t>
            </a:r>
            <a:r>
              <a:rPr sz="3600" spc="-35" dirty="0">
                <a:solidFill>
                  <a:srgbClr val="000000"/>
                </a:solidFill>
              </a:rPr>
              <a:t>A</a:t>
            </a:r>
            <a:r>
              <a:rPr sz="3600" spc="25" dirty="0">
                <a:solidFill>
                  <a:srgbClr val="000000"/>
                </a:solidFill>
              </a:rPr>
              <a:t>U</a:t>
            </a:r>
            <a:r>
              <a:rPr sz="3600" spc="-100" dirty="0">
                <a:solidFill>
                  <a:srgbClr val="000000"/>
                </a:solidFill>
              </a:rPr>
              <a:t>T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260" dirty="0">
                <a:solidFill>
                  <a:srgbClr val="000000"/>
                </a:solidFill>
              </a:rPr>
              <a:t>M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100" dirty="0">
                <a:solidFill>
                  <a:srgbClr val="000000"/>
                </a:solidFill>
              </a:rPr>
              <a:t>T</a:t>
            </a:r>
            <a:r>
              <a:rPr sz="3600" spc="135" dirty="0">
                <a:solidFill>
                  <a:srgbClr val="000000"/>
                </a:solidFill>
              </a:rPr>
              <a:t>I</a:t>
            </a:r>
            <a:r>
              <a:rPr sz="3600" spc="95" dirty="0">
                <a:solidFill>
                  <a:srgbClr val="000000"/>
                </a:solidFill>
              </a:rPr>
              <a:t>V</a:t>
            </a:r>
            <a:r>
              <a:rPr sz="3600" spc="-170" dirty="0">
                <a:solidFill>
                  <a:srgbClr val="000000"/>
                </a:solidFill>
              </a:rPr>
              <a:t>E</a:t>
            </a:r>
            <a:r>
              <a:rPr sz="3600" spc="-555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–</a:t>
            </a:r>
            <a:r>
              <a:rPr sz="3600" spc="-590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330" dirty="0">
                <a:solidFill>
                  <a:srgbClr val="000000"/>
                </a:solidFill>
              </a:rPr>
              <a:t>E</a:t>
            </a:r>
            <a:r>
              <a:rPr sz="3600" spc="-30" dirty="0">
                <a:solidFill>
                  <a:srgbClr val="000000"/>
                </a:solidFill>
              </a:rPr>
              <a:t>S  </a:t>
            </a:r>
            <a:r>
              <a:rPr sz="3600" spc="35" dirty="0">
                <a:solidFill>
                  <a:srgbClr val="000000"/>
                </a:solidFill>
              </a:rPr>
              <a:t>CHAMPIONS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68300" y="1607261"/>
            <a:ext cx="8121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0" dirty="0">
                <a:solidFill>
                  <a:srgbClr val="7500C0"/>
                </a:solidFill>
                <a:latin typeface="Arial"/>
                <a:cs typeface="Arial"/>
              </a:rPr>
              <a:t>Competitors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7500C0"/>
                </a:solidFill>
                <a:latin typeface="Arial"/>
                <a:cs typeface="Arial"/>
              </a:rPr>
              <a:t>and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7500C0"/>
                </a:solidFill>
                <a:latin typeface="Arial"/>
                <a:cs typeface="Arial"/>
              </a:rPr>
              <a:t>suppliers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7500C0"/>
                </a:solidFill>
                <a:latin typeface="Arial"/>
                <a:cs typeface="Arial"/>
              </a:rPr>
              <a:t>are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7500C0"/>
                </a:solidFill>
                <a:latin typeface="Arial"/>
                <a:cs typeface="Arial"/>
              </a:rPr>
              <a:t>critical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7500C0"/>
                </a:solidFill>
                <a:latin typeface="Arial"/>
                <a:cs typeface="Arial"/>
              </a:rPr>
              <a:t>partnerships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7500C0"/>
                </a:solidFill>
                <a:latin typeface="Arial"/>
                <a:cs typeface="Arial"/>
              </a:rPr>
              <a:t>to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7500C0"/>
                </a:solidFill>
                <a:latin typeface="Arial"/>
                <a:cs typeface="Arial"/>
              </a:rPr>
              <a:t>scale</a:t>
            </a:r>
            <a:r>
              <a:rPr sz="1800" b="1" spc="-16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7500C0"/>
                </a:solidFill>
                <a:latin typeface="Arial"/>
                <a:cs typeface="Arial"/>
              </a:rPr>
              <a:t>digital</a:t>
            </a:r>
            <a:r>
              <a:rPr sz="1800" b="1" spc="-13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7500C0"/>
                </a:solidFill>
                <a:latin typeface="Arial"/>
                <a:cs typeface="Arial"/>
              </a:rPr>
              <a:t>PoCs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61260" y="2177795"/>
            <a:ext cx="7472680" cy="3784600"/>
            <a:chOff x="2461260" y="2177795"/>
            <a:chExt cx="7472680" cy="3784600"/>
          </a:xfrm>
        </p:grpSpPr>
        <p:sp>
          <p:nvSpPr>
            <p:cNvPr id="5" name="object 5"/>
            <p:cNvSpPr/>
            <p:nvPr/>
          </p:nvSpPr>
          <p:spPr>
            <a:xfrm>
              <a:off x="3631692" y="2177795"/>
              <a:ext cx="5835650" cy="3784600"/>
            </a:xfrm>
            <a:custGeom>
              <a:avLst/>
              <a:gdLst/>
              <a:ahLst/>
              <a:cxnLst/>
              <a:rect l="l" t="t" r="r" b="b"/>
              <a:pathLst>
                <a:path w="5835650" h="3784600">
                  <a:moveTo>
                    <a:pt x="0" y="3634740"/>
                  </a:moveTo>
                  <a:lnTo>
                    <a:pt x="0" y="3784091"/>
                  </a:lnTo>
                </a:path>
                <a:path w="5835650" h="3784600">
                  <a:moveTo>
                    <a:pt x="0" y="2878835"/>
                  </a:moveTo>
                  <a:lnTo>
                    <a:pt x="0" y="3176016"/>
                  </a:lnTo>
                </a:path>
                <a:path w="5835650" h="3784600">
                  <a:moveTo>
                    <a:pt x="0" y="2121408"/>
                  </a:moveTo>
                  <a:lnTo>
                    <a:pt x="0" y="2420111"/>
                  </a:lnTo>
                </a:path>
                <a:path w="5835650" h="3784600">
                  <a:moveTo>
                    <a:pt x="0" y="1365503"/>
                  </a:moveTo>
                  <a:lnTo>
                    <a:pt x="0" y="1662683"/>
                  </a:lnTo>
                </a:path>
                <a:path w="5835650" h="3784600">
                  <a:moveTo>
                    <a:pt x="0" y="608076"/>
                  </a:moveTo>
                  <a:lnTo>
                    <a:pt x="0" y="906779"/>
                  </a:lnTo>
                </a:path>
                <a:path w="5835650" h="3784600">
                  <a:moveTo>
                    <a:pt x="0" y="0"/>
                  </a:moveTo>
                  <a:lnTo>
                    <a:pt x="0" y="149351"/>
                  </a:lnTo>
                </a:path>
                <a:path w="5835650" h="3784600">
                  <a:moveTo>
                    <a:pt x="1167384" y="0"/>
                  </a:moveTo>
                  <a:lnTo>
                    <a:pt x="1167384" y="149351"/>
                  </a:lnTo>
                </a:path>
                <a:path w="5835650" h="3784600">
                  <a:moveTo>
                    <a:pt x="2334768" y="0"/>
                  </a:moveTo>
                  <a:lnTo>
                    <a:pt x="2334768" y="149351"/>
                  </a:lnTo>
                </a:path>
                <a:path w="5835650" h="3784600">
                  <a:moveTo>
                    <a:pt x="3502152" y="0"/>
                  </a:moveTo>
                  <a:lnTo>
                    <a:pt x="3502152" y="149351"/>
                  </a:lnTo>
                </a:path>
                <a:path w="5835650" h="3784600">
                  <a:moveTo>
                    <a:pt x="4668012" y="379475"/>
                  </a:moveTo>
                  <a:lnTo>
                    <a:pt x="4668012" y="906779"/>
                  </a:lnTo>
                </a:path>
                <a:path w="5835650" h="3784600">
                  <a:moveTo>
                    <a:pt x="4668012" y="0"/>
                  </a:moveTo>
                  <a:lnTo>
                    <a:pt x="4668012" y="149351"/>
                  </a:lnTo>
                </a:path>
                <a:path w="5835650" h="3784600">
                  <a:moveTo>
                    <a:pt x="5835396" y="379475"/>
                  </a:moveTo>
                  <a:lnTo>
                    <a:pt x="5835396" y="906779"/>
                  </a:lnTo>
                </a:path>
                <a:path w="5835650" h="3784600">
                  <a:moveTo>
                    <a:pt x="5835396" y="0"/>
                  </a:moveTo>
                  <a:lnTo>
                    <a:pt x="5835396" y="149351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65832" y="2327147"/>
              <a:ext cx="7467600" cy="230504"/>
            </a:xfrm>
            <a:custGeom>
              <a:avLst/>
              <a:gdLst/>
              <a:ahLst/>
              <a:cxnLst/>
              <a:rect l="l" t="t" r="r" b="b"/>
              <a:pathLst>
                <a:path w="7467600" h="230505">
                  <a:moveTo>
                    <a:pt x="7467600" y="0"/>
                  </a:moveTo>
                  <a:lnTo>
                    <a:pt x="0" y="0"/>
                  </a:lnTo>
                  <a:lnTo>
                    <a:pt x="0" y="230124"/>
                  </a:lnTo>
                  <a:lnTo>
                    <a:pt x="7467600" y="230124"/>
                  </a:lnTo>
                  <a:lnTo>
                    <a:pt x="7467600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99076" y="2785871"/>
              <a:ext cx="4668520" cy="1054735"/>
            </a:xfrm>
            <a:custGeom>
              <a:avLst/>
              <a:gdLst/>
              <a:ahLst/>
              <a:cxnLst/>
              <a:rect l="l" t="t" r="r" b="b"/>
              <a:pathLst>
                <a:path w="4668520" h="1054735">
                  <a:moveTo>
                    <a:pt x="0" y="0"/>
                  </a:moveTo>
                  <a:lnTo>
                    <a:pt x="0" y="298703"/>
                  </a:lnTo>
                </a:path>
                <a:path w="4668520" h="1054735">
                  <a:moveTo>
                    <a:pt x="1167384" y="0"/>
                  </a:moveTo>
                  <a:lnTo>
                    <a:pt x="1167384" y="298703"/>
                  </a:lnTo>
                </a:path>
                <a:path w="4668520" h="1054735">
                  <a:moveTo>
                    <a:pt x="2334768" y="0"/>
                  </a:moveTo>
                  <a:lnTo>
                    <a:pt x="2334768" y="298703"/>
                  </a:lnTo>
                </a:path>
                <a:path w="4668520" h="1054735">
                  <a:moveTo>
                    <a:pt x="4668012" y="527303"/>
                  </a:moveTo>
                  <a:lnTo>
                    <a:pt x="4668012" y="1054608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5832" y="3084575"/>
              <a:ext cx="7234555" cy="228600"/>
            </a:xfrm>
            <a:custGeom>
              <a:avLst/>
              <a:gdLst/>
              <a:ahLst/>
              <a:cxnLst/>
              <a:rect l="l" t="t" r="r" b="b"/>
              <a:pathLst>
                <a:path w="7234555" h="228600">
                  <a:moveTo>
                    <a:pt x="723442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234428" y="228600"/>
                  </a:lnTo>
                  <a:lnTo>
                    <a:pt x="7234428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99076" y="3543299"/>
              <a:ext cx="4668520" cy="1054735"/>
            </a:xfrm>
            <a:custGeom>
              <a:avLst/>
              <a:gdLst/>
              <a:ahLst/>
              <a:cxnLst/>
              <a:rect l="l" t="t" r="r" b="b"/>
              <a:pathLst>
                <a:path w="4668520" h="1054735">
                  <a:moveTo>
                    <a:pt x="0" y="0"/>
                  </a:moveTo>
                  <a:lnTo>
                    <a:pt x="0" y="297180"/>
                  </a:lnTo>
                </a:path>
                <a:path w="4668520" h="1054735">
                  <a:moveTo>
                    <a:pt x="1167384" y="0"/>
                  </a:moveTo>
                  <a:lnTo>
                    <a:pt x="1167384" y="297180"/>
                  </a:lnTo>
                </a:path>
                <a:path w="4668520" h="1054735">
                  <a:moveTo>
                    <a:pt x="2334768" y="0"/>
                  </a:moveTo>
                  <a:lnTo>
                    <a:pt x="2334768" y="297180"/>
                  </a:lnTo>
                </a:path>
                <a:path w="4668520" h="1054735">
                  <a:moveTo>
                    <a:pt x="3500628" y="0"/>
                  </a:moveTo>
                  <a:lnTo>
                    <a:pt x="3500628" y="297180"/>
                  </a:lnTo>
                </a:path>
                <a:path w="4668520" h="1054735">
                  <a:moveTo>
                    <a:pt x="4668012" y="527304"/>
                  </a:moveTo>
                  <a:lnTo>
                    <a:pt x="4668012" y="1054608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5832" y="3840479"/>
              <a:ext cx="7234555" cy="230504"/>
            </a:xfrm>
            <a:custGeom>
              <a:avLst/>
              <a:gdLst/>
              <a:ahLst/>
              <a:cxnLst/>
              <a:rect l="l" t="t" r="r" b="b"/>
              <a:pathLst>
                <a:path w="7234555" h="230504">
                  <a:moveTo>
                    <a:pt x="7234428" y="0"/>
                  </a:moveTo>
                  <a:lnTo>
                    <a:pt x="0" y="0"/>
                  </a:lnTo>
                  <a:lnTo>
                    <a:pt x="0" y="230124"/>
                  </a:lnTo>
                  <a:lnTo>
                    <a:pt x="7234428" y="230124"/>
                  </a:lnTo>
                  <a:lnTo>
                    <a:pt x="7234428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99076" y="4299203"/>
              <a:ext cx="4668520" cy="1054735"/>
            </a:xfrm>
            <a:custGeom>
              <a:avLst/>
              <a:gdLst/>
              <a:ahLst/>
              <a:cxnLst/>
              <a:rect l="l" t="t" r="r" b="b"/>
              <a:pathLst>
                <a:path w="4668520" h="1054735">
                  <a:moveTo>
                    <a:pt x="0" y="0"/>
                  </a:moveTo>
                  <a:lnTo>
                    <a:pt x="0" y="298704"/>
                  </a:lnTo>
                </a:path>
                <a:path w="4668520" h="1054735">
                  <a:moveTo>
                    <a:pt x="1167384" y="0"/>
                  </a:moveTo>
                  <a:lnTo>
                    <a:pt x="1167384" y="298704"/>
                  </a:lnTo>
                </a:path>
                <a:path w="4668520" h="1054735">
                  <a:moveTo>
                    <a:pt x="2334768" y="0"/>
                  </a:moveTo>
                  <a:lnTo>
                    <a:pt x="2334768" y="298704"/>
                  </a:lnTo>
                </a:path>
                <a:path w="4668520" h="1054735">
                  <a:moveTo>
                    <a:pt x="3500628" y="527304"/>
                  </a:moveTo>
                  <a:lnTo>
                    <a:pt x="3500628" y="1054608"/>
                  </a:lnTo>
                </a:path>
                <a:path w="4668520" h="1054735">
                  <a:moveTo>
                    <a:pt x="3500628" y="0"/>
                  </a:moveTo>
                  <a:lnTo>
                    <a:pt x="3500628" y="298704"/>
                  </a:lnTo>
                </a:path>
                <a:path w="4668520" h="1054735">
                  <a:moveTo>
                    <a:pt x="4668012" y="527304"/>
                  </a:moveTo>
                  <a:lnTo>
                    <a:pt x="4668012" y="1054608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5832" y="4597907"/>
              <a:ext cx="7234555" cy="228600"/>
            </a:xfrm>
            <a:custGeom>
              <a:avLst/>
              <a:gdLst/>
              <a:ahLst/>
              <a:cxnLst/>
              <a:rect l="l" t="t" r="r" b="b"/>
              <a:pathLst>
                <a:path w="7234555" h="228600">
                  <a:moveTo>
                    <a:pt x="723442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234428" y="228600"/>
                  </a:lnTo>
                  <a:lnTo>
                    <a:pt x="7234428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99076" y="5056631"/>
              <a:ext cx="4668520" cy="905510"/>
            </a:xfrm>
            <a:custGeom>
              <a:avLst/>
              <a:gdLst/>
              <a:ahLst/>
              <a:cxnLst/>
              <a:rect l="l" t="t" r="r" b="b"/>
              <a:pathLst>
                <a:path w="4668520" h="905510">
                  <a:moveTo>
                    <a:pt x="0" y="0"/>
                  </a:moveTo>
                  <a:lnTo>
                    <a:pt x="0" y="297180"/>
                  </a:lnTo>
                </a:path>
                <a:path w="4668520" h="905510">
                  <a:moveTo>
                    <a:pt x="1167384" y="0"/>
                  </a:moveTo>
                  <a:lnTo>
                    <a:pt x="1167384" y="297180"/>
                  </a:lnTo>
                </a:path>
                <a:path w="4668520" h="905510">
                  <a:moveTo>
                    <a:pt x="2334768" y="0"/>
                  </a:moveTo>
                  <a:lnTo>
                    <a:pt x="2334768" y="297180"/>
                  </a:lnTo>
                </a:path>
                <a:path w="4668520" h="905510">
                  <a:moveTo>
                    <a:pt x="3500628" y="527304"/>
                  </a:moveTo>
                  <a:lnTo>
                    <a:pt x="3500628" y="905256"/>
                  </a:lnTo>
                </a:path>
                <a:path w="4668520" h="905510">
                  <a:moveTo>
                    <a:pt x="4668012" y="527304"/>
                  </a:moveTo>
                  <a:lnTo>
                    <a:pt x="4668012" y="905256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65832" y="5353811"/>
              <a:ext cx="7234555" cy="230504"/>
            </a:xfrm>
            <a:custGeom>
              <a:avLst/>
              <a:gdLst/>
              <a:ahLst/>
              <a:cxnLst/>
              <a:rect l="l" t="t" r="r" b="b"/>
              <a:pathLst>
                <a:path w="7234555" h="230504">
                  <a:moveTo>
                    <a:pt x="7234428" y="0"/>
                  </a:moveTo>
                  <a:lnTo>
                    <a:pt x="0" y="0"/>
                  </a:lnTo>
                  <a:lnTo>
                    <a:pt x="0" y="230124"/>
                  </a:lnTo>
                  <a:lnTo>
                    <a:pt x="7234428" y="230124"/>
                  </a:lnTo>
                  <a:lnTo>
                    <a:pt x="7234428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65832" y="2557271"/>
              <a:ext cx="6067425" cy="2499360"/>
            </a:xfrm>
            <a:custGeom>
              <a:avLst/>
              <a:gdLst/>
              <a:ahLst/>
              <a:cxnLst/>
              <a:rect l="l" t="t" r="r" b="b"/>
              <a:pathLst>
                <a:path w="6067425" h="2499360">
                  <a:moveTo>
                    <a:pt x="5367528" y="2269236"/>
                  </a:moveTo>
                  <a:lnTo>
                    <a:pt x="0" y="2269236"/>
                  </a:lnTo>
                  <a:lnTo>
                    <a:pt x="0" y="2499360"/>
                  </a:lnTo>
                  <a:lnTo>
                    <a:pt x="5367528" y="2499360"/>
                  </a:lnTo>
                  <a:lnTo>
                    <a:pt x="5367528" y="2269236"/>
                  </a:lnTo>
                  <a:close/>
                </a:path>
                <a:path w="6067425" h="2499360">
                  <a:moveTo>
                    <a:pt x="583387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5833872" y="228600"/>
                  </a:lnTo>
                  <a:lnTo>
                    <a:pt x="5833872" y="0"/>
                  </a:lnTo>
                  <a:close/>
                </a:path>
                <a:path w="6067425" h="2499360">
                  <a:moveTo>
                    <a:pt x="6067044" y="1513332"/>
                  </a:moveTo>
                  <a:lnTo>
                    <a:pt x="0" y="1513332"/>
                  </a:lnTo>
                  <a:lnTo>
                    <a:pt x="0" y="1741932"/>
                  </a:lnTo>
                  <a:lnTo>
                    <a:pt x="6067044" y="1741932"/>
                  </a:lnTo>
                  <a:lnTo>
                    <a:pt x="6067044" y="1513332"/>
                  </a:lnTo>
                  <a:close/>
                </a:path>
                <a:path w="6067425" h="2499360">
                  <a:moveTo>
                    <a:pt x="6067044" y="755904"/>
                  </a:moveTo>
                  <a:lnTo>
                    <a:pt x="0" y="755904"/>
                  </a:lnTo>
                  <a:lnTo>
                    <a:pt x="0" y="986028"/>
                  </a:lnTo>
                  <a:lnTo>
                    <a:pt x="6067044" y="986028"/>
                  </a:lnTo>
                  <a:lnTo>
                    <a:pt x="6067044" y="755904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99076" y="5812536"/>
              <a:ext cx="2334895" cy="149860"/>
            </a:xfrm>
            <a:custGeom>
              <a:avLst/>
              <a:gdLst/>
              <a:ahLst/>
              <a:cxnLst/>
              <a:rect l="l" t="t" r="r" b="b"/>
              <a:pathLst>
                <a:path w="2334895" h="149860">
                  <a:moveTo>
                    <a:pt x="0" y="0"/>
                  </a:moveTo>
                  <a:lnTo>
                    <a:pt x="0" y="149351"/>
                  </a:lnTo>
                </a:path>
                <a:path w="2334895" h="149860">
                  <a:moveTo>
                    <a:pt x="1167384" y="0"/>
                  </a:moveTo>
                  <a:lnTo>
                    <a:pt x="1167384" y="149351"/>
                  </a:lnTo>
                </a:path>
                <a:path w="2334895" h="149860">
                  <a:moveTo>
                    <a:pt x="2334768" y="0"/>
                  </a:moveTo>
                  <a:lnTo>
                    <a:pt x="2334768" y="149351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65832" y="5583936"/>
              <a:ext cx="5134610" cy="228600"/>
            </a:xfrm>
            <a:custGeom>
              <a:avLst/>
              <a:gdLst/>
              <a:ahLst/>
              <a:cxnLst/>
              <a:rect l="l" t="t" r="r" b="b"/>
              <a:pathLst>
                <a:path w="5134609" h="228600">
                  <a:moveTo>
                    <a:pt x="513435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5134356" y="228600"/>
                  </a:lnTo>
                  <a:lnTo>
                    <a:pt x="5134356" y="0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65832" y="2177795"/>
              <a:ext cx="0" cy="3784600"/>
            </a:xfrm>
            <a:custGeom>
              <a:avLst/>
              <a:gdLst/>
              <a:ahLst/>
              <a:cxnLst/>
              <a:rect l="l" t="t" r="r" b="b"/>
              <a:pathLst>
                <a:path h="3784600">
                  <a:moveTo>
                    <a:pt x="0" y="0"/>
                  </a:moveTo>
                  <a:lnTo>
                    <a:pt x="0" y="3784091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0634471" y="2177795"/>
            <a:ext cx="0" cy="3784600"/>
          </a:xfrm>
          <a:custGeom>
            <a:avLst/>
            <a:gdLst/>
            <a:ahLst/>
            <a:cxnLst/>
            <a:rect l="l" t="t" r="r" b="b"/>
            <a:pathLst>
              <a:path h="3784600">
                <a:moveTo>
                  <a:pt x="0" y="0"/>
                </a:moveTo>
                <a:lnTo>
                  <a:pt x="0" y="3784091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996678" y="2333625"/>
            <a:ext cx="328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32%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63759" y="3090798"/>
            <a:ext cx="304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sz="1200" spc="-145" dirty="0">
                <a:solidFill>
                  <a:srgbClr val="404040"/>
                </a:solidFill>
                <a:latin typeface="Microsoft Sans Serif"/>
                <a:cs typeface="Microsoft Sans Serif"/>
              </a:rPr>
              <a:t>1%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63759" y="3847592"/>
            <a:ext cx="304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sz="1200" spc="-145" dirty="0">
                <a:solidFill>
                  <a:srgbClr val="404040"/>
                </a:solidFill>
                <a:latin typeface="Microsoft Sans Serif"/>
                <a:cs typeface="Microsoft Sans Serif"/>
              </a:rPr>
              <a:t>1%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763759" y="4604384"/>
            <a:ext cx="304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sz="1200" spc="-145" dirty="0">
                <a:solidFill>
                  <a:srgbClr val="404040"/>
                </a:solidFill>
                <a:latin typeface="Microsoft Sans Serif"/>
                <a:cs typeface="Microsoft Sans Serif"/>
              </a:rPr>
              <a:t>1%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763759" y="5361178"/>
            <a:ext cx="304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sz="1200" spc="-145" dirty="0">
                <a:solidFill>
                  <a:srgbClr val="404040"/>
                </a:solidFill>
                <a:latin typeface="Microsoft Sans Serif"/>
                <a:cs typeface="Microsoft Sans Serif"/>
              </a:rPr>
              <a:t>1%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62950" y="2563114"/>
            <a:ext cx="325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2</a:t>
            </a:r>
            <a:r>
              <a:rPr sz="12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5%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97265" y="3320034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2</a:t>
            </a:r>
            <a:r>
              <a:rPr sz="12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6%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97265" y="4076827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2</a:t>
            </a:r>
            <a:r>
              <a:rPr sz="12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6%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95970" y="4833873"/>
            <a:ext cx="328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23%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63053" y="5590743"/>
            <a:ext cx="321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22%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01825" y="2441194"/>
            <a:ext cx="937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0" dirty="0">
                <a:solidFill>
                  <a:srgbClr val="585858"/>
                </a:solidFill>
                <a:latin typeface="Microsoft Sans Serif"/>
                <a:cs typeface="Microsoft Sans Serif"/>
              </a:rPr>
              <a:t>Competitors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26489" y="3198367"/>
            <a:ext cx="713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Suppliers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65682" y="3955160"/>
            <a:ext cx="1273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solidFill>
                  <a:srgbClr val="585858"/>
                </a:solidFill>
                <a:latin typeface="Microsoft Sans Serif"/>
                <a:cs typeface="Microsoft Sans Serif"/>
              </a:rPr>
              <a:t>Channel</a:t>
            </a:r>
            <a:r>
              <a:rPr sz="1200" spc="-4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585858"/>
                </a:solidFill>
                <a:latin typeface="Microsoft Sans Serif"/>
                <a:cs typeface="Microsoft Sans Serif"/>
              </a:rPr>
              <a:t>Partners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86864" y="4711954"/>
            <a:ext cx="752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A</a:t>
            </a:r>
            <a:r>
              <a:rPr sz="12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c</a:t>
            </a:r>
            <a:r>
              <a:rPr sz="12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a</a:t>
            </a:r>
            <a:r>
              <a:rPr sz="1200" spc="80" dirty="0">
                <a:solidFill>
                  <a:srgbClr val="585858"/>
                </a:solidFill>
                <a:latin typeface="Microsoft Sans Serif"/>
                <a:cs typeface="Microsoft Sans Serif"/>
              </a:rPr>
              <a:t>d</a:t>
            </a:r>
            <a:r>
              <a:rPr sz="12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emia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13180" y="5468823"/>
            <a:ext cx="1025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solidFill>
                  <a:srgbClr val="585858"/>
                </a:solidFill>
                <a:latin typeface="Microsoft Sans Serif"/>
                <a:cs typeface="Microsoft Sans Serif"/>
              </a:rPr>
              <a:t>Tech</a:t>
            </a:r>
            <a:r>
              <a:rPr sz="1200" spc="-8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585858"/>
                </a:solidFill>
                <a:latin typeface="Microsoft Sans Serif"/>
                <a:cs typeface="Microsoft Sans Serif"/>
              </a:rPr>
              <a:t>Partners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61534" y="6023254"/>
            <a:ext cx="290957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-100" dirty="0">
                <a:solidFill>
                  <a:srgbClr val="585858"/>
                </a:solidFill>
                <a:latin typeface="Microsoft Sans Serif"/>
                <a:cs typeface="Microsoft Sans Serif"/>
              </a:rPr>
              <a:t>%</a:t>
            </a:r>
            <a:r>
              <a:rPr sz="13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300" spc="90" dirty="0">
                <a:solidFill>
                  <a:srgbClr val="585858"/>
                </a:solidFill>
                <a:latin typeface="Microsoft Sans Serif"/>
                <a:cs typeface="Microsoft Sans Serif"/>
              </a:rPr>
              <a:t>o</a:t>
            </a:r>
            <a:r>
              <a:rPr sz="1300" spc="114" dirty="0">
                <a:solidFill>
                  <a:srgbClr val="585858"/>
                </a:solidFill>
                <a:latin typeface="Microsoft Sans Serif"/>
                <a:cs typeface="Microsoft Sans Serif"/>
              </a:rPr>
              <a:t>f</a:t>
            </a:r>
            <a:r>
              <a:rPr sz="13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300" spc="70" dirty="0">
                <a:solidFill>
                  <a:srgbClr val="585858"/>
                </a:solidFill>
                <a:latin typeface="Microsoft Sans Serif"/>
                <a:cs typeface="Microsoft Sans Serif"/>
              </a:rPr>
              <a:t>A</a:t>
            </a:r>
            <a:r>
              <a:rPr sz="13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u</a:t>
            </a:r>
            <a:r>
              <a:rPr sz="1300" spc="90" dirty="0">
                <a:solidFill>
                  <a:srgbClr val="585858"/>
                </a:solidFill>
                <a:latin typeface="Microsoft Sans Serif"/>
                <a:cs typeface="Microsoft Sans Serif"/>
              </a:rPr>
              <a:t>to</a:t>
            </a:r>
            <a:r>
              <a:rPr sz="1300" spc="175" dirty="0">
                <a:solidFill>
                  <a:srgbClr val="585858"/>
                </a:solidFill>
                <a:latin typeface="Microsoft Sans Serif"/>
                <a:cs typeface="Microsoft Sans Serif"/>
              </a:rPr>
              <a:t>m</a:t>
            </a:r>
            <a:r>
              <a:rPr sz="1300" spc="90" dirty="0">
                <a:solidFill>
                  <a:srgbClr val="585858"/>
                </a:solidFill>
                <a:latin typeface="Microsoft Sans Serif"/>
                <a:cs typeface="Microsoft Sans Serif"/>
              </a:rPr>
              <a:t>o</a:t>
            </a:r>
            <a:r>
              <a:rPr sz="1300" spc="100" dirty="0">
                <a:solidFill>
                  <a:srgbClr val="585858"/>
                </a:solidFill>
                <a:latin typeface="Microsoft Sans Serif"/>
                <a:cs typeface="Microsoft Sans Serif"/>
              </a:rPr>
              <a:t>t</a:t>
            </a:r>
            <a:r>
              <a:rPr sz="1300" spc="85" dirty="0">
                <a:solidFill>
                  <a:srgbClr val="585858"/>
                </a:solidFill>
                <a:latin typeface="Microsoft Sans Serif"/>
                <a:cs typeface="Microsoft Sans Serif"/>
              </a:rPr>
              <a:t>i</a:t>
            </a:r>
            <a:r>
              <a:rPr sz="1300" spc="75" dirty="0">
                <a:solidFill>
                  <a:srgbClr val="585858"/>
                </a:solidFill>
                <a:latin typeface="Microsoft Sans Serif"/>
                <a:cs typeface="Microsoft Sans Serif"/>
              </a:rPr>
              <a:t>v</a:t>
            </a:r>
            <a:r>
              <a:rPr sz="13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e</a:t>
            </a:r>
            <a:r>
              <a:rPr sz="13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300" spc="25" dirty="0">
                <a:solidFill>
                  <a:srgbClr val="585858"/>
                </a:solidFill>
                <a:latin typeface="Microsoft Sans Serif"/>
                <a:cs typeface="Microsoft Sans Serif"/>
              </a:rPr>
              <a:t>-</a:t>
            </a:r>
            <a:r>
              <a:rPr sz="13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300" spc="80" dirty="0">
                <a:solidFill>
                  <a:srgbClr val="585858"/>
                </a:solidFill>
                <a:latin typeface="Microsoft Sans Serif"/>
                <a:cs typeface="Microsoft Sans Serif"/>
              </a:rPr>
              <a:t>O</a:t>
            </a:r>
            <a:r>
              <a:rPr sz="1300" spc="-60" dirty="0">
                <a:solidFill>
                  <a:srgbClr val="585858"/>
                </a:solidFill>
                <a:latin typeface="Microsoft Sans Serif"/>
                <a:cs typeface="Microsoft Sans Serif"/>
              </a:rPr>
              <a:t>ES</a:t>
            </a:r>
            <a:r>
              <a:rPr sz="130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3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r</a:t>
            </a:r>
            <a:r>
              <a:rPr sz="1300" spc="70" dirty="0">
                <a:solidFill>
                  <a:srgbClr val="585858"/>
                </a:solidFill>
                <a:latin typeface="Microsoft Sans Serif"/>
                <a:cs typeface="Microsoft Sans Serif"/>
              </a:rPr>
              <a:t>e</a:t>
            </a:r>
            <a:r>
              <a:rPr sz="13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s</a:t>
            </a:r>
            <a:r>
              <a:rPr sz="1300" spc="85" dirty="0">
                <a:solidFill>
                  <a:srgbClr val="585858"/>
                </a:solidFill>
                <a:latin typeface="Microsoft Sans Serif"/>
                <a:cs typeface="Microsoft Sans Serif"/>
              </a:rPr>
              <a:t>pondents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710671" y="404012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772" y="0"/>
                </a:moveTo>
                <a:lnTo>
                  <a:pt x="0" y="0"/>
                </a:lnTo>
                <a:lnTo>
                  <a:pt x="0" y="80771"/>
                </a:lnTo>
                <a:lnTo>
                  <a:pt x="80772" y="80771"/>
                </a:lnTo>
                <a:lnTo>
                  <a:pt x="80772" y="0"/>
                </a:lnTo>
                <a:close/>
              </a:path>
            </a:pathLst>
          </a:custGeom>
          <a:solidFill>
            <a:srgbClr val="750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815955" y="3965575"/>
            <a:ext cx="854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Champions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710671" y="4376928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772" y="0"/>
                </a:moveTo>
                <a:lnTo>
                  <a:pt x="0" y="0"/>
                </a:lnTo>
                <a:lnTo>
                  <a:pt x="0" y="80772"/>
                </a:lnTo>
                <a:lnTo>
                  <a:pt x="80772" y="80772"/>
                </a:lnTo>
                <a:lnTo>
                  <a:pt x="80772" y="0"/>
                </a:lnTo>
                <a:close/>
              </a:path>
            </a:pathLst>
          </a:custGeom>
          <a:solidFill>
            <a:srgbClr val="00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815955" y="4302379"/>
            <a:ext cx="520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O</a:t>
            </a:r>
            <a:r>
              <a:rPr sz="1200" spc="85" dirty="0">
                <a:solidFill>
                  <a:srgbClr val="585858"/>
                </a:solidFill>
                <a:latin typeface="Microsoft Sans Serif"/>
                <a:cs typeface="Microsoft Sans Serif"/>
              </a:rPr>
              <a:t>th</a:t>
            </a:r>
            <a:r>
              <a:rPr sz="12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e</a:t>
            </a:r>
            <a:r>
              <a:rPr sz="1200" spc="25" dirty="0">
                <a:solidFill>
                  <a:srgbClr val="585858"/>
                </a:solidFill>
                <a:latin typeface="Microsoft Sans Serif"/>
                <a:cs typeface="Microsoft Sans Serif"/>
              </a:rPr>
              <a:t>rs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43796" y="6547281"/>
            <a:ext cx="244983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900" spc="30" dirty="0">
                <a:solidFill>
                  <a:srgbClr val="363636"/>
                </a:solidFill>
                <a:latin typeface="Microsoft Sans Serif"/>
                <a:cs typeface="Microsoft Sans Serif"/>
              </a:rPr>
              <a:t>Source:</a:t>
            </a:r>
            <a:r>
              <a:rPr sz="900" spc="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Accenture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2019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Industry</a:t>
            </a:r>
            <a:r>
              <a:rPr sz="90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X.0</a:t>
            </a:r>
            <a:r>
              <a:rPr sz="90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20" dirty="0">
                <a:solidFill>
                  <a:srgbClr val="363636"/>
                </a:solidFill>
                <a:latin typeface="Microsoft Sans Serif"/>
                <a:cs typeface="Microsoft Sans Serif"/>
              </a:rPr>
              <a:t>Survey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15"/>
              </a:lnSpc>
            </a:pPr>
            <a:fld id="{81D60167-4931-47E6-BA6A-407CBD079E47}" type="slidenum">
              <a:rPr spc="40" dirty="0"/>
              <a:t>26</a:t>
            </a:fld>
            <a:endParaRPr spc="40"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43300"/>
            <a:ext cx="12192000" cy="3314700"/>
          </a:xfrm>
          <a:custGeom>
            <a:avLst/>
            <a:gdLst/>
            <a:ahLst/>
            <a:cxnLst/>
            <a:rect l="l" t="t" r="r" b="b"/>
            <a:pathLst>
              <a:path w="12192000" h="3314700">
                <a:moveTo>
                  <a:pt x="0" y="3314699"/>
                </a:moveTo>
                <a:lnTo>
                  <a:pt x="12192000" y="3314699"/>
                </a:lnTo>
                <a:lnTo>
                  <a:pt x="12192000" y="0"/>
                </a:lnTo>
                <a:lnTo>
                  <a:pt x="0" y="0"/>
                </a:lnTo>
                <a:lnTo>
                  <a:pt x="0" y="3314699"/>
                </a:lnTo>
                <a:close/>
              </a:path>
            </a:pathLst>
          </a:custGeom>
          <a:solidFill>
            <a:srgbClr val="46007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3543300"/>
            <a:chOff x="0" y="0"/>
            <a:chExt cx="12192000" cy="3543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3543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35433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68300" y="3825316"/>
            <a:ext cx="12960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95" dirty="0">
                <a:solidFill>
                  <a:srgbClr val="00B9FF"/>
                </a:solidFill>
                <a:latin typeface="Arial"/>
                <a:cs typeface="Arial"/>
              </a:rPr>
              <a:t>A:</a:t>
            </a:r>
            <a:endParaRPr sz="9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8664" y="4281932"/>
            <a:ext cx="7842884" cy="183705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894"/>
              </a:spcBef>
            </a:pPr>
            <a:r>
              <a:rPr sz="4400" b="1" spc="35" dirty="0">
                <a:solidFill>
                  <a:srgbClr val="00B9FF"/>
                </a:solidFill>
                <a:latin typeface="Arial"/>
                <a:cs typeface="Arial"/>
              </a:rPr>
              <a:t>C</a:t>
            </a:r>
            <a:r>
              <a:rPr sz="4400" b="1" spc="155" dirty="0">
                <a:solidFill>
                  <a:srgbClr val="00B9FF"/>
                </a:solidFill>
                <a:latin typeface="Arial"/>
                <a:cs typeface="Arial"/>
              </a:rPr>
              <a:t>H</a:t>
            </a:r>
            <a:r>
              <a:rPr sz="4400" b="1" spc="-15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4400" b="1" spc="365" dirty="0">
                <a:solidFill>
                  <a:srgbClr val="00B9FF"/>
                </a:solidFill>
                <a:latin typeface="Arial"/>
                <a:cs typeface="Arial"/>
              </a:rPr>
              <a:t>M</a:t>
            </a:r>
            <a:r>
              <a:rPr sz="4400" b="1" spc="-190" dirty="0">
                <a:solidFill>
                  <a:srgbClr val="00B9FF"/>
                </a:solidFill>
                <a:latin typeface="Arial"/>
                <a:cs typeface="Arial"/>
              </a:rPr>
              <a:t>P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4400" b="1" spc="65" dirty="0">
                <a:solidFill>
                  <a:srgbClr val="00B9FF"/>
                </a:solidFill>
                <a:latin typeface="Arial"/>
                <a:cs typeface="Arial"/>
              </a:rPr>
              <a:t>O</a:t>
            </a:r>
            <a:r>
              <a:rPr sz="4400" b="1" spc="114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4400" b="1" spc="-55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-640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-190" dirty="0">
                <a:solidFill>
                  <a:srgbClr val="00B9FF"/>
                </a:solidFill>
                <a:latin typeface="Arial"/>
                <a:cs typeface="Arial"/>
              </a:rPr>
              <a:t>P</a:t>
            </a:r>
            <a:r>
              <a:rPr sz="4400" b="1" spc="-229" dirty="0">
                <a:solidFill>
                  <a:srgbClr val="00B9FF"/>
                </a:solidFill>
                <a:latin typeface="Arial"/>
                <a:cs typeface="Arial"/>
              </a:rPr>
              <a:t>R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4400" b="1" spc="65" dirty="0">
                <a:solidFill>
                  <a:srgbClr val="00B9FF"/>
                </a:solidFill>
                <a:latin typeface="Arial"/>
                <a:cs typeface="Arial"/>
              </a:rPr>
              <a:t>O</a:t>
            </a:r>
            <a:r>
              <a:rPr sz="4400" b="1" spc="-229" dirty="0">
                <a:solidFill>
                  <a:srgbClr val="00B9FF"/>
                </a:solidFill>
                <a:latin typeface="Arial"/>
                <a:cs typeface="Arial"/>
              </a:rPr>
              <a:t>R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4400" b="1" spc="-90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4400" b="1" spc="-55" dirty="0">
                <a:solidFill>
                  <a:srgbClr val="00B9FF"/>
                </a:solidFill>
                <a:latin typeface="Arial"/>
                <a:cs typeface="Arial"/>
              </a:rPr>
              <a:t>Z</a:t>
            </a:r>
            <a:r>
              <a:rPr sz="4400" b="1" spc="-125" dirty="0">
                <a:solidFill>
                  <a:srgbClr val="00B9FF"/>
                </a:solidFill>
                <a:latin typeface="Arial"/>
                <a:cs typeface="Arial"/>
              </a:rPr>
              <a:t>E  </a:t>
            </a:r>
            <a:r>
              <a:rPr sz="4400" b="1" spc="35" dirty="0">
                <a:solidFill>
                  <a:srgbClr val="00B9FF"/>
                </a:solidFill>
                <a:latin typeface="Arial"/>
                <a:cs typeface="Arial"/>
              </a:rPr>
              <a:t>C</a:t>
            </a:r>
            <a:r>
              <a:rPr sz="4400" b="1" spc="-35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4400" b="1" spc="-229" dirty="0">
                <a:solidFill>
                  <a:srgbClr val="00B9FF"/>
                </a:solidFill>
                <a:latin typeface="Arial"/>
                <a:cs typeface="Arial"/>
              </a:rPr>
              <a:t>R</a:t>
            </a:r>
            <a:r>
              <a:rPr sz="4400" b="1" spc="-85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4400" b="1" spc="-15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4400" b="1" spc="280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4400" b="1" spc="-650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35" dirty="0">
                <a:solidFill>
                  <a:srgbClr val="00B9FF"/>
                </a:solidFill>
                <a:latin typeface="Arial"/>
                <a:cs typeface="Arial"/>
              </a:rPr>
              <a:t>C</a:t>
            </a:r>
            <a:r>
              <a:rPr sz="4400" b="1" spc="-15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4400" b="1" spc="-190" dirty="0">
                <a:solidFill>
                  <a:srgbClr val="00B9FF"/>
                </a:solidFill>
                <a:latin typeface="Arial"/>
                <a:cs typeface="Arial"/>
              </a:rPr>
              <a:t>P</a:t>
            </a:r>
            <a:r>
              <a:rPr sz="4400" b="1" spc="-15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4400" b="1" spc="-315" dirty="0">
                <a:solidFill>
                  <a:srgbClr val="00B9FF"/>
                </a:solidFill>
                <a:latin typeface="Arial"/>
                <a:cs typeface="Arial"/>
              </a:rPr>
              <a:t>B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4400" b="1" spc="-280" dirty="0">
                <a:solidFill>
                  <a:srgbClr val="00B9FF"/>
                </a:solidFill>
                <a:latin typeface="Arial"/>
                <a:cs typeface="Arial"/>
              </a:rPr>
              <a:t>L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4400" b="1" spc="-85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4400" b="1" spc="-35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4400" b="1" spc="-200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160" dirty="0">
                <a:solidFill>
                  <a:srgbClr val="00B9FF"/>
                </a:solidFill>
                <a:latin typeface="Arial"/>
                <a:cs typeface="Arial"/>
              </a:rPr>
              <a:t>,</a:t>
            </a:r>
            <a:r>
              <a:rPr sz="4400" b="1" spc="-60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-15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4400" b="1" spc="120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4400" b="1" spc="75" dirty="0">
                <a:solidFill>
                  <a:srgbClr val="00B9FF"/>
                </a:solidFill>
                <a:latin typeface="Arial"/>
                <a:cs typeface="Arial"/>
              </a:rPr>
              <a:t>D  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4400" b="1" spc="114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4400" b="1" spc="145" dirty="0">
                <a:solidFill>
                  <a:srgbClr val="00B9FF"/>
                </a:solidFill>
                <a:latin typeface="Arial"/>
                <a:cs typeface="Arial"/>
              </a:rPr>
              <a:t>V</a:t>
            </a:r>
            <a:r>
              <a:rPr sz="4400" b="1" spc="-35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4400" b="1" spc="-215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65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4400" b="1" spc="-650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155" dirty="0">
                <a:solidFill>
                  <a:srgbClr val="00B9FF"/>
                </a:solidFill>
                <a:latin typeface="Arial"/>
                <a:cs typeface="Arial"/>
              </a:rPr>
              <a:t>H</a:t>
            </a:r>
            <a:r>
              <a:rPr sz="4400" b="1" spc="-35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4400" b="1" spc="-15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4400" b="1" spc="145" dirty="0">
                <a:solidFill>
                  <a:srgbClr val="00B9FF"/>
                </a:solidFill>
                <a:latin typeface="Arial"/>
                <a:cs typeface="Arial"/>
              </a:rPr>
              <a:t>V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4400" b="1" spc="-280" dirty="0">
                <a:solidFill>
                  <a:srgbClr val="00B9FF"/>
                </a:solidFill>
                <a:latin typeface="Arial"/>
                <a:cs typeface="Arial"/>
              </a:rPr>
              <a:t>L</a:t>
            </a:r>
            <a:r>
              <a:rPr sz="4400" b="1" spc="80" dirty="0">
                <a:solidFill>
                  <a:srgbClr val="00B9FF"/>
                </a:solidFill>
                <a:latin typeface="Arial"/>
                <a:cs typeface="Arial"/>
              </a:rPr>
              <a:t>Y</a:t>
            </a:r>
            <a:r>
              <a:rPr sz="4400" b="1" spc="-650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4400" b="1" spc="275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4400" b="1" spc="-66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-90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4400" b="1" spc="155" dirty="0">
                <a:solidFill>
                  <a:srgbClr val="00B9FF"/>
                </a:solidFill>
                <a:latin typeface="Arial"/>
                <a:cs typeface="Arial"/>
              </a:rPr>
              <a:t>H</a:t>
            </a:r>
            <a:r>
              <a:rPr sz="4400" b="1" spc="-35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4400" b="1" spc="515" dirty="0">
                <a:solidFill>
                  <a:srgbClr val="00B9FF"/>
                </a:solidFill>
                <a:latin typeface="Arial"/>
                <a:cs typeface="Arial"/>
              </a:rPr>
              <a:t>M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900" y="282651"/>
            <a:ext cx="11724005" cy="27654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Times New Roman"/>
              <a:cs typeface="Times New Roman"/>
            </a:endParaRPr>
          </a:p>
          <a:p>
            <a:pPr marL="2225040" marR="30480" indent="-2186940">
              <a:lnSpc>
                <a:spcPct val="65700"/>
              </a:lnSpc>
              <a:spcBef>
                <a:spcPts val="5"/>
              </a:spcBef>
              <a:tabLst>
                <a:tab pos="2224405" algn="l"/>
              </a:tabLst>
            </a:pPr>
            <a:r>
              <a:rPr sz="14400" b="1" spc="60" baseline="-21412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4400" b="1" spc="120" baseline="-21412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400" b="1" baseline="-21412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4400" b="1" spc="10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4400" b="1" spc="15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-6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35" dirty="0">
                <a:solidFill>
                  <a:srgbClr val="00B9FF"/>
                </a:solidFill>
                <a:latin typeface="Arial"/>
                <a:cs typeface="Arial"/>
              </a:rPr>
              <a:t>C</a:t>
            </a:r>
            <a:r>
              <a:rPr sz="4400" b="1" spc="-15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4400" b="1" spc="-190" dirty="0">
                <a:solidFill>
                  <a:srgbClr val="00B9FF"/>
                </a:solidFill>
                <a:latin typeface="Arial"/>
                <a:cs typeface="Arial"/>
              </a:rPr>
              <a:t>P</a:t>
            </a:r>
            <a:r>
              <a:rPr sz="4400" b="1" spc="-15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4400" b="1" spc="-315" dirty="0">
                <a:solidFill>
                  <a:srgbClr val="00B9FF"/>
                </a:solidFill>
                <a:latin typeface="Arial"/>
                <a:cs typeface="Arial"/>
              </a:rPr>
              <a:t>B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4400" b="1" spc="-280" dirty="0">
                <a:solidFill>
                  <a:srgbClr val="00B9FF"/>
                </a:solidFill>
                <a:latin typeface="Arial"/>
                <a:cs typeface="Arial"/>
              </a:rPr>
              <a:t>L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4400" b="1" spc="-85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4400" b="1" spc="-355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4400" b="1" spc="-50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-60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-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400" b="1" spc="125" dirty="0">
                <a:solidFill>
                  <a:srgbClr val="FFFFFF"/>
                </a:solidFill>
                <a:latin typeface="Arial"/>
                <a:cs typeface="Arial"/>
              </a:rPr>
              <a:t>O  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6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400" b="1" spc="-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400" b="1" spc="3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400" b="1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400" b="1" spc="-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b="1" spc="14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4400" b="1" spc="-20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spc="-6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3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4400" b="1" spc="-6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400" b="1" spc="-3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spc="-5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6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400" b="1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400" b="1" spc="3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400" b="1" spc="-1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4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1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400" b="1" spc="20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b="1" spc="-3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spc="-35"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4400" b="1" spc="1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400" b="1" spc="-355" dirty="0">
                <a:solidFill>
                  <a:srgbClr val="FFFFFF"/>
                </a:solidFill>
                <a:latin typeface="Arial"/>
                <a:cs typeface="Arial"/>
              </a:rPr>
              <a:t>EE</a:t>
            </a:r>
            <a:r>
              <a:rPr sz="4400" b="1" spc="13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400" b="1" spc="-6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2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400" b="1" spc="-6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3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4400" b="1" spc="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4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b="1" spc="-28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400" b="1" spc="13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400" b="1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6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15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400" b="1" spc="-3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spc="8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4400" b="1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14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44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b="1" spc="-7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-28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400" b="1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400" b="1" spc="1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400" b="1" spc="8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400" b="1" spc="-6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15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4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b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6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2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400" b="1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-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400" b="1" spc="3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-1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400" b="1" spc="-204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300" y="6574028"/>
            <a:ext cx="26822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0" dirty="0">
                <a:solidFill>
                  <a:srgbClr val="7E7E7E"/>
                </a:solidFill>
                <a:latin typeface="Microsoft Sans Serif"/>
                <a:cs typeface="Microsoft Sans Serif"/>
              </a:rPr>
              <a:t>Copyright</a:t>
            </a:r>
            <a:r>
              <a:rPr sz="900" spc="-3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105" dirty="0">
                <a:solidFill>
                  <a:srgbClr val="7E7E7E"/>
                </a:solidFill>
                <a:latin typeface="Microsoft Sans Serif"/>
                <a:cs typeface="Microsoft Sans Serif"/>
              </a:rPr>
              <a:t>©</a:t>
            </a:r>
            <a:r>
              <a:rPr sz="900" spc="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7E7E7E"/>
                </a:solidFill>
                <a:latin typeface="Microsoft Sans Serif"/>
                <a:cs typeface="Microsoft Sans Serif"/>
              </a:rPr>
              <a:t>2019</a:t>
            </a:r>
            <a:r>
              <a:rPr sz="900" spc="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7E7E7E"/>
                </a:solidFill>
                <a:latin typeface="Microsoft Sans Serif"/>
                <a:cs typeface="Microsoft Sans Serif"/>
              </a:rPr>
              <a:t>Accenture.</a:t>
            </a:r>
            <a:r>
              <a:rPr sz="900" spc="1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25" dirty="0">
                <a:solidFill>
                  <a:srgbClr val="7E7E7E"/>
                </a:solidFill>
                <a:latin typeface="Microsoft Sans Serif"/>
                <a:cs typeface="Microsoft Sans Serif"/>
              </a:rPr>
              <a:t>All</a:t>
            </a:r>
            <a:r>
              <a:rPr sz="9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45" dirty="0">
                <a:solidFill>
                  <a:srgbClr val="7E7E7E"/>
                </a:solidFill>
                <a:latin typeface="Microsoft Sans Serif"/>
                <a:cs typeface="Microsoft Sans Serif"/>
              </a:rPr>
              <a:t>rights</a:t>
            </a:r>
            <a:r>
              <a:rPr sz="9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25" dirty="0">
                <a:solidFill>
                  <a:srgbClr val="7E7E7E"/>
                </a:solidFill>
                <a:latin typeface="Microsoft Sans Serif"/>
                <a:cs typeface="Microsoft Sans Serif"/>
              </a:rPr>
              <a:t>reserved.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73331" y="6574028"/>
            <a:ext cx="1504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solidFill>
                  <a:srgbClr val="A6A6A6"/>
                </a:solidFill>
                <a:latin typeface="Microsoft Sans Serif"/>
                <a:cs typeface="Microsoft Sans Serif"/>
              </a:rPr>
              <a:t>27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61950"/>
            <a:ext cx="10502900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75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C</a:t>
            </a:r>
            <a:r>
              <a:rPr sz="3600" spc="95" dirty="0">
                <a:solidFill>
                  <a:srgbClr val="000000"/>
                </a:solidFill>
              </a:rPr>
              <a:t>H</a:t>
            </a:r>
            <a:r>
              <a:rPr sz="3600" spc="-35" dirty="0">
                <a:solidFill>
                  <a:srgbClr val="000000"/>
                </a:solidFill>
              </a:rPr>
              <a:t>A</a:t>
            </a:r>
            <a:r>
              <a:rPr sz="3600" spc="260" dirty="0">
                <a:solidFill>
                  <a:srgbClr val="000000"/>
                </a:solidFill>
              </a:rPr>
              <a:t>M</a:t>
            </a:r>
            <a:r>
              <a:rPr sz="3600" spc="-185" dirty="0">
                <a:solidFill>
                  <a:srgbClr val="000000"/>
                </a:solidFill>
              </a:rPr>
              <a:t>P</a:t>
            </a:r>
            <a:r>
              <a:rPr sz="3600" spc="135" dirty="0">
                <a:solidFill>
                  <a:srgbClr val="000000"/>
                </a:solidFill>
              </a:rPr>
              <a:t>I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-45" dirty="0">
                <a:solidFill>
                  <a:srgbClr val="000000"/>
                </a:solidFill>
              </a:rPr>
              <a:t>S</a:t>
            </a:r>
            <a:r>
              <a:rPr sz="3600" spc="-550" dirty="0">
                <a:solidFill>
                  <a:srgbClr val="000000"/>
                </a:solidFill>
              </a:rPr>
              <a:t> </a:t>
            </a:r>
            <a:r>
              <a:rPr sz="3600" spc="50" dirty="0">
                <a:solidFill>
                  <a:srgbClr val="000000"/>
                </a:solidFill>
              </a:rPr>
              <a:t>W</a:t>
            </a:r>
            <a:r>
              <a:rPr sz="3600" spc="-35" dirty="0">
                <a:solidFill>
                  <a:srgbClr val="000000"/>
                </a:solidFill>
              </a:rPr>
              <a:t>A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-100" dirty="0">
                <a:solidFill>
                  <a:srgbClr val="000000"/>
                </a:solidFill>
              </a:rPr>
              <a:t>T</a:t>
            </a:r>
            <a:r>
              <a:rPr sz="3600" spc="-45" dirty="0">
                <a:solidFill>
                  <a:srgbClr val="000000"/>
                </a:solidFill>
              </a:rPr>
              <a:t>S</a:t>
            </a:r>
            <a:r>
              <a:rPr sz="3600" spc="-590" dirty="0">
                <a:solidFill>
                  <a:srgbClr val="000000"/>
                </a:solidFill>
              </a:rPr>
              <a:t> </a:t>
            </a:r>
            <a:r>
              <a:rPr sz="3600" spc="-100" dirty="0">
                <a:solidFill>
                  <a:srgbClr val="000000"/>
                </a:solidFill>
              </a:rPr>
              <a:t>T</a:t>
            </a:r>
            <a:r>
              <a:rPr sz="3600" spc="175" dirty="0">
                <a:solidFill>
                  <a:srgbClr val="000000"/>
                </a:solidFill>
              </a:rPr>
              <a:t>O</a:t>
            </a:r>
            <a:r>
              <a:rPr sz="3600" spc="-585" dirty="0">
                <a:solidFill>
                  <a:srgbClr val="000000"/>
                </a:solidFill>
              </a:rPr>
              <a:t> </a:t>
            </a:r>
            <a:r>
              <a:rPr sz="3600" spc="135" dirty="0">
                <a:solidFill>
                  <a:srgbClr val="000000"/>
                </a:solidFill>
              </a:rPr>
              <a:t>I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95" dirty="0">
                <a:solidFill>
                  <a:srgbClr val="000000"/>
                </a:solidFill>
              </a:rPr>
              <a:t>V</a:t>
            </a:r>
            <a:r>
              <a:rPr sz="3600" spc="-330" dirty="0">
                <a:solidFill>
                  <a:srgbClr val="000000"/>
                </a:solidFill>
              </a:rPr>
              <a:t>E</a:t>
            </a:r>
            <a:r>
              <a:rPr sz="3600" spc="-200" dirty="0">
                <a:solidFill>
                  <a:srgbClr val="000000"/>
                </a:solidFill>
              </a:rPr>
              <a:t>S</a:t>
            </a:r>
            <a:r>
              <a:rPr sz="3600" spc="55" dirty="0">
                <a:solidFill>
                  <a:srgbClr val="000000"/>
                </a:solidFill>
              </a:rPr>
              <a:t>T</a:t>
            </a:r>
            <a:r>
              <a:rPr sz="3600" spc="-570" dirty="0">
                <a:solidFill>
                  <a:srgbClr val="000000"/>
                </a:solidFill>
              </a:rPr>
              <a:t> </a:t>
            </a:r>
            <a:r>
              <a:rPr sz="3600" spc="135" dirty="0">
                <a:solidFill>
                  <a:srgbClr val="000000"/>
                </a:solidFill>
              </a:rPr>
              <a:t>I</a:t>
            </a:r>
            <a:r>
              <a:rPr sz="3600" spc="225" dirty="0">
                <a:solidFill>
                  <a:srgbClr val="000000"/>
                </a:solidFill>
              </a:rPr>
              <a:t>N</a:t>
            </a:r>
            <a:r>
              <a:rPr sz="3600" spc="-590" dirty="0">
                <a:solidFill>
                  <a:srgbClr val="000000"/>
                </a:solidFill>
              </a:rPr>
              <a:t> </a:t>
            </a:r>
            <a:r>
              <a:rPr sz="3600" spc="-200" dirty="0">
                <a:solidFill>
                  <a:srgbClr val="000000"/>
                </a:solidFill>
              </a:rPr>
              <a:t>S</a:t>
            </a:r>
            <a:r>
              <a:rPr sz="3600" spc="-100" dirty="0">
                <a:solidFill>
                  <a:srgbClr val="000000"/>
                </a:solidFill>
              </a:rPr>
              <a:t>T</a:t>
            </a:r>
            <a:r>
              <a:rPr sz="3600" spc="-220" dirty="0">
                <a:solidFill>
                  <a:srgbClr val="000000"/>
                </a:solidFill>
              </a:rPr>
              <a:t>R</a:t>
            </a:r>
            <a:r>
              <a:rPr sz="3600" spc="-35" dirty="0">
                <a:solidFill>
                  <a:srgbClr val="000000"/>
                </a:solidFill>
              </a:rPr>
              <a:t>A</a:t>
            </a:r>
            <a:r>
              <a:rPr sz="3600" spc="-100" dirty="0">
                <a:solidFill>
                  <a:srgbClr val="000000"/>
                </a:solidFill>
              </a:rPr>
              <a:t>T</a:t>
            </a:r>
            <a:r>
              <a:rPr sz="3600" spc="-330" dirty="0">
                <a:solidFill>
                  <a:srgbClr val="000000"/>
                </a:solidFill>
              </a:rPr>
              <a:t>E</a:t>
            </a:r>
            <a:r>
              <a:rPr sz="3600" spc="-95" dirty="0">
                <a:solidFill>
                  <a:srgbClr val="000000"/>
                </a:solidFill>
              </a:rPr>
              <a:t>G</a:t>
            </a:r>
            <a:r>
              <a:rPr sz="3600" spc="135" dirty="0">
                <a:solidFill>
                  <a:srgbClr val="000000"/>
                </a:solidFill>
              </a:rPr>
              <a:t>I</a:t>
            </a:r>
            <a:r>
              <a:rPr sz="3600" spc="160" dirty="0">
                <a:solidFill>
                  <a:srgbClr val="000000"/>
                </a:solidFill>
              </a:rPr>
              <a:t>C</a:t>
            </a:r>
            <a:endParaRPr sz="3600"/>
          </a:p>
          <a:p>
            <a:pPr marL="12700" marR="5080">
              <a:lnSpc>
                <a:spcPct val="70000"/>
              </a:lnSpc>
              <a:spcBef>
                <a:spcPts val="650"/>
              </a:spcBef>
            </a:pPr>
            <a:r>
              <a:rPr sz="3600" spc="-60" dirty="0">
                <a:solidFill>
                  <a:srgbClr val="000000"/>
                </a:solidFill>
              </a:rPr>
              <a:t>D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-95" dirty="0">
                <a:solidFill>
                  <a:srgbClr val="000000"/>
                </a:solidFill>
              </a:rPr>
              <a:t>G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-105" dirty="0">
                <a:solidFill>
                  <a:srgbClr val="000000"/>
                </a:solidFill>
              </a:rPr>
              <a:t>L</a:t>
            </a:r>
            <a:r>
              <a:rPr sz="3600" spc="-570" dirty="0">
                <a:solidFill>
                  <a:srgbClr val="000000"/>
                </a:solidFill>
              </a:rPr>
              <a:t> 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-260" dirty="0">
                <a:solidFill>
                  <a:srgbClr val="000000"/>
                </a:solidFill>
              </a:rPr>
              <a:t>L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-95" dirty="0">
                <a:solidFill>
                  <a:srgbClr val="000000"/>
                </a:solidFill>
              </a:rPr>
              <a:t>G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265" dirty="0">
                <a:solidFill>
                  <a:srgbClr val="000000"/>
                </a:solidFill>
              </a:rPr>
              <a:t>M</a:t>
            </a:r>
            <a:r>
              <a:rPr sz="3600" spc="-325" dirty="0">
                <a:solidFill>
                  <a:srgbClr val="000000"/>
                </a:solidFill>
              </a:rPr>
              <a:t>E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130" dirty="0">
                <a:solidFill>
                  <a:srgbClr val="000000"/>
                </a:solidFill>
              </a:rPr>
              <a:t>,</a:t>
            </a:r>
            <a:r>
              <a:rPr sz="3600" spc="-560" dirty="0">
                <a:solidFill>
                  <a:srgbClr val="000000"/>
                </a:solidFill>
              </a:rPr>
              <a:t> </a:t>
            </a:r>
            <a:r>
              <a:rPr sz="3600" spc="-60" dirty="0">
                <a:solidFill>
                  <a:srgbClr val="000000"/>
                </a:solidFill>
              </a:rPr>
              <a:t>D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-95" dirty="0">
                <a:solidFill>
                  <a:srgbClr val="000000"/>
                </a:solidFill>
              </a:rPr>
              <a:t>G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-105" dirty="0">
                <a:solidFill>
                  <a:srgbClr val="000000"/>
                </a:solidFill>
              </a:rPr>
              <a:t>L</a:t>
            </a:r>
            <a:r>
              <a:rPr sz="3600" spc="-570" dirty="0">
                <a:solidFill>
                  <a:srgbClr val="000000"/>
                </a:solidFill>
              </a:rPr>
              <a:t> </a:t>
            </a:r>
            <a:r>
              <a:rPr sz="3600" spc="-220" dirty="0">
                <a:solidFill>
                  <a:srgbClr val="000000"/>
                </a:solidFill>
              </a:rPr>
              <a:t>R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260" dirty="0">
                <a:solidFill>
                  <a:srgbClr val="000000"/>
                </a:solidFill>
              </a:rPr>
              <a:t>L</a:t>
            </a:r>
            <a:r>
              <a:rPr sz="3600" spc="-325" dirty="0">
                <a:solidFill>
                  <a:srgbClr val="000000"/>
                </a:solidFill>
              </a:rPr>
              <a:t>E</a:t>
            </a:r>
            <a:r>
              <a:rPr sz="3600" spc="-45" dirty="0">
                <a:solidFill>
                  <a:srgbClr val="000000"/>
                </a:solidFill>
              </a:rPr>
              <a:t>S</a:t>
            </a:r>
            <a:r>
              <a:rPr sz="3600" spc="-565" dirty="0">
                <a:solidFill>
                  <a:srgbClr val="000000"/>
                </a:solidFill>
              </a:rPr>
              <a:t> 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100" dirty="0">
                <a:solidFill>
                  <a:srgbClr val="000000"/>
                </a:solidFill>
              </a:rPr>
              <a:t>D</a:t>
            </a:r>
            <a:r>
              <a:rPr sz="3600" spc="-595" dirty="0">
                <a:solidFill>
                  <a:srgbClr val="000000"/>
                </a:solidFill>
              </a:rPr>
              <a:t> </a:t>
            </a:r>
            <a:r>
              <a:rPr sz="3600" spc="265" dirty="0">
                <a:solidFill>
                  <a:srgbClr val="000000"/>
                </a:solidFill>
              </a:rPr>
              <a:t>M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90" dirty="0">
                <a:solidFill>
                  <a:srgbClr val="000000"/>
                </a:solidFill>
              </a:rPr>
              <a:t>N</a:t>
            </a:r>
            <a:r>
              <a:rPr sz="3600" spc="180" dirty="0">
                <a:solidFill>
                  <a:srgbClr val="000000"/>
                </a:solidFill>
              </a:rPr>
              <a:t>-  </a:t>
            </a:r>
            <a:r>
              <a:rPr sz="3600" spc="265" dirty="0">
                <a:solidFill>
                  <a:srgbClr val="000000"/>
                </a:solidFill>
              </a:rPr>
              <a:t>M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dirty="0">
                <a:solidFill>
                  <a:srgbClr val="000000"/>
                </a:solidFill>
              </a:rPr>
              <a:t>C</a:t>
            </a:r>
            <a:r>
              <a:rPr sz="3600" spc="95" dirty="0">
                <a:solidFill>
                  <a:srgbClr val="000000"/>
                </a:solidFill>
              </a:rPr>
              <a:t>H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-170" dirty="0">
                <a:solidFill>
                  <a:srgbClr val="000000"/>
                </a:solidFill>
              </a:rPr>
              <a:t>E</a:t>
            </a:r>
            <a:r>
              <a:rPr sz="3600" spc="-55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C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260" dirty="0">
                <a:solidFill>
                  <a:srgbClr val="000000"/>
                </a:solidFill>
              </a:rPr>
              <a:t>LL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-290" dirty="0">
                <a:solidFill>
                  <a:srgbClr val="000000"/>
                </a:solidFill>
              </a:rPr>
              <a:t>B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220" dirty="0">
                <a:solidFill>
                  <a:srgbClr val="000000"/>
                </a:solidFill>
              </a:rPr>
              <a:t>R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225" dirty="0">
                <a:solidFill>
                  <a:srgbClr val="000000"/>
                </a:solidFill>
              </a:rPr>
              <a:t>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68300" y="6548425"/>
            <a:ext cx="29737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" dirty="0">
                <a:solidFill>
                  <a:srgbClr val="7E7E7E"/>
                </a:solidFill>
                <a:latin typeface="Microsoft Sans Serif"/>
                <a:cs typeface="Microsoft Sans Serif"/>
              </a:rPr>
              <a:t>Copyright</a:t>
            </a:r>
            <a:r>
              <a:rPr sz="1000" spc="-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1000" spc="114" dirty="0">
                <a:solidFill>
                  <a:srgbClr val="7E7E7E"/>
                </a:solidFill>
                <a:latin typeface="Microsoft Sans Serif"/>
                <a:cs typeface="Microsoft Sans Serif"/>
              </a:rPr>
              <a:t>©</a:t>
            </a:r>
            <a:r>
              <a:rPr sz="1000" spc="-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7E7E7E"/>
                </a:solidFill>
                <a:latin typeface="Microsoft Sans Serif"/>
                <a:cs typeface="Microsoft Sans Serif"/>
              </a:rPr>
              <a:t>2019</a:t>
            </a:r>
            <a:r>
              <a:rPr sz="1000" spc="-1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7E7E7E"/>
                </a:solidFill>
                <a:latin typeface="Microsoft Sans Serif"/>
                <a:cs typeface="Microsoft Sans Serif"/>
              </a:rPr>
              <a:t>Accenture. </a:t>
            </a:r>
            <a:r>
              <a:rPr sz="1000" spc="30" dirty="0">
                <a:solidFill>
                  <a:srgbClr val="7E7E7E"/>
                </a:solidFill>
                <a:latin typeface="Microsoft Sans Serif"/>
                <a:cs typeface="Microsoft Sans Serif"/>
              </a:rPr>
              <a:t>All</a:t>
            </a:r>
            <a:r>
              <a:rPr sz="1000" spc="-2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1000" spc="45" dirty="0">
                <a:solidFill>
                  <a:srgbClr val="7E7E7E"/>
                </a:solidFill>
                <a:latin typeface="Microsoft Sans Serif"/>
                <a:cs typeface="Microsoft Sans Serif"/>
              </a:rPr>
              <a:t>rights</a:t>
            </a:r>
            <a:r>
              <a:rPr sz="1000" spc="1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7E7E7E"/>
                </a:solidFill>
                <a:latin typeface="Microsoft Sans Serif"/>
                <a:cs typeface="Microsoft Sans Serif"/>
              </a:rPr>
              <a:t>reserved.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8947" y="6558788"/>
            <a:ext cx="1758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solidFill>
                  <a:srgbClr val="A6A6A6"/>
                </a:solidFill>
                <a:latin typeface="Microsoft Sans Serif"/>
                <a:cs typeface="Microsoft Sans Serif"/>
              </a:rPr>
              <a:t>28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300" y="1610614"/>
            <a:ext cx="8580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7500C0"/>
                </a:solidFill>
                <a:latin typeface="Arial"/>
                <a:cs typeface="Arial"/>
              </a:rPr>
              <a:t>This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7500C0"/>
                </a:solidFill>
                <a:latin typeface="Arial"/>
                <a:cs typeface="Arial"/>
              </a:rPr>
              <a:t>corresponds</a:t>
            </a:r>
            <a:r>
              <a:rPr sz="1800" b="1" spc="-11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7500C0"/>
                </a:solidFill>
                <a:latin typeface="Arial"/>
                <a:cs typeface="Arial"/>
              </a:rPr>
              <a:t>with</a:t>
            </a:r>
            <a:r>
              <a:rPr sz="1800" b="1" spc="-13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7500C0"/>
                </a:solidFill>
                <a:latin typeface="Arial"/>
                <a:cs typeface="Arial"/>
              </a:rPr>
              <a:t>their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7500C0"/>
                </a:solidFill>
                <a:latin typeface="Arial"/>
                <a:cs typeface="Arial"/>
              </a:rPr>
              <a:t>choice</a:t>
            </a:r>
            <a:r>
              <a:rPr sz="1800" b="1" spc="-13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of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7500C0"/>
                </a:solidFill>
                <a:latin typeface="Arial"/>
                <a:cs typeface="Arial"/>
              </a:rPr>
              <a:t>Competitors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7500C0"/>
                </a:solidFill>
                <a:latin typeface="Arial"/>
                <a:cs typeface="Arial"/>
              </a:rPr>
              <a:t>and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7500C0"/>
                </a:solidFill>
                <a:latin typeface="Arial"/>
                <a:cs typeface="Arial"/>
              </a:rPr>
              <a:t>suppliers</a:t>
            </a:r>
            <a:r>
              <a:rPr sz="1800" b="1" spc="-13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500C0"/>
                </a:solidFill>
                <a:latin typeface="Arial"/>
                <a:cs typeface="Arial"/>
              </a:rPr>
              <a:t>as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7500C0"/>
                </a:solidFill>
                <a:latin typeface="Arial"/>
                <a:cs typeface="Arial"/>
              </a:rPr>
              <a:t>partners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5138" y="2088007"/>
            <a:ext cx="1601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200" b="1" spc="25" dirty="0">
                <a:solidFill>
                  <a:srgbClr val="585858"/>
                </a:solidFill>
                <a:latin typeface="Arial"/>
                <a:cs typeface="Arial"/>
              </a:rPr>
              <a:t>OP</a:t>
            </a:r>
            <a:r>
              <a:rPr sz="1200" b="1" spc="-11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b="1" spc="95" dirty="0">
                <a:solidFill>
                  <a:srgbClr val="585858"/>
                </a:solidFill>
                <a:latin typeface="Arial"/>
                <a:cs typeface="Arial"/>
              </a:rPr>
              <a:t>5</a:t>
            </a:r>
            <a:r>
              <a:rPr sz="1200" b="1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b="1" spc="45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1200" b="1" spc="5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200" b="1" spc="15" dirty="0">
                <a:solidFill>
                  <a:srgbClr val="585858"/>
                </a:solidFill>
                <a:latin typeface="Arial"/>
                <a:cs typeface="Arial"/>
              </a:rPr>
              <a:t>PA</a:t>
            </a:r>
            <a:r>
              <a:rPr sz="1200" b="1" spc="-45" dirty="0">
                <a:solidFill>
                  <a:srgbClr val="585858"/>
                </a:solidFill>
                <a:latin typeface="Arial"/>
                <a:cs typeface="Arial"/>
              </a:rPr>
              <a:t>B</a:t>
            </a:r>
            <a:r>
              <a:rPr sz="1200" b="1" spc="2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200" b="1" spc="35" dirty="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sz="1200" b="1" spc="55" dirty="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sz="1200" b="1" spc="5" dirty="0">
                <a:solidFill>
                  <a:srgbClr val="585858"/>
                </a:solidFill>
                <a:latin typeface="Arial"/>
                <a:cs typeface="Arial"/>
              </a:rPr>
              <a:t>IES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92907" y="2447544"/>
            <a:ext cx="7650480" cy="3808729"/>
            <a:chOff x="2692907" y="2447544"/>
            <a:chExt cx="7650480" cy="3808729"/>
          </a:xfrm>
        </p:grpSpPr>
        <p:sp>
          <p:nvSpPr>
            <p:cNvPr id="8" name="object 8"/>
            <p:cNvSpPr/>
            <p:nvPr/>
          </p:nvSpPr>
          <p:spPr>
            <a:xfrm>
              <a:off x="4226051" y="2447544"/>
              <a:ext cx="4584700" cy="3808729"/>
            </a:xfrm>
            <a:custGeom>
              <a:avLst/>
              <a:gdLst/>
              <a:ahLst/>
              <a:cxnLst/>
              <a:rect l="l" t="t" r="r" b="b"/>
              <a:pathLst>
                <a:path w="4584700" h="3808729">
                  <a:moveTo>
                    <a:pt x="0" y="3663695"/>
                  </a:moveTo>
                  <a:lnTo>
                    <a:pt x="0" y="3808476"/>
                  </a:lnTo>
                </a:path>
                <a:path w="4584700" h="3808729">
                  <a:moveTo>
                    <a:pt x="0" y="2903219"/>
                  </a:moveTo>
                  <a:lnTo>
                    <a:pt x="0" y="3189731"/>
                  </a:lnTo>
                </a:path>
                <a:path w="4584700" h="3808729">
                  <a:moveTo>
                    <a:pt x="0" y="2141219"/>
                  </a:moveTo>
                  <a:lnTo>
                    <a:pt x="0" y="2429255"/>
                  </a:lnTo>
                </a:path>
                <a:path w="4584700" h="3808729">
                  <a:moveTo>
                    <a:pt x="0" y="1379219"/>
                  </a:moveTo>
                  <a:lnTo>
                    <a:pt x="0" y="1667255"/>
                  </a:lnTo>
                </a:path>
                <a:path w="4584700" h="3808729">
                  <a:moveTo>
                    <a:pt x="0" y="618743"/>
                  </a:moveTo>
                  <a:lnTo>
                    <a:pt x="0" y="905255"/>
                  </a:lnTo>
                </a:path>
                <a:path w="4584700" h="3808729">
                  <a:moveTo>
                    <a:pt x="0" y="0"/>
                  </a:moveTo>
                  <a:lnTo>
                    <a:pt x="0" y="144779"/>
                  </a:lnTo>
                </a:path>
                <a:path w="4584700" h="3808729">
                  <a:moveTo>
                    <a:pt x="1527048" y="0"/>
                  </a:moveTo>
                  <a:lnTo>
                    <a:pt x="1527048" y="144779"/>
                  </a:lnTo>
                </a:path>
                <a:path w="4584700" h="3808729">
                  <a:moveTo>
                    <a:pt x="3055620" y="0"/>
                  </a:moveTo>
                  <a:lnTo>
                    <a:pt x="3055620" y="144779"/>
                  </a:lnTo>
                </a:path>
                <a:path w="4584700" h="3808729">
                  <a:moveTo>
                    <a:pt x="4584192" y="0"/>
                  </a:moveTo>
                  <a:lnTo>
                    <a:pt x="4584192" y="144779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338815" y="2447544"/>
              <a:ext cx="0" cy="3808729"/>
            </a:xfrm>
            <a:custGeom>
              <a:avLst/>
              <a:gdLst/>
              <a:ahLst/>
              <a:cxnLst/>
              <a:rect l="l" t="t" r="r" b="b"/>
              <a:pathLst>
                <a:path h="3808729">
                  <a:moveTo>
                    <a:pt x="0" y="0"/>
                  </a:moveTo>
                  <a:lnTo>
                    <a:pt x="0" y="3808476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97479" y="2592324"/>
              <a:ext cx="7641590" cy="157480"/>
            </a:xfrm>
            <a:custGeom>
              <a:avLst/>
              <a:gdLst/>
              <a:ahLst/>
              <a:cxnLst/>
              <a:rect l="l" t="t" r="r" b="b"/>
              <a:pathLst>
                <a:path w="7641590" h="157480">
                  <a:moveTo>
                    <a:pt x="7641336" y="0"/>
                  </a:moveTo>
                  <a:lnTo>
                    <a:pt x="0" y="0"/>
                  </a:lnTo>
                  <a:lnTo>
                    <a:pt x="0" y="156972"/>
                  </a:lnTo>
                  <a:lnTo>
                    <a:pt x="7641336" y="156972"/>
                  </a:lnTo>
                  <a:lnTo>
                    <a:pt x="7641336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53100" y="2907792"/>
              <a:ext cx="3057525" cy="445134"/>
            </a:xfrm>
            <a:custGeom>
              <a:avLst/>
              <a:gdLst/>
              <a:ahLst/>
              <a:cxnLst/>
              <a:rect l="l" t="t" r="r" b="b"/>
              <a:pathLst>
                <a:path w="3057525" h="445135">
                  <a:moveTo>
                    <a:pt x="0" y="158496"/>
                  </a:moveTo>
                  <a:lnTo>
                    <a:pt x="0" y="445008"/>
                  </a:lnTo>
                </a:path>
                <a:path w="3057525" h="445135">
                  <a:moveTo>
                    <a:pt x="1528572" y="0"/>
                  </a:moveTo>
                  <a:lnTo>
                    <a:pt x="1528572" y="445008"/>
                  </a:lnTo>
                </a:path>
                <a:path w="3057525" h="445135">
                  <a:moveTo>
                    <a:pt x="3057144" y="0"/>
                  </a:moveTo>
                  <a:lnTo>
                    <a:pt x="3057144" y="445008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97479" y="3352800"/>
              <a:ext cx="7641590" cy="158750"/>
            </a:xfrm>
            <a:custGeom>
              <a:avLst/>
              <a:gdLst/>
              <a:ahLst/>
              <a:cxnLst/>
              <a:rect l="l" t="t" r="r" b="b"/>
              <a:pathLst>
                <a:path w="7641590" h="158750">
                  <a:moveTo>
                    <a:pt x="7641336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7641336" y="158496"/>
                  </a:lnTo>
                  <a:lnTo>
                    <a:pt x="7641336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53100" y="3669791"/>
              <a:ext cx="3057525" cy="445134"/>
            </a:xfrm>
            <a:custGeom>
              <a:avLst/>
              <a:gdLst/>
              <a:ahLst/>
              <a:cxnLst/>
              <a:rect l="l" t="t" r="r" b="b"/>
              <a:pathLst>
                <a:path w="3057525" h="445135">
                  <a:moveTo>
                    <a:pt x="0" y="156971"/>
                  </a:moveTo>
                  <a:lnTo>
                    <a:pt x="0" y="445007"/>
                  </a:lnTo>
                </a:path>
                <a:path w="3057525" h="445135">
                  <a:moveTo>
                    <a:pt x="1528572" y="156971"/>
                  </a:moveTo>
                  <a:lnTo>
                    <a:pt x="1528572" y="445007"/>
                  </a:lnTo>
                </a:path>
                <a:path w="3057525" h="445135">
                  <a:moveTo>
                    <a:pt x="3057144" y="0"/>
                  </a:moveTo>
                  <a:lnTo>
                    <a:pt x="3057144" y="445007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97479" y="4114800"/>
              <a:ext cx="7183120" cy="158750"/>
            </a:xfrm>
            <a:custGeom>
              <a:avLst/>
              <a:gdLst/>
              <a:ahLst/>
              <a:cxnLst/>
              <a:rect l="l" t="t" r="r" b="b"/>
              <a:pathLst>
                <a:path w="7183120" h="158750">
                  <a:moveTo>
                    <a:pt x="7182612" y="0"/>
                  </a:moveTo>
                  <a:lnTo>
                    <a:pt x="0" y="0"/>
                  </a:lnTo>
                  <a:lnTo>
                    <a:pt x="0" y="158495"/>
                  </a:lnTo>
                  <a:lnTo>
                    <a:pt x="7182612" y="158495"/>
                  </a:lnTo>
                  <a:lnTo>
                    <a:pt x="7182612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53100" y="4430267"/>
              <a:ext cx="3057525" cy="447040"/>
            </a:xfrm>
            <a:custGeom>
              <a:avLst/>
              <a:gdLst/>
              <a:ahLst/>
              <a:cxnLst/>
              <a:rect l="l" t="t" r="r" b="b"/>
              <a:pathLst>
                <a:path w="3057525" h="447039">
                  <a:moveTo>
                    <a:pt x="0" y="158495"/>
                  </a:moveTo>
                  <a:lnTo>
                    <a:pt x="0" y="446531"/>
                  </a:lnTo>
                </a:path>
                <a:path w="3057525" h="447039">
                  <a:moveTo>
                    <a:pt x="1528572" y="158495"/>
                  </a:moveTo>
                  <a:lnTo>
                    <a:pt x="1528572" y="446531"/>
                  </a:lnTo>
                </a:path>
                <a:path w="3057525" h="447039">
                  <a:moveTo>
                    <a:pt x="3057144" y="0"/>
                  </a:moveTo>
                  <a:lnTo>
                    <a:pt x="3057144" y="446531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97479" y="4876800"/>
              <a:ext cx="7183120" cy="157480"/>
            </a:xfrm>
            <a:custGeom>
              <a:avLst/>
              <a:gdLst/>
              <a:ahLst/>
              <a:cxnLst/>
              <a:rect l="l" t="t" r="r" b="b"/>
              <a:pathLst>
                <a:path w="7183120" h="157479">
                  <a:moveTo>
                    <a:pt x="7182612" y="0"/>
                  </a:moveTo>
                  <a:lnTo>
                    <a:pt x="0" y="0"/>
                  </a:lnTo>
                  <a:lnTo>
                    <a:pt x="0" y="156972"/>
                  </a:lnTo>
                  <a:lnTo>
                    <a:pt x="7182612" y="156972"/>
                  </a:lnTo>
                  <a:lnTo>
                    <a:pt x="7182612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53100" y="5350764"/>
              <a:ext cx="3057525" cy="905510"/>
            </a:xfrm>
            <a:custGeom>
              <a:avLst/>
              <a:gdLst/>
              <a:ahLst/>
              <a:cxnLst/>
              <a:rect l="l" t="t" r="r" b="b"/>
              <a:pathLst>
                <a:path w="3057525" h="905510">
                  <a:moveTo>
                    <a:pt x="0" y="0"/>
                  </a:moveTo>
                  <a:lnTo>
                    <a:pt x="0" y="286512"/>
                  </a:lnTo>
                </a:path>
                <a:path w="3057525" h="905510">
                  <a:moveTo>
                    <a:pt x="1528572" y="0"/>
                  </a:moveTo>
                  <a:lnTo>
                    <a:pt x="1528572" y="286512"/>
                  </a:lnTo>
                </a:path>
                <a:path w="3057525" h="905510">
                  <a:moveTo>
                    <a:pt x="3057144" y="445008"/>
                  </a:moveTo>
                  <a:lnTo>
                    <a:pt x="3057144" y="905256"/>
                  </a:lnTo>
                </a:path>
                <a:path w="3057525" h="905510">
                  <a:moveTo>
                    <a:pt x="3057144" y="0"/>
                  </a:moveTo>
                  <a:lnTo>
                    <a:pt x="3057144" y="286512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97479" y="5637276"/>
              <a:ext cx="7183120" cy="158750"/>
            </a:xfrm>
            <a:custGeom>
              <a:avLst/>
              <a:gdLst/>
              <a:ahLst/>
              <a:cxnLst/>
              <a:rect l="l" t="t" r="r" b="b"/>
              <a:pathLst>
                <a:path w="7183120" h="158750">
                  <a:moveTo>
                    <a:pt x="7182612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7182612" y="158496"/>
                  </a:lnTo>
                  <a:lnTo>
                    <a:pt x="7182612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97480" y="2749295"/>
              <a:ext cx="6571615" cy="3205480"/>
            </a:xfrm>
            <a:custGeom>
              <a:avLst/>
              <a:gdLst/>
              <a:ahLst/>
              <a:cxnLst/>
              <a:rect l="l" t="t" r="r" b="b"/>
              <a:pathLst>
                <a:path w="6571615" h="3205479">
                  <a:moveTo>
                    <a:pt x="5960364" y="3046476"/>
                  </a:moveTo>
                  <a:lnTo>
                    <a:pt x="0" y="3046476"/>
                  </a:lnTo>
                  <a:lnTo>
                    <a:pt x="0" y="3204972"/>
                  </a:lnTo>
                  <a:lnTo>
                    <a:pt x="5960364" y="3204972"/>
                  </a:lnTo>
                  <a:lnTo>
                    <a:pt x="5960364" y="3046476"/>
                  </a:lnTo>
                  <a:close/>
                </a:path>
                <a:path w="6571615" h="3205479">
                  <a:moveTo>
                    <a:pt x="6265164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6265164" y="158496"/>
                  </a:lnTo>
                  <a:lnTo>
                    <a:pt x="6265164" y="0"/>
                  </a:lnTo>
                  <a:close/>
                </a:path>
                <a:path w="6571615" h="3205479">
                  <a:moveTo>
                    <a:pt x="6341364" y="2284476"/>
                  </a:moveTo>
                  <a:lnTo>
                    <a:pt x="0" y="2284476"/>
                  </a:lnTo>
                  <a:lnTo>
                    <a:pt x="0" y="2442972"/>
                  </a:lnTo>
                  <a:lnTo>
                    <a:pt x="6341364" y="2442972"/>
                  </a:lnTo>
                  <a:lnTo>
                    <a:pt x="6341364" y="2284476"/>
                  </a:lnTo>
                  <a:close/>
                </a:path>
                <a:path w="6571615" h="3205479">
                  <a:moveTo>
                    <a:pt x="6571488" y="1524000"/>
                  </a:moveTo>
                  <a:lnTo>
                    <a:pt x="0" y="1524000"/>
                  </a:lnTo>
                  <a:lnTo>
                    <a:pt x="0" y="1680972"/>
                  </a:lnTo>
                  <a:lnTo>
                    <a:pt x="6571488" y="1680972"/>
                  </a:lnTo>
                  <a:lnTo>
                    <a:pt x="6571488" y="1524000"/>
                  </a:lnTo>
                  <a:close/>
                </a:path>
                <a:path w="6571615" h="3205479">
                  <a:moveTo>
                    <a:pt x="6571488" y="762000"/>
                  </a:moveTo>
                  <a:lnTo>
                    <a:pt x="0" y="762000"/>
                  </a:lnTo>
                  <a:lnTo>
                    <a:pt x="0" y="920496"/>
                  </a:lnTo>
                  <a:lnTo>
                    <a:pt x="6571488" y="920496"/>
                  </a:lnTo>
                  <a:lnTo>
                    <a:pt x="6571488" y="762000"/>
                  </a:lnTo>
                  <a:close/>
                </a:path>
              </a:pathLst>
            </a:custGeom>
            <a:solidFill>
              <a:srgbClr val="D5A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7480" y="2907791"/>
              <a:ext cx="6800215" cy="2443480"/>
            </a:xfrm>
            <a:custGeom>
              <a:avLst/>
              <a:gdLst/>
              <a:ahLst/>
              <a:cxnLst/>
              <a:rect l="l" t="t" r="r" b="b"/>
              <a:pathLst>
                <a:path w="6800215" h="2443479">
                  <a:moveTo>
                    <a:pt x="4279392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4279392" y="158496"/>
                  </a:lnTo>
                  <a:lnTo>
                    <a:pt x="4279392" y="0"/>
                  </a:lnTo>
                  <a:close/>
                </a:path>
                <a:path w="6800215" h="2443479">
                  <a:moveTo>
                    <a:pt x="5960364" y="1522476"/>
                  </a:moveTo>
                  <a:lnTo>
                    <a:pt x="0" y="1522476"/>
                  </a:lnTo>
                  <a:lnTo>
                    <a:pt x="0" y="1680972"/>
                  </a:lnTo>
                  <a:lnTo>
                    <a:pt x="5960364" y="1680972"/>
                  </a:lnTo>
                  <a:lnTo>
                    <a:pt x="5960364" y="1522476"/>
                  </a:lnTo>
                  <a:close/>
                </a:path>
                <a:path w="6800215" h="2443479">
                  <a:moveTo>
                    <a:pt x="5960364" y="762000"/>
                  </a:moveTo>
                  <a:lnTo>
                    <a:pt x="0" y="762000"/>
                  </a:lnTo>
                  <a:lnTo>
                    <a:pt x="0" y="918972"/>
                  </a:lnTo>
                  <a:lnTo>
                    <a:pt x="5960364" y="918972"/>
                  </a:lnTo>
                  <a:lnTo>
                    <a:pt x="5960364" y="762000"/>
                  </a:lnTo>
                  <a:close/>
                </a:path>
                <a:path w="6800215" h="2443479">
                  <a:moveTo>
                    <a:pt x="6800088" y="2284476"/>
                  </a:moveTo>
                  <a:lnTo>
                    <a:pt x="0" y="2284476"/>
                  </a:lnTo>
                  <a:lnTo>
                    <a:pt x="0" y="2442972"/>
                  </a:lnTo>
                  <a:lnTo>
                    <a:pt x="6800088" y="2442972"/>
                  </a:lnTo>
                  <a:lnTo>
                    <a:pt x="6800088" y="2284476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53100" y="6111240"/>
              <a:ext cx="1529080" cy="144780"/>
            </a:xfrm>
            <a:custGeom>
              <a:avLst/>
              <a:gdLst/>
              <a:ahLst/>
              <a:cxnLst/>
              <a:rect l="l" t="t" r="r" b="b"/>
              <a:pathLst>
                <a:path w="1529079" h="144779">
                  <a:moveTo>
                    <a:pt x="0" y="0"/>
                  </a:moveTo>
                  <a:lnTo>
                    <a:pt x="0" y="144780"/>
                  </a:lnTo>
                </a:path>
                <a:path w="1529079" h="144779">
                  <a:moveTo>
                    <a:pt x="1528572" y="0"/>
                  </a:moveTo>
                  <a:lnTo>
                    <a:pt x="1528572" y="14478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97479" y="5954267"/>
              <a:ext cx="5960745" cy="157480"/>
            </a:xfrm>
            <a:custGeom>
              <a:avLst/>
              <a:gdLst/>
              <a:ahLst/>
              <a:cxnLst/>
              <a:rect l="l" t="t" r="r" b="b"/>
              <a:pathLst>
                <a:path w="5960745" h="157479">
                  <a:moveTo>
                    <a:pt x="5960364" y="0"/>
                  </a:moveTo>
                  <a:lnTo>
                    <a:pt x="0" y="0"/>
                  </a:lnTo>
                  <a:lnTo>
                    <a:pt x="0" y="156971"/>
                  </a:lnTo>
                  <a:lnTo>
                    <a:pt x="5960364" y="156971"/>
                  </a:lnTo>
                  <a:lnTo>
                    <a:pt x="5960364" y="0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97479" y="2447544"/>
              <a:ext cx="0" cy="3808729"/>
            </a:xfrm>
            <a:custGeom>
              <a:avLst/>
              <a:gdLst/>
              <a:ahLst/>
              <a:cxnLst/>
              <a:rect l="l" t="t" r="r" b="b"/>
              <a:pathLst>
                <a:path h="3808729">
                  <a:moveTo>
                    <a:pt x="0" y="0"/>
                  </a:moveTo>
                  <a:lnTo>
                    <a:pt x="0" y="3808476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402569" y="2562605"/>
            <a:ext cx="4197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sz="1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0</a:t>
            </a:r>
            <a:r>
              <a:rPr sz="1200" spc="155" dirty="0">
                <a:solidFill>
                  <a:srgbClr val="404040"/>
                </a:solidFill>
                <a:latin typeface="Microsoft Sans Serif"/>
                <a:cs typeface="Microsoft Sans Serif"/>
              </a:rPr>
              <a:t>0</a:t>
            </a:r>
            <a:r>
              <a:rPr sz="12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02569" y="3324225"/>
            <a:ext cx="4197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sz="1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0</a:t>
            </a:r>
            <a:r>
              <a:rPr sz="1200" spc="155" dirty="0">
                <a:solidFill>
                  <a:srgbClr val="404040"/>
                </a:solidFill>
                <a:latin typeface="Microsoft Sans Serif"/>
                <a:cs typeface="Microsoft Sans Serif"/>
              </a:rPr>
              <a:t>0</a:t>
            </a:r>
            <a:r>
              <a:rPr sz="12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43338" y="4085970"/>
            <a:ext cx="339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94%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43338" y="4847590"/>
            <a:ext cx="339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94%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26397" y="2720466"/>
            <a:ext cx="328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82</a:t>
            </a:r>
            <a:r>
              <a:rPr sz="12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32468" y="3482085"/>
            <a:ext cx="337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86%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332468" y="4243832"/>
            <a:ext cx="337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86%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02090" y="5005578"/>
            <a:ext cx="335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83</a:t>
            </a:r>
            <a:r>
              <a:rPr sz="12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39736" y="2878582"/>
            <a:ext cx="1765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56%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720073" y="3639769"/>
            <a:ext cx="16141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78%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20073" y="4401388"/>
            <a:ext cx="16141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78%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561703" y="5163439"/>
            <a:ext cx="72072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89%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200">
              <a:latin typeface="Microsoft Sans Serif"/>
              <a:cs typeface="Microsoft Sans Serif"/>
            </a:endParaRPr>
          </a:p>
          <a:p>
            <a:pPr marL="394335">
              <a:lnSpc>
                <a:spcPct val="100000"/>
              </a:lnSpc>
              <a:spcBef>
                <a:spcPts val="710"/>
              </a:spcBef>
            </a:pPr>
            <a:r>
              <a:rPr sz="1200" spc="85" dirty="0">
                <a:solidFill>
                  <a:srgbClr val="404040"/>
                </a:solidFill>
                <a:latin typeface="Microsoft Sans Serif"/>
                <a:cs typeface="Microsoft Sans Serif"/>
              </a:rPr>
              <a:t>9</a:t>
            </a:r>
            <a:r>
              <a:rPr sz="12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4%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20073" y="5767222"/>
            <a:ext cx="323215" cy="36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40"/>
              </a:lnSpc>
              <a:spcBef>
                <a:spcPts val="100"/>
              </a:spcBef>
            </a:pPr>
            <a:r>
              <a:rPr sz="12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7</a:t>
            </a:r>
            <a:r>
              <a:rPr sz="12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8%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40"/>
              </a:lnSpc>
            </a:pPr>
            <a:r>
              <a:rPr sz="12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7</a:t>
            </a:r>
            <a:r>
              <a:rPr sz="12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8%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64353" y="6221435"/>
            <a:ext cx="6628765" cy="46799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300" spc="-100" dirty="0">
                <a:solidFill>
                  <a:srgbClr val="585858"/>
                </a:solidFill>
                <a:latin typeface="Microsoft Sans Serif"/>
                <a:cs typeface="Microsoft Sans Serif"/>
              </a:rPr>
              <a:t>%</a:t>
            </a:r>
            <a:r>
              <a:rPr sz="13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300" spc="100" dirty="0">
                <a:solidFill>
                  <a:srgbClr val="585858"/>
                </a:solidFill>
                <a:latin typeface="Microsoft Sans Serif"/>
                <a:cs typeface="Microsoft Sans Serif"/>
              </a:rPr>
              <a:t>of</a:t>
            </a:r>
            <a:r>
              <a:rPr sz="13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300" spc="75" dirty="0">
                <a:solidFill>
                  <a:srgbClr val="585858"/>
                </a:solidFill>
                <a:latin typeface="Microsoft Sans Serif"/>
                <a:cs typeface="Microsoft Sans Serif"/>
              </a:rPr>
              <a:t>respondents</a:t>
            </a:r>
            <a:r>
              <a:rPr sz="130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300" spc="100" dirty="0">
                <a:solidFill>
                  <a:srgbClr val="585858"/>
                </a:solidFill>
                <a:latin typeface="Microsoft Sans Serif"/>
                <a:cs typeface="Microsoft Sans Serif"/>
              </a:rPr>
              <a:t>who</a:t>
            </a:r>
            <a:r>
              <a:rPr sz="13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300" spc="75" dirty="0">
                <a:solidFill>
                  <a:srgbClr val="585858"/>
                </a:solidFill>
                <a:latin typeface="Microsoft Sans Serif"/>
                <a:cs typeface="Microsoft Sans Serif"/>
              </a:rPr>
              <a:t>will</a:t>
            </a:r>
            <a:r>
              <a:rPr sz="13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300" spc="65" dirty="0">
                <a:solidFill>
                  <a:srgbClr val="585858"/>
                </a:solidFill>
                <a:latin typeface="Microsoft Sans Serif"/>
                <a:cs typeface="Microsoft Sans Serif"/>
              </a:rPr>
              <a:t>invest</a:t>
            </a:r>
            <a:r>
              <a:rPr sz="13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300" spc="70" dirty="0">
                <a:solidFill>
                  <a:srgbClr val="585858"/>
                </a:solidFill>
                <a:latin typeface="Microsoft Sans Serif"/>
                <a:cs typeface="Microsoft Sans Serif"/>
              </a:rPr>
              <a:t>in</a:t>
            </a:r>
            <a:r>
              <a:rPr sz="13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300" spc="60" dirty="0">
                <a:solidFill>
                  <a:srgbClr val="585858"/>
                </a:solidFill>
                <a:latin typeface="Microsoft Sans Serif"/>
                <a:cs typeface="Microsoft Sans Serif"/>
              </a:rPr>
              <a:t>these</a:t>
            </a:r>
            <a:r>
              <a:rPr sz="130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300" spc="65" dirty="0">
                <a:solidFill>
                  <a:srgbClr val="585858"/>
                </a:solidFill>
                <a:latin typeface="Microsoft Sans Serif"/>
                <a:cs typeface="Microsoft Sans Serif"/>
              </a:rPr>
              <a:t>capabilities</a:t>
            </a:r>
            <a:endParaRPr sz="1300">
              <a:latin typeface="Microsoft Sans Serif"/>
              <a:cs typeface="Microsoft Sans Serif"/>
            </a:endParaRPr>
          </a:p>
          <a:p>
            <a:pPr marL="4191635">
              <a:lnSpc>
                <a:spcPct val="100000"/>
              </a:lnSpc>
              <a:spcBef>
                <a:spcPts val="330"/>
              </a:spcBef>
            </a:pPr>
            <a:r>
              <a:rPr sz="900" spc="30" dirty="0">
                <a:solidFill>
                  <a:srgbClr val="363636"/>
                </a:solidFill>
                <a:latin typeface="Microsoft Sans Serif"/>
                <a:cs typeface="Microsoft Sans Serif"/>
              </a:rPr>
              <a:t>Source:</a:t>
            </a:r>
            <a:r>
              <a:rPr sz="900" spc="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Accenture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2019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Industry</a:t>
            </a:r>
            <a:r>
              <a:rPr sz="90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X.0</a:t>
            </a:r>
            <a:r>
              <a:rPr sz="90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20" dirty="0">
                <a:solidFill>
                  <a:srgbClr val="363636"/>
                </a:solidFill>
                <a:latin typeface="Microsoft Sans Serif"/>
                <a:cs typeface="Microsoft Sans Serif"/>
              </a:rPr>
              <a:t>Survey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32357" y="2623184"/>
            <a:ext cx="1198245" cy="389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99390" marR="5080" indent="-187325">
              <a:lnSpc>
                <a:spcPts val="1420"/>
              </a:lnSpc>
              <a:spcBef>
                <a:spcPts val="160"/>
              </a:spcBef>
            </a:pPr>
            <a:r>
              <a:rPr sz="1200" spc="55" dirty="0">
                <a:solidFill>
                  <a:srgbClr val="585858"/>
                </a:solidFill>
                <a:latin typeface="Microsoft Sans Serif"/>
                <a:cs typeface="Microsoft Sans Serif"/>
              </a:rPr>
              <a:t>Strategic</a:t>
            </a:r>
            <a:r>
              <a:rPr sz="1200" spc="-7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Digital </a:t>
            </a:r>
            <a:r>
              <a:rPr sz="1200" spc="-30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55" dirty="0">
                <a:solidFill>
                  <a:srgbClr val="585858"/>
                </a:solidFill>
                <a:latin typeface="Microsoft Sans Serif"/>
                <a:cs typeface="Microsoft Sans Serif"/>
              </a:rPr>
              <a:t>Alignment: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16761" y="3384930"/>
            <a:ext cx="1014730" cy="389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445">
              <a:lnSpc>
                <a:spcPts val="1420"/>
              </a:lnSpc>
              <a:spcBef>
                <a:spcPts val="160"/>
              </a:spcBef>
            </a:pPr>
            <a:r>
              <a:rPr sz="1200" spc="35" dirty="0">
                <a:solidFill>
                  <a:srgbClr val="585858"/>
                </a:solidFill>
                <a:latin typeface="Microsoft Sans Serif"/>
                <a:cs typeface="Microsoft Sans Serif"/>
              </a:rPr>
              <a:t>Ma</a:t>
            </a:r>
            <a:r>
              <a:rPr sz="12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n</a:t>
            </a:r>
            <a:r>
              <a:rPr sz="12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-</a:t>
            </a:r>
            <a:r>
              <a:rPr sz="12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Mac</a:t>
            </a:r>
            <a:r>
              <a:rPr sz="1200" spc="30" dirty="0">
                <a:solidFill>
                  <a:srgbClr val="585858"/>
                </a:solidFill>
                <a:latin typeface="Microsoft Sans Serif"/>
                <a:cs typeface="Microsoft Sans Serif"/>
              </a:rPr>
              <a:t>h</a:t>
            </a:r>
            <a:r>
              <a:rPr sz="12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i</a:t>
            </a:r>
            <a:r>
              <a:rPr sz="1200" spc="30" dirty="0">
                <a:solidFill>
                  <a:srgbClr val="585858"/>
                </a:solidFill>
                <a:latin typeface="Microsoft Sans Serif"/>
                <a:cs typeface="Microsoft Sans Serif"/>
              </a:rPr>
              <a:t>ne  </a:t>
            </a:r>
            <a:r>
              <a:rPr sz="12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C</a:t>
            </a:r>
            <a:r>
              <a:rPr sz="1200" spc="30" dirty="0">
                <a:solidFill>
                  <a:srgbClr val="585858"/>
                </a:solidFill>
                <a:latin typeface="Microsoft Sans Serif"/>
                <a:cs typeface="Microsoft Sans Serif"/>
              </a:rPr>
              <a:t>o</a:t>
            </a:r>
            <a:r>
              <a:rPr sz="12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ll</a:t>
            </a:r>
            <a:r>
              <a:rPr sz="1200" spc="55" dirty="0">
                <a:solidFill>
                  <a:srgbClr val="585858"/>
                </a:solidFill>
                <a:latin typeface="Microsoft Sans Serif"/>
                <a:cs typeface="Microsoft Sans Serif"/>
              </a:rPr>
              <a:t>ab</a:t>
            </a:r>
            <a:r>
              <a:rPr sz="12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o</a:t>
            </a:r>
            <a:r>
              <a:rPr sz="1200" spc="55" dirty="0">
                <a:solidFill>
                  <a:srgbClr val="585858"/>
                </a:solidFill>
                <a:latin typeface="Microsoft Sans Serif"/>
                <a:cs typeface="Microsoft Sans Serif"/>
              </a:rPr>
              <a:t>rat</a:t>
            </a:r>
            <a:r>
              <a:rPr sz="1200" spc="30" dirty="0">
                <a:solidFill>
                  <a:srgbClr val="585858"/>
                </a:solidFill>
                <a:latin typeface="Microsoft Sans Serif"/>
                <a:cs typeface="Microsoft Sans Serif"/>
              </a:rPr>
              <a:t>i</a:t>
            </a:r>
            <a:r>
              <a:rPr sz="1200" spc="70" dirty="0">
                <a:solidFill>
                  <a:srgbClr val="585858"/>
                </a:solidFill>
                <a:latin typeface="Microsoft Sans Serif"/>
                <a:cs typeface="Microsoft Sans Serif"/>
              </a:rPr>
              <a:t>o</a:t>
            </a:r>
            <a:r>
              <a:rPr sz="1200" spc="60" dirty="0">
                <a:solidFill>
                  <a:srgbClr val="585858"/>
                </a:solidFill>
                <a:latin typeface="Microsoft Sans Serif"/>
                <a:cs typeface="Microsoft Sans Serif"/>
              </a:rPr>
              <a:t>n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04010" y="4236846"/>
            <a:ext cx="926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Digital</a:t>
            </a:r>
            <a:r>
              <a:rPr sz="1200" spc="-6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Roles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58062" y="4998466"/>
            <a:ext cx="1472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solidFill>
                  <a:srgbClr val="585858"/>
                </a:solidFill>
                <a:latin typeface="Microsoft Sans Serif"/>
                <a:cs typeface="Microsoft Sans Serif"/>
              </a:rPr>
              <a:t>Reskilling</a:t>
            </a:r>
            <a:r>
              <a:rPr sz="1200" spc="-3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75" dirty="0">
                <a:solidFill>
                  <a:srgbClr val="585858"/>
                </a:solidFill>
                <a:latin typeface="Microsoft Sans Serif"/>
                <a:cs typeface="Microsoft Sans Serif"/>
              </a:rPr>
              <a:t>for</a:t>
            </a:r>
            <a:r>
              <a:rPr sz="12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Digital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16076" y="5760211"/>
            <a:ext cx="1814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0" dirty="0">
                <a:solidFill>
                  <a:srgbClr val="585858"/>
                </a:solidFill>
                <a:latin typeface="Microsoft Sans Serif"/>
                <a:cs typeface="Microsoft Sans Serif"/>
              </a:rPr>
              <a:t>Open</a:t>
            </a:r>
            <a:r>
              <a:rPr sz="1200" spc="-3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and</a:t>
            </a:r>
            <a:r>
              <a:rPr sz="1200" spc="-3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Co-Innovation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623804" y="4088891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772" y="0"/>
                </a:moveTo>
                <a:lnTo>
                  <a:pt x="0" y="0"/>
                </a:lnTo>
                <a:lnTo>
                  <a:pt x="0" y="80772"/>
                </a:lnTo>
                <a:lnTo>
                  <a:pt x="80772" y="80772"/>
                </a:lnTo>
                <a:lnTo>
                  <a:pt x="80772" y="0"/>
                </a:lnTo>
                <a:close/>
              </a:path>
            </a:pathLst>
          </a:custGeom>
          <a:solidFill>
            <a:srgbClr val="750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729721" y="3942079"/>
            <a:ext cx="880744" cy="79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9400"/>
              </a:lnSpc>
              <a:spcBef>
                <a:spcPts val="100"/>
              </a:spcBef>
            </a:pPr>
            <a:r>
              <a:rPr sz="12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Champions </a:t>
            </a:r>
            <a:r>
              <a:rPr sz="1200" spc="-3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C</a:t>
            </a:r>
            <a:r>
              <a:rPr sz="1200" spc="30" dirty="0">
                <a:solidFill>
                  <a:srgbClr val="585858"/>
                </a:solidFill>
                <a:latin typeface="Microsoft Sans Serif"/>
                <a:cs typeface="Microsoft Sans Serif"/>
              </a:rPr>
              <a:t>o</a:t>
            </a:r>
            <a:r>
              <a:rPr sz="1200" spc="85" dirty="0">
                <a:solidFill>
                  <a:srgbClr val="585858"/>
                </a:solidFill>
                <a:latin typeface="Microsoft Sans Serif"/>
                <a:cs typeface="Microsoft Sans Serif"/>
              </a:rPr>
              <a:t>nt</a:t>
            </a:r>
            <a:r>
              <a:rPr sz="1200" spc="60" dirty="0">
                <a:solidFill>
                  <a:srgbClr val="585858"/>
                </a:solidFill>
                <a:latin typeface="Microsoft Sans Serif"/>
                <a:cs typeface="Microsoft Sans Serif"/>
              </a:rPr>
              <a:t>en</a:t>
            </a:r>
            <a:r>
              <a:rPr sz="12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d</a:t>
            </a:r>
            <a:r>
              <a:rPr sz="1200" spc="20" dirty="0">
                <a:solidFill>
                  <a:srgbClr val="585858"/>
                </a:solidFill>
                <a:latin typeface="Microsoft Sans Serif"/>
                <a:cs typeface="Microsoft Sans Serif"/>
              </a:rPr>
              <a:t>ers  </a:t>
            </a:r>
            <a:r>
              <a:rPr sz="1200" spc="35" dirty="0">
                <a:solidFill>
                  <a:srgbClr val="585858"/>
                </a:solidFill>
                <a:latin typeface="Microsoft Sans Serif"/>
                <a:cs typeface="Microsoft Sans Serif"/>
              </a:rPr>
              <a:t>Cadets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623804" y="4343400"/>
            <a:ext cx="81280" cy="82550"/>
          </a:xfrm>
          <a:custGeom>
            <a:avLst/>
            <a:gdLst/>
            <a:ahLst/>
            <a:cxnLst/>
            <a:rect l="l" t="t" r="r" b="b"/>
            <a:pathLst>
              <a:path w="81279" h="82550">
                <a:moveTo>
                  <a:pt x="80772" y="0"/>
                </a:moveTo>
                <a:lnTo>
                  <a:pt x="0" y="0"/>
                </a:lnTo>
                <a:lnTo>
                  <a:pt x="0" y="82295"/>
                </a:lnTo>
                <a:lnTo>
                  <a:pt x="80772" y="82295"/>
                </a:lnTo>
                <a:lnTo>
                  <a:pt x="80772" y="0"/>
                </a:lnTo>
                <a:close/>
              </a:path>
            </a:pathLst>
          </a:custGeom>
          <a:solidFill>
            <a:srgbClr val="D5A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623804" y="4597908"/>
            <a:ext cx="81280" cy="82550"/>
          </a:xfrm>
          <a:custGeom>
            <a:avLst/>
            <a:gdLst/>
            <a:ahLst/>
            <a:cxnLst/>
            <a:rect l="l" t="t" r="r" b="b"/>
            <a:pathLst>
              <a:path w="81279" h="82550">
                <a:moveTo>
                  <a:pt x="80772" y="0"/>
                </a:moveTo>
                <a:lnTo>
                  <a:pt x="0" y="0"/>
                </a:lnTo>
                <a:lnTo>
                  <a:pt x="0" y="82295"/>
                </a:lnTo>
                <a:lnTo>
                  <a:pt x="80772" y="82295"/>
                </a:lnTo>
                <a:lnTo>
                  <a:pt x="80772" y="0"/>
                </a:lnTo>
                <a:close/>
              </a:path>
            </a:pathLst>
          </a:custGeom>
          <a:solidFill>
            <a:srgbClr val="00B9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1187" y="0"/>
            <a:ext cx="10420810" cy="407797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4604" y="4573651"/>
            <a:ext cx="901763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7D00FF"/>
                </a:solidFill>
                <a:latin typeface="Tahoma"/>
                <a:cs typeface="Tahoma"/>
              </a:rPr>
              <a:t>References: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200" spc="35" dirty="0">
                <a:latin typeface="Microsoft Sans Serif"/>
                <a:cs typeface="Microsoft Sans Serif"/>
              </a:rPr>
              <a:t>David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60" dirty="0">
                <a:latin typeface="Microsoft Sans Serif"/>
                <a:cs typeface="Microsoft Sans Serif"/>
              </a:rPr>
              <a:t>Abood,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spc="45" dirty="0">
                <a:latin typeface="Microsoft Sans Serif"/>
                <a:cs typeface="Microsoft Sans Serif"/>
              </a:rPr>
              <a:t>Aidan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45" dirty="0">
                <a:latin typeface="Microsoft Sans Serif"/>
                <a:cs typeface="Microsoft Sans Serif"/>
              </a:rPr>
              <a:t>Quilligan,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Raghav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Narsalay,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0" dirty="0">
                <a:latin typeface="Microsoft Sans Serif"/>
                <a:cs typeface="Microsoft Sans Serif"/>
              </a:rPr>
              <a:t>and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40" dirty="0">
                <a:latin typeface="Microsoft Sans Serif"/>
                <a:cs typeface="Microsoft Sans Serif"/>
              </a:rPr>
              <a:t>Aarohi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Sen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(2019),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Rethink,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Reinvent,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Realize, </a:t>
            </a:r>
            <a:r>
              <a:rPr sz="1200" spc="60" dirty="0">
                <a:latin typeface="Microsoft Sans Serif"/>
                <a:cs typeface="Microsoft Sans Serif"/>
              </a:rPr>
              <a:t>downloadable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spc="85" dirty="0">
                <a:latin typeface="Microsoft Sans Serif"/>
                <a:cs typeface="Microsoft Sans Serif"/>
              </a:rPr>
              <a:t>from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u="sng" spc="40" dirty="0">
                <a:solidFill>
                  <a:srgbClr val="2800FF"/>
                </a:solidFill>
                <a:uFill>
                  <a:solidFill>
                    <a:srgbClr val="2800FF"/>
                  </a:solidFill>
                </a:uFill>
                <a:latin typeface="Microsoft Sans Serif"/>
                <a:cs typeface="Microsoft Sans Serif"/>
                <a:hlinkClick r:id="rId3"/>
              </a:rPr>
              <a:t>here</a:t>
            </a:r>
            <a:r>
              <a:rPr sz="1200" spc="40" dirty="0">
                <a:latin typeface="Microsoft Sans Serif"/>
                <a:cs typeface="Microsoft Sans Serif"/>
              </a:rPr>
              <a:t>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17452" y="6570770"/>
            <a:ext cx="23177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55" dirty="0">
                <a:solidFill>
                  <a:srgbClr val="A6A6A6"/>
                </a:solidFill>
                <a:latin typeface="Microsoft Sans Serif"/>
                <a:cs typeface="Microsoft Sans Serif"/>
              </a:rPr>
              <a:t>29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000" y="381000"/>
            <a:ext cx="5541645" cy="2598420"/>
          </a:xfrm>
          <a:prstGeom prst="rect">
            <a:avLst/>
          </a:prstGeom>
          <a:solidFill>
            <a:srgbClr val="7D00FF"/>
          </a:solidFill>
        </p:spPr>
        <p:txBody>
          <a:bodyPr vert="horz" wrap="square" lIns="0" tIns="142240" rIns="0" bIns="0" rtlCol="0">
            <a:spAutoFit/>
          </a:bodyPr>
          <a:lstStyle/>
          <a:p>
            <a:pPr marL="144145" marR="1507490">
              <a:lnSpc>
                <a:spcPct val="100000"/>
              </a:lnSpc>
              <a:spcBef>
                <a:spcPts val="1120"/>
              </a:spcBef>
            </a:pP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Str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b="1" spc="30" dirty="0">
                <a:solidFill>
                  <a:srgbClr val="FFFFFF"/>
                </a:solidFill>
                <a:latin typeface="Tahoma"/>
                <a:cs typeface="Tahoma"/>
              </a:rPr>
              <a:t>vi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ng</a:t>
            </a:r>
            <a:r>
              <a:rPr sz="2400" b="1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400" b="1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25" dirty="0">
                <a:solidFill>
                  <a:srgbClr val="FFFFFF"/>
                </a:solidFill>
                <a:latin typeface="Tahoma"/>
                <a:cs typeface="Tahoma"/>
              </a:rPr>
              <a:t>scale</a:t>
            </a:r>
            <a:r>
              <a:rPr sz="2400" b="1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2400" b="1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own  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innovations?</a:t>
            </a:r>
            <a:endParaRPr sz="2400">
              <a:latin typeface="Tahoma"/>
              <a:cs typeface="Tahoma"/>
            </a:endParaRPr>
          </a:p>
          <a:p>
            <a:pPr marL="144145">
              <a:lnSpc>
                <a:spcPct val="100000"/>
              </a:lnSpc>
              <a:spcBef>
                <a:spcPts val="1455"/>
              </a:spcBef>
            </a:pPr>
            <a:r>
              <a:rPr sz="1800" b="1" spc="5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b="1" spc="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b="1" spc="-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b="1" spc="-2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800" b="1" spc="-3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800" b="1" spc="25" dirty="0">
                <a:solidFill>
                  <a:srgbClr val="FFFFFF"/>
                </a:solidFill>
                <a:latin typeface="Tahoma"/>
                <a:cs typeface="Tahoma"/>
              </a:rPr>
              <a:t>ch!</a:t>
            </a:r>
            <a:endParaRPr sz="1800">
              <a:latin typeface="Tahoma"/>
              <a:cs typeface="Tahoma"/>
            </a:endParaRPr>
          </a:p>
          <a:p>
            <a:pPr marL="144145" marR="194310">
              <a:lnSpc>
                <a:spcPct val="100000"/>
              </a:lnSpc>
              <a:spcBef>
                <a:spcPts val="1420"/>
              </a:spcBef>
            </a:pPr>
            <a:r>
              <a:rPr sz="1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Whether</a:t>
            </a: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you</a:t>
            </a:r>
            <a:r>
              <a:rPr sz="1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1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seeking</a:t>
            </a: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start</a:t>
            </a:r>
            <a:r>
              <a:rPr sz="1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new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initiatives</a:t>
            </a:r>
            <a:r>
              <a:rPr sz="1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right</a:t>
            </a:r>
            <a:r>
              <a:rPr sz="1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way,</a:t>
            </a:r>
            <a:r>
              <a:rPr sz="1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help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 </a:t>
            </a:r>
            <a:r>
              <a:rPr sz="1200" spc="-3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scaling</a:t>
            </a:r>
            <a:r>
              <a:rPr sz="1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those</a:t>
            </a:r>
            <a:r>
              <a:rPr sz="1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you</a:t>
            </a:r>
            <a:r>
              <a:rPr sz="1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already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have—we</a:t>
            </a:r>
            <a:r>
              <a:rPr sz="1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1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ready</a:t>
            </a: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help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you</a:t>
            </a:r>
            <a:r>
              <a:rPr sz="1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improve</a:t>
            </a:r>
            <a:r>
              <a:rPr sz="1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your </a:t>
            </a:r>
            <a:r>
              <a:rPr sz="1200" spc="-3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outcomes </a:t>
            </a:r>
            <a:r>
              <a:rPr sz="12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by </a:t>
            </a:r>
            <a:r>
              <a:rPr sz="12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putting </a:t>
            </a:r>
            <a:r>
              <a:rPr sz="12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our </a:t>
            </a:r>
            <a:r>
              <a:rPr sz="1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knowledge </a:t>
            </a:r>
            <a:r>
              <a:rPr sz="12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work! </a:t>
            </a: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Please </a:t>
            </a:r>
            <a:r>
              <a:rPr sz="1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reach </a:t>
            </a:r>
            <a:r>
              <a:rPr sz="12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out </a:t>
            </a:r>
            <a:r>
              <a:rPr sz="12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2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raghav.narsalay@accenture.com </a:t>
            </a:r>
            <a:r>
              <a:rPr sz="12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or 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aarohi.sen@accenture.com </a:t>
            </a:r>
            <a:r>
              <a:rPr sz="1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at </a:t>
            </a:r>
            <a:r>
              <a:rPr sz="1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Accenture</a:t>
            </a: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Research,</a:t>
            </a: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1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visit</a:t>
            </a: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b="1" spc="40" dirty="0">
                <a:solidFill>
                  <a:srgbClr val="FFFFFF"/>
                </a:solidFill>
                <a:latin typeface="Arial"/>
                <a:cs typeface="Arial"/>
              </a:rPr>
              <a:t>accenture.com/scaling-innovation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9946" y="1908174"/>
            <a:ext cx="3277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OB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SUR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VEY</a:t>
            </a:r>
            <a:r>
              <a:rPr sz="16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30" dirty="0">
                <a:solidFill>
                  <a:srgbClr val="00B9FF"/>
                </a:solidFill>
                <a:latin typeface="Arial"/>
                <a:cs typeface="Arial"/>
              </a:rPr>
              <a:t>AT</a:t>
            </a:r>
            <a:r>
              <a:rPr sz="1600" b="1" spc="85" dirty="0">
                <a:solidFill>
                  <a:srgbClr val="00B9FF"/>
                </a:solidFill>
                <a:latin typeface="Arial"/>
                <a:cs typeface="Arial"/>
              </a:rPr>
              <a:t>-</a:t>
            </a:r>
            <a:r>
              <a:rPr sz="1600" b="1" spc="40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1600" b="1" spc="85" dirty="0">
                <a:solidFill>
                  <a:srgbClr val="00B9FF"/>
                </a:solidFill>
                <a:latin typeface="Arial"/>
                <a:cs typeface="Arial"/>
              </a:rPr>
              <a:t>-</a:t>
            </a:r>
            <a:r>
              <a:rPr sz="1600" b="1" spc="-15" dirty="0">
                <a:solidFill>
                  <a:srgbClr val="00B9FF"/>
                </a:solidFill>
                <a:latin typeface="Arial"/>
                <a:cs typeface="Arial"/>
              </a:rPr>
              <a:t>G</a:t>
            </a:r>
            <a:r>
              <a:rPr sz="1600" b="1" spc="-5" dirty="0">
                <a:solidFill>
                  <a:srgbClr val="00B9FF"/>
                </a:solidFill>
                <a:latin typeface="Arial"/>
                <a:cs typeface="Arial"/>
              </a:rPr>
              <a:t>L</a:t>
            </a:r>
            <a:r>
              <a:rPr sz="1600" b="1" spc="40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1600" b="1" spc="90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00B9FF"/>
                </a:solidFill>
                <a:latin typeface="Arial"/>
                <a:cs typeface="Arial"/>
              </a:rPr>
              <a:t>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60132" y="1908174"/>
            <a:ext cx="3588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75" dirty="0">
                <a:solidFill>
                  <a:srgbClr val="FFFFFF"/>
                </a:solidFill>
                <a:latin typeface="Arial"/>
                <a:cs typeface="Arial"/>
              </a:rPr>
              <a:t>UTOMO</a:t>
            </a:r>
            <a:r>
              <a:rPr sz="1600" b="1" spc="50" dirty="0">
                <a:solidFill>
                  <a:srgbClr val="FFFFFF"/>
                </a:solidFill>
                <a:latin typeface="Arial"/>
                <a:cs typeface="Arial"/>
              </a:rPr>
              <a:t>TIVE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30" dirty="0">
                <a:solidFill>
                  <a:srgbClr val="00B9FF"/>
                </a:solidFill>
                <a:latin typeface="Arial"/>
                <a:cs typeface="Arial"/>
              </a:rPr>
              <a:t>AT</a:t>
            </a:r>
            <a:r>
              <a:rPr sz="1600" b="1" spc="85" dirty="0">
                <a:solidFill>
                  <a:srgbClr val="00B9FF"/>
                </a:solidFill>
                <a:latin typeface="Arial"/>
                <a:cs typeface="Arial"/>
              </a:rPr>
              <a:t>-</a:t>
            </a:r>
            <a:r>
              <a:rPr sz="1600" b="1" spc="40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1600" b="1" spc="85" dirty="0">
                <a:solidFill>
                  <a:srgbClr val="00B9FF"/>
                </a:solidFill>
                <a:latin typeface="Arial"/>
                <a:cs typeface="Arial"/>
              </a:rPr>
              <a:t>-</a:t>
            </a:r>
            <a:r>
              <a:rPr sz="1600" b="1" spc="-15" dirty="0">
                <a:solidFill>
                  <a:srgbClr val="00B9FF"/>
                </a:solidFill>
                <a:latin typeface="Arial"/>
                <a:cs typeface="Arial"/>
              </a:rPr>
              <a:t>G</a:t>
            </a:r>
            <a:r>
              <a:rPr sz="1600" b="1" spc="-5" dirty="0">
                <a:solidFill>
                  <a:srgbClr val="00B9FF"/>
                </a:solidFill>
                <a:latin typeface="Arial"/>
                <a:cs typeface="Arial"/>
              </a:rPr>
              <a:t>L</a:t>
            </a:r>
            <a:r>
              <a:rPr sz="1600" b="1" spc="40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1600" b="1" spc="90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00B9FF"/>
                </a:solidFill>
                <a:latin typeface="Arial"/>
                <a:cs typeface="Arial"/>
              </a:rPr>
              <a:t>CE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47965" y="955547"/>
            <a:ext cx="9700895" cy="2524125"/>
            <a:chOff x="1247965" y="955547"/>
            <a:chExt cx="9700895" cy="2524125"/>
          </a:xfrm>
        </p:grpSpPr>
        <p:sp>
          <p:nvSpPr>
            <p:cNvPr id="5" name="object 5"/>
            <p:cNvSpPr/>
            <p:nvPr/>
          </p:nvSpPr>
          <p:spPr>
            <a:xfrm>
              <a:off x="1252727" y="3064763"/>
              <a:ext cx="3994785" cy="410209"/>
            </a:xfrm>
            <a:custGeom>
              <a:avLst/>
              <a:gdLst/>
              <a:ahLst/>
              <a:cxnLst/>
              <a:rect l="l" t="t" r="r" b="b"/>
              <a:pathLst>
                <a:path w="3994785" h="410210">
                  <a:moveTo>
                    <a:pt x="3994404" y="409956"/>
                  </a:moveTo>
                  <a:lnTo>
                    <a:pt x="3994404" y="0"/>
                  </a:lnTo>
                  <a:lnTo>
                    <a:pt x="0" y="0"/>
                  </a:lnTo>
                  <a:lnTo>
                    <a:pt x="0" y="409956"/>
                  </a:lnTo>
                </a:path>
              </a:pathLst>
            </a:custGeom>
            <a:ln w="9144">
              <a:solidFill>
                <a:srgbClr val="7E7E7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400" y="2371343"/>
              <a:ext cx="5791200" cy="1066800"/>
            </a:xfrm>
            <a:custGeom>
              <a:avLst/>
              <a:gdLst/>
              <a:ahLst/>
              <a:cxnLst/>
              <a:rect l="l" t="t" r="r" b="b"/>
              <a:pathLst>
                <a:path w="5791200" h="1066800">
                  <a:moveTo>
                    <a:pt x="44450" y="1054100"/>
                  </a:moveTo>
                  <a:lnTo>
                    <a:pt x="31750" y="1054100"/>
                  </a:lnTo>
                  <a:lnTo>
                    <a:pt x="31750" y="1066800"/>
                  </a:lnTo>
                  <a:lnTo>
                    <a:pt x="44450" y="1066800"/>
                  </a:lnTo>
                  <a:lnTo>
                    <a:pt x="44450" y="1054100"/>
                  </a:lnTo>
                  <a:close/>
                </a:path>
                <a:path w="5791200" h="1066800">
                  <a:moveTo>
                    <a:pt x="44450" y="1003300"/>
                  </a:moveTo>
                  <a:lnTo>
                    <a:pt x="31750" y="1003300"/>
                  </a:lnTo>
                  <a:lnTo>
                    <a:pt x="31750" y="1016000"/>
                  </a:lnTo>
                  <a:lnTo>
                    <a:pt x="44450" y="1016000"/>
                  </a:lnTo>
                  <a:lnTo>
                    <a:pt x="44450" y="1003300"/>
                  </a:lnTo>
                  <a:close/>
                </a:path>
                <a:path w="5791200" h="1066800">
                  <a:moveTo>
                    <a:pt x="44450" y="952500"/>
                  </a:moveTo>
                  <a:lnTo>
                    <a:pt x="31750" y="952500"/>
                  </a:lnTo>
                  <a:lnTo>
                    <a:pt x="31750" y="965200"/>
                  </a:lnTo>
                  <a:lnTo>
                    <a:pt x="44450" y="965200"/>
                  </a:lnTo>
                  <a:lnTo>
                    <a:pt x="44450" y="952500"/>
                  </a:lnTo>
                  <a:close/>
                </a:path>
                <a:path w="5791200" h="1066800">
                  <a:moveTo>
                    <a:pt x="44450" y="901700"/>
                  </a:moveTo>
                  <a:lnTo>
                    <a:pt x="31750" y="901700"/>
                  </a:lnTo>
                  <a:lnTo>
                    <a:pt x="31750" y="914400"/>
                  </a:lnTo>
                  <a:lnTo>
                    <a:pt x="44450" y="914400"/>
                  </a:lnTo>
                  <a:lnTo>
                    <a:pt x="44450" y="901700"/>
                  </a:lnTo>
                  <a:close/>
                </a:path>
                <a:path w="5791200" h="1066800">
                  <a:moveTo>
                    <a:pt x="44450" y="850900"/>
                  </a:moveTo>
                  <a:lnTo>
                    <a:pt x="31750" y="850900"/>
                  </a:lnTo>
                  <a:lnTo>
                    <a:pt x="31750" y="863600"/>
                  </a:lnTo>
                  <a:lnTo>
                    <a:pt x="44450" y="863600"/>
                  </a:lnTo>
                  <a:lnTo>
                    <a:pt x="44450" y="850900"/>
                  </a:lnTo>
                  <a:close/>
                </a:path>
                <a:path w="5791200" h="1066800">
                  <a:moveTo>
                    <a:pt x="44450" y="800100"/>
                  </a:moveTo>
                  <a:lnTo>
                    <a:pt x="31750" y="800100"/>
                  </a:lnTo>
                  <a:lnTo>
                    <a:pt x="31750" y="812800"/>
                  </a:lnTo>
                  <a:lnTo>
                    <a:pt x="44450" y="812800"/>
                  </a:lnTo>
                  <a:lnTo>
                    <a:pt x="44450" y="800100"/>
                  </a:lnTo>
                  <a:close/>
                </a:path>
                <a:path w="5791200" h="1066800">
                  <a:moveTo>
                    <a:pt x="44450" y="749300"/>
                  </a:moveTo>
                  <a:lnTo>
                    <a:pt x="31750" y="749300"/>
                  </a:lnTo>
                  <a:lnTo>
                    <a:pt x="31750" y="762000"/>
                  </a:lnTo>
                  <a:lnTo>
                    <a:pt x="44450" y="762000"/>
                  </a:lnTo>
                  <a:lnTo>
                    <a:pt x="44450" y="749300"/>
                  </a:lnTo>
                  <a:close/>
                </a:path>
                <a:path w="5791200" h="1066800">
                  <a:moveTo>
                    <a:pt x="44450" y="698500"/>
                  </a:moveTo>
                  <a:lnTo>
                    <a:pt x="31750" y="698500"/>
                  </a:lnTo>
                  <a:lnTo>
                    <a:pt x="31750" y="711200"/>
                  </a:lnTo>
                  <a:lnTo>
                    <a:pt x="44450" y="711200"/>
                  </a:lnTo>
                  <a:lnTo>
                    <a:pt x="44450" y="698500"/>
                  </a:lnTo>
                  <a:close/>
                </a:path>
                <a:path w="5791200" h="1066800">
                  <a:moveTo>
                    <a:pt x="44450" y="647700"/>
                  </a:moveTo>
                  <a:lnTo>
                    <a:pt x="31750" y="647700"/>
                  </a:lnTo>
                  <a:lnTo>
                    <a:pt x="31750" y="660400"/>
                  </a:lnTo>
                  <a:lnTo>
                    <a:pt x="44450" y="660400"/>
                  </a:lnTo>
                  <a:lnTo>
                    <a:pt x="44450" y="647700"/>
                  </a:lnTo>
                  <a:close/>
                </a:path>
                <a:path w="5791200" h="1066800">
                  <a:moveTo>
                    <a:pt x="44450" y="596900"/>
                  </a:moveTo>
                  <a:lnTo>
                    <a:pt x="31750" y="596900"/>
                  </a:lnTo>
                  <a:lnTo>
                    <a:pt x="31750" y="609600"/>
                  </a:lnTo>
                  <a:lnTo>
                    <a:pt x="44450" y="609600"/>
                  </a:lnTo>
                  <a:lnTo>
                    <a:pt x="44450" y="596900"/>
                  </a:lnTo>
                  <a:close/>
                </a:path>
                <a:path w="5791200" h="1066800">
                  <a:moveTo>
                    <a:pt x="44450" y="546100"/>
                  </a:moveTo>
                  <a:lnTo>
                    <a:pt x="31750" y="546100"/>
                  </a:lnTo>
                  <a:lnTo>
                    <a:pt x="31750" y="558800"/>
                  </a:lnTo>
                  <a:lnTo>
                    <a:pt x="44450" y="558800"/>
                  </a:lnTo>
                  <a:lnTo>
                    <a:pt x="44450" y="546100"/>
                  </a:lnTo>
                  <a:close/>
                </a:path>
                <a:path w="5791200" h="1066800">
                  <a:moveTo>
                    <a:pt x="44450" y="495300"/>
                  </a:moveTo>
                  <a:lnTo>
                    <a:pt x="31750" y="495300"/>
                  </a:lnTo>
                  <a:lnTo>
                    <a:pt x="31750" y="508000"/>
                  </a:lnTo>
                  <a:lnTo>
                    <a:pt x="44450" y="508000"/>
                  </a:lnTo>
                  <a:lnTo>
                    <a:pt x="44450" y="495300"/>
                  </a:lnTo>
                  <a:close/>
                </a:path>
                <a:path w="5791200" h="1066800">
                  <a:moveTo>
                    <a:pt x="44450" y="444500"/>
                  </a:moveTo>
                  <a:lnTo>
                    <a:pt x="31750" y="444500"/>
                  </a:lnTo>
                  <a:lnTo>
                    <a:pt x="31750" y="457200"/>
                  </a:lnTo>
                  <a:lnTo>
                    <a:pt x="44450" y="457200"/>
                  </a:lnTo>
                  <a:lnTo>
                    <a:pt x="44450" y="444500"/>
                  </a:lnTo>
                  <a:close/>
                </a:path>
                <a:path w="5791200" h="1066800">
                  <a:moveTo>
                    <a:pt x="44450" y="393700"/>
                  </a:moveTo>
                  <a:lnTo>
                    <a:pt x="31750" y="393700"/>
                  </a:lnTo>
                  <a:lnTo>
                    <a:pt x="31750" y="406400"/>
                  </a:lnTo>
                  <a:lnTo>
                    <a:pt x="44450" y="406400"/>
                  </a:lnTo>
                  <a:lnTo>
                    <a:pt x="44450" y="393700"/>
                  </a:lnTo>
                  <a:close/>
                </a:path>
                <a:path w="5791200" h="1066800">
                  <a:moveTo>
                    <a:pt x="44450" y="342900"/>
                  </a:moveTo>
                  <a:lnTo>
                    <a:pt x="31750" y="342900"/>
                  </a:lnTo>
                  <a:lnTo>
                    <a:pt x="31750" y="355600"/>
                  </a:lnTo>
                  <a:lnTo>
                    <a:pt x="44450" y="355600"/>
                  </a:lnTo>
                  <a:lnTo>
                    <a:pt x="44450" y="342900"/>
                  </a:lnTo>
                  <a:close/>
                </a:path>
                <a:path w="5791200" h="1066800">
                  <a:moveTo>
                    <a:pt x="44450" y="292100"/>
                  </a:moveTo>
                  <a:lnTo>
                    <a:pt x="31750" y="292100"/>
                  </a:lnTo>
                  <a:lnTo>
                    <a:pt x="31750" y="304800"/>
                  </a:lnTo>
                  <a:lnTo>
                    <a:pt x="44450" y="304800"/>
                  </a:lnTo>
                  <a:lnTo>
                    <a:pt x="44450" y="292100"/>
                  </a:lnTo>
                  <a:close/>
                </a:path>
                <a:path w="5791200" h="1066800">
                  <a:moveTo>
                    <a:pt x="44450" y="241300"/>
                  </a:moveTo>
                  <a:lnTo>
                    <a:pt x="31750" y="241300"/>
                  </a:lnTo>
                  <a:lnTo>
                    <a:pt x="31750" y="254000"/>
                  </a:lnTo>
                  <a:lnTo>
                    <a:pt x="44450" y="254000"/>
                  </a:lnTo>
                  <a:lnTo>
                    <a:pt x="44450" y="241300"/>
                  </a:lnTo>
                  <a:close/>
                </a:path>
                <a:path w="5791200" h="1066800">
                  <a:moveTo>
                    <a:pt x="44450" y="190500"/>
                  </a:moveTo>
                  <a:lnTo>
                    <a:pt x="31750" y="190500"/>
                  </a:lnTo>
                  <a:lnTo>
                    <a:pt x="31750" y="203200"/>
                  </a:lnTo>
                  <a:lnTo>
                    <a:pt x="44450" y="203200"/>
                  </a:lnTo>
                  <a:lnTo>
                    <a:pt x="44450" y="190500"/>
                  </a:lnTo>
                  <a:close/>
                </a:path>
                <a:path w="5791200" h="1066800">
                  <a:moveTo>
                    <a:pt x="44450" y="139700"/>
                  </a:moveTo>
                  <a:lnTo>
                    <a:pt x="31750" y="139700"/>
                  </a:lnTo>
                  <a:lnTo>
                    <a:pt x="31750" y="152400"/>
                  </a:lnTo>
                  <a:lnTo>
                    <a:pt x="44450" y="152400"/>
                  </a:lnTo>
                  <a:lnTo>
                    <a:pt x="44450" y="139700"/>
                  </a:lnTo>
                  <a:close/>
                </a:path>
                <a:path w="5791200" h="1066800">
                  <a:moveTo>
                    <a:pt x="44450" y="88900"/>
                  </a:moveTo>
                  <a:lnTo>
                    <a:pt x="31750" y="88900"/>
                  </a:lnTo>
                  <a:lnTo>
                    <a:pt x="31750" y="101600"/>
                  </a:lnTo>
                  <a:lnTo>
                    <a:pt x="44450" y="101600"/>
                  </a:lnTo>
                  <a:lnTo>
                    <a:pt x="44450" y="88900"/>
                  </a:lnTo>
                  <a:close/>
                </a:path>
                <a:path w="5791200" h="1066800">
                  <a:moveTo>
                    <a:pt x="76200" y="38100"/>
                  </a:moveTo>
                  <a:lnTo>
                    <a:pt x="73202" y="23253"/>
                  </a:lnTo>
                  <a:lnTo>
                    <a:pt x="65049" y="11150"/>
                  </a:lnTo>
                  <a:lnTo>
                    <a:pt x="52946" y="2997"/>
                  </a:lnTo>
                  <a:lnTo>
                    <a:pt x="38100" y="0"/>
                  </a:lnTo>
                  <a:lnTo>
                    <a:pt x="23241" y="2997"/>
                  </a:lnTo>
                  <a:lnTo>
                    <a:pt x="11137" y="11150"/>
                  </a:lnTo>
                  <a:lnTo>
                    <a:pt x="2984" y="23253"/>
                  </a:lnTo>
                  <a:lnTo>
                    <a:pt x="0" y="38100"/>
                  </a:lnTo>
                  <a:lnTo>
                    <a:pt x="2984" y="52959"/>
                  </a:lnTo>
                  <a:lnTo>
                    <a:pt x="11137" y="65062"/>
                  </a:lnTo>
                  <a:lnTo>
                    <a:pt x="23241" y="73215"/>
                  </a:lnTo>
                  <a:lnTo>
                    <a:pt x="38100" y="76200"/>
                  </a:lnTo>
                  <a:lnTo>
                    <a:pt x="52946" y="73215"/>
                  </a:lnTo>
                  <a:lnTo>
                    <a:pt x="65049" y="65062"/>
                  </a:lnTo>
                  <a:lnTo>
                    <a:pt x="73202" y="52959"/>
                  </a:lnTo>
                  <a:lnTo>
                    <a:pt x="73634" y="50800"/>
                  </a:lnTo>
                  <a:lnTo>
                    <a:pt x="76200" y="38100"/>
                  </a:lnTo>
                  <a:close/>
                </a:path>
                <a:path w="5791200" h="1066800">
                  <a:moveTo>
                    <a:pt x="5759450" y="1054100"/>
                  </a:moveTo>
                  <a:lnTo>
                    <a:pt x="5746750" y="1054100"/>
                  </a:lnTo>
                  <a:lnTo>
                    <a:pt x="5746750" y="1066800"/>
                  </a:lnTo>
                  <a:lnTo>
                    <a:pt x="5759450" y="1066800"/>
                  </a:lnTo>
                  <a:lnTo>
                    <a:pt x="5759450" y="1054100"/>
                  </a:lnTo>
                  <a:close/>
                </a:path>
                <a:path w="5791200" h="1066800">
                  <a:moveTo>
                    <a:pt x="5759450" y="1003300"/>
                  </a:moveTo>
                  <a:lnTo>
                    <a:pt x="5746750" y="1003300"/>
                  </a:lnTo>
                  <a:lnTo>
                    <a:pt x="5746750" y="1016000"/>
                  </a:lnTo>
                  <a:lnTo>
                    <a:pt x="5759450" y="1016000"/>
                  </a:lnTo>
                  <a:lnTo>
                    <a:pt x="5759450" y="1003300"/>
                  </a:lnTo>
                  <a:close/>
                </a:path>
                <a:path w="5791200" h="1066800">
                  <a:moveTo>
                    <a:pt x="5759450" y="952500"/>
                  </a:moveTo>
                  <a:lnTo>
                    <a:pt x="5746750" y="952500"/>
                  </a:lnTo>
                  <a:lnTo>
                    <a:pt x="5746750" y="965200"/>
                  </a:lnTo>
                  <a:lnTo>
                    <a:pt x="5759450" y="965200"/>
                  </a:lnTo>
                  <a:lnTo>
                    <a:pt x="5759450" y="952500"/>
                  </a:lnTo>
                  <a:close/>
                </a:path>
                <a:path w="5791200" h="1066800">
                  <a:moveTo>
                    <a:pt x="5759450" y="901700"/>
                  </a:moveTo>
                  <a:lnTo>
                    <a:pt x="5746750" y="901700"/>
                  </a:lnTo>
                  <a:lnTo>
                    <a:pt x="5746750" y="914400"/>
                  </a:lnTo>
                  <a:lnTo>
                    <a:pt x="5759450" y="914400"/>
                  </a:lnTo>
                  <a:lnTo>
                    <a:pt x="5759450" y="901700"/>
                  </a:lnTo>
                  <a:close/>
                </a:path>
                <a:path w="5791200" h="1066800">
                  <a:moveTo>
                    <a:pt x="5759450" y="850900"/>
                  </a:moveTo>
                  <a:lnTo>
                    <a:pt x="5746750" y="850900"/>
                  </a:lnTo>
                  <a:lnTo>
                    <a:pt x="5746750" y="863600"/>
                  </a:lnTo>
                  <a:lnTo>
                    <a:pt x="5759450" y="863600"/>
                  </a:lnTo>
                  <a:lnTo>
                    <a:pt x="5759450" y="850900"/>
                  </a:lnTo>
                  <a:close/>
                </a:path>
                <a:path w="5791200" h="1066800">
                  <a:moveTo>
                    <a:pt x="5759450" y="800100"/>
                  </a:moveTo>
                  <a:lnTo>
                    <a:pt x="5746750" y="800100"/>
                  </a:lnTo>
                  <a:lnTo>
                    <a:pt x="5746750" y="812800"/>
                  </a:lnTo>
                  <a:lnTo>
                    <a:pt x="5759450" y="812800"/>
                  </a:lnTo>
                  <a:lnTo>
                    <a:pt x="5759450" y="800100"/>
                  </a:lnTo>
                  <a:close/>
                </a:path>
                <a:path w="5791200" h="1066800">
                  <a:moveTo>
                    <a:pt x="5759450" y="749300"/>
                  </a:moveTo>
                  <a:lnTo>
                    <a:pt x="5746750" y="749300"/>
                  </a:lnTo>
                  <a:lnTo>
                    <a:pt x="5746750" y="762000"/>
                  </a:lnTo>
                  <a:lnTo>
                    <a:pt x="5759450" y="762000"/>
                  </a:lnTo>
                  <a:lnTo>
                    <a:pt x="5759450" y="749300"/>
                  </a:lnTo>
                  <a:close/>
                </a:path>
                <a:path w="5791200" h="1066800">
                  <a:moveTo>
                    <a:pt x="5759450" y="698500"/>
                  </a:moveTo>
                  <a:lnTo>
                    <a:pt x="5746750" y="698500"/>
                  </a:lnTo>
                  <a:lnTo>
                    <a:pt x="5746750" y="711200"/>
                  </a:lnTo>
                  <a:lnTo>
                    <a:pt x="5759450" y="711200"/>
                  </a:lnTo>
                  <a:lnTo>
                    <a:pt x="5759450" y="698500"/>
                  </a:lnTo>
                  <a:close/>
                </a:path>
                <a:path w="5791200" h="1066800">
                  <a:moveTo>
                    <a:pt x="5759450" y="647700"/>
                  </a:moveTo>
                  <a:lnTo>
                    <a:pt x="5746750" y="647700"/>
                  </a:lnTo>
                  <a:lnTo>
                    <a:pt x="5746750" y="660400"/>
                  </a:lnTo>
                  <a:lnTo>
                    <a:pt x="5759450" y="660400"/>
                  </a:lnTo>
                  <a:lnTo>
                    <a:pt x="5759450" y="647700"/>
                  </a:lnTo>
                  <a:close/>
                </a:path>
                <a:path w="5791200" h="1066800">
                  <a:moveTo>
                    <a:pt x="5759450" y="596900"/>
                  </a:moveTo>
                  <a:lnTo>
                    <a:pt x="5746750" y="596900"/>
                  </a:lnTo>
                  <a:lnTo>
                    <a:pt x="5746750" y="609600"/>
                  </a:lnTo>
                  <a:lnTo>
                    <a:pt x="5759450" y="609600"/>
                  </a:lnTo>
                  <a:lnTo>
                    <a:pt x="5759450" y="596900"/>
                  </a:lnTo>
                  <a:close/>
                </a:path>
                <a:path w="5791200" h="1066800">
                  <a:moveTo>
                    <a:pt x="5759450" y="546100"/>
                  </a:moveTo>
                  <a:lnTo>
                    <a:pt x="5746750" y="546100"/>
                  </a:lnTo>
                  <a:lnTo>
                    <a:pt x="5746750" y="558800"/>
                  </a:lnTo>
                  <a:lnTo>
                    <a:pt x="5759450" y="558800"/>
                  </a:lnTo>
                  <a:lnTo>
                    <a:pt x="5759450" y="546100"/>
                  </a:lnTo>
                  <a:close/>
                </a:path>
                <a:path w="5791200" h="1066800">
                  <a:moveTo>
                    <a:pt x="5759450" y="495300"/>
                  </a:moveTo>
                  <a:lnTo>
                    <a:pt x="5746750" y="495300"/>
                  </a:lnTo>
                  <a:lnTo>
                    <a:pt x="5746750" y="508000"/>
                  </a:lnTo>
                  <a:lnTo>
                    <a:pt x="5759450" y="508000"/>
                  </a:lnTo>
                  <a:lnTo>
                    <a:pt x="5759450" y="495300"/>
                  </a:lnTo>
                  <a:close/>
                </a:path>
                <a:path w="5791200" h="1066800">
                  <a:moveTo>
                    <a:pt x="5759450" y="444500"/>
                  </a:moveTo>
                  <a:lnTo>
                    <a:pt x="5746750" y="444500"/>
                  </a:lnTo>
                  <a:lnTo>
                    <a:pt x="5746750" y="457200"/>
                  </a:lnTo>
                  <a:lnTo>
                    <a:pt x="5759450" y="457200"/>
                  </a:lnTo>
                  <a:lnTo>
                    <a:pt x="5759450" y="444500"/>
                  </a:lnTo>
                  <a:close/>
                </a:path>
                <a:path w="5791200" h="1066800">
                  <a:moveTo>
                    <a:pt x="5759450" y="393700"/>
                  </a:moveTo>
                  <a:lnTo>
                    <a:pt x="5746750" y="393700"/>
                  </a:lnTo>
                  <a:lnTo>
                    <a:pt x="5746750" y="406400"/>
                  </a:lnTo>
                  <a:lnTo>
                    <a:pt x="5759450" y="406400"/>
                  </a:lnTo>
                  <a:lnTo>
                    <a:pt x="5759450" y="393700"/>
                  </a:lnTo>
                  <a:close/>
                </a:path>
                <a:path w="5791200" h="1066800">
                  <a:moveTo>
                    <a:pt x="5759450" y="342900"/>
                  </a:moveTo>
                  <a:lnTo>
                    <a:pt x="5746750" y="342900"/>
                  </a:lnTo>
                  <a:lnTo>
                    <a:pt x="5746750" y="355600"/>
                  </a:lnTo>
                  <a:lnTo>
                    <a:pt x="5759450" y="355600"/>
                  </a:lnTo>
                  <a:lnTo>
                    <a:pt x="5759450" y="342900"/>
                  </a:lnTo>
                  <a:close/>
                </a:path>
                <a:path w="5791200" h="1066800">
                  <a:moveTo>
                    <a:pt x="5759450" y="292100"/>
                  </a:moveTo>
                  <a:lnTo>
                    <a:pt x="5746750" y="292100"/>
                  </a:lnTo>
                  <a:lnTo>
                    <a:pt x="5746750" y="304800"/>
                  </a:lnTo>
                  <a:lnTo>
                    <a:pt x="5759450" y="304800"/>
                  </a:lnTo>
                  <a:lnTo>
                    <a:pt x="5759450" y="292100"/>
                  </a:lnTo>
                  <a:close/>
                </a:path>
                <a:path w="5791200" h="1066800">
                  <a:moveTo>
                    <a:pt x="5759450" y="241300"/>
                  </a:moveTo>
                  <a:lnTo>
                    <a:pt x="5746750" y="241300"/>
                  </a:lnTo>
                  <a:lnTo>
                    <a:pt x="5746750" y="254000"/>
                  </a:lnTo>
                  <a:lnTo>
                    <a:pt x="5759450" y="254000"/>
                  </a:lnTo>
                  <a:lnTo>
                    <a:pt x="5759450" y="241300"/>
                  </a:lnTo>
                  <a:close/>
                </a:path>
                <a:path w="5791200" h="1066800">
                  <a:moveTo>
                    <a:pt x="5759450" y="190500"/>
                  </a:moveTo>
                  <a:lnTo>
                    <a:pt x="5746750" y="190500"/>
                  </a:lnTo>
                  <a:lnTo>
                    <a:pt x="5746750" y="203200"/>
                  </a:lnTo>
                  <a:lnTo>
                    <a:pt x="5759450" y="203200"/>
                  </a:lnTo>
                  <a:lnTo>
                    <a:pt x="5759450" y="190500"/>
                  </a:lnTo>
                  <a:close/>
                </a:path>
                <a:path w="5791200" h="1066800">
                  <a:moveTo>
                    <a:pt x="5759450" y="139700"/>
                  </a:moveTo>
                  <a:lnTo>
                    <a:pt x="5746750" y="139700"/>
                  </a:lnTo>
                  <a:lnTo>
                    <a:pt x="5746750" y="152400"/>
                  </a:lnTo>
                  <a:lnTo>
                    <a:pt x="5759450" y="152400"/>
                  </a:lnTo>
                  <a:lnTo>
                    <a:pt x="5759450" y="139700"/>
                  </a:lnTo>
                  <a:close/>
                </a:path>
                <a:path w="5791200" h="1066800">
                  <a:moveTo>
                    <a:pt x="5759450" y="88900"/>
                  </a:moveTo>
                  <a:lnTo>
                    <a:pt x="5746750" y="88900"/>
                  </a:lnTo>
                  <a:lnTo>
                    <a:pt x="5746750" y="101600"/>
                  </a:lnTo>
                  <a:lnTo>
                    <a:pt x="5759450" y="101600"/>
                  </a:lnTo>
                  <a:lnTo>
                    <a:pt x="5759450" y="88900"/>
                  </a:lnTo>
                  <a:close/>
                </a:path>
                <a:path w="5791200" h="1066800">
                  <a:moveTo>
                    <a:pt x="5791200" y="38100"/>
                  </a:moveTo>
                  <a:lnTo>
                    <a:pt x="5788203" y="23253"/>
                  </a:lnTo>
                  <a:lnTo>
                    <a:pt x="5780049" y="11150"/>
                  </a:lnTo>
                  <a:lnTo>
                    <a:pt x="5767946" y="2997"/>
                  </a:lnTo>
                  <a:lnTo>
                    <a:pt x="5753100" y="0"/>
                  </a:lnTo>
                  <a:lnTo>
                    <a:pt x="5738241" y="2997"/>
                  </a:lnTo>
                  <a:lnTo>
                    <a:pt x="5726138" y="11150"/>
                  </a:lnTo>
                  <a:lnTo>
                    <a:pt x="5717984" y="23253"/>
                  </a:lnTo>
                  <a:lnTo>
                    <a:pt x="5715000" y="38100"/>
                  </a:lnTo>
                  <a:lnTo>
                    <a:pt x="5717984" y="52959"/>
                  </a:lnTo>
                  <a:lnTo>
                    <a:pt x="5726138" y="65062"/>
                  </a:lnTo>
                  <a:lnTo>
                    <a:pt x="5738241" y="73215"/>
                  </a:lnTo>
                  <a:lnTo>
                    <a:pt x="5753100" y="76200"/>
                  </a:lnTo>
                  <a:lnTo>
                    <a:pt x="5767946" y="73215"/>
                  </a:lnTo>
                  <a:lnTo>
                    <a:pt x="5780049" y="65062"/>
                  </a:lnTo>
                  <a:lnTo>
                    <a:pt x="5788203" y="52959"/>
                  </a:lnTo>
                  <a:lnTo>
                    <a:pt x="5788634" y="50800"/>
                  </a:lnTo>
                  <a:lnTo>
                    <a:pt x="5791200" y="3810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50963" y="3064763"/>
              <a:ext cx="3992879" cy="410209"/>
            </a:xfrm>
            <a:custGeom>
              <a:avLst/>
              <a:gdLst/>
              <a:ahLst/>
              <a:cxnLst/>
              <a:rect l="l" t="t" r="r" b="b"/>
              <a:pathLst>
                <a:path w="3992879" h="410210">
                  <a:moveTo>
                    <a:pt x="3992879" y="409956"/>
                  </a:moveTo>
                  <a:lnTo>
                    <a:pt x="3992879" y="0"/>
                  </a:lnTo>
                  <a:lnTo>
                    <a:pt x="0" y="0"/>
                  </a:lnTo>
                  <a:lnTo>
                    <a:pt x="0" y="409956"/>
                  </a:lnTo>
                </a:path>
              </a:pathLst>
            </a:custGeom>
            <a:ln w="9144">
              <a:solidFill>
                <a:srgbClr val="7E7E7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59608" y="955547"/>
              <a:ext cx="581025" cy="664845"/>
            </a:xfrm>
            <a:custGeom>
              <a:avLst/>
              <a:gdLst/>
              <a:ahLst/>
              <a:cxnLst/>
              <a:rect l="l" t="t" r="r" b="b"/>
              <a:pathLst>
                <a:path w="581025" h="664844">
                  <a:moveTo>
                    <a:pt x="449580" y="0"/>
                  </a:moveTo>
                  <a:lnTo>
                    <a:pt x="74930" y="0"/>
                  </a:lnTo>
                  <a:lnTo>
                    <a:pt x="44005" y="30568"/>
                  </a:lnTo>
                  <a:lnTo>
                    <a:pt x="28524" y="45389"/>
                  </a:lnTo>
                  <a:lnTo>
                    <a:pt x="3009" y="73952"/>
                  </a:lnTo>
                  <a:lnTo>
                    <a:pt x="0" y="89535"/>
                  </a:lnTo>
                  <a:lnTo>
                    <a:pt x="0" y="664464"/>
                  </a:lnTo>
                  <a:lnTo>
                    <a:pt x="374650" y="664464"/>
                  </a:lnTo>
                  <a:lnTo>
                    <a:pt x="341871" y="632294"/>
                  </a:lnTo>
                  <a:lnTo>
                    <a:pt x="309118" y="602869"/>
                  </a:lnTo>
                  <a:lnTo>
                    <a:pt x="78613" y="591693"/>
                  </a:lnTo>
                  <a:lnTo>
                    <a:pt x="78613" y="74676"/>
                  </a:lnTo>
                  <a:lnTo>
                    <a:pt x="376555" y="74676"/>
                  </a:lnTo>
                  <a:lnTo>
                    <a:pt x="376555" y="444246"/>
                  </a:lnTo>
                  <a:lnTo>
                    <a:pt x="423113" y="392785"/>
                  </a:lnTo>
                  <a:lnTo>
                    <a:pt x="438277" y="377063"/>
                  </a:lnTo>
                  <a:lnTo>
                    <a:pt x="444004" y="371386"/>
                  </a:lnTo>
                  <a:lnTo>
                    <a:pt x="447446" y="365366"/>
                  </a:lnTo>
                  <a:lnTo>
                    <a:pt x="449135" y="358660"/>
                  </a:lnTo>
                  <a:lnTo>
                    <a:pt x="449580" y="350901"/>
                  </a:lnTo>
                  <a:lnTo>
                    <a:pt x="449580" y="0"/>
                  </a:lnTo>
                  <a:close/>
                </a:path>
                <a:path w="581025" h="664844">
                  <a:moveTo>
                    <a:pt x="580644" y="382905"/>
                  </a:moveTo>
                  <a:lnTo>
                    <a:pt x="569036" y="370306"/>
                  </a:lnTo>
                  <a:lnTo>
                    <a:pt x="556729" y="357530"/>
                  </a:lnTo>
                  <a:lnTo>
                    <a:pt x="529971" y="330708"/>
                  </a:lnTo>
                  <a:lnTo>
                    <a:pt x="368554" y="490982"/>
                  </a:lnTo>
                  <a:lnTo>
                    <a:pt x="357035" y="477342"/>
                  </a:lnTo>
                  <a:lnTo>
                    <a:pt x="323469" y="440690"/>
                  </a:lnTo>
                  <a:lnTo>
                    <a:pt x="309727" y="453237"/>
                  </a:lnTo>
                  <a:lnTo>
                    <a:pt x="296697" y="465607"/>
                  </a:lnTo>
                  <a:lnTo>
                    <a:pt x="272796" y="489077"/>
                  </a:lnTo>
                  <a:lnTo>
                    <a:pt x="298132" y="513499"/>
                  </a:lnTo>
                  <a:lnTo>
                    <a:pt x="374142" y="589788"/>
                  </a:lnTo>
                  <a:lnTo>
                    <a:pt x="408063" y="555320"/>
                  </a:lnTo>
                  <a:lnTo>
                    <a:pt x="476669" y="486359"/>
                  </a:lnTo>
                  <a:lnTo>
                    <a:pt x="580644" y="382905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8060" y="3458336"/>
            <a:ext cx="1563370" cy="1061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1145">
              <a:lnSpc>
                <a:spcPts val="2395"/>
              </a:lnSpc>
              <a:spcBef>
                <a:spcPts val="105"/>
              </a:spcBef>
            </a:pPr>
            <a:r>
              <a:rPr sz="2000" b="1" spc="85" dirty="0">
                <a:solidFill>
                  <a:srgbClr val="7500C0"/>
                </a:solidFill>
                <a:latin typeface="Arial"/>
                <a:cs typeface="Arial"/>
              </a:rPr>
              <a:t>n=1,350</a:t>
            </a:r>
            <a:endParaRPr sz="2000">
              <a:latin typeface="Arial"/>
              <a:cs typeface="Arial"/>
            </a:endParaRPr>
          </a:p>
          <a:p>
            <a:pPr marL="12700" marR="5080" indent="13335" algn="just">
              <a:lnSpc>
                <a:spcPts val="1920"/>
              </a:lnSpc>
              <a:spcBef>
                <a:spcPts val="55"/>
              </a:spcBef>
            </a:pPr>
            <a:r>
              <a:rPr sz="1600" spc="45" dirty="0">
                <a:latin typeface="Microsoft Sans Serif"/>
                <a:cs typeface="Microsoft Sans Serif"/>
              </a:rPr>
              <a:t>responses </a:t>
            </a:r>
            <a:r>
              <a:rPr sz="1600" spc="110" dirty="0">
                <a:latin typeface="Microsoft Sans Serif"/>
                <a:cs typeface="Microsoft Sans Serif"/>
              </a:rPr>
              <a:t>from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companies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spc="100" dirty="0">
                <a:latin typeface="Microsoft Sans Serif"/>
                <a:cs typeface="Microsoft Sans Serif"/>
              </a:rPr>
              <a:t>with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1bn+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in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60" dirty="0">
                <a:latin typeface="Microsoft Sans Serif"/>
                <a:cs typeface="Microsoft Sans Serif"/>
              </a:rPr>
              <a:t>revenue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5266" y="3575761"/>
            <a:ext cx="1988185" cy="574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5880" algn="ctr">
              <a:lnSpc>
                <a:spcPts val="2395"/>
              </a:lnSpc>
              <a:spcBef>
                <a:spcPts val="105"/>
              </a:spcBef>
            </a:pPr>
            <a:r>
              <a:rPr sz="2000" b="1" spc="175" dirty="0">
                <a:solidFill>
                  <a:srgbClr val="7500C0"/>
                </a:solidFill>
                <a:latin typeface="Arial"/>
                <a:cs typeface="Arial"/>
              </a:rPr>
              <a:t>60%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914"/>
              </a:lnSpc>
            </a:pPr>
            <a:r>
              <a:rPr sz="1600" spc="45" dirty="0">
                <a:latin typeface="Microsoft Sans Serif"/>
                <a:cs typeface="Microsoft Sans Serif"/>
              </a:rPr>
              <a:t>C-suite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respondents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4265" y="3578809"/>
            <a:ext cx="16643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6990" algn="ctr">
              <a:lnSpc>
                <a:spcPct val="100000"/>
              </a:lnSpc>
              <a:spcBef>
                <a:spcPts val="105"/>
              </a:spcBef>
            </a:pPr>
            <a:r>
              <a:rPr sz="2000" b="1" spc="-204" dirty="0">
                <a:solidFill>
                  <a:srgbClr val="7500C0"/>
                </a:solidFill>
                <a:latin typeface="Arial"/>
                <a:cs typeface="Arial"/>
              </a:rPr>
              <a:t>1</a:t>
            </a:r>
            <a:r>
              <a:rPr sz="2000" b="1" spc="210" dirty="0">
                <a:solidFill>
                  <a:srgbClr val="7500C0"/>
                </a:solidFill>
                <a:latin typeface="Arial"/>
                <a:cs typeface="Arial"/>
              </a:rPr>
              <a:t>3</a:t>
            </a:r>
            <a:r>
              <a:rPr sz="2000" b="1" spc="-15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600" spc="60" dirty="0">
                <a:latin typeface="Microsoft Sans Serif"/>
                <a:cs typeface="Microsoft Sans Serif"/>
              </a:rPr>
              <a:t>i</a:t>
            </a:r>
            <a:r>
              <a:rPr sz="1600" spc="80" dirty="0">
                <a:latin typeface="Microsoft Sans Serif"/>
                <a:cs typeface="Microsoft Sans Serif"/>
              </a:rPr>
              <a:t>ndustr</a:t>
            </a:r>
            <a:r>
              <a:rPr sz="1600" spc="60" dirty="0">
                <a:latin typeface="Microsoft Sans Serif"/>
                <a:cs typeface="Microsoft Sans Serif"/>
              </a:rPr>
              <a:t>i</a:t>
            </a:r>
            <a:r>
              <a:rPr sz="1600" spc="10" dirty="0">
                <a:latin typeface="Microsoft Sans Serif"/>
                <a:cs typeface="Microsoft Sans Serif"/>
              </a:rPr>
              <a:t>es</a:t>
            </a:r>
            <a:endParaRPr sz="16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600" spc="-15" dirty="0">
                <a:latin typeface="Microsoft Sans Serif"/>
                <a:cs typeface="Microsoft Sans Serif"/>
              </a:rPr>
              <a:t>a</a:t>
            </a:r>
            <a:r>
              <a:rPr sz="1600" spc="105" dirty="0">
                <a:latin typeface="Microsoft Sans Serif"/>
                <a:cs typeface="Microsoft Sans Serif"/>
              </a:rPr>
              <a:t>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2000" b="1" spc="-80" dirty="0">
                <a:solidFill>
                  <a:srgbClr val="7500C0"/>
                </a:solidFill>
                <a:latin typeface="Arial"/>
                <a:cs typeface="Arial"/>
              </a:rPr>
              <a:t>1</a:t>
            </a:r>
            <a:r>
              <a:rPr sz="2000" b="1" spc="-70" dirty="0">
                <a:solidFill>
                  <a:srgbClr val="7500C0"/>
                </a:solidFill>
                <a:latin typeface="Arial"/>
                <a:cs typeface="Arial"/>
              </a:rPr>
              <a:t>7</a:t>
            </a:r>
            <a:r>
              <a:rPr sz="2000" b="1" spc="-2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600" spc="120" dirty="0">
                <a:latin typeface="Microsoft Sans Serif"/>
                <a:cs typeface="Microsoft Sans Serif"/>
              </a:rPr>
              <a:t>c</a:t>
            </a:r>
            <a:r>
              <a:rPr sz="1600" spc="85" dirty="0">
                <a:latin typeface="Microsoft Sans Serif"/>
                <a:cs typeface="Microsoft Sans Serif"/>
              </a:rPr>
              <a:t>ou</a:t>
            </a:r>
            <a:r>
              <a:rPr sz="1600" spc="100" dirty="0">
                <a:latin typeface="Microsoft Sans Serif"/>
                <a:cs typeface="Microsoft Sans Serif"/>
              </a:rPr>
              <a:t>ntr</a:t>
            </a:r>
            <a:r>
              <a:rPr sz="1600" spc="60" dirty="0">
                <a:latin typeface="Microsoft Sans Serif"/>
                <a:cs typeface="Microsoft Sans Serif"/>
              </a:rPr>
              <a:t>i</a:t>
            </a:r>
            <a:r>
              <a:rPr sz="1600" spc="10" dirty="0">
                <a:latin typeface="Microsoft Sans Serif"/>
                <a:cs typeface="Microsoft Sans Serif"/>
              </a:rPr>
              <a:t>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8373" y="3558032"/>
            <a:ext cx="1090930" cy="17932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395"/>
              </a:lnSpc>
              <a:spcBef>
                <a:spcPts val="105"/>
              </a:spcBef>
            </a:pPr>
            <a:r>
              <a:rPr sz="2000" b="1" spc="80" dirty="0">
                <a:solidFill>
                  <a:srgbClr val="7500C0"/>
                </a:solidFill>
                <a:latin typeface="Arial"/>
                <a:cs typeface="Arial"/>
              </a:rPr>
              <a:t>n=108</a:t>
            </a:r>
            <a:endParaRPr sz="2000">
              <a:latin typeface="Arial"/>
              <a:cs typeface="Arial"/>
            </a:endParaRPr>
          </a:p>
          <a:p>
            <a:pPr marL="12700" marR="5080" indent="635" algn="ctr">
              <a:lnSpc>
                <a:spcPts val="1920"/>
              </a:lnSpc>
              <a:spcBef>
                <a:spcPts val="55"/>
              </a:spcBef>
            </a:pPr>
            <a:r>
              <a:rPr sz="1600" spc="45" dirty="0">
                <a:latin typeface="Microsoft Sans Serif"/>
                <a:cs typeface="Microsoft Sans Serif"/>
              </a:rPr>
              <a:t>responses 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110" dirty="0">
                <a:latin typeface="Microsoft Sans Serif"/>
                <a:cs typeface="Microsoft Sans Serif"/>
              </a:rPr>
              <a:t>from </a:t>
            </a:r>
            <a:r>
              <a:rPr sz="1600" spc="114" dirty="0">
                <a:latin typeface="Microsoft Sans Serif"/>
                <a:cs typeface="Microsoft Sans Serif"/>
              </a:rPr>
              <a:t> </a:t>
            </a:r>
            <a:r>
              <a:rPr sz="1600" spc="120" dirty="0">
                <a:latin typeface="Microsoft Sans Serif"/>
                <a:cs typeface="Microsoft Sans Serif"/>
              </a:rPr>
              <a:t>c</a:t>
            </a:r>
            <a:r>
              <a:rPr sz="1600" spc="114" dirty="0">
                <a:latin typeface="Microsoft Sans Serif"/>
                <a:cs typeface="Microsoft Sans Serif"/>
              </a:rPr>
              <a:t>om</a:t>
            </a:r>
            <a:r>
              <a:rPr sz="1600" spc="60" dirty="0">
                <a:latin typeface="Microsoft Sans Serif"/>
                <a:cs typeface="Microsoft Sans Serif"/>
              </a:rPr>
              <a:t>p</a:t>
            </a:r>
            <a:r>
              <a:rPr sz="1600" spc="55" dirty="0">
                <a:latin typeface="Microsoft Sans Serif"/>
                <a:cs typeface="Microsoft Sans Serif"/>
              </a:rPr>
              <a:t>a</a:t>
            </a:r>
            <a:r>
              <a:rPr sz="1600" spc="40" dirty="0">
                <a:latin typeface="Microsoft Sans Serif"/>
                <a:cs typeface="Microsoft Sans Serif"/>
              </a:rPr>
              <a:t>nies</a:t>
            </a:r>
            <a:endParaRPr sz="1600">
              <a:latin typeface="Microsoft Sans Serif"/>
              <a:cs typeface="Microsoft Sans Serif"/>
            </a:endParaRPr>
          </a:p>
          <a:p>
            <a:pPr marL="151130" marR="142240" indent="-1905" algn="ctr">
              <a:lnSpc>
                <a:spcPts val="1920"/>
              </a:lnSpc>
              <a:spcBef>
                <a:spcPts val="5"/>
              </a:spcBef>
            </a:pPr>
            <a:r>
              <a:rPr sz="1600" spc="100" dirty="0">
                <a:latin typeface="Microsoft Sans Serif"/>
                <a:cs typeface="Microsoft Sans Serif"/>
              </a:rPr>
              <a:t>with </a:t>
            </a:r>
            <a:r>
              <a:rPr sz="1600" spc="105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1bn+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in 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60" dirty="0">
                <a:latin typeface="Microsoft Sans Serif"/>
                <a:cs typeface="Microsoft Sans Serif"/>
              </a:rPr>
              <a:t>re</a:t>
            </a:r>
            <a:r>
              <a:rPr sz="1600" spc="70" dirty="0">
                <a:latin typeface="Microsoft Sans Serif"/>
                <a:cs typeface="Microsoft Sans Serif"/>
              </a:rPr>
              <a:t>v</a:t>
            </a:r>
            <a:r>
              <a:rPr sz="1600" spc="55" dirty="0">
                <a:latin typeface="Microsoft Sans Serif"/>
                <a:cs typeface="Microsoft Sans Serif"/>
              </a:rPr>
              <a:t>enue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47990" y="3575761"/>
            <a:ext cx="1988820" cy="574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4610" algn="ctr">
              <a:lnSpc>
                <a:spcPts val="2395"/>
              </a:lnSpc>
              <a:spcBef>
                <a:spcPts val="105"/>
              </a:spcBef>
            </a:pPr>
            <a:r>
              <a:rPr sz="2000" b="1" spc="40" dirty="0">
                <a:solidFill>
                  <a:srgbClr val="7500C0"/>
                </a:solidFill>
                <a:latin typeface="Arial"/>
                <a:cs typeface="Arial"/>
              </a:rPr>
              <a:t>57%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1914"/>
              </a:lnSpc>
            </a:pPr>
            <a:r>
              <a:rPr sz="1600" spc="45" dirty="0">
                <a:latin typeface="Microsoft Sans Serif"/>
                <a:cs typeface="Microsoft Sans Serif"/>
              </a:rPr>
              <a:t>C-suite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respondents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70209" y="3578809"/>
            <a:ext cx="940435" cy="571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2384" algn="ctr">
              <a:lnSpc>
                <a:spcPts val="2385"/>
              </a:lnSpc>
              <a:spcBef>
                <a:spcPts val="105"/>
              </a:spcBef>
            </a:pPr>
            <a:r>
              <a:rPr sz="2000" b="1" spc="-5" dirty="0">
                <a:solidFill>
                  <a:srgbClr val="7500C0"/>
                </a:solidFill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1905"/>
              </a:lnSpc>
            </a:pPr>
            <a:r>
              <a:rPr sz="1600" spc="75" dirty="0">
                <a:latin typeface="Microsoft Sans Serif"/>
                <a:cs typeface="Microsoft Sans Serif"/>
              </a:rPr>
              <a:t>countries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51748" y="920495"/>
            <a:ext cx="603885" cy="692150"/>
          </a:xfrm>
          <a:custGeom>
            <a:avLst/>
            <a:gdLst/>
            <a:ahLst/>
            <a:cxnLst/>
            <a:rect l="l" t="t" r="r" b="b"/>
            <a:pathLst>
              <a:path w="603884" h="692150">
                <a:moveTo>
                  <a:pt x="140208" y="111252"/>
                </a:moveTo>
                <a:lnTo>
                  <a:pt x="40894" y="134747"/>
                </a:lnTo>
                <a:lnTo>
                  <a:pt x="0" y="199390"/>
                </a:lnTo>
                <a:lnTo>
                  <a:pt x="64262" y="234696"/>
                </a:lnTo>
                <a:lnTo>
                  <a:pt x="140208" y="111252"/>
                </a:lnTo>
                <a:close/>
              </a:path>
              <a:path w="603884" h="692150">
                <a:moveTo>
                  <a:pt x="339852" y="586486"/>
                </a:moveTo>
                <a:lnTo>
                  <a:pt x="269494" y="586486"/>
                </a:lnTo>
                <a:lnTo>
                  <a:pt x="269494" y="533781"/>
                </a:lnTo>
                <a:lnTo>
                  <a:pt x="269494" y="510286"/>
                </a:lnTo>
                <a:lnTo>
                  <a:pt x="237934" y="492760"/>
                </a:lnTo>
                <a:lnTo>
                  <a:pt x="164084" y="451739"/>
                </a:lnTo>
                <a:lnTo>
                  <a:pt x="105410" y="492760"/>
                </a:lnTo>
                <a:lnTo>
                  <a:pt x="64516" y="428244"/>
                </a:lnTo>
                <a:lnTo>
                  <a:pt x="128905" y="387223"/>
                </a:lnTo>
                <a:lnTo>
                  <a:pt x="128905" y="270002"/>
                </a:lnTo>
                <a:lnTo>
                  <a:pt x="0" y="199644"/>
                </a:lnTo>
                <a:lnTo>
                  <a:pt x="29337" y="299339"/>
                </a:lnTo>
                <a:lnTo>
                  <a:pt x="58547" y="316865"/>
                </a:lnTo>
                <a:lnTo>
                  <a:pt x="58547" y="346202"/>
                </a:lnTo>
                <a:lnTo>
                  <a:pt x="29337" y="363728"/>
                </a:lnTo>
                <a:lnTo>
                  <a:pt x="0" y="463423"/>
                </a:lnTo>
                <a:lnTo>
                  <a:pt x="41021" y="527939"/>
                </a:lnTo>
                <a:lnTo>
                  <a:pt x="140589" y="551307"/>
                </a:lnTo>
                <a:lnTo>
                  <a:pt x="164084" y="533781"/>
                </a:lnTo>
                <a:lnTo>
                  <a:pt x="193421" y="551307"/>
                </a:lnTo>
                <a:lnTo>
                  <a:pt x="193421" y="586486"/>
                </a:lnTo>
                <a:lnTo>
                  <a:pt x="269494" y="656844"/>
                </a:lnTo>
                <a:lnTo>
                  <a:pt x="339852" y="656844"/>
                </a:lnTo>
                <a:lnTo>
                  <a:pt x="339852" y="586486"/>
                </a:lnTo>
                <a:close/>
              </a:path>
              <a:path w="603884" h="692150">
                <a:moveTo>
                  <a:pt x="533400" y="651764"/>
                </a:moveTo>
                <a:lnTo>
                  <a:pt x="385445" y="403098"/>
                </a:lnTo>
                <a:lnTo>
                  <a:pt x="396570" y="387299"/>
                </a:lnTo>
                <a:lnTo>
                  <a:pt x="405472" y="369976"/>
                </a:lnTo>
                <a:lnTo>
                  <a:pt x="406438" y="366903"/>
                </a:lnTo>
                <a:lnTo>
                  <a:pt x="411365" y="351155"/>
                </a:lnTo>
                <a:lnTo>
                  <a:pt x="413512" y="330835"/>
                </a:lnTo>
                <a:lnTo>
                  <a:pt x="405066" y="288518"/>
                </a:lnTo>
                <a:lnTo>
                  <a:pt x="382016" y="254101"/>
                </a:lnTo>
                <a:lnTo>
                  <a:pt x="347713" y="230974"/>
                </a:lnTo>
                <a:lnTo>
                  <a:pt x="305562" y="222504"/>
                </a:lnTo>
                <a:lnTo>
                  <a:pt x="285496" y="222504"/>
                </a:lnTo>
                <a:lnTo>
                  <a:pt x="337439" y="314833"/>
                </a:lnTo>
                <a:lnTo>
                  <a:pt x="337439" y="318770"/>
                </a:lnTo>
                <a:lnTo>
                  <a:pt x="341503" y="322834"/>
                </a:lnTo>
                <a:lnTo>
                  <a:pt x="341503" y="330835"/>
                </a:lnTo>
                <a:lnTo>
                  <a:pt x="338683" y="344944"/>
                </a:lnTo>
                <a:lnTo>
                  <a:pt x="331000" y="356400"/>
                </a:lnTo>
                <a:lnTo>
                  <a:pt x="319582" y="364096"/>
                </a:lnTo>
                <a:lnTo>
                  <a:pt x="305562" y="366903"/>
                </a:lnTo>
                <a:lnTo>
                  <a:pt x="294360" y="365531"/>
                </a:lnTo>
                <a:lnTo>
                  <a:pt x="285026" y="361911"/>
                </a:lnTo>
                <a:lnTo>
                  <a:pt x="277964" y="356781"/>
                </a:lnTo>
                <a:lnTo>
                  <a:pt x="273558" y="350901"/>
                </a:lnTo>
                <a:lnTo>
                  <a:pt x="221488" y="258572"/>
                </a:lnTo>
                <a:lnTo>
                  <a:pt x="210362" y="274383"/>
                </a:lnTo>
                <a:lnTo>
                  <a:pt x="201510" y="291706"/>
                </a:lnTo>
                <a:lnTo>
                  <a:pt x="195656" y="310527"/>
                </a:lnTo>
                <a:lnTo>
                  <a:pt x="193548" y="330835"/>
                </a:lnTo>
                <a:lnTo>
                  <a:pt x="202590" y="373164"/>
                </a:lnTo>
                <a:lnTo>
                  <a:pt x="227025" y="407581"/>
                </a:lnTo>
                <a:lnTo>
                  <a:pt x="262712" y="430707"/>
                </a:lnTo>
                <a:lnTo>
                  <a:pt x="305562" y="439166"/>
                </a:lnTo>
                <a:lnTo>
                  <a:pt x="325501" y="439166"/>
                </a:lnTo>
                <a:lnTo>
                  <a:pt x="469392" y="691896"/>
                </a:lnTo>
                <a:lnTo>
                  <a:pt x="533400" y="651764"/>
                </a:lnTo>
                <a:close/>
              </a:path>
              <a:path w="603884" h="692150">
                <a:moveTo>
                  <a:pt x="603504" y="199263"/>
                </a:moveTo>
                <a:lnTo>
                  <a:pt x="587502" y="169926"/>
                </a:lnTo>
                <a:lnTo>
                  <a:pt x="568325" y="134747"/>
                </a:lnTo>
                <a:lnTo>
                  <a:pt x="518477" y="123063"/>
                </a:lnTo>
                <a:lnTo>
                  <a:pt x="468630" y="111379"/>
                </a:lnTo>
                <a:lnTo>
                  <a:pt x="439293" y="123063"/>
                </a:lnTo>
                <a:lnTo>
                  <a:pt x="415925" y="111379"/>
                </a:lnTo>
                <a:lnTo>
                  <a:pt x="415925" y="76200"/>
                </a:lnTo>
                <a:lnTo>
                  <a:pt x="339725" y="0"/>
                </a:lnTo>
                <a:lnTo>
                  <a:pt x="269367" y="0"/>
                </a:lnTo>
                <a:lnTo>
                  <a:pt x="193040" y="76200"/>
                </a:lnTo>
                <a:lnTo>
                  <a:pt x="193040" y="111379"/>
                </a:lnTo>
                <a:lnTo>
                  <a:pt x="163830" y="123063"/>
                </a:lnTo>
                <a:lnTo>
                  <a:pt x="140335" y="111379"/>
                </a:lnTo>
                <a:lnTo>
                  <a:pt x="105156" y="169926"/>
                </a:lnTo>
                <a:lnTo>
                  <a:pt x="163830" y="210947"/>
                </a:lnTo>
                <a:lnTo>
                  <a:pt x="269367" y="152273"/>
                </a:lnTo>
                <a:lnTo>
                  <a:pt x="269367" y="123063"/>
                </a:lnTo>
                <a:lnTo>
                  <a:pt x="269367" y="76200"/>
                </a:lnTo>
                <a:lnTo>
                  <a:pt x="339725" y="76200"/>
                </a:lnTo>
                <a:lnTo>
                  <a:pt x="339725" y="152273"/>
                </a:lnTo>
                <a:lnTo>
                  <a:pt x="439293" y="210947"/>
                </a:lnTo>
                <a:lnTo>
                  <a:pt x="503809" y="169926"/>
                </a:lnTo>
                <a:lnTo>
                  <a:pt x="544830" y="234315"/>
                </a:lnTo>
                <a:lnTo>
                  <a:pt x="480441" y="269494"/>
                </a:lnTo>
                <a:lnTo>
                  <a:pt x="480441" y="386715"/>
                </a:lnTo>
                <a:lnTo>
                  <a:pt x="544830" y="427736"/>
                </a:lnTo>
                <a:lnTo>
                  <a:pt x="503809" y="492125"/>
                </a:lnTo>
                <a:lnTo>
                  <a:pt x="568325" y="527304"/>
                </a:lnTo>
                <a:lnTo>
                  <a:pt x="603504" y="462915"/>
                </a:lnTo>
                <a:lnTo>
                  <a:pt x="580009" y="363220"/>
                </a:lnTo>
                <a:lnTo>
                  <a:pt x="550799" y="345694"/>
                </a:lnTo>
                <a:lnTo>
                  <a:pt x="550799" y="316357"/>
                </a:lnTo>
                <a:lnTo>
                  <a:pt x="580009" y="298831"/>
                </a:lnTo>
                <a:lnTo>
                  <a:pt x="603504" y="199263"/>
                </a:lnTo>
                <a:close/>
              </a:path>
            </a:pathLst>
          </a:custGeom>
          <a:solidFill>
            <a:srgbClr val="00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18421" y="6547281"/>
            <a:ext cx="244983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900" spc="30" dirty="0">
                <a:solidFill>
                  <a:srgbClr val="363636"/>
                </a:solidFill>
                <a:latin typeface="Microsoft Sans Serif"/>
                <a:cs typeface="Microsoft Sans Serif"/>
              </a:rPr>
              <a:t>Source:</a:t>
            </a:r>
            <a:r>
              <a:rPr sz="900" spc="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Accenture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2019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Industry</a:t>
            </a:r>
            <a:r>
              <a:rPr sz="90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X.0</a:t>
            </a:r>
            <a:r>
              <a:rPr sz="90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20" dirty="0">
                <a:solidFill>
                  <a:srgbClr val="363636"/>
                </a:solidFill>
                <a:latin typeface="Microsoft Sans Serif"/>
                <a:cs typeface="Microsoft Sans Serif"/>
              </a:rPr>
              <a:t>Survey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115"/>
              </a:lnSpc>
            </a:pPr>
            <a:fld id="{81D60167-4931-47E6-BA6A-407CBD079E47}" type="slidenum">
              <a:rPr spc="70" dirty="0"/>
              <a:t>3</a:t>
            </a:fld>
            <a:endParaRPr spc="70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10057"/>
            <a:ext cx="45256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10" dirty="0">
                <a:solidFill>
                  <a:srgbClr val="000000"/>
                </a:solidFill>
                <a:latin typeface="Tahoma"/>
                <a:cs typeface="Tahoma"/>
              </a:rPr>
              <a:t>KEY</a:t>
            </a:r>
            <a:r>
              <a:rPr sz="4400" spc="-4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400" spc="409" dirty="0">
                <a:solidFill>
                  <a:srgbClr val="000000"/>
                </a:solidFill>
                <a:latin typeface="Tahoma"/>
                <a:cs typeface="Tahoma"/>
              </a:rPr>
              <a:t>C</a:t>
            </a:r>
            <a:r>
              <a:rPr sz="4400" spc="185" dirty="0">
                <a:solidFill>
                  <a:srgbClr val="000000"/>
                </a:solidFill>
                <a:latin typeface="Tahoma"/>
                <a:cs typeface="Tahoma"/>
              </a:rPr>
              <a:t>ONTACTS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3483" y="1819655"/>
            <a:ext cx="5328285" cy="2016760"/>
          </a:xfrm>
          <a:custGeom>
            <a:avLst/>
            <a:gdLst/>
            <a:ahLst/>
            <a:cxnLst/>
            <a:rect l="l" t="t" r="r" b="b"/>
            <a:pathLst>
              <a:path w="5328285" h="2016760">
                <a:moveTo>
                  <a:pt x="5327904" y="0"/>
                </a:moveTo>
                <a:lnTo>
                  <a:pt x="0" y="0"/>
                </a:lnTo>
                <a:lnTo>
                  <a:pt x="0" y="2016252"/>
                </a:lnTo>
                <a:lnTo>
                  <a:pt x="5327904" y="2016252"/>
                </a:lnTo>
                <a:lnTo>
                  <a:pt x="532790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3483" y="1819655"/>
            <a:ext cx="5328285" cy="201676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1934845" marR="2437130">
              <a:lnSpc>
                <a:spcPts val="1730"/>
              </a:lnSpc>
              <a:spcBef>
                <a:spcPts val="5"/>
              </a:spcBef>
            </a:pPr>
            <a:r>
              <a:rPr sz="1800" b="1" spc="40" dirty="0">
                <a:solidFill>
                  <a:srgbClr val="7500C0"/>
                </a:solidFill>
                <a:latin typeface="Tahoma"/>
                <a:cs typeface="Tahoma"/>
              </a:rPr>
              <a:t>Axel </a:t>
            </a:r>
            <a:r>
              <a:rPr sz="1800" b="1" spc="45" dirty="0">
                <a:solidFill>
                  <a:srgbClr val="7500C0"/>
                </a:solidFill>
                <a:latin typeface="Tahoma"/>
                <a:cs typeface="Tahoma"/>
              </a:rPr>
              <a:t> </a:t>
            </a:r>
            <a:r>
              <a:rPr sz="1800" b="1" spc="15" dirty="0">
                <a:solidFill>
                  <a:srgbClr val="7500C0"/>
                </a:solidFill>
                <a:latin typeface="Tahoma"/>
                <a:cs typeface="Tahoma"/>
              </a:rPr>
              <a:t>Sch</a:t>
            </a:r>
            <a:r>
              <a:rPr sz="1800" b="1" spc="20" dirty="0">
                <a:solidFill>
                  <a:srgbClr val="7500C0"/>
                </a:solidFill>
                <a:latin typeface="Tahoma"/>
                <a:cs typeface="Tahoma"/>
              </a:rPr>
              <a:t>m</a:t>
            </a:r>
            <a:r>
              <a:rPr sz="1800" b="1" spc="-5" dirty="0">
                <a:solidFill>
                  <a:srgbClr val="7500C0"/>
                </a:solidFill>
                <a:latin typeface="Tahoma"/>
                <a:cs typeface="Tahoma"/>
              </a:rPr>
              <a:t>idt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ahoma"/>
              <a:cs typeface="Tahoma"/>
            </a:endParaRPr>
          </a:p>
          <a:p>
            <a:pPr marL="1944370" marR="100965">
              <a:lnSpc>
                <a:spcPct val="105400"/>
              </a:lnSpc>
            </a:pPr>
            <a:r>
              <a:rPr sz="1400" b="1" spc="-15" dirty="0">
                <a:latin typeface="Arial"/>
                <a:cs typeface="Arial"/>
              </a:rPr>
              <a:t>S</a:t>
            </a:r>
            <a:r>
              <a:rPr sz="1400" b="1" spc="45" dirty="0">
                <a:latin typeface="Arial"/>
                <a:cs typeface="Arial"/>
              </a:rPr>
              <a:t>enior</a:t>
            </a:r>
            <a:r>
              <a:rPr sz="1400" b="1" spc="-125" dirty="0">
                <a:latin typeface="Arial"/>
                <a:cs typeface="Arial"/>
              </a:rPr>
              <a:t> </a:t>
            </a:r>
            <a:r>
              <a:rPr sz="1400" b="1" spc="75" dirty="0">
                <a:latin typeface="Arial"/>
                <a:cs typeface="Arial"/>
              </a:rPr>
              <a:t>Man</a:t>
            </a:r>
            <a:r>
              <a:rPr sz="1400" b="1" spc="65" dirty="0">
                <a:latin typeface="Arial"/>
                <a:cs typeface="Arial"/>
              </a:rPr>
              <a:t>a</a:t>
            </a:r>
            <a:r>
              <a:rPr sz="1400" b="1" spc="60" dirty="0">
                <a:latin typeface="Arial"/>
                <a:cs typeface="Arial"/>
              </a:rPr>
              <a:t>g</a:t>
            </a:r>
            <a:r>
              <a:rPr sz="1400" b="1" spc="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ng</a:t>
            </a:r>
            <a:r>
              <a:rPr sz="1400" b="1" spc="-125" dirty="0">
                <a:latin typeface="Arial"/>
                <a:cs typeface="Arial"/>
              </a:rPr>
              <a:t> </a:t>
            </a:r>
            <a:r>
              <a:rPr sz="1400" b="1" spc="50" dirty="0">
                <a:latin typeface="Arial"/>
                <a:cs typeface="Arial"/>
              </a:rPr>
              <a:t>Dire</a:t>
            </a:r>
            <a:r>
              <a:rPr sz="1400" b="1" spc="55" dirty="0">
                <a:latin typeface="Arial"/>
                <a:cs typeface="Arial"/>
              </a:rPr>
              <a:t>c</a:t>
            </a:r>
            <a:r>
              <a:rPr sz="1400" b="1" spc="80" dirty="0">
                <a:latin typeface="Arial"/>
                <a:cs typeface="Arial"/>
              </a:rPr>
              <a:t>t</a:t>
            </a:r>
            <a:r>
              <a:rPr sz="1400" b="1" spc="45" dirty="0">
                <a:latin typeface="Arial"/>
                <a:cs typeface="Arial"/>
              </a:rPr>
              <a:t>or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a</a:t>
            </a:r>
            <a:r>
              <a:rPr sz="1400" b="1" spc="30" dirty="0">
                <a:latin typeface="Arial"/>
                <a:cs typeface="Arial"/>
              </a:rPr>
              <a:t>nd  </a:t>
            </a:r>
            <a:r>
              <a:rPr sz="1400" b="1" spc="50" dirty="0">
                <a:latin typeface="Arial"/>
                <a:cs typeface="Arial"/>
              </a:rPr>
              <a:t>Indus</a:t>
            </a:r>
            <a:r>
              <a:rPr sz="1400" b="1" spc="20" dirty="0">
                <a:latin typeface="Arial"/>
                <a:cs typeface="Arial"/>
              </a:rPr>
              <a:t>t</a:t>
            </a:r>
            <a:r>
              <a:rPr sz="1400" b="1" spc="60" dirty="0">
                <a:latin typeface="Arial"/>
                <a:cs typeface="Arial"/>
              </a:rPr>
              <a:t>ry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Ma</a:t>
            </a:r>
            <a:r>
              <a:rPr sz="1400" b="1" spc="35" dirty="0">
                <a:latin typeface="Arial"/>
                <a:cs typeface="Arial"/>
              </a:rPr>
              <a:t>na</a:t>
            </a:r>
            <a:r>
              <a:rPr sz="1400" b="1" spc="60" dirty="0">
                <a:latin typeface="Arial"/>
                <a:cs typeface="Arial"/>
              </a:rPr>
              <a:t>g</a:t>
            </a:r>
            <a:r>
              <a:rPr sz="1400" b="1" spc="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ng</a:t>
            </a:r>
            <a:r>
              <a:rPr sz="1400" b="1" spc="-125" dirty="0">
                <a:latin typeface="Arial"/>
                <a:cs typeface="Arial"/>
              </a:rPr>
              <a:t> </a:t>
            </a:r>
            <a:r>
              <a:rPr sz="1400" b="1" spc="50" dirty="0">
                <a:latin typeface="Arial"/>
                <a:cs typeface="Arial"/>
              </a:rPr>
              <a:t>Dire</a:t>
            </a:r>
            <a:r>
              <a:rPr sz="1400" b="1" spc="55" dirty="0">
                <a:latin typeface="Arial"/>
                <a:cs typeface="Arial"/>
              </a:rPr>
              <a:t>c</a:t>
            </a:r>
            <a:r>
              <a:rPr sz="1400" b="1" spc="80" dirty="0">
                <a:latin typeface="Arial"/>
                <a:cs typeface="Arial"/>
              </a:rPr>
              <a:t>t</a:t>
            </a:r>
            <a:r>
              <a:rPr sz="1400" b="1" spc="45" dirty="0">
                <a:latin typeface="Arial"/>
                <a:cs typeface="Arial"/>
              </a:rPr>
              <a:t>or,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85" dirty="0">
                <a:latin typeface="Arial"/>
                <a:cs typeface="Arial"/>
              </a:rPr>
              <a:t>Mob</a:t>
            </a:r>
            <a:r>
              <a:rPr sz="1400" b="1" spc="20" dirty="0">
                <a:latin typeface="Arial"/>
                <a:cs typeface="Arial"/>
              </a:rPr>
              <a:t>i</a:t>
            </a:r>
            <a:r>
              <a:rPr sz="1400" b="1" spc="35" dirty="0">
                <a:latin typeface="Arial"/>
                <a:cs typeface="Arial"/>
              </a:rPr>
              <a:t>l</a:t>
            </a:r>
            <a:r>
              <a:rPr sz="1400" b="1" spc="25" dirty="0">
                <a:latin typeface="Arial"/>
                <a:cs typeface="Arial"/>
              </a:rPr>
              <a:t>i</a:t>
            </a:r>
            <a:r>
              <a:rPr sz="1400" b="1" spc="80" dirty="0">
                <a:latin typeface="Arial"/>
                <a:cs typeface="Arial"/>
              </a:rPr>
              <a:t>t</a:t>
            </a:r>
            <a:r>
              <a:rPr sz="1400" b="1" spc="35" dirty="0">
                <a:latin typeface="Arial"/>
                <a:cs typeface="Arial"/>
              </a:rPr>
              <a:t>y  </a:t>
            </a:r>
            <a:r>
              <a:rPr sz="1400" u="sng" spc="60" dirty="0">
                <a:solidFill>
                  <a:srgbClr val="2800FF"/>
                </a:solidFill>
                <a:uFill>
                  <a:solidFill>
                    <a:srgbClr val="2800FF"/>
                  </a:solidFill>
                </a:uFill>
                <a:latin typeface="Microsoft Sans Serif"/>
                <a:cs typeface="Microsoft Sans Serif"/>
                <a:hlinkClick r:id="rId2"/>
              </a:rPr>
              <a:t>axel.schmidt@accenture.com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61416" y="2087879"/>
            <a:ext cx="3566160" cy="1388745"/>
            <a:chOff x="661416" y="2087879"/>
            <a:chExt cx="3566160" cy="1388745"/>
          </a:xfrm>
        </p:grpSpPr>
        <p:sp>
          <p:nvSpPr>
            <p:cNvPr id="6" name="object 6"/>
            <p:cNvSpPr/>
            <p:nvPr/>
          </p:nvSpPr>
          <p:spPr>
            <a:xfrm>
              <a:off x="2378964" y="2679191"/>
              <a:ext cx="1848485" cy="0"/>
            </a:xfrm>
            <a:custGeom>
              <a:avLst/>
              <a:gdLst/>
              <a:ahLst/>
              <a:cxnLst/>
              <a:rect l="l" t="t" r="r" b="b"/>
              <a:pathLst>
                <a:path w="1848485">
                  <a:moveTo>
                    <a:pt x="1848103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7D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416" y="2087879"/>
              <a:ext cx="1440180" cy="138836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5940552" y="3998976"/>
            <a:ext cx="5328285" cy="2016760"/>
          </a:xfrm>
          <a:custGeom>
            <a:avLst/>
            <a:gdLst/>
            <a:ahLst/>
            <a:cxnLst/>
            <a:rect l="l" t="t" r="r" b="b"/>
            <a:pathLst>
              <a:path w="5328284" h="2016760">
                <a:moveTo>
                  <a:pt x="5327904" y="0"/>
                </a:moveTo>
                <a:lnTo>
                  <a:pt x="0" y="0"/>
                </a:lnTo>
                <a:lnTo>
                  <a:pt x="0" y="2016252"/>
                </a:lnTo>
                <a:lnTo>
                  <a:pt x="5327904" y="2016252"/>
                </a:lnTo>
                <a:lnTo>
                  <a:pt x="532790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40552" y="3998976"/>
            <a:ext cx="5328285" cy="201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008505">
              <a:lnSpc>
                <a:spcPct val="100000"/>
              </a:lnSpc>
              <a:spcBef>
                <a:spcPts val="1445"/>
              </a:spcBef>
            </a:pPr>
            <a:r>
              <a:rPr sz="1800" b="1" spc="40" dirty="0">
                <a:solidFill>
                  <a:srgbClr val="7500C0"/>
                </a:solidFill>
                <a:latin typeface="Tahoma"/>
                <a:cs typeface="Tahoma"/>
              </a:rPr>
              <a:t>Aa</a:t>
            </a:r>
            <a:r>
              <a:rPr sz="1800" b="1" spc="35" dirty="0">
                <a:solidFill>
                  <a:srgbClr val="7500C0"/>
                </a:solidFill>
                <a:latin typeface="Tahoma"/>
                <a:cs typeface="Tahoma"/>
              </a:rPr>
              <a:t>r</a:t>
            </a:r>
            <a:r>
              <a:rPr sz="1800" b="1" spc="-5" dirty="0">
                <a:solidFill>
                  <a:srgbClr val="7500C0"/>
                </a:solidFill>
                <a:latin typeface="Tahoma"/>
                <a:cs typeface="Tahoma"/>
              </a:rPr>
              <a:t>ohi</a:t>
            </a:r>
            <a:r>
              <a:rPr sz="1800" b="1" spc="-204" dirty="0">
                <a:solidFill>
                  <a:srgbClr val="7500C0"/>
                </a:solidFill>
                <a:latin typeface="Tahoma"/>
                <a:cs typeface="Tahoma"/>
              </a:rPr>
              <a:t> </a:t>
            </a:r>
            <a:r>
              <a:rPr sz="1800" b="1" spc="25" dirty="0">
                <a:solidFill>
                  <a:srgbClr val="7500C0"/>
                </a:solidFill>
                <a:latin typeface="Tahoma"/>
                <a:cs typeface="Tahoma"/>
              </a:rPr>
              <a:t>S</a:t>
            </a:r>
            <a:r>
              <a:rPr sz="1800" b="1" spc="30" dirty="0">
                <a:solidFill>
                  <a:srgbClr val="7500C0"/>
                </a:solidFill>
                <a:latin typeface="Tahoma"/>
                <a:cs typeface="Tahoma"/>
              </a:rPr>
              <a:t>e</a:t>
            </a:r>
            <a:r>
              <a:rPr sz="1800" b="1" spc="-20" dirty="0">
                <a:solidFill>
                  <a:srgbClr val="7500C0"/>
                </a:solidFill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ahoma"/>
              <a:cs typeface="Tahoma"/>
            </a:endParaRPr>
          </a:p>
          <a:p>
            <a:pPr marL="199898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Principal,</a:t>
            </a:r>
            <a:endParaRPr sz="1400">
              <a:latin typeface="Arial"/>
              <a:cs typeface="Arial"/>
            </a:endParaRPr>
          </a:p>
          <a:p>
            <a:pPr marL="1998980">
              <a:lnSpc>
                <a:spcPts val="1670"/>
              </a:lnSpc>
              <a:spcBef>
                <a:spcPts val="204"/>
              </a:spcBef>
            </a:pPr>
            <a:r>
              <a:rPr sz="1400" b="1" spc="30" dirty="0">
                <a:latin typeface="Arial"/>
                <a:cs typeface="Arial"/>
              </a:rPr>
              <a:t>Though</a:t>
            </a:r>
            <a:r>
              <a:rPr sz="1400" b="1" spc="90" dirty="0">
                <a:latin typeface="Arial"/>
                <a:cs typeface="Arial"/>
              </a:rPr>
              <a:t>t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Leadershi</a:t>
            </a:r>
            <a:r>
              <a:rPr sz="1400" b="1" spc="30" dirty="0">
                <a:latin typeface="Arial"/>
                <a:cs typeface="Arial"/>
              </a:rPr>
              <a:t>p</a:t>
            </a:r>
            <a:r>
              <a:rPr sz="1400" b="1" spc="50" dirty="0">
                <a:latin typeface="Arial"/>
                <a:cs typeface="Arial"/>
              </a:rPr>
              <a:t>,</a:t>
            </a:r>
            <a:r>
              <a:rPr sz="1400" b="1" spc="-125" dirty="0">
                <a:latin typeface="Arial"/>
                <a:cs typeface="Arial"/>
              </a:rPr>
              <a:t> </a:t>
            </a:r>
            <a:r>
              <a:rPr sz="1400" b="1" spc="50" dirty="0">
                <a:latin typeface="Arial"/>
                <a:cs typeface="Arial"/>
              </a:rPr>
              <a:t>Indus</a:t>
            </a:r>
            <a:r>
              <a:rPr sz="1400" b="1" spc="20" dirty="0">
                <a:latin typeface="Arial"/>
                <a:cs typeface="Arial"/>
              </a:rPr>
              <a:t>t</a:t>
            </a:r>
            <a:r>
              <a:rPr sz="1400" b="1" spc="60" dirty="0">
                <a:latin typeface="Arial"/>
                <a:cs typeface="Arial"/>
              </a:rPr>
              <a:t>ry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145" dirty="0">
                <a:latin typeface="Arial"/>
                <a:cs typeface="Arial"/>
              </a:rPr>
              <a:t>X.0</a:t>
            </a:r>
            <a:endParaRPr sz="1400">
              <a:latin typeface="Arial"/>
              <a:cs typeface="Arial"/>
            </a:endParaRPr>
          </a:p>
          <a:p>
            <a:pPr marL="1998980">
              <a:lnSpc>
                <a:spcPts val="1670"/>
              </a:lnSpc>
            </a:pPr>
            <a:r>
              <a:rPr sz="1400" u="heavy" spc="50" dirty="0">
                <a:solidFill>
                  <a:srgbClr val="2800FF"/>
                </a:solidFill>
                <a:uFill>
                  <a:solidFill>
                    <a:srgbClr val="2800FF"/>
                  </a:solidFill>
                </a:uFill>
                <a:latin typeface="Microsoft Sans Serif"/>
                <a:cs typeface="Microsoft Sans Serif"/>
                <a:hlinkClick r:id="rId4"/>
              </a:rPr>
              <a:t>aarohi.sen@accenture.com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31635" y="4277867"/>
            <a:ext cx="3506470" cy="1440180"/>
            <a:chOff x="6231635" y="4277867"/>
            <a:chExt cx="3506470" cy="1440180"/>
          </a:xfrm>
        </p:grpSpPr>
        <p:sp>
          <p:nvSpPr>
            <p:cNvPr id="11" name="object 11"/>
            <p:cNvSpPr/>
            <p:nvPr/>
          </p:nvSpPr>
          <p:spPr>
            <a:xfrm>
              <a:off x="7947659" y="4863083"/>
              <a:ext cx="1790700" cy="0"/>
            </a:xfrm>
            <a:custGeom>
              <a:avLst/>
              <a:gdLst/>
              <a:ahLst/>
              <a:cxnLst/>
              <a:rect l="l" t="t" r="r" b="b"/>
              <a:pathLst>
                <a:path w="1790700">
                  <a:moveTo>
                    <a:pt x="1790192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7D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31635" y="4277867"/>
              <a:ext cx="1440180" cy="1440180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381761" y="6296405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30000" y="0"/>
                </a:lnTo>
              </a:path>
            </a:pathLst>
          </a:custGeom>
          <a:ln w="28956">
            <a:solidFill>
              <a:srgbClr val="7D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340" y="3998976"/>
            <a:ext cx="5328285" cy="2016760"/>
          </a:xfrm>
          <a:custGeom>
            <a:avLst/>
            <a:gdLst/>
            <a:ahLst/>
            <a:cxnLst/>
            <a:rect l="l" t="t" r="r" b="b"/>
            <a:pathLst>
              <a:path w="5328285" h="2016760">
                <a:moveTo>
                  <a:pt x="5327904" y="0"/>
                </a:moveTo>
                <a:lnTo>
                  <a:pt x="0" y="0"/>
                </a:lnTo>
                <a:lnTo>
                  <a:pt x="0" y="2016252"/>
                </a:lnTo>
                <a:lnTo>
                  <a:pt x="5327904" y="2016252"/>
                </a:lnTo>
                <a:lnTo>
                  <a:pt x="532790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4340" y="3998976"/>
            <a:ext cx="5328285" cy="201676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931670" marR="2381250">
              <a:lnSpc>
                <a:spcPct val="8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7500C0"/>
                </a:solidFill>
                <a:latin typeface="Tahoma"/>
                <a:cs typeface="Tahoma"/>
              </a:rPr>
              <a:t>Raghav </a:t>
            </a:r>
            <a:r>
              <a:rPr sz="1800" b="1" spc="-5" dirty="0">
                <a:solidFill>
                  <a:srgbClr val="7500C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7500C0"/>
                </a:solidFill>
                <a:latin typeface="Tahoma"/>
                <a:cs typeface="Tahoma"/>
              </a:rPr>
              <a:t>Nar</a:t>
            </a:r>
            <a:r>
              <a:rPr sz="1800" b="1" spc="5" dirty="0">
                <a:solidFill>
                  <a:srgbClr val="7500C0"/>
                </a:solidFill>
                <a:latin typeface="Tahoma"/>
                <a:cs typeface="Tahoma"/>
              </a:rPr>
              <a:t>s</a:t>
            </a:r>
            <a:r>
              <a:rPr sz="1800" b="1" spc="-20" dirty="0">
                <a:solidFill>
                  <a:srgbClr val="7500C0"/>
                </a:solidFill>
                <a:latin typeface="Tahoma"/>
                <a:cs typeface="Tahoma"/>
              </a:rPr>
              <a:t>ala</a:t>
            </a:r>
            <a:r>
              <a:rPr sz="1800" b="1" spc="40" dirty="0">
                <a:solidFill>
                  <a:srgbClr val="7500C0"/>
                </a:solidFill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ahoma"/>
              <a:cs typeface="Tahoma"/>
            </a:endParaRPr>
          </a:p>
          <a:p>
            <a:pPr marL="1931670">
              <a:lnSpc>
                <a:spcPct val="100000"/>
              </a:lnSpc>
            </a:pPr>
            <a:r>
              <a:rPr sz="1400" b="1" spc="75" dirty="0">
                <a:latin typeface="Arial"/>
                <a:cs typeface="Arial"/>
              </a:rPr>
              <a:t>Man</a:t>
            </a:r>
            <a:r>
              <a:rPr sz="1400" b="1" spc="65" dirty="0">
                <a:latin typeface="Arial"/>
                <a:cs typeface="Arial"/>
              </a:rPr>
              <a:t>a</a:t>
            </a:r>
            <a:r>
              <a:rPr sz="1400" b="1" spc="60" dirty="0">
                <a:latin typeface="Arial"/>
                <a:cs typeface="Arial"/>
              </a:rPr>
              <a:t>g</a:t>
            </a:r>
            <a:r>
              <a:rPr sz="1400" b="1" spc="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ng</a:t>
            </a:r>
            <a:r>
              <a:rPr sz="1400" b="1" spc="-125" dirty="0">
                <a:latin typeface="Arial"/>
                <a:cs typeface="Arial"/>
              </a:rPr>
              <a:t> </a:t>
            </a:r>
            <a:r>
              <a:rPr sz="1400" b="1" spc="50" dirty="0">
                <a:latin typeface="Arial"/>
                <a:cs typeface="Arial"/>
              </a:rPr>
              <a:t>Dire</a:t>
            </a:r>
            <a:r>
              <a:rPr sz="1400" b="1" spc="55" dirty="0">
                <a:latin typeface="Arial"/>
                <a:cs typeface="Arial"/>
              </a:rPr>
              <a:t>c</a:t>
            </a:r>
            <a:r>
              <a:rPr sz="1400" b="1" spc="80" dirty="0">
                <a:latin typeface="Arial"/>
                <a:cs typeface="Arial"/>
              </a:rPr>
              <a:t>t</a:t>
            </a:r>
            <a:r>
              <a:rPr sz="1400" b="1" spc="45" dirty="0">
                <a:latin typeface="Arial"/>
                <a:cs typeface="Arial"/>
              </a:rPr>
              <a:t>or,</a:t>
            </a:r>
            <a:endParaRPr sz="1400">
              <a:latin typeface="Arial"/>
              <a:cs typeface="Arial"/>
            </a:endParaRPr>
          </a:p>
          <a:p>
            <a:pPr marL="1931670">
              <a:lnSpc>
                <a:spcPct val="100000"/>
              </a:lnSpc>
              <a:spcBef>
                <a:spcPts val="204"/>
              </a:spcBef>
            </a:pPr>
            <a:r>
              <a:rPr sz="1400" b="1" spc="40" dirty="0">
                <a:latin typeface="Arial"/>
                <a:cs typeface="Arial"/>
              </a:rPr>
              <a:t>global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35" dirty="0">
                <a:latin typeface="Arial"/>
                <a:cs typeface="Arial"/>
              </a:rPr>
              <a:t>R</a:t>
            </a:r>
            <a:r>
              <a:rPr sz="1400" b="1" spc="35" dirty="0">
                <a:latin typeface="Arial"/>
                <a:cs typeface="Arial"/>
              </a:rPr>
              <a:t>esea</a:t>
            </a:r>
            <a:r>
              <a:rPr sz="1400" b="1" spc="50" dirty="0">
                <a:latin typeface="Arial"/>
                <a:cs typeface="Arial"/>
              </a:rPr>
              <a:t>rch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50" dirty="0">
                <a:latin typeface="Arial"/>
                <a:cs typeface="Arial"/>
              </a:rPr>
              <a:t>lead,</a:t>
            </a:r>
            <a:r>
              <a:rPr sz="1400" b="1" spc="-110" dirty="0">
                <a:latin typeface="Arial"/>
                <a:cs typeface="Arial"/>
              </a:rPr>
              <a:t> </a:t>
            </a:r>
            <a:r>
              <a:rPr sz="1400" b="1" spc="50" dirty="0">
                <a:latin typeface="Arial"/>
                <a:cs typeface="Arial"/>
              </a:rPr>
              <a:t>Indus</a:t>
            </a:r>
            <a:r>
              <a:rPr sz="1400" b="1" spc="20" dirty="0">
                <a:latin typeface="Arial"/>
                <a:cs typeface="Arial"/>
              </a:rPr>
              <a:t>t</a:t>
            </a:r>
            <a:r>
              <a:rPr sz="1400" b="1" spc="60" dirty="0">
                <a:latin typeface="Arial"/>
                <a:cs typeface="Arial"/>
              </a:rPr>
              <a:t>ry</a:t>
            </a:r>
            <a:r>
              <a:rPr sz="1400" b="1" spc="-125" dirty="0">
                <a:latin typeface="Arial"/>
                <a:cs typeface="Arial"/>
              </a:rPr>
              <a:t> </a:t>
            </a:r>
            <a:r>
              <a:rPr sz="1400" b="1" spc="145" dirty="0">
                <a:latin typeface="Arial"/>
                <a:cs typeface="Arial"/>
              </a:rPr>
              <a:t>X.0</a:t>
            </a:r>
            <a:endParaRPr sz="1400">
              <a:latin typeface="Arial"/>
              <a:cs typeface="Arial"/>
            </a:endParaRPr>
          </a:p>
          <a:p>
            <a:pPr marL="1931670">
              <a:lnSpc>
                <a:spcPct val="100000"/>
              </a:lnSpc>
              <a:spcBef>
                <a:spcPts val="170"/>
              </a:spcBef>
            </a:pPr>
            <a:r>
              <a:rPr sz="1400" u="sng" spc="45" dirty="0">
                <a:solidFill>
                  <a:srgbClr val="2800FF"/>
                </a:solidFill>
                <a:uFill>
                  <a:solidFill>
                    <a:srgbClr val="2800FF"/>
                  </a:solidFill>
                </a:uFill>
                <a:latin typeface="Microsoft Sans Serif"/>
                <a:cs typeface="Microsoft Sans Serif"/>
                <a:hlinkClick r:id="rId6"/>
              </a:rPr>
              <a:t>raghav.narsalay@accenture.com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61416" y="4309871"/>
            <a:ext cx="3552190" cy="1440180"/>
            <a:chOff x="661416" y="4309871"/>
            <a:chExt cx="3552190" cy="144018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1416" y="4309871"/>
              <a:ext cx="1432686" cy="144018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365248" y="4846319"/>
              <a:ext cx="1848485" cy="0"/>
            </a:xfrm>
            <a:custGeom>
              <a:avLst/>
              <a:gdLst/>
              <a:ahLst/>
              <a:cxnLst/>
              <a:rect l="l" t="t" r="r" b="b"/>
              <a:pathLst>
                <a:path w="1848485">
                  <a:moveTo>
                    <a:pt x="1848103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7D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5922264" y="1816607"/>
            <a:ext cx="5328285" cy="2016760"/>
          </a:xfrm>
          <a:custGeom>
            <a:avLst/>
            <a:gdLst/>
            <a:ahLst/>
            <a:cxnLst/>
            <a:rect l="l" t="t" r="r" b="b"/>
            <a:pathLst>
              <a:path w="5328284" h="2016760">
                <a:moveTo>
                  <a:pt x="5327903" y="0"/>
                </a:moveTo>
                <a:lnTo>
                  <a:pt x="0" y="0"/>
                </a:lnTo>
                <a:lnTo>
                  <a:pt x="0" y="2016252"/>
                </a:lnTo>
                <a:lnTo>
                  <a:pt x="5327903" y="2016252"/>
                </a:lnTo>
                <a:lnTo>
                  <a:pt x="532790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22264" y="1816607"/>
            <a:ext cx="5328285" cy="201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1936114">
              <a:lnSpc>
                <a:spcPts val="1945"/>
              </a:lnSpc>
            </a:pPr>
            <a:r>
              <a:rPr sz="1800" b="1" spc="-15" dirty="0">
                <a:solidFill>
                  <a:srgbClr val="7500C0"/>
                </a:solidFill>
                <a:latin typeface="Tahoma"/>
                <a:cs typeface="Tahoma"/>
              </a:rPr>
              <a:t>Jean</a:t>
            </a:r>
            <a:endParaRPr sz="1800">
              <a:latin typeface="Tahoma"/>
              <a:cs typeface="Tahoma"/>
            </a:endParaRPr>
          </a:p>
          <a:p>
            <a:pPr marL="1936114">
              <a:lnSpc>
                <a:spcPts val="1945"/>
              </a:lnSpc>
            </a:pPr>
            <a:r>
              <a:rPr sz="1800" b="1" spc="20" dirty="0">
                <a:solidFill>
                  <a:srgbClr val="7500C0"/>
                </a:solidFill>
                <a:latin typeface="Tahoma"/>
                <a:cs typeface="Tahoma"/>
              </a:rPr>
              <a:t>Cabanes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ahoma"/>
              <a:cs typeface="Tahoma"/>
            </a:endParaRPr>
          </a:p>
          <a:p>
            <a:pPr marL="1945005">
              <a:lnSpc>
                <a:spcPct val="100000"/>
              </a:lnSpc>
            </a:pPr>
            <a:r>
              <a:rPr sz="1400" b="1" spc="75" dirty="0">
                <a:latin typeface="Arial"/>
                <a:cs typeface="Arial"/>
              </a:rPr>
              <a:t>Man</a:t>
            </a:r>
            <a:r>
              <a:rPr sz="1400" b="1" spc="65" dirty="0">
                <a:latin typeface="Arial"/>
                <a:cs typeface="Arial"/>
              </a:rPr>
              <a:t>a</a:t>
            </a:r>
            <a:r>
              <a:rPr sz="1400" b="1" spc="60" dirty="0">
                <a:latin typeface="Arial"/>
                <a:cs typeface="Arial"/>
              </a:rPr>
              <a:t>g</a:t>
            </a:r>
            <a:r>
              <a:rPr sz="1400" b="1" spc="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ng</a:t>
            </a:r>
            <a:r>
              <a:rPr sz="1400" b="1" spc="-125" dirty="0">
                <a:latin typeface="Arial"/>
                <a:cs typeface="Arial"/>
              </a:rPr>
              <a:t> </a:t>
            </a:r>
            <a:r>
              <a:rPr sz="1400" b="1" spc="50" dirty="0">
                <a:latin typeface="Arial"/>
                <a:cs typeface="Arial"/>
              </a:rPr>
              <a:t>Dire</a:t>
            </a:r>
            <a:r>
              <a:rPr sz="1400" b="1" spc="55" dirty="0">
                <a:latin typeface="Arial"/>
                <a:cs typeface="Arial"/>
              </a:rPr>
              <a:t>c</a:t>
            </a:r>
            <a:r>
              <a:rPr sz="1400" b="1" spc="80" dirty="0">
                <a:latin typeface="Arial"/>
                <a:cs typeface="Arial"/>
              </a:rPr>
              <a:t>t</a:t>
            </a:r>
            <a:r>
              <a:rPr sz="1400" b="1" spc="45" dirty="0">
                <a:latin typeface="Arial"/>
                <a:cs typeface="Arial"/>
              </a:rPr>
              <a:t>or,</a:t>
            </a:r>
            <a:endParaRPr sz="1400">
              <a:latin typeface="Arial"/>
              <a:cs typeface="Arial"/>
            </a:endParaRPr>
          </a:p>
          <a:p>
            <a:pPr marL="1945005">
              <a:lnSpc>
                <a:spcPct val="100000"/>
              </a:lnSpc>
              <a:spcBef>
                <a:spcPts val="204"/>
              </a:spcBef>
            </a:pPr>
            <a:r>
              <a:rPr sz="1400" b="1" spc="40" dirty="0">
                <a:latin typeface="Arial"/>
                <a:cs typeface="Arial"/>
              </a:rPr>
              <a:t>global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50" dirty="0">
                <a:latin typeface="Arial"/>
                <a:cs typeface="Arial"/>
              </a:rPr>
              <a:t>Indus</a:t>
            </a:r>
            <a:r>
              <a:rPr sz="1400" b="1" spc="20" dirty="0">
                <a:latin typeface="Arial"/>
                <a:cs typeface="Arial"/>
              </a:rPr>
              <a:t>t</a:t>
            </a:r>
            <a:r>
              <a:rPr sz="1400" b="1" spc="60" dirty="0">
                <a:latin typeface="Arial"/>
                <a:cs typeface="Arial"/>
              </a:rPr>
              <a:t>r</a:t>
            </a:r>
            <a:r>
              <a:rPr sz="1400" b="1" spc="3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a</a:t>
            </a:r>
            <a:r>
              <a:rPr sz="1400" b="1" spc="35" dirty="0">
                <a:latin typeface="Arial"/>
                <a:cs typeface="Arial"/>
              </a:rPr>
              <a:t>l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-65" dirty="0">
                <a:latin typeface="Arial"/>
                <a:cs typeface="Arial"/>
              </a:rPr>
              <a:t>E</a:t>
            </a:r>
            <a:r>
              <a:rPr sz="1400" b="1" spc="40" dirty="0">
                <a:latin typeface="Arial"/>
                <a:cs typeface="Arial"/>
              </a:rPr>
              <a:t>quip</a:t>
            </a:r>
            <a:r>
              <a:rPr sz="1400" b="1" spc="65" dirty="0">
                <a:latin typeface="Arial"/>
                <a:cs typeface="Arial"/>
              </a:rPr>
              <a:t>ment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spc="50" dirty="0">
                <a:latin typeface="Arial"/>
                <a:cs typeface="Arial"/>
              </a:rPr>
              <a:t>lead,</a:t>
            </a:r>
            <a:endParaRPr sz="1400">
              <a:latin typeface="Arial"/>
              <a:cs typeface="Arial"/>
            </a:endParaRPr>
          </a:p>
          <a:p>
            <a:pPr marL="1945005">
              <a:lnSpc>
                <a:spcPct val="100000"/>
              </a:lnSpc>
              <a:spcBef>
                <a:spcPts val="165"/>
              </a:spcBef>
            </a:pPr>
            <a:r>
              <a:rPr sz="1400" u="sng" spc="50" dirty="0">
                <a:solidFill>
                  <a:srgbClr val="2800FF"/>
                </a:solidFill>
                <a:uFill>
                  <a:solidFill>
                    <a:srgbClr val="2800FF"/>
                  </a:solidFill>
                </a:uFill>
                <a:latin typeface="Microsoft Sans Serif"/>
                <a:cs typeface="Microsoft Sans Serif"/>
                <a:hlinkClick r:id="rId8"/>
              </a:rPr>
              <a:t>jean.cabanes@accenture.com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158484" y="2023872"/>
            <a:ext cx="3547745" cy="1583690"/>
            <a:chOff x="6158484" y="2023872"/>
            <a:chExt cx="3547745" cy="1583690"/>
          </a:xfrm>
        </p:grpSpPr>
        <p:sp>
          <p:nvSpPr>
            <p:cNvPr id="22" name="object 22"/>
            <p:cNvSpPr/>
            <p:nvPr/>
          </p:nvSpPr>
          <p:spPr>
            <a:xfrm>
              <a:off x="7857744" y="2676144"/>
              <a:ext cx="1848485" cy="0"/>
            </a:xfrm>
            <a:custGeom>
              <a:avLst/>
              <a:gdLst/>
              <a:ahLst/>
              <a:cxnLst/>
              <a:rect l="l" t="t" r="r" b="b"/>
              <a:pathLst>
                <a:path w="1848484">
                  <a:moveTo>
                    <a:pt x="1848103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7D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58484" y="2023872"/>
              <a:ext cx="1584960" cy="158343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1617452" y="6570770"/>
            <a:ext cx="23177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55" dirty="0">
                <a:solidFill>
                  <a:srgbClr val="A6A6A6"/>
                </a:solidFill>
                <a:latin typeface="Microsoft Sans Serif"/>
                <a:cs typeface="Microsoft Sans Serif"/>
              </a:rPr>
              <a:t>30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504058"/>
            <a:ext cx="532955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110" dirty="0"/>
              <a:t>A</a:t>
            </a:r>
            <a:r>
              <a:rPr sz="8000" spc="-220" dirty="0"/>
              <a:t>PP</a:t>
            </a:r>
            <a:r>
              <a:rPr sz="8000" spc="-530" dirty="0"/>
              <a:t>E</a:t>
            </a:r>
            <a:r>
              <a:rPr sz="8000" spc="350" dirty="0"/>
              <a:t>N</a:t>
            </a:r>
            <a:r>
              <a:rPr sz="8000" spc="75" dirty="0"/>
              <a:t>D</a:t>
            </a:r>
            <a:r>
              <a:rPr sz="8000" spc="490" dirty="0"/>
              <a:t>I</a:t>
            </a:r>
            <a:r>
              <a:rPr sz="8000" spc="770" dirty="0"/>
              <a:t>X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1617452" y="6570770"/>
            <a:ext cx="23177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55" dirty="0">
                <a:solidFill>
                  <a:srgbClr val="A6A6A6"/>
                </a:solidFill>
                <a:latin typeface="Microsoft Sans Serif"/>
                <a:cs typeface="Microsoft Sans Serif"/>
              </a:rPr>
              <a:t>31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8158"/>
            <a:ext cx="1000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000000"/>
                </a:solidFill>
              </a:rPr>
              <a:t>SURVEY</a:t>
            </a:r>
            <a:r>
              <a:rPr sz="3600" spc="-580" dirty="0">
                <a:solidFill>
                  <a:srgbClr val="000000"/>
                </a:solidFill>
              </a:rPr>
              <a:t> </a:t>
            </a:r>
            <a:r>
              <a:rPr sz="3600" spc="-40" dirty="0">
                <a:solidFill>
                  <a:srgbClr val="000000"/>
                </a:solidFill>
              </a:rPr>
              <a:t>DEMOGRAPHICS</a:t>
            </a:r>
            <a:r>
              <a:rPr sz="3600" spc="-515" dirty="0">
                <a:solidFill>
                  <a:srgbClr val="000000"/>
                </a:solidFill>
              </a:rPr>
              <a:t> </a:t>
            </a:r>
            <a:r>
              <a:rPr sz="3600" spc="-30" dirty="0">
                <a:solidFill>
                  <a:srgbClr val="000000"/>
                </a:solidFill>
              </a:rPr>
              <a:t>–</a:t>
            </a:r>
            <a:r>
              <a:rPr sz="3600" spc="-600" dirty="0">
                <a:solidFill>
                  <a:srgbClr val="000000"/>
                </a:solidFill>
              </a:rPr>
              <a:t> </a:t>
            </a:r>
            <a:r>
              <a:rPr sz="3600" spc="-120" dirty="0">
                <a:solidFill>
                  <a:srgbClr val="000000"/>
                </a:solidFill>
              </a:rPr>
              <a:t>OVERALL</a:t>
            </a:r>
            <a:r>
              <a:rPr sz="3600" spc="-550" dirty="0">
                <a:solidFill>
                  <a:srgbClr val="000000"/>
                </a:solidFill>
              </a:rPr>
              <a:t> </a:t>
            </a:r>
            <a:r>
              <a:rPr sz="3600" spc="10" dirty="0">
                <a:solidFill>
                  <a:srgbClr val="000000"/>
                </a:solidFill>
              </a:rPr>
              <a:t>(n=1350)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957514" y="1737614"/>
            <a:ext cx="2195195" cy="2195195"/>
            <a:chOff x="957514" y="1737614"/>
            <a:chExt cx="2195195" cy="2195195"/>
          </a:xfrm>
        </p:grpSpPr>
        <p:sp>
          <p:nvSpPr>
            <p:cNvPr id="4" name="object 4"/>
            <p:cNvSpPr/>
            <p:nvPr/>
          </p:nvSpPr>
          <p:spPr>
            <a:xfrm>
              <a:off x="2055113" y="1747520"/>
              <a:ext cx="695325" cy="836930"/>
            </a:xfrm>
            <a:custGeom>
              <a:avLst/>
              <a:gdLst/>
              <a:ahLst/>
              <a:cxnLst/>
              <a:rect l="l" t="t" r="r" b="b"/>
              <a:pathLst>
                <a:path w="695325" h="836930">
                  <a:moveTo>
                    <a:pt x="0" y="0"/>
                  </a:moveTo>
                  <a:lnTo>
                    <a:pt x="0" y="761364"/>
                  </a:lnTo>
                  <a:lnTo>
                    <a:pt x="45327" y="764528"/>
                  </a:lnTo>
                  <a:lnTo>
                    <a:pt x="89460" y="773873"/>
                  </a:lnTo>
                  <a:lnTo>
                    <a:pt x="131783" y="789181"/>
                  </a:lnTo>
                  <a:lnTo>
                    <a:pt x="171679" y="810230"/>
                  </a:lnTo>
                  <a:lnTo>
                    <a:pt x="208534" y="836802"/>
                  </a:lnTo>
                  <a:lnTo>
                    <a:pt x="695198" y="251205"/>
                  </a:lnTo>
                  <a:lnTo>
                    <a:pt x="655471" y="219728"/>
                  </a:lnTo>
                  <a:lnTo>
                    <a:pt x="614472" y="190235"/>
                  </a:lnTo>
                  <a:lnTo>
                    <a:pt x="572276" y="162755"/>
                  </a:lnTo>
                  <a:lnTo>
                    <a:pt x="528958" y="137314"/>
                  </a:lnTo>
                  <a:lnTo>
                    <a:pt x="484594" y="113942"/>
                  </a:lnTo>
                  <a:lnTo>
                    <a:pt x="439259" y="92665"/>
                  </a:lnTo>
                  <a:lnTo>
                    <a:pt x="393029" y="73510"/>
                  </a:lnTo>
                  <a:lnTo>
                    <a:pt x="345978" y="56506"/>
                  </a:lnTo>
                  <a:lnTo>
                    <a:pt x="298183" y="41680"/>
                  </a:lnTo>
                  <a:lnTo>
                    <a:pt x="249719" y="29059"/>
                  </a:lnTo>
                  <a:lnTo>
                    <a:pt x="200661" y="18671"/>
                  </a:lnTo>
                  <a:lnTo>
                    <a:pt x="151085" y="10544"/>
                  </a:lnTo>
                  <a:lnTo>
                    <a:pt x="101065" y="4704"/>
                  </a:lnTo>
                  <a:lnTo>
                    <a:pt x="50679" y="1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63647" y="1998726"/>
              <a:ext cx="849630" cy="760730"/>
            </a:xfrm>
            <a:custGeom>
              <a:avLst/>
              <a:gdLst/>
              <a:ahLst/>
              <a:cxnLst/>
              <a:rect l="l" t="t" r="r" b="b"/>
              <a:pathLst>
                <a:path w="849630" h="760730">
                  <a:moveTo>
                    <a:pt x="486663" y="0"/>
                  </a:moveTo>
                  <a:lnTo>
                    <a:pt x="0" y="585597"/>
                  </a:lnTo>
                  <a:lnTo>
                    <a:pt x="37560" y="622262"/>
                  </a:lnTo>
                  <a:lnTo>
                    <a:pt x="68548" y="664225"/>
                  </a:lnTo>
                  <a:lnTo>
                    <a:pt x="92440" y="710594"/>
                  </a:lnTo>
                  <a:lnTo>
                    <a:pt x="108712" y="760476"/>
                  </a:lnTo>
                  <a:lnTo>
                    <a:pt x="849249" y="583184"/>
                  </a:lnTo>
                  <a:lnTo>
                    <a:pt x="836418" y="534602"/>
                  </a:lnTo>
                  <a:lnTo>
                    <a:pt x="821413" y="486818"/>
                  </a:lnTo>
                  <a:lnTo>
                    <a:pt x="804273" y="439898"/>
                  </a:lnTo>
                  <a:lnTo>
                    <a:pt x="785041" y="393911"/>
                  </a:lnTo>
                  <a:lnTo>
                    <a:pt x="763758" y="348921"/>
                  </a:lnTo>
                  <a:lnTo>
                    <a:pt x="740464" y="304998"/>
                  </a:lnTo>
                  <a:lnTo>
                    <a:pt x="715200" y="262207"/>
                  </a:lnTo>
                  <a:lnTo>
                    <a:pt x="688008" y="220615"/>
                  </a:lnTo>
                  <a:lnTo>
                    <a:pt x="658929" y="180290"/>
                  </a:lnTo>
                  <a:lnTo>
                    <a:pt x="628004" y="141298"/>
                  </a:lnTo>
                  <a:lnTo>
                    <a:pt x="595273" y="103706"/>
                  </a:lnTo>
                  <a:lnTo>
                    <a:pt x="560779" y="67581"/>
                  </a:lnTo>
                  <a:lnTo>
                    <a:pt x="524562" y="32990"/>
                  </a:lnTo>
                  <a:lnTo>
                    <a:pt x="486663" y="0"/>
                  </a:lnTo>
                  <a:close/>
                </a:path>
              </a:pathLst>
            </a:custGeom>
            <a:solidFill>
              <a:srgbClr val="0087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63647" y="1998726"/>
              <a:ext cx="849630" cy="760730"/>
            </a:xfrm>
            <a:custGeom>
              <a:avLst/>
              <a:gdLst/>
              <a:ahLst/>
              <a:cxnLst/>
              <a:rect l="l" t="t" r="r" b="b"/>
              <a:pathLst>
                <a:path w="849630" h="760730">
                  <a:moveTo>
                    <a:pt x="486663" y="0"/>
                  </a:moveTo>
                  <a:lnTo>
                    <a:pt x="524562" y="32990"/>
                  </a:lnTo>
                  <a:lnTo>
                    <a:pt x="560779" y="67581"/>
                  </a:lnTo>
                  <a:lnTo>
                    <a:pt x="595273" y="103706"/>
                  </a:lnTo>
                  <a:lnTo>
                    <a:pt x="628004" y="141298"/>
                  </a:lnTo>
                  <a:lnTo>
                    <a:pt x="658929" y="180290"/>
                  </a:lnTo>
                  <a:lnTo>
                    <a:pt x="688008" y="220615"/>
                  </a:lnTo>
                  <a:lnTo>
                    <a:pt x="715200" y="262207"/>
                  </a:lnTo>
                  <a:lnTo>
                    <a:pt x="740464" y="304998"/>
                  </a:lnTo>
                  <a:lnTo>
                    <a:pt x="763758" y="348921"/>
                  </a:lnTo>
                  <a:lnTo>
                    <a:pt x="785041" y="393911"/>
                  </a:lnTo>
                  <a:lnTo>
                    <a:pt x="804273" y="439898"/>
                  </a:lnTo>
                  <a:lnTo>
                    <a:pt x="821413" y="486818"/>
                  </a:lnTo>
                  <a:lnTo>
                    <a:pt x="836418" y="534602"/>
                  </a:lnTo>
                  <a:lnTo>
                    <a:pt x="849249" y="583184"/>
                  </a:lnTo>
                  <a:lnTo>
                    <a:pt x="108712" y="760476"/>
                  </a:lnTo>
                  <a:lnTo>
                    <a:pt x="92440" y="710594"/>
                  </a:lnTo>
                  <a:lnTo>
                    <a:pt x="68548" y="664225"/>
                  </a:lnTo>
                  <a:lnTo>
                    <a:pt x="37560" y="622262"/>
                  </a:lnTo>
                  <a:lnTo>
                    <a:pt x="0" y="585597"/>
                  </a:lnTo>
                  <a:lnTo>
                    <a:pt x="486663" y="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55850" y="2581910"/>
              <a:ext cx="787400" cy="675005"/>
            </a:xfrm>
            <a:custGeom>
              <a:avLst/>
              <a:gdLst/>
              <a:ahLst/>
              <a:cxnLst/>
              <a:rect l="l" t="t" r="r" b="b"/>
              <a:pathLst>
                <a:path w="787400" h="675004">
                  <a:moveTo>
                    <a:pt x="757047" y="0"/>
                  </a:moveTo>
                  <a:lnTo>
                    <a:pt x="16510" y="177291"/>
                  </a:lnTo>
                  <a:lnTo>
                    <a:pt x="24574" y="228425"/>
                  </a:lnTo>
                  <a:lnTo>
                    <a:pt x="24447" y="279844"/>
                  </a:lnTo>
                  <a:lnTo>
                    <a:pt x="16224" y="330596"/>
                  </a:lnTo>
                  <a:lnTo>
                    <a:pt x="0" y="379729"/>
                  </a:lnTo>
                  <a:lnTo>
                    <a:pt x="701929" y="674751"/>
                  </a:lnTo>
                  <a:lnTo>
                    <a:pt x="720064" y="628691"/>
                  </a:lnTo>
                  <a:lnTo>
                    <a:pt x="736039" y="582003"/>
                  </a:lnTo>
                  <a:lnTo>
                    <a:pt x="749849" y="534761"/>
                  </a:lnTo>
                  <a:lnTo>
                    <a:pt x="761486" y="487041"/>
                  </a:lnTo>
                  <a:lnTo>
                    <a:pt x="770945" y="438916"/>
                  </a:lnTo>
                  <a:lnTo>
                    <a:pt x="778220" y="390463"/>
                  </a:lnTo>
                  <a:lnTo>
                    <a:pt x="783304" y="341756"/>
                  </a:lnTo>
                  <a:lnTo>
                    <a:pt x="786191" y="292871"/>
                  </a:lnTo>
                  <a:lnTo>
                    <a:pt x="786876" y="243881"/>
                  </a:lnTo>
                  <a:lnTo>
                    <a:pt x="785352" y="194863"/>
                  </a:lnTo>
                  <a:lnTo>
                    <a:pt x="781614" y="145890"/>
                  </a:lnTo>
                  <a:lnTo>
                    <a:pt x="775654" y="97039"/>
                  </a:lnTo>
                  <a:lnTo>
                    <a:pt x="767467" y="48384"/>
                  </a:lnTo>
                  <a:lnTo>
                    <a:pt x="757047" y="0"/>
                  </a:lnTo>
                  <a:close/>
                </a:path>
              </a:pathLst>
            </a:custGeom>
            <a:solidFill>
              <a:srgbClr val="009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55850" y="2581910"/>
              <a:ext cx="787400" cy="675005"/>
            </a:xfrm>
            <a:custGeom>
              <a:avLst/>
              <a:gdLst/>
              <a:ahLst/>
              <a:cxnLst/>
              <a:rect l="l" t="t" r="r" b="b"/>
              <a:pathLst>
                <a:path w="787400" h="675004">
                  <a:moveTo>
                    <a:pt x="757047" y="0"/>
                  </a:moveTo>
                  <a:lnTo>
                    <a:pt x="767467" y="48384"/>
                  </a:lnTo>
                  <a:lnTo>
                    <a:pt x="775654" y="97039"/>
                  </a:lnTo>
                  <a:lnTo>
                    <a:pt x="781614" y="145890"/>
                  </a:lnTo>
                  <a:lnTo>
                    <a:pt x="785352" y="194863"/>
                  </a:lnTo>
                  <a:lnTo>
                    <a:pt x="786876" y="243881"/>
                  </a:lnTo>
                  <a:lnTo>
                    <a:pt x="786191" y="292871"/>
                  </a:lnTo>
                  <a:lnTo>
                    <a:pt x="783304" y="341756"/>
                  </a:lnTo>
                  <a:lnTo>
                    <a:pt x="778220" y="390463"/>
                  </a:lnTo>
                  <a:lnTo>
                    <a:pt x="770945" y="438916"/>
                  </a:lnTo>
                  <a:lnTo>
                    <a:pt x="761486" y="487041"/>
                  </a:lnTo>
                  <a:lnTo>
                    <a:pt x="749849" y="534761"/>
                  </a:lnTo>
                  <a:lnTo>
                    <a:pt x="736039" y="582003"/>
                  </a:lnTo>
                  <a:lnTo>
                    <a:pt x="720064" y="628691"/>
                  </a:lnTo>
                  <a:lnTo>
                    <a:pt x="701929" y="674751"/>
                  </a:lnTo>
                  <a:lnTo>
                    <a:pt x="0" y="379729"/>
                  </a:lnTo>
                  <a:lnTo>
                    <a:pt x="16224" y="330596"/>
                  </a:lnTo>
                  <a:lnTo>
                    <a:pt x="24447" y="279844"/>
                  </a:lnTo>
                  <a:lnTo>
                    <a:pt x="24574" y="228425"/>
                  </a:lnTo>
                  <a:lnTo>
                    <a:pt x="16510" y="177291"/>
                  </a:lnTo>
                  <a:lnTo>
                    <a:pt x="757047" y="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0661" y="2961640"/>
              <a:ext cx="817244" cy="768350"/>
            </a:xfrm>
            <a:custGeom>
              <a:avLst/>
              <a:gdLst/>
              <a:ahLst/>
              <a:cxnLst/>
              <a:rect l="l" t="t" r="r" b="b"/>
              <a:pathLst>
                <a:path w="817244" h="768350">
                  <a:moveTo>
                    <a:pt x="115188" y="0"/>
                  </a:moveTo>
                  <a:lnTo>
                    <a:pt x="94261" y="41366"/>
                  </a:lnTo>
                  <a:lnTo>
                    <a:pt x="67786" y="79184"/>
                  </a:lnTo>
                  <a:lnTo>
                    <a:pt x="36214" y="112906"/>
                  </a:lnTo>
                  <a:lnTo>
                    <a:pt x="0" y="141986"/>
                  </a:lnTo>
                  <a:lnTo>
                    <a:pt x="433069" y="768223"/>
                  </a:lnTo>
                  <a:lnTo>
                    <a:pt x="474896" y="737777"/>
                  </a:lnTo>
                  <a:lnTo>
                    <a:pt x="515122" y="705477"/>
                  </a:lnTo>
                  <a:lnTo>
                    <a:pt x="553692" y="671389"/>
                  </a:lnTo>
                  <a:lnTo>
                    <a:pt x="590549" y="635578"/>
                  </a:lnTo>
                  <a:lnTo>
                    <a:pt x="625640" y="598111"/>
                  </a:lnTo>
                  <a:lnTo>
                    <a:pt x="658907" y="559053"/>
                  </a:lnTo>
                  <a:lnTo>
                    <a:pt x="690296" y="518472"/>
                  </a:lnTo>
                  <a:lnTo>
                    <a:pt x="719751" y="476433"/>
                  </a:lnTo>
                  <a:lnTo>
                    <a:pt x="747216" y="433002"/>
                  </a:lnTo>
                  <a:lnTo>
                    <a:pt x="772636" y="388246"/>
                  </a:lnTo>
                  <a:lnTo>
                    <a:pt x="795955" y="342230"/>
                  </a:lnTo>
                  <a:lnTo>
                    <a:pt x="817118" y="295021"/>
                  </a:lnTo>
                  <a:lnTo>
                    <a:pt x="115188" y="0"/>
                  </a:lnTo>
                  <a:close/>
                </a:path>
              </a:pathLst>
            </a:custGeom>
            <a:solidFill>
              <a:srgbClr val="009E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0661" y="2961640"/>
              <a:ext cx="817244" cy="768350"/>
            </a:xfrm>
            <a:custGeom>
              <a:avLst/>
              <a:gdLst/>
              <a:ahLst/>
              <a:cxnLst/>
              <a:rect l="l" t="t" r="r" b="b"/>
              <a:pathLst>
                <a:path w="817244" h="768350">
                  <a:moveTo>
                    <a:pt x="817118" y="295021"/>
                  </a:moveTo>
                  <a:lnTo>
                    <a:pt x="795955" y="342230"/>
                  </a:lnTo>
                  <a:lnTo>
                    <a:pt x="772636" y="388246"/>
                  </a:lnTo>
                  <a:lnTo>
                    <a:pt x="747216" y="433002"/>
                  </a:lnTo>
                  <a:lnTo>
                    <a:pt x="719751" y="476433"/>
                  </a:lnTo>
                  <a:lnTo>
                    <a:pt x="690296" y="518472"/>
                  </a:lnTo>
                  <a:lnTo>
                    <a:pt x="658907" y="559053"/>
                  </a:lnTo>
                  <a:lnTo>
                    <a:pt x="625640" y="598111"/>
                  </a:lnTo>
                  <a:lnTo>
                    <a:pt x="590549" y="635578"/>
                  </a:lnTo>
                  <a:lnTo>
                    <a:pt x="553692" y="671389"/>
                  </a:lnTo>
                  <a:lnTo>
                    <a:pt x="515122" y="705477"/>
                  </a:lnTo>
                  <a:lnTo>
                    <a:pt x="474896" y="737777"/>
                  </a:lnTo>
                  <a:lnTo>
                    <a:pt x="433069" y="768223"/>
                  </a:lnTo>
                  <a:lnTo>
                    <a:pt x="0" y="141986"/>
                  </a:lnTo>
                  <a:lnTo>
                    <a:pt x="36214" y="112906"/>
                  </a:lnTo>
                  <a:lnTo>
                    <a:pt x="67786" y="79184"/>
                  </a:lnTo>
                  <a:lnTo>
                    <a:pt x="94261" y="41366"/>
                  </a:lnTo>
                  <a:lnTo>
                    <a:pt x="115188" y="0"/>
                  </a:lnTo>
                  <a:lnTo>
                    <a:pt x="817118" y="295021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68702" y="3103626"/>
              <a:ext cx="605155" cy="818515"/>
            </a:xfrm>
            <a:custGeom>
              <a:avLst/>
              <a:gdLst/>
              <a:ahLst/>
              <a:cxnLst/>
              <a:rect l="l" t="t" r="r" b="b"/>
              <a:pathLst>
                <a:path w="605155" h="818514">
                  <a:moveTo>
                    <a:pt x="171958" y="0"/>
                  </a:moveTo>
                  <a:lnTo>
                    <a:pt x="132373" y="23421"/>
                  </a:lnTo>
                  <a:lnTo>
                    <a:pt x="90074" y="40973"/>
                  </a:lnTo>
                  <a:lnTo>
                    <a:pt x="45727" y="52452"/>
                  </a:lnTo>
                  <a:lnTo>
                    <a:pt x="0" y="57658"/>
                  </a:lnTo>
                  <a:lnTo>
                    <a:pt x="31877" y="818261"/>
                  </a:lnTo>
                  <a:lnTo>
                    <a:pt x="83065" y="814926"/>
                  </a:lnTo>
                  <a:lnTo>
                    <a:pt x="133899" y="809196"/>
                  </a:lnTo>
                  <a:lnTo>
                    <a:pt x="184296" y="801098"/>
                  </a:lnTo>
                  <a:lnTo>
                    <a:pt x="234178" y="790659"/>
                  </a:lnTo>
                  <a:lnTo>
                    <a:pt x="283464" y="777908"/>
                  </a:lnTo>
                  <a:lnTo>
                    <a:pt x="332073" y="762873"/>
                  </a:lnTo>
                  <a:lnTo>
                    <a:pt x="379925" y="745580"/>
                  </a:lnTo>
                  <a:lnTo>
                    <a:pt x="426941" y="726058"/>
                  </a:lnTo>
                  <a:lnTo>
                    <a:pt x="473039" y="704336"/>
                  </a:lnTo>
                  <a:lnTo>
                    <a:pt x="518140" y="680439"/>
                  </a:lnTo>
                  <a:lnTo>
                    <a:pt x="562163" y="654397"/>
                  </a:lnTo>
                  <a:lnTo>
                    <a:pt x="605028" y="626237"/>
                  </a:lnTo>
                  <a:lnTo>
                    <a:pt x="171958" y="0"/>
                  </a:lnTo>
                  <a:close/>
                </a:path>
              </a:pathLst>
            </a:custGeom>
            <a:solidFill>
              <a:srgbClr val="00A8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8702" y="3103626"/>
              <a:ext cx="605155" cy="818515"/>
            </a:xfrm>
            <a:custGeom>
              <a:avLst/>
              <a:gdLst/>
              <a:ahLst/>
              <a:cxnLst/>
              <a:rect l="l" t="t" r="r" b="b"/>
              <a:pathLst>
                <a:path w="605155" h="818514">
                  <a:moveTo>
                    <a:pt x="605028" y="626237"/>
                  </a:moveTo>
                  <a:lnTo>
                    <a:pt x="562163" y="654397"/>
                  </a:lnTo>
                  <a:lnTo>
                    <a:pt x="518140" y="680439"/>
                  </a:lnTo>
                  <a:lnTo>
                    <a:pt x="473039" y="704336"/>
                  </a:lnTo>
                  <a:lnTo>
                    <a:pt x="426941" y="726058"/>
                  </a:lnTo>
                  <a:lnTo>
                    <a:pt x="379925" y="745580"/>
                  </a:lnTo>
                  <a:lnTo>
                    <a:pt x="332073" y="762873"/>
                  </a:lnTo>
                  <a:lnTo>
                    <a:pt x="283464" y="777908"/>
                  </a:lnTo>
                  <a:lnTo>
                    <a:pt x="234178" y="790659"/>
                  </a:lnTo>
                  <a:lnTo>
                    <a:pt x="184296" y="801098"/>
                  </a:lnTo>
                  <a:lnTo>
                    <a:pt x="133899" y="809196"/>
                  </a:lnTo>
                  <a:lnTo>
                    <a:pt x="83065" y="814926"/>
                  </a:lnTo>
                  <a:lnTo>
                    <a:pt x="31877" y="818261"/>
                  </a:lnTo>
                  <a:lnTo>
                    <a:pt x="0" y="57658"/>
                  </a:lnTo>
                  <a:lnTo>
                    <a:pt x="45727" y="52452"/>
                  </a:lnTo>
                  <a:lnTo>
                    <a:pt x="90074" y="40973"/>
                  </a:lnTo>
                  <a:lnTo>
                    <a:pt x="132373" y="23421"/>
                  </a:lnTo>
                  <a:lnTo>
                    <a:pt x="171958" y="0"/>
                  </a:lnTo>
                  <a:lnTo>
                    <a:pt x="605028" y="62623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2480" y="3126105"/>
              <a:ext cx="538480" cy="796925"/>
            </a:xfrm>
            <a:custGeom>
              <a:avLst/>
              <a:gdLst/>
              <a:ahLst/>
              <a:cxnLst/>
              <a:rect l="l" t="t" r="r" b="b"/>
              <a:pathLst>
                <a:path w="538480" h="796925">
                  <a:moveTo>
                    <a:pt x="344805" y="0"/>
                  </a:moveTo>
                  <a:lnTo>
                    <a:pt x="0" y="678815"/>
                  </a:lnTo>
                  <a:lnTo>
                    <a:pt x="45829" y="700781"/>
                  </a:lnTo>
                  <a:lnTo>
                    <a:pt x="92517" y="720532"/>
                  </a:lnTo>
                  <a:lnTo>
                    <a:pt x="139982" y="738050"/>
                  </a:lnTo>
                  <a:lnTo>
                    <a:pt x="188146" y="753320"/>
                  </a:lnTo>
                  <a:lnTo>
                    <a:pt x="236927" y="766323"/>
                  </a:lnTo>
                  <a:lnTo>
                    <a:pt x="286246" y="777042"/>
                  </a:lnTo>
                  <a:lnTo>
                    <a:pt x="336022" y="785460"/>
                  </a:lnTo>
                  <a:lnTo>
                    <a:pt x="386176" y="791561"/>
                  </a:lnTo>
                  <a:lnTo>
                    <a:pt x="436626" y="795326"/>
                  </a:lnTo>
                  <a:lnTo>
                    <a:pt x="487294" y="796738"/>
                  </a:lnTo>
                  <a:lnTo>
                    <a:pt x="538099" y="795782"/>
                  </a:lnTo>
                  <a:lnTo>
                    <a:pt x="506221" y="35179"/>
                  </a:lnTo>
                  <a:lnTo>
                    <a:pt x="464444" y="34218"/>
                  </a:lnTo>
                  <a:lnTo>
                    <a:pt x="423275" y="27971"/>
                  </a:lnTo>
                  <a:lnTo>
                    <a:pt x="383224" y="16533"/>
                  </a:lnTo>
                  <a:lnTo>
                    <a:pt x="344805" y="0"/>
                  </a:lnTo>
                  <a:close/>
                </a:path>
              </a:pathLst>
            </a:custGeom>
            <a:solidFill>
              <a:srgbClr val="00B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62480" y="3126105"/>
              <a:ext cx="538480" cy="796925"/>
            </a:xfrm>
            <a:custGeom>
              <a:avLst/>
              <a:gdLst/>
              <a:ahLst/>
              <a:cxnLst/>
              <a:rect l="l" t="t" r="r" b="b"/>
              <a:pathLst>
                <a:path w="538480" h="796925">
                  <a:moveTo>
                    <a:pt x="538099" y="795782"/>
                  </a:moveTo>
                  <a:lnTo>
                    <a:pt x="487294" y="796738"/>
                  </a:lnTo>
                  <a:lnTo>
                    <a:pt x="436626" y="795326"/>
                  </a:lnTo>
                  <a:lnTo>
                    <a:pt x="386176" y="791561"/>
                  </a:lnTo>
                  <a:lnTo>
                    <a:pt x="336022" y="785460"/>
                  </a:lnTo>
                  <a:lnTo>
                    <a:pt x="286246" y="777042"/>
                  </a:lnTo>
                  <a:lnTo>
                    <a:pt x="236927" y="766323"/>
                  </a:lnTo>
                  <a:lnTo>
                    <a:pt x="188146" y="753320"/>
                  </a:lnTo>
                  <a:lnTo>
                    <a:pt x="139982" y="738050"/>
                  </a:lnTo>
                  <a:lnTo>
                    <a:pt x="92517" y="720532"/>
                  </a:lnTo>
                  <a:lnTo>
                    <a:pt x="45829" y="700781"/>
                  </a:lnTo>
                  <a:lnTo>
                    <a:pt x="0" y="678815"/>
                  </a:lnTo>
                  <a:lnTo>
                    <a:pt x="344805" y="0"/>
                  </a:lnTo>
                  <a:lnTo>
                    <a:pt x="383224" y="16533"/>
                  </a:lnTo>
                  <a:lnTo>
                    <a:pt x="423275" y="27971"/>
                  </a:lnTo>
                  <a:lnTo>
                    <a:pt x="464444" y="34218"/>
                  </a:lnTo>
                  <a:lnTo>
                    <a:pt x="506221" y="35179"/>
                  </a:lnTo>
                  <a:lnTo>
                    <a:pt x="538099" y="79578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56195" y="3018917"/>
              <a:ext cx="751205" cy="786130"/>
            </a:xfrm>
            <a:custGeom>
              <a:avLst/>
              <a:gdLst/>
              <a:ahLst/>
              <a:cxnLst/>
              <a:rect l="l" t="t" r="r" b="b"/>
              <a:pathLst>
                <a:path w="751205" h="786129">
                  <a:moveTo>
                    <a:pt x="629170" y="0"/>
                  </a:moveTo>
                  <a:lnTo>
                    <a:pt x="0" y="428752"/>
                  </a:lnTo>
                  <a:lnTo>
                    <a:pt x="29030" y="469324"/>
                  </a:lnTo>
                  <a:lnTo>
                    <a:pt x="59814" y="508434"/>
                  </a:lnTo>
                  <a:lnTo>
                    <a:pt x="92294" y="546029"/>
                  </a:lnTo>
                  <a:lnTo>
                    <a:pt x="126412" y="582057"/>
                  </a:lnTo>
                  <a:lnTo>
                    <a:pt x="162111" y="616466"/>
                  </a:lnTo>
                  <a:lnTo>
                    <a:pt x="199333" y="649204"/>
                  </a:lnTo>
                  <a:lnTo>
                    <a:pt x="238021" y="680218"/>
                  </a:lnTo>
                  <a:lnTo>
                    <a:pt x="278118" y="709458"/>
                  </a:lnTo>
                  <a:lnTo>
                    <a:pt x="319566" y="736869"/>
                  </a:lnTo>
                  <a:lnTo>
                    <a:pt x="362307" y="762402"/>
                  </a:lnTo>
                  <a:lnTo>
                    <a:pt x="406285" y="786003"/>
                  </a:lnTo>
                  <a:lnTo>
                    <a:pt x="751090" y="107187"/>
                  </a:lnTo>
                  <a:lnTo>
                    <a:pt x="715717" y="86332"/>
                  </a:lnTo>
                  <a:lnTo>
                    <a:pt x="683367" y="61309"/>
                  </a:lnTo>
                  <a:lnTo>
                    <a:pt x="654400" y="32428"/>
                  </a:lnTo>
                  <a:lnTo>
                    <a:pt x="629170" y="0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6195" y="3018917"/>
              <a:ext cx="751205" cy="786130"/>
            </a:xfrm>
            <a:custGeom>
              <a:avLst/>
              <a:gdLst/>
              <a:ahLst/>
              <a:cxnLst/>
              <a:rect l="l" t="t" r="r" b="b"/>
              <a:pathLst>
                <a:path w="751205" h="786129">
                  <a:moveTo>
                    <a:pt x="406285" y="786003"/>
                  </a:moveTo>
                  <a:lnTo>
                    <a:pt x="362307" y="762402"/>
                  </a:lnTo>
                  <a:lnTo>
                    <a:pt x="319566" y="736869"/>
                  </a:lnTo>
                  <a:lnTo>
                    <a:pt x="278118" y="709458"/>
                  </a:lnTo>
                  <a:lnTo>
                    <a:pt x="238021" y="680218"/>
                  </a:lnTo>
                  <a:lnTo>
                    <a:pt x="199333" y="649204"/>
                  </a:lnTo>
                  <a:lnTo>
                    <a:pt x="162111" y="616466"/>
                  </a:lnTo>
                  <a:lnTo>
                    <a:pt x="126412" y="582057"/>
                  </a:lnTo>
                  <a:lnTo>
                    <a:pt x="92294" y="546029"/>
                  </a:lnTo>
                  <a:lnTo>
                    <a:pt x="59814" y="508434"/>
                  </a:lnTo>
                  <a:lnTo>
                    <a:pt x="29030" y="469324"/>
                  </a:lnTo>
                  <a:lnTo>
                    <a:pt x="0" y="428752"/>
                  </a:lnTo>
                  <a:lnTo>
                    <a:pt x="629170" y="0"/>
                  </a:lnTo>
                  <a:lnTo>
                    <a:pt x="654400" y="32428"/>
                  </a:lnTo>
                  <a:lnTo>
                    <a:pt x="683367" y="61309"/>
                  </a:lnTo>
                  <a:lnTo>
                    <a:pt x="715717" y="86332"/>
                  </a:lnTo>
                  <a:lnTo>
                    <a:pt x="751090" y="107187"/>
                  </a:lnTo>
                  <a:lnTo>
                    <a:pt x="406285" y="786003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6960" y="2878328"/>
              <a:ext cx="808990" cy="569595"/>
            </a:xfrm>
            <a:custGeom>
              <a:avLst/>
              <a:gdLst/>
              <a:ahLst/>
              <a:cxnLst/>
              <a:rect l="l" t="t" r="r" b="b"/>
              <a:pathLst>
                <a:path w="808989" h="569595">
                  <a:moveTo>
                    <a:pt x="754684" y="0"/>
                  </a:moveTo>
                  <a:lnTo>
                    <a:pt x="0" y="100711"/>
                  </a:lnTo>
                  <a:lnTo>
                    <a:pt x="7888" y="150879"/>
                  </a:lnTo>
                  <a:lnTo>
                    <a:pt x="18085" y="200520"/>
                  </a:lnTo>
                  <a:lnTo>
                    <a:pt x="30561" y="249557"/>
                  </a:lnTo>
                  <a:lnTo>
                    <a:pt x="45287" y="297910"/>
                  </a:lnTo>
                  <a:lnTo>
                    <a:pt x="62233" y="345503"/>
                  </a:lnTo>
                  <a:lnTo>
                    <a:pt x="81369" y="392258"/>
                  </a:lnTo>
                  <a:lnTo>
                    <a:pt x="102667" y="438097"/>
                  </a:lnTo>
                  <a:lnTo>
                    <a:pt x="126097" y="482942"/>
                  </a:lnTo>
                  <a:lnTo>
                    <a:pt x="151629" y="526716"/>
                  </a:lnTo>
                  <a:lnTo>
                    <a:pt x="179235" y="569341"/>
                  </a:lnTo>
                  <a:lnTo>
                    <a:pt x="808405" y="140588"/>
                  </a:lnTo>
                  <a:lnTo>
                    <a:pt x="788903" y="107977"/>
                  </a:lnTo>
                  <a:lnTo>
                    <a:pt x="773353" y="73437"/>
                  </a:lnTo>
                  <a:lnTo>
                    <a:pt x="761899" y="37326"/>
                  </a:lnTo>
                  <a:lnTo>
                    <a:pt x="754684" y="0"/>
                  </a:lnTo>
                  <a:close/>
                </a:path>
              </a:pathLst>
            </a:custGeom>
            <a:solidFill>
              <a:srgbClr val="58C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6960" y="2878328"/>
              <a:ext cx="808990" cy="569595"/>
            </a:xfrm>
            <a:custGeom>
              <a:avLst/>
              <a:gdLst/>
              <a:ahLst/>
              <a:cxnLst/>
              <a:rect l="l" t="t" r="r" b="b"/>
              <a:pathLst>
                <a:path w="808989" h="569595">
                  <a:moveTo>
                    <a:pt x="179235" y="569341"/>
                  </a:moveTo>
                  <a:lnTo>
                    <a:pt x="151629" y="526716"/>
                  </a:lnTo>
                  <a:lnTo>
                    <a:pt x="126097" y="482942"/>
                  </a:lnTo>
                  <a:lnTo>
                    <a:pt x="102667" y="438097"/>
                  </a:lnTo>
                  <a:lnTo>
                    <a:pt x="81369" y="392258"/>
                  </a:lnTo>
                  <a:lnTo>
                    <a:pt x="62233" y="345503"/>
                  </a:lnTo>
                  <a:lnTo>
                    <a:pt x="45287" y="297910"/>
                  </a:lnTo>
                  <a:lnTo>
                    <a:pt x="30561" y="249557"/>
                  </a:lnTo>
                  <a:lnTo>
                    <a:pt x="18085" y="200520"/>
                  </a:lnTo>
                  <a:lnTo>
                    <a:pt x="7888" y="150879"/>
                  </a:lnTo>
                  <a:lnTo>
                    <a:pt x="0" y="100711"/>
                  </a:lnTo>
                  <a:lnTo>
                    <a:pt x="754684" y="0"/>
                  </a:lnTo>
                  <a:lnTo>
                    <a:pt x="761899" y="37326"/>
                  </a:lnTo>
                  <a:lnTo>
                    <a:pt x="773353" y="73437"/>
                  </a:lnTo>
                  <a:lnTo>
                    <a:pt x="788903" y="107977"/>
                  </a:lnTo>
                  <a:lnTo>
                    <a:pt x="808405" y="140588"/>
                  </a:lnTo>
                  <a:lnTo>
                    <a:pt x="179235" y="569341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7420" y="2489454"/>
              <a:ext cx="778510" cy="489584"/>
            </a:xfrm>
            <a:custGeom>
              <a:avLst/>
              <a:gdLst/>
              <a:ahLst/>
              <a:cxnLst/>
              <a:rect l="l" t="t" r="r" b="b"/>
              <a:pathLst>
                <a:path w="778510" h="489585">
                  <a:moveTo>
                    <a:pt x="56389" y="0"/>
                  </a:moveTo>
                  <a:lnTo>
                    <a:pt x="41659" y="47532"/>
                  </a:lnTo>
                  <a:lnTo>
                    <a:pt x="29141" y="95588"/>
                  </a:lnTo>
                  <a:lnTo>
                    <a:pt x="18843" y="144091"/>
                  </a:lnTo>
                  <a:lnTo>
                    <a:pt x="10773" y="192962"/>
                  </a:lnTo>
                  <a:lnTo>
                    <a:pt x="4937" y="242125"/>
                  </a:lnTo>
                  <a:lnTo>
                    <a:pt x="1343" y="291501"/>
                  </a:lnTo>
                  <a:lnTo>
                    <a:pt x="0" y="341013"/>
                  </a:lnTo>
                  <a:lnTo>
                    <a:pt x="913" y="390582"/>
                  </a:lnTo>
                  <a:lnTo>
                    <a:pt x="4090" y="440132"/>
                  </a:lnTo>
                  <a:lnTo>
                    <a:pt x="9539" y="489585"/>
                  </a:lnTo>
                  <a:lnTo>
                    <a:pt x="764224" y="388874"/>
                  </a:lnTo>
                  <a:lnTo>
                    <a:pt x="761408" y="351736"/>
                  </a:lnTo>
                  <a:lnTo>
                    <a:pt x="762843" y="314658"/>
                  </a:lnTo>
                  <a:lnTo>
                    <a:pt x="768492" y="277985"/>
                  </a:lnTo>
                  <a:lnTo>
                    <a:pt x="778321" y="242062"/>
                  </a:lnTo>
                  <a:lnTo>
                    <a:pt x="56389" y="0"/>
                  </a:lnTo>
                  <a:close/>
                </a:path>
              </a:pathLst>
            </a:custGeom>
            <a:solidFill>
              <a:srgbClr val="7B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7420" y="2489454"/>
              <a:ext cx="778510" cy="489584"/>
            </a:xfrm>
            <a:custGeom>
              <a:avLst/>
              <a:gdLst/>
              <a:ahLst/>
              <a:cxnLst/>
              <a:rect l="l" t="t" r="r" b="b"/>
              <a:pathLst>
                <a:path w="778510" h="489585">
                  <a:moveTo>
                    <a:pt x="9539" y="489585"/>
                  </a:moveTo>
                  <a:lnTo>
                    <a:pt x="4090" y="440132"/>
                  </a:lnTo>
                  <a:lnTo>
                    <a:pt x="913" y="390582"/>
                  </a:lnTo>
                  <a:lnTo>
                    <a:pt x="0" y="341013"/>
                  </a:lnTo>
                  <a:lnTo>
                    <a:pt x="1343" y="291501"/>
                  </a:lnTo>
                  <a:lnTo>
                    <a:pt x="4937" y="242125"/>
                  </a:lnTo>
                  <a:lnTo>
                    <a:pt x="10773" y="192962"/>
                  </a:lnTo>
                  <a:lnTo>
                    <a:pt x="18843" y="144091"/>
                  </a:lnTo>
                  <a:lnTo>
                    <a:pt x="29141" y="95588"/>
                  </a:lnTo>
                  <a:lnTo>
                    <a:pt x="41659" y="47532"/>
                  </a:lnTo>
                  <a:lnTo>
                    <a:pt x="56389" y="0"/>
                  </a:lnTo>
                  <a:lnTo>
                    <a:pt x="778321" y="242062"/>
                  </a:lnTo>
                  <a:lnTo>
                    <a:pt x="768492" y="277985"/>
                  </a:lnTo>
                  <a:lnTo>
                    <a:pt x="762843" y="314658"/>
                  </a:lnTo>
                  <a:lnTo>
                    <a:pt x="761408" y="351736"/>
                  </a:lnTo>
                  <a:lnTo>
                    <a:pt x="764224" y="388874"/>
                  </a:lnTo>
                  <a:lnTo>
                    <a:pt x="9539" y="489585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3810" y="2074164"/>
              <a:ext cx="798195" cy="657860"/>
            </a:xfrm>
            <a:custGeom>
              <a:avLst/>
              <a:gdLst/>
              <a:ahLst/>
              <a:cxnLst/>
              <a:rect l="l" t="t" r="r" b="b"/>
              <a:pathLst>
                <a:path w="798194" h="657860">
                  <a:moveTo>
                    <a:pt x="254190" y="0"/>
                  </a:moveTo>
                  <a:lnTo>
                    <a:pt x="220530" y="35967"/>
                  </a:lnTo>
                  <a:lnTo>
                    <a:pt x="188597" y="73340"/>
                  </a:lnTo>
                  <a:lnTo>
                    <a:pt x="158431" y="112057"/>
                  </a:lnTo>
                  <a:lnTo>
                    <a:pt x="130070" y="152052"/>
                  </a:lnTo>
                  <a:lnTo>
                    <a:pt x="103554" y="193262"/>
                  </a:lnTo>
                  <a:lnTo>
                    <a:pt x="78921" y="235622"/>
                  </a:lnTo>
                  <a:lnTo>
                    <a:pt x="56210" y="279069"/>
                  </a:lnTo>
                  <a:lnTo>
                    <a:pt x="35460" y="323539"/>
                  </a:lnTo>
                  <a:lnTo>
                    <a:pt x="16710" y="368967"/>
                  </a:lnTo>
                  <a:lnTo>
                    <a:pt x="0" y="415289"/>
                  </a:lnTo>
                  <a:lnTo>
                    <a:pt x="721931" y="657351"/>
                  </a:lnTo>
                  <a:lnTo>
                    <a:pt x="735570" y="623115"/>
                  </a:lnTo>
                  <a:lnTo>
                    <a:pt x="752935" y="590724"/>
                  </a:lnTo>
                  <a:lnTo>
                    <a:pt x="773848" y="560500"/>
                  </a:lnTo>
                  <a:lnTo>
                    <a:pt x="798131" y="532764"/>
                  </a:lnTo>
                  <a:lnTo>
                    <a:pt x="254190" y="0"/>
                  </a:lnTo>
                  <a:close/>
                </a:path>
              </a:pathLst>
            </a:custGeom>
            <a:solidFill>
              <a:srgbClr val="94D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23810" y="2074164"/>
              <a:ext cx="798195" cy="657860"/>
            </a:xfrm>
            <a:custGeom>
              <a:avLst/>
              <a:gdLst/>
              <a:ahLst/>
              <a:cxnLst/>
              <a:rect l="l" t="t" r="r" b="b"/>
              <a:pathLst>
                <a:path w="798194" h="657860">
                  <a:moveTo>
                    <a:pt x="0" y="415289"/>
                  </a:moveTo>
                  <a:lnTo>
                    <a:pt x="16710" y="368967"/>
                  </a:lnTo>
                  <a:lnTo>
                    <a:pt x="35460" y="323539"/>
                  </a:lnTo>
                  <a:lnTo>
                    <a:pt x="56210" y="279069"/>
                  </a:lnTo>
                  <a:lnTo>
                    <a:pt x="78921" y="235622"/>
                  </a:lnTo>
                  <a:lnTo>
                    <a:pt x="103554" y="193262"/>
                  </a:lnTo>
                  <a:lnTo>
                    <a:pt x="130070" y="152052"/>
                  </a:lnTo>
                  <a:lnTo>
                    <a:pt x="158431" y="112057"/>
                  </a:lnTo>
                  <a:lnTo>
                    <a:pt x="188597" y="73340"/>
                  </a:lnTo>
                  <a:lnTo>
                    <a:pt x="220530" y="35967"/>
                  </a:lnTo>
                  <a:lnTo>
                    <a:pt x="254190" y="0"/>
                  </a:lnTo>
                  <a:lnTo>
                    <a:pt x="798131" y="532764"/>
                  </a:lnTo>
                  <a:lnTo>
                    <a:pt x="773848" y="560500"/>
                  </a:lnTo>
                  <a:lnTo>
                    <a:pt x="752935" y="590724"/>
                  </a:lnTo>
                  <a:lnTo>
                    <a:pt x="735570" y="623115"/>
                  </a:lnTo>
                  <a:lnTo>
                    <a:pt x="721931" y="657351"/>
                  </a:lnTo>
                  <a:lnTo>
                    <a:pt x="0" y="415289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78001" y="1860931"/>
              <a:ext cx="632460" cy="746125"/>
            </a:xfrm>
            <a:custGeom>
              <a:avLst/>
              <a:gdLst/>
              <a:ahLst/>
              <a:cxnLst/>
              <a:rect l="l" t="t" r="r" b="b"/>
              <a:pathLst>
                <a:path w="632460" h="746125">
                  <a:moveTo>
                    <a:pt x="293497" y="0"/>
                  </a:moveTo>
                  <a:lnTo>
                    <a:pt x="247361" y="24321"/>
                  </a:lnTo>
                  <a:lnTo>
                    <a:pt x="202509" y="50771"/>
                  </a:lnTo>
                  <a:lnTo>
                    <a:pt x="159012" y="79300"/>
                  </a:lnTo>
                  <a:lnTo>
                    <a:pt x="116942" y="109859"/>
                  </a:lnTo>
                  <a:lnTo>
                    <a:pt x="76369" y="142401"/>
                  </a:lnTo>
                  <a:lnTo>
                    <a:pt x="37365" y="176875"/>
                  </a:lnTo>
                  <a:lnTo>
                    <a:pt x="0" y="213233"/>
                  </a:lnTo>
                  <a:lnTo>
                    <a:pt x="543941" y="745998"/>
                  </a:lnTo>
                  <a:lnTo>
                    <a:pt x="563872" y="727245"/>
                  </a:lnTo>
                  <a:lnTo>
                    <a:pt x="585279" y="710279"/>
                  </a:lnTo>
                  <a:lnTo>
                    <a:pt x="608020" y="695170"/>
                  </a:lnTo>
                  <a:lnTo>
                    <a:pt x="631951" y="681990"/>
                  </a:lnTo>
                  <a:lnTo>
                    <a:pt x="293497" y="0"/>
                  </a:lnTo>
                  <a:close/>
                </a:path>
              </a:pathLst>
            </a:custGeom>
            <a:solidFill>
              <a:srgbClr val="AA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78001" y="1860931"/>
              <a:ext cx="632460" cy="746125"/>
            </a:xfrm>
            <a:custGeom>
              <a:avLst/>
              <a:gdLst/>
              <a:ahLst/>
              <a:cxnLst/>
              <a:rect l="l" t="t" r="r" b="b"/>
              <a:pathLst>
                <a:path w="632460" h="746125">
                  <a:moveTo>
                    <a:pt x="0" y="213233"/>
                  </a:moveTo>
                  <a:lnTo>
                    <a:pt x="37365" y="176875"/>
                  </a:lnTo>
                  <a:lnTo>
                    <a:pt x="76369" y="142401"/>
                  </a:lnTo>
                  <a:lnTo>
                    <a:pt x="116942" y="109859"/>
                  </a:lnTo>
                  <a:lnTo>
                    <a:pt x="159012" y="79300"/>
                  </a:lnTo>
                  <a:lnTo>
                    <a:pt x="202509" y="50771"/>
                  </a:lnTo>
                  <a:lnTo>
                    <a:pt x="247361" y="24321"/>
                  </a:lnTo>
                  <a:lnTo>
                    <a:pt x="293497" y="0"/>
                  </a:lnTo>
                  <a:lnTo>
                    <a:pt x="631951" y="681990"/>
                  </a:lnTo>
                  <a:lnTo>
                    <a:pt x="608020" y="695170"/>
                  </a:lnTo>
                  <a:lnTo>
                    <a:pt x="585279" y="710279"/>
                  </a:lnTo>
                  <a:lnTo>
                    <a:pt x="563872" y="727245"/>
                  </a:lnTo>
                  <a:lnTo>
                    <a:pt x="543941" y="745998"/>
                  </a:lnTo>
                  <a:lnTo>
                    <a:pt x="0" y="213233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71498" y="1762760"/>
              <a:ext cx="429259" cy="780415"/>
            </a:xfrm>
            <a:custGeom>
              <a:avLst/>
              <a:gdLst/>
              <a:ahLst/>
              <a:cxnLst/>
              <a:rect l="l" t="t" r="r" b="b"/>
              <a:pathLst>
                <a:path w="429260" h="780414">
                  <a:moveTo>
                    <a:pt x="302259" y="0"/>
                  </a:moveTo>
                  <a:lnTo>
                    <a:pt x="250025" y="10155"/>
                  </a:lnTo>
                  <a:lnTo>
                    <a:pt x="198411" y="22827"/>
                  </a:lnTo>
                  <a:lnTo>
                    <a:pt x="147510" y="37988"/>
                  </a:lnTo>
                  <a:lnTo>
                    <a:pt x="97413" y="55616"/>
                  </a:lnTo>
                  <a:lnTo>
                    <a:pt x="48212" y="75685"/>
                  </a:lnTo>
                  <a:lnTo>
                    <a:pt x="0" y="98170"/>
                  </a:lnTo>
                  <a:lnTo>
                    <a:pt x="338454" y="780161"/>
                  </a:lnTo>
                  <a:lnTo>
                    <a:pt x="360302" y="770306"/>
                  </a:lnTo>
                  <a:lnTo>
                    <a:pt x="382746" y="762095"/>
                  </a:lnTo>
                  <a:lnTo>
                    <a:pt x="405713" y="755550"/>
                  </a:lnTo>
                  <a:lnTo>
                    <a:pt x="429133" y="750697"/>
                  </a:lnTo>
                  <a:lnTo>
                    <a:pt x="302259" y="0"/>
                  </a:lnTo>
                  <a:close/>
                </a:path>
              </a:pathLst>
            </a:custGeom>
            <a:solidFill>
              <a:srgbClr val="BB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71498" y="1762760"/>
              <a:ext cx="429259" cy="780415"/>
            </a:xfrm>
            <a:custGeom>
              <a:avLst/>
              <a:gdLst/>
              <a:ahLst/>
              <a:cxnLst/>
              <a:rect l="l" t="t" r="r" b="b"/>
              <a:pathLst>
                <a:path w="429260" h="780414">
                  <a:moveTo>
                    <a:pt x="0" y="98170"/>
                  </a:moveTo>
                  <a:lnTo>
                    <a:pt x="48212" y="75685"/>
                  </a:lnTo>
                  <a:lnTo>
                    <a:pt x="97413" y="55616"/>
                  </a:lnTo>
                  <a:lnTo>
                    <a:pt x="147510" y="37988"/>
                  </a:lnTo>
                  <a:lnTo>
                    <a:pt x="198411" y="22827"/>
                  </a:lnTo>
                  <a:lnTo>
                    <a:pt x="250025" y="10155"/>
                  </a:lnTo>
                  <a:lnTo>
                    <a:pt x="302259" y="0"/>
                  </a:lnTo>
                  <a:lnTo>
                    <a:pt x="429133" y="750697"/>
                  </a:lnTo>
                  <a:lnTo>
                    <a:pt x="405713" y="755550"/>
                  </a:lnTo>
                  <a:lnTo>
                    <a:pt x="382746" y="762095"/>
                  </a:lnTo>
                  <a:lnTo>
                    <a:pt x="360302" y="770306"/>
                  </a:lnTo>
                  <a:lnTo>
                    <a:pt x="338454" y="780161"/>
                  </a:lnTo>
                  <a:lnTo>
                    <a:pt x="0" y="98170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73758" y="1747520"/>
              <a:ext cx="181610" cy="766445"/>
            </a:xfrm>
            <a:custGeom>
              <a:avLst/>
              <a:gdLst/>
              <a:ahLst/>
              <a:cxnLst/>
              <a:rect l="l" t="t" r="r" b="b"/>
              <a:pathLst>
                <a:path w="181610" h="766444">
                  <a:moveTo>
                    <a:pt x="181356" y="0"/>
                  </a:moveTo>
                  <a:lnTo>
                    <a:pt x="135766" y="952"/>
                  </a:lnTo>
                  <a:lnTo>
                    <a:pt x="90297" y="3810"/>
                  </a:lnTo>
                  <a:lnTo>
                    <a:pt x="45017" y="8572"/>
                  </a:lnTo>
                  <a:lnTo>
                    <a:pt x="0" y="15239"/>
                  </a:lnTo>
                  <a:lnTo>
                    <a:pt x="126873" y="765937"/>
                  </a:lnTo>
                  <a:lnTo>
                    <a:pt x="140422" y="763936"/>
                  </a:lnTo>
                  <a:lnTo>
                    <a:pt x="154019" y="762507"/>
                  </a:lnTo>
                  <a:lnTo>
                    <a:pt x="167663" y="761650"/>
                  </a:lnTo>
                  <a:lnTo>
                    <a:pt x="181356" y="761364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CA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73758" y="1747520"/>
              <a:ext cx="181610" cy="766445"/>
            </a:xfrm>
            <a:custGeom>
              <a:avLst/>
              <a:gdLst/>
              <a:ahLst/>
              <a:cxnLst/>
              <a:rect l="l" t="t" r="r" b="b"/>
              <a:pathLst>
                <a:path w="181610" h="766444">
                  <a:moveTo>
                    <a:pt x="0" y="15239"/>
                  </a:moveTo>
                  <a:lnTo>
                    <a:pt x="45017" y="8572"/>
                  </a:lnTo>
                  <a:lnTo>
                    <a:pt x="90297" y="3810"/>
                  </a:lnTo>
                  <a:lnTo>
                    <a:pt x="135766" y="952"/>
                  </a:lnTo>
                  <a:lnTo>
                    <a:pt x="181356" y="0"/>
                  </a:lnTo>
                  <a:lnTo>
                    <a:pt x="181356" y="761364"/>
                  </a:lnTo>
                  <a:lnTo>
                    <a:pt x="167663" y="761650"/>
                  </a:lnTo>
                  <a:lnTo>
                    <a:pt x="154019" y="762507"/>
                  </a:lnTo>
                  <a:lnTo>
                    <a:pt x="140422" y="763936"/>
                  </a:lnTo>
                  <a:lnTo>
                    <a:pt x="126873" y="765937"/>
                  </a:lnTo>
                  <a:lnTo>
                    <a:pt x="0" y="15239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502154" y="2360422"/>
            <a:ext cx="3054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10%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06420" y="2790901"/>
            <a:ext cx="3054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10%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90342" y="3179445"/>
            <a:ext cx="2279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9%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65985" y="3403803"/>
            <a:ext cx="2279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9%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91080" y="3424808"/>
            <a:ext cx="2279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8%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80922" y="2986532"/>
            <a:ext cx="421640" cy="472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7%</a:t>
            </a:r>
            <a:endParaRPr sz="1100">
              <a:latin typeface="Arial MT"/>
              <a:cs typeface="Arial MT"/>
            </a:endParaRPr>
          </a:p>
          <a:p>
            <a:pPr marL="205740">
              <a:lnSpc>
                <a:spcPct val="100000"/>
              </a:lnSpc>
              <a:spcBef>
                <a:spcPts val="870"/>
              </a:spcBef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8%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37589" y="2666492"/>
            <a:ext cx="2279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7%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38199" y="2127097"/>
            <a:ext cx="415290" cy="4318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375"/>
              </a:spcBef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5%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7%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97482" y="2068830"/>
            <a:ext cx="7753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spc="-127" baseline="2525" dirty="0">
                <a:solidFill>
                  <a:srgbClr val="FFFFFF"/>
                </a:solidFill>
                <a:latin typeface="Arial MT"/>
                <a:cs typeface="Arial MT"/>
              </a:rPr>
              <a:t>5%</a:t>
            </a:r>
            <a:r>
              <a:rPr sz="1650" spc="-127" baseline="15151" dirty="0">
                <a:solidFill>
                  <a:srgbClr val="FFFFFF"/>
                </a:solidFill>
                <a:latin typeface="Arial MT"/>
                <a:cs typeface="Arial MT"/>
              </a:rPr>
              <a:t>3%</a:t>
            </a:r>
            <a:r>
              <a:rPr sz="1650" spc="135" baseline="15151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11%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242310" y="1587246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8" y="0"/>
                </a:moveTo>
                <a:lnTo>
                  <a:pt x="0" y="0"/>
                </a:lnTo>
                <a:lnTo>
                  <a:pt x="0" y="64008"/>
                </a:lnTo>
                <a:lnTo>
                  <a:pt x="64008" y="64008"/>
                </a:lnTo>
                <a:lnTo>
                  <a:pt x="64008" y="0"/>
                </a:lnTo>
                <a:close/>
              </a:path>
            </a:pathLst>
          </a:custGeom>
          <a:solidFill>
            <a:srgbClr val="007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320541" y="1461287"/>
            <a:ext cx="1661795" cy="44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100"/>
              </a:spcBef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Consumer Goods &amp; Services </a:t>
            </a:r>
            <a:r>
              <a:rPr sz="1000" spc="-2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Industrial</a:t>
            </a:r>
            <a:r>
              <a:rPr sz="10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Equipment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42310" y="179755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8" y="0"/>
                </a:moveTo>
                <a:lnTo>
                  <a:pt x="0" y="0"/>
                </a:lnTo>
                <a:lnTo>
                  <a:pt x="0" y="64008"/>
                </a:lnTo>
                <a:lnTo>
                  <a:pt x="64008" y="64008"/>
                </a:lnTo>
                <a:lnTo>
                  <a:pt x="64008" y="0"/>
                </a:lnTo>
                <a:close/>
              </a:path>
            </a:pathLst>
          </a:custGeom>
          <a:solidFill>
            <a:srgbClr val="008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42310" y="200787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8" y="0"/>
                </a:moveTo>
                <a:lnTo>
                  <a:pt x="0" y="0"/>
                </a:lnTo>
                <a:lnTo>
                  <a:pt x="0" y="64008"/>
                </a:lnTo>
                <a:lnTo>
                  <a:pt x="64008" y="64008"/>
                </a:lnTo>
                <a:lnTo>
                  <a:pt x="64008" y="0"/>
                </a:lnTo>
                <a:close/>
              </a:path>
            </a:pathLst>
          </a:custGeom>
          <a:solidFill>
            <a:srgbClr val="0093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320541" y="1881911"/>
            <a:ext cx="2338070" cy="2338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39900">
              <a:lnSpc>
                <a:spcPct val="138000"/>
              </a:lnSpc>
              <a:spcBef>
                <a:spcPts val="100"/>
              </a:spcBef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Utilities </a:t>
            </a:r>
            <a:r>
              <a:rPr sz="10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r>
              <a:rPr sz="100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Arial MT"/>
                <a:cs typeface="Arial MT"/>
              </a:rPr>
              <a:t>Tech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Chemicals (incl. Petrochemicals)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38000"/>
              </a:lnSpc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Life</a:t>
            </a:r>
            <a:r>
              <a:rPr sz="10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Sciences</a:t>
            </a:r>
            <a:r>
              <a:rPr sz="10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(Pharmaceuticals/Bio-tech) </a:t>
            </a:r>
            <a:r>
              <a:rPr sz="1000" spc="-2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Automotive</a:t>
            </a:r>
            <a:r>
              <a:rPr sz="10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–</a:t>
            </a:r>
            <a:r>
              <a:rPr sz="10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Auto-ancillary/Auto-parts </a:t>
            </a:r>
            <a:r>
              <a:rPr sz="10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Medical</a:t>
            </a:r>
            <a:r>
              <a:rPr sz="10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Technologies</a:t>
            </a:r>
            <a:endParaRPr sz="1000">
              <a:latin typeface="Arial MT"/>
              <a:cs typeface="Arial MT"/>
            </a:endParaRPr>
          </a:p>
          <a:p>
            <a:pPr marL="12700" marR="1252855">
              <a:lnSpc>
                <a:spcPts val="1689"/>
              </a:lnSpc>
              <a:spcBef>
                <a:spcPts val="105"/>
              </a:spcBef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Oil &amp;</a:t>
            </a:r>
            <a:r>
              <a:rPr sz="10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Gas </a:t>
            </a:r>
            <a:r>
              <a:rPr sz="10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Automotive</a:t>
            </a:r>
            <a:r>
              <a:rPr sz="10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–</a:t>
            </a:r>
            <a:r>
              <a:rPr sz="10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OEM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Metals &amp; Mining</a:t>
            </a:r>
            <a:r>
              <a:rPr sz="10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(Metals/Mining)</a:t>
            </a:r>
            <a:endParaRPr sz="1000">
              <a:latin typeface="Arial MT"/>
              <a:cs typeface="Arial MT"/>
            </a:endParaRPr>
          </a:p>
          <a:p>
            <a:pPr marL="12700" marR="913765">
              <a:lnSpc>
                <a:spcPct val="138000"/>
              </a:lnSpc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Aerospace &amp; Defense </a:t>
            </a:r>
            <a:r>
              <a:rPr sz="10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sz="10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Natural</a:t>
            </a:r>
            <a:r>
              <a:rPr sz="10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Resources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42310" y="221818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8" y="0"/>
                </a:moveTo>
                <a:lnTo>
                  <a:pt x="0" y="0"/>
                </a:lnTo>
                <a:lnTo>
                  <a:pt x="0" y="64008"/>
                </a:lnTo>
                <a:lnTo>
                  <a:pt x="64008" y="64008"/>
                </a:lnTo>
                <a:lnTo>
                  <a:pt x="64008" y="0"/>
                </a:lnTo>
                <a:close/>
              </a:path>
            </a:pathLst>
          </a:custGeom>
          <a:solidFill>
            <a:srgbClr val="009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42310" y="2428494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8" y="0"/>
                </a:moveTo>
                <a:lnTo>
                  <a:pt x="0" y="0"/>
                </a:lnTo>
                <a:lnTo>
                  <a:pt x="0" y="64008"/>
                </a:lnTo>
                <a:lnTo>
                  <a:pt x="64008" y="64008"/>
                </a:lnTo>
                <a:lnTo>
                  <a:pt x="64008" y="0"/>
                </a:lnTo>
                <a:close/>
              </a:path>
            </a:pathLst>
          </a:custGeom>
          <a:solidFill>
            <a:srgbClr val="00A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42310" y="263880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8" y="0"/>
                </a:moveTo>
                <a:lnTo>
                  <a:pt x="0" y="0"/>
                </a:lnTo>
                <a:lnTo>
                  <a:pt x="0" y="64008"/>
                </a:lnTo>
                <a:lnTo>
                  <a:pt x="64008" y="64008"/>
                </a:lnTo>
                <a:lnTo>
                  <a:pt x="64008" y="0"/>
                </a:lnTo>
                <a:close/>
              </a:path>
            </a:pathLst>
          </a:custGeom>
          <a:solidFill>
            <a:srgbClr val="00B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42310" y="284911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8" y="0"/>
                </a:moveTo>
                <a:lnTo>
                  <a:pt x="0" y="0"/>
                </a:lnTo>
                <a:lnTo>
                  <a:pt x="0" y="64008"/>
                </a:lnTo>
                <a:lnTo>
                  <a:pt x="64008" y="64008"/>
                </a:lnTo>
                <a:lnTo>
                  <a:pt x="64008" y="0"/>
                </a:lnTo>
                <a:close/>
              </a:path>
            </a:pathLst>
          </a:custGeom>
          <a:solidFill>
            <a:srgbClr val="00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42310" y="3059429"/>
            <a:ext cx="64135" cy="62865"/>
          </a:xfrm>
          <a:custGeom>
            <a:avLst/>
            <a:gdLst/>
            <a:ahLst/>
            <a:cxnLst/>
            <a:rect l="l" t="t" r="r" b="b"/>
            <a:pathLst>
              <a:path w="64135" h="62864">
                <a:moveTo>
                  <a:pt x="64008" y="0"/>
                </a:moveTo>
                <a:lnTo>
                  <a:pt x="0" y="0"/>
                </a:lnTo>
                <a:lnTo>
                  <a:pt x="0" y="62484"/>
                </a:lnTo>
                <a:lnTo>
                  <a:pt x="64008" y="62484"/>
                </a:lnTo>
                <a:lnTo>
                  <a:pt x="64008" y="0"/>
                </a:lnTo>
                <a:close/>
              </a:path>
            </a:pathLst>
          </a:custGeom>
          <a:solidFill>
            <a:srgbClr val="58C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42310" y="3269741"/>
            <a:ext cx="64135" cy="62865"/>
          </a:xfrm>
          <a:custGeom>
            <a:avLst/>
            <a:gdLst/>
            <a:ahLst/>
            <a:cxnLst/>
            <a:rect l="l" t="t" r="r" b="b"/>
            <a:pathLst>
              <a:path w="64135" h="62864">
                <a:moveTo>
                  <a:pt x="64008" y="0"/>
                </a:moveTo>
                <a:lnTo>
                  <a:pt x="0" y="0"/>
                </a:lnTo>
                <a:lnTo>
                  <a:pt x="0" y="62484"/>
                </a:lnTo>
                <a:lnTo>
                  <a:pt x="64008" y="62484"/>
                </a:lnTo>
                <a:lnTo>
                  <a:pt x="64008" y="0"/>
                </a:lnTo>
                <a:close/>
              </a:path>
            </a:pathLst>
          </a:custGeom>
          <a:solidFill>
            <a:srgbClr val="7BC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42310" y="3478529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8" y="0"/>
                </a:moveTo>
                <a:lnTo>
                  <a:pt x="0" y="0"/>
                </a:lnTo>
                <a:lnTo>
                  <a:pt x="0" y="64008"/>
                </a:lnTo>
                <a:lnTo>
                  <a:pt x="64008" y="64008"/>
                </a:lnTo>
                <a:lnTo>
                  <a:pt x="64008" y="0"/>
                </a:lnTo>
                <a:close/>
              </a:path>
            </a:pathLst>
          </a:custGeom>
          <a:solidFill>
            <a:srgbClr val="94D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42310" y="368884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8" y="0"/>
                </a:moveTo>
                <a:lnTo>
                  <a:pt x="0" y="0"/>
                </a:lnTo>
                <a:lnTo>
                  <a:pt x="0" y="64007"/>
                </a:lnTo>
                <a:lnTo>
                  <a:pt x="64008" y="64007"/>
                </a:lnTo>
                <a:lnTo>
                  <a:pt x="64008" y="0"/>
                </a:lnTo>
                <a:close/>
              </a:path>
            </a:pathLst>
          </a:custGeom>
          <a:solidFill>
            <a:srgbClr val="AAD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42310" y="3899153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8" y="0"/>
                </a:moveTo>
                <a:lnTo>
                  <a:pt x="0" y="0"/>
                </a:lnTo>
                <a:lnTo>
                  <a:pt x="0" y="64008"/>
                </a:lnTo>
                <a:lnTo>
                  <a:pt x="64008" y="64008"/>
                </a:lnTo>
                <a:lnTo>
                  <a:pt x="64008" y="0"/>
                </a:lnTo>
                <a:close/>
              </a:path>
            </a:pathLst>
          </a:custGeom>
          <a:solidFill>
            <a:srgbClr val="BB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42310" y="410946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8" y="0"/>
                </a:moveTo>
                <a:lnTo>
                  <a:pt x="0" y="0"/>
                </a:lnTo>
                <a:lnTo>
                  <a:pt x="0" y="64007"/>
                </a:lnTo>
                <a:lnTo>
                  <a:pt x="64008" y="64007"/>
                </a:lnTo>
                <a:lnTo>
                  <a:pt x="64008" y="0"/>
                </a:lnTo>
                <a:close/>
              </a:path>
            </a:pathLst>
          </a:custGeom>
          <a:solidFill>
            <a:srgbClr val="CA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593596" y="1238757"/>
            <a:ext cx="84264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 Black"/>
                <a:cs typeface="Arial Black"/>
              </a:rPr>
              <a:t>INDUSTRY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936690" y="4644771"/>
            <a:ext cx="1377950" cy="1377950"/>
            <a:chOff x="936690" y="4644771"/>
            <a:chExt cx="1377950" cy="1377950"/>
          </a:xfrm>
        </p:grpSpPr>
        <p:sp>
          <p:nvSpPr>
            <p:cNvPr id="55" name="object 55"/>
            <p:cNvSpPr/>
            <p:nvPr/>
          </p:nvSpPr>
          <p:spPr>
            <a:xfrm>
              <a:off x="1228521" y="4654931"/>
              <a:ext cx="1085850" cy="1367790"/>
            </a:xfrm>
            <a:custGeom>
              <a:avLst/>
              <a:gdLst/>
              <a:ahLst/>
              <a:cxnLst/>
              <a:rect l="l" t="t" r="r" b="b"/>
              <a:pathLst>
                <a:path w="1085850" h="1367789">
                  <a:moveTo>
                    <a:pt x="401904" y="0"/>
                  </a:moveTo>
                  <a:lnTo>
                    <a:pt x="401904" y="478663"/>
                  </a:lnTo>
                  <a:lnTo>
                    <a:pt x="434096" y="481203"/>
                  </a:lnTo>
                  <a:lnTo>
                    <a:pt x="465324" y="488696"/>
                  </a:lnTo>
                  <a:lnTo>
                    <a:pt x="522554" y="517779"/>
                  </a:lnTo>
                  <a:lnTo>
                    <a:pt x="557389" y="549798"/>
                  </a:lnTo>
                  <a:lnTo>
                    <a:pt x="583227" y="587665"/>
                  </a:lnTo>
                  <a:lnTo>
                    <a:pt x="599795" y="629653"/>
                  </a:lnTo>
                  <a:lnTo>
                    <a:pt x="606818" y="674035"/>
                  </a:lnTo>
                  <a:lnTo>
                    <a:pt x="604024" y="719086"/>
                  </a:lnTo>
                  <a:lnTo>
                    <a:pt x="591140" y="763080"/>
                  </a:lnTo>
                  <a:lnTo>
                    <a:pt x="567893" y="804291"/>
                  </a:lnTo>
                  <a:lnTo>
                    <a:pt x="535873" y="839173"/>
                  </a:lnTo>
                  <a:lnTo>
                    <a:pt x="498006" y="865045"/>
                  </a:lnTo>
                  <a:lnTo>
                    <a:pt x="456019" y="881635"/>
                  </a:lnTo>
                  <a:lnTo>
                    <a:pt x="411636" y="888672"/>
                  </a:lnTo>
                  <a:lnTo>
                    <a:pt x="366585" y="885885"/>
                  </a:lnTo>
                  <a:lnTo>
                    <a:pt x="322591" y="873004"/>
                  </a:lnTo>
                  <a:lnTo>
                    <a:pt x="281381" y="849757"/>
                  </a:lnTo>
                  <a:lnTo>
                    <a:pt x="0" y="1236967"/>
                  </a:lnTo>
                  <a:lnTo>
                    <a:pt x="39788" y="1263803"/>
                  </a:lnTo>
                  <a:lnTo>
                    <a:pt x="81182" y="1287684"/>
                  </a:lnTo>
                  <a:lnTo>
                    <a:pt x="124015" y="1308555"/>
                  </a:lnTo>
                  <a:lnTo>
                    <a:pt x="168120" y="1326364"/>
                  </a:lnTo>
                  <a:lnTo>
                    <a:pt x="213331" y="1341056"/>
                  </a:lnTo>
                  <a:lnTo>
                    <a:pt x="259482" y="1352576"/>
                  </a:lnTo>
                  <a:lnTo>
                    <a:pt x="306405" y="1360872"/>
                  </a:lnTo>
                  <a:lnTo>
                    <a:pt x="353935" y="1365889"/>
                  </a:lnTo>
                  <a:lnTo>
                    <a:pt x="401904" y="1367574"/>
                  </a:lnTo>
                  <a:lnTo>
                    <a:pt x="450744" y="1365857"/>
                  </a:lnTo>
                  <a:lnTo>
                    <a:pt x="498657" y="1360783"/>
                  </a:lnTo>
                  <a:lnTo>
                    <a:pt x="545528" y="1352468"/>
                  </a:lnTo>
                  <a:lnTo>
                    <a:pt x="591241" y="1341028"/>
                  </a:lnTo>
                  <a:lnTo>
                    <a:pt x="635680" y="1326578"/>
                  </a:lnTo>
                  <a:lnTo>
                    <a:pt x="678729" y="1309235"/>
                  </a:lnTo>
                  <a:lnTo>
                    <a:pt x="720273" y="1289113"/>
                  </a:lnTo>
                  <a:lnTo>
                    <a:pt x="760196" y="1266329"/>
                  </a:lnTo>
                  <a:lnTo>
                    <a:pt x="798382" y="1240998"/>
                  </a:lnTo>
                  <a:lnTo>
                    <a:pt x="834715" y="1213236"/>
                  </a:lnTo>
                  <a:lnTo>
                    <a:pt x="869080" y="1183159"/>
                  </a:lnTo>
                  <a:lnTo>
                    <a:pt x="901361" y="1150882"/>
                  </a:lnTo>
                  <a:lnTo>
                    <a:pt x="931442" y="1116522"/>
                  </a:lnTo>
                  <a:lnTo>
                    <a:pt x="959207" y="1080193"/>
                  </a:lnTo>
                  <a:lnTo>
                    <a:pt x="984541" y="1042012"/>
                  </a:lnTo>
                  <a:lnTo>
                    <a:pt x="1007328" y="1002095"/>
                  </a:lnTo>
                  <a:lnTo>
                    <a:pt x="1027452" y="960556"/>
                  </a:lnTo>
                  <a:lnTo>
                    <a:pt x="1044798" y="917513"/>
                  </a:lnTo>
                  <a:lnTo>
                    <a:pt x="1059250" y="873080"/>
                  </a:lnTo>
                  <a:lnTo>
                    <a:pt x="1070691" y="827373"/>
                  </a:lnTo>
                  <a:lnTo>
                    <a:pt x="1079007" y="780508"/>
                  </a:lnTo>
                  <a:lnTo>
                    <a:pt x="1084082" y="732601"/>
                  </a:lnTo>
                  <a:lnTo>
                    <a:pt x="1085799" y="683768"/>
                  </a:lnTo>
                  <a:lnTo>
                    <a:pt x="1084082" y="634928"/>
                  </a:lnTo>
                  <a:lnTo>
                    <a:pt x="1079007" y="587017"/>
                  </a:lnTo>
                  <a:lnTo>
                    <a:pt x="1070691" y="540149"/>
                  </a:lnTo>
                  <a:lnTo>
                    <a:pt x="1059250" y="494440"/>
                  </a:lnTo>
                  <a:lnTo>
                    <a:pt x="1044798" y="450007"/>
                  </a:lnTo>
                  <a:lnTo>
                    <a:pt x="1027452" y="406963"/>
                  </a:lnTo>
                  <a:lnTo>
                    <a:pt x="1007328" y="365426"/>
                  </a:lnTo>
                  <a:lnTo>
                    <a:pt x="984541" y="325511"/>
                  </a:lnTo>
                  <a:lnTo>
                    <a:pt x="959207" y="287333"/>
                  </a:lnTo>
                  <a:lnTo>
                    <a:pt x="931442" y="251007"/>
                  </a:lnTo>
                  <a:lnTo>
                    <a:pt x="901361" y="216651"/>
                  </a:lnTo>
                  <a:lnTo>
                    <a:pt x="869080" y="184378"/>
                  </a:lnTo>
                  <a:lnTo>
                    <a:pt x="834715" y="154305"/>
                  </a:lnTo>
                  <a:lnTo>
                    <a:pt x="798382" y="126548"/>
                  </a:lnTo>
                  <a:lnTo>
                    <a:pt x="760196" y="101222"/>
                  </a:lnTo>
                  <a:lnTo>
                    <a:pt x="720273" y="78442"/>
                  </a:lnTo>
                  <a:lnTo>
                    <a:pt x="678729" y="58324"/>
                  </a:lnTo>
                  <a:lnTo>
                    <a:pt x="635680" y="40985"/>
                  </a:lnTo>
                  <a:lnTo>
                    <a:pt x="591241" y="26538"/>
                  </a:lnTo>
                  <a:lnTo>
                    <a:pt x="545528" y="15101"/>
                  </a:lnTo>
                  <a:lnTo>
                    <a:pt x="498657" y="6788"/>
                  </a:lnTo>
                  <a:lnTo>
                    <a:pt x="450744" y="1716"/>
                  </a:lnTo>
                  <a:lnTo>
                    <a:pt x="401904" y="0"/>
                  </a:lnTo>
                  <a:close/>
                </a:path>
              </a:pathLst>
            </a:custGeom>
            <a:solidFill>
              <a:srgbClr val="009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46850" y="5210556"/>
              <a:ext cx="563245" cy="681355"/>
            </a:xfrm>
            <a:custGeom>
              <a:avLst/>
              <a:gdLst/>
              <a:ahLst/>
              <a:cxnLst/>
              <a:rect l="l" t="t" r="r" b="b"/>
              <a:pathLst>
                <a:path w="563244" h="681354">
                  <a:moveTo>
                    <a:pt x="11898" y="0"/>
                  </a:moveTo>
                  <a:lnTo>
                    <a:pt x="4394" y="48824"/>
                  </a:lnTo>
                  <a:lnTo>
                    <a:pt x="450" y="97603"/>
                  </a:lnTo>
                  <a:lnTo>
                    <a:pt x="0" y="146166"/>
                  </a:lnTo>
                  <a:lnTo>
                    <a:pt x="2975" y="194347"/>
                  </a:lnTo>
                  <a:lnTo>
                    <a:pt x="9311" y="241976"/>
                  </a:lnTo>
                  <a:lnTo>
                    <a:pt x="18940" y="288885"/>
                  </a:lnTo>
                  <a:lnTo>
                    <a:pt x="31795" y="334906"/>
                  </a:lnTo>
                  <a:lnTo>
                    <a:pt x="47810" y="379871"/>
                  </a:lnTo>
                  <a:lnTo>
                    <a:pt x="66918" y="423610"/>
                  </a:lnTo>
                  <a:lnTo>
                    <a:pt x="89052" y="465956"/>
                  </a:lnTo>
                  <a:lnTo>
                    <a:pt x="114145" y="506740"/>
                  </a:lnTo>
                  <a:lnTo>
                    <a:pt x="142132" y="545795"/>
                  </a:lnTo>
                  <a:lnTo>
                    <a:pt x="172944" y="582950"/>
                  </a:lnTo>
                  <a:lnTo>
                    <a:pt x="206516" y="618039"/>
                  </a:lnTo>
                  <a:lnTo>
                    <a:pt x="242781" y="650892"/>
                  </a:lnTo>
                  <a:lnTo>
                    <a:pt x="281671" y="681342"/>
                  </a:lnTo>
                  <a:lnTo>
                    <a:pt x="563052" y="294132"/>
                  </a:lnTo>
                  <a:lnTo>
                    <a:pt x="528523" y="262418"/>
                  </a:lnTo>
                  <a:lnTo>
                    <a:pt x="502499" y="224462"/>
                  </a:lnTo>
                  <a:lnTo>
                    <a:pt x="485648" y="181916"/>
                  </a:lnTo>
                  <a:lnTo>
                    <a:pt x="478643" y="136432"/>
                  </a:lnTo>
                  <a:lnTo>
                    <a:pt x="482153" y="89662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46850" y="5210556"/>
              <a:ext cx="563245" cy="681355"/>
            </a:xfrm>
            <a:custGeom>
              <a:avLst/>
              <a:gdLst/>
              <a:ahLst/>
              <a:cxnLst/>
              <a:rect l="l" t="t" r="r" b="b"/>
              <a:pathLst>
                <a:path w="563244" h="681354">
                  <a:moveTo>
                    <a:pt x="281671" y="681342"/>
                  </a:moveTo>
                  <a:lnTo>
                    <a:pt x="242781" y="650892"/>
                  </a:lnTo>
                  <a:lnTo>
                    <a:pt x="206516" y="618039"/>
                  </a:lnTo>
                  <a:lnTo>
                    <a:pt x="172944" y="582950"/>
                  </a:lnTo>
                  <a:lnTo>
                    <a:pt x="142132" y="545795"/>
                  </a:lnTo>
                  <a:lnTo>
                    <a:pt x="114145" y="506740"/>
                  </a:lnTo>
                  <a:lnTo>
                    <a:pt x="89052" y="465956"/>
                  </a:lnTo>
                  <a:lnTo>
                    <a:pt x="66918" y="423610"/>
                  </a:lnTo>
                  <a:lnTo>
                    <a:pt x="47810" y="379871"/>
                  </a:lnTo>
                  <a:lnTo>
                    <a:pt x="31795" y="334906"/>
                  </a:lnTo>
                  <a:lnTo>
                    <a:pt x="18940" y="288885"/>
                  </a:lnTo>
                  <a:lnTo>
                    <a:pt x="9311" y="241976"/>
                  </a:lnTo>
                  <a:lnTo>
                    <a:pt x="2975" y="194347"/>
                  </a:lnTo>
                  <a:lnTo>
                    <a:pt x="0" y="146166"/>
                  </a:lnTo>
                  <a:lnTo>
                    <a:pt x="450" y="97603"/>
                  </a:lnTo>
                  <a:lnTo>
                    <a:pt x="4394" y="48824"/>
                  </a:lnTo>
                  <a:lnTo>
                    <a:pt x="11898" y="0"/>
                  </a:lnTo>
                  <a:lnTo>
                    <a:pt x="482153" y="89662"/>
                  </a:lnTo>
                  <a:lnTo>
                    <a:pt x="478643" y="136432"/>
                  </a:lnTo>
                  <a:lnTo>
                    <a:pt x="485648" y="181916"/>
                  </a:lnTo>
                  <a:lnTo>
                    <a:pt x="502499" y="224462"/>
                  </a:lnTo>
                  <a:lnTo>
                    <a:pt x="528523" y="262418"/>
                  </a:lnTo>
                  <a:lnTo>
                    <a:pt x="563052" y="294132"/>
                  </a:lnTo>
                  <a:lnTo>
                    <a:pt x="281671" y="68134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58748" y="4654931"/>
              <a:ext cx="671830" cy="645795"/>
            </a:xfrm>
            <a:custGeom>
              <a:avLst/>
              <a:gdLst/>
              <a:ahLst/>
              <a:cxnLst/>
              <a:rect l="l" t="t" r="r" b="b"/>
              <a:pathLst>
                <a:path w="671830" h="645795">
                  <a:moveTo>
                    <a:pt x="671677" y="0"/>
                  </a:moveTo>
                  <a:lnTo>
                    <a:pt x="622820" y="1730"/>
                  </a:lnTo>
                  <a:lnTo>
                    <a:pt x="574786" y="6851"/>
                  </a:lnTo>
                  <a:lnTo>
                    <a:pt x="527707" y="15253"/>
                  </a:lnTo>
                  <a:lnTo>
                    <a:pt x="481712" y="26829"/>
                  </a:lnTo>
                  <a:lnTo>
                    <a:pt x="436933" y="41471"/>
                  </a:lnTo>
                  <a:lnTo>
                    <a:pt x="393500" y="59071"/>
                  </a:lnTo>
                  <a:lnTo>
                    <a:pt x="351544" y="79521"/>
                  </a:lnTo>
                  <a:lnTo>
                    <a:pt x="311195" y="102713"/>
                  </a:lnTo>
                  <a:lnTo>
                    <a:pt x="272586" y="128539"/>
                  </a:lnTo>
                  <a:lnTo>
                    <a:pt x="235845" y="156892"/>
                  </a:lnTo>
                  <a:lnTo>
                    <a:pt x="201104" y="187663"/>
                  </a:lnTo>
                  <a:lnTo>
                    <a:pt x="168494" y="220745"/>
                  </a:lnTo>
                  <a:lnTo>
                    <a:pt x="138145" y="256029"/>
                  </a:lnTo>
                  <a:lnTo>
                    <a:pt x="110188" y="293408"/>
                  </a:lnTo>
                  <a:lnTo>
                    <a:pt x="84754" y="332773"/>
                  </a:lnTo>
                  <a:lnTo>
                    <a:pt x="61973" y="374018"/>
                  </a:lnTo>
                  <a:lnTo>
                    <a:pt x="41977" y="417033"/>
                  </a:lnTo>
                  <a:lnTo>
                    <a:pt x="24895" y="461711"/>
                  </a:lnTo>
                  <a:lnTo>
                    <a:pt x="10859" y="507944"/>
                  </a:lnTo>
                  <a:lnTo>
                    <a:pt x="0" y="555625"/>
                  </a:lnTo>
                  <a:lnTo>
                    <a:pt x="470255" y="645287"/>
                  </a:lnTo>
                  <a:lnTo>
                    <a:pt x="484734" y="599386"/>
                  </a:lnTo>
                  <a:lnTo>
                    <a:pt x="508788" y="559133"/>
                  </a:lnTo>
                  <a:lnTo>
                    <a:pt x="540962" y="525732"/>
                  </a:lnTo>
                  <a:lnTo>
                    <a:pt x="579804" y="500384"/>
                  </a:lnTo>
                  <a:lnTo>
                    <a:pt x="623860" y="484293"/>
                  </a:lnTo>
                  <a:lnTo>
                    <a:pt x="671677" y="478663"/>
                  </a:lnTo>
                  <a:lnTo>
                    <a:pt x="671677" y="0"/>
                  </a:lnTo>
                  <a:close/>
                </a:path>
              </a:pathLst>
            </a:custGeom>
            <a:solidFill>
              <a:srgbClr val="9F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58748" y="4654931"/>
              <a:ext cx="671830" cy="645795"/>
            </a:xfrm>
            <a:custGeom>
              <a:avLst/>
              <a:gdLst/>
              <a:ahLst/>
              <a:cxnLst/>
              <a:rect l="l" t="t" r="r" b="b"/>
              <a:pathLst>
                <a:path w="671830" h="645795">
                  <a:moveTo>
                    <a:pt x="0" y="555625"/>
                  </a:moveTo>
                  <a:lnTo>
                    <a:pt x="10859" y="507944"/>
                  </a:lnTo>
                  <a:lnTo>
                    <a:pt x="24895" y="461711"/>
                  </a:lnTo>
                  <a:lnTo>
                    <a:pt x="41977" y="417033"/>
                  </a:lnTo>
                  <a:lnTo>
                    <a:pt x="61973" y="374018"/>
                  </a:lnTo>
                  <a:lnTo>
                    <a:pt x="84754" y="332773"/>
                  </a:lnTo>
                  <a:lnTo>
                    <a:pt x="110188" y="293408"/>
                  </a:lnTo>
                  <a:lnTo>
                    <a:pt x="138145" y="256029"/>
                  </a:lnTo>
                  <a:lnTo>
                    <a:pt x="168494" y="220745"/>
                  </a:lnTo>
                  <a:lnTo>
                    <a:pt x="201104" y="187663"/>
                  </a:lnTo>
                  <a:lnTo>
                    <a:pt x="235845" y="156892"/>
                  </a:lnTo>
                  <a:lnTo>
                    <a:pt x="272586" y="128539"/>
                  </a:lnTo>
                  <a:lnTo>
                    <a:pt x="311195" y="102713"/>
                  </a:lnTo>
                  <a:lnTo>
                    <a:pt x="351544" y="79521"/>
                  </a:lnTo>
                  <a:lnTo>
                    <a:pt x="393500" y="59071"/>
                  </a:lnTo>
                  <a:lnTo>
                    <a:pt x="436933" y="41471"/>
                  </a:lnTo>
                  <a:lnTo>
                    <a:pt x="481712" y="26829"/>
                  </a:lnTo>
                  <a:lnTo>
                    <a:pt x="527707" y="15253"/>
                  </a:lnTo>
                  <a:lnTo>
                    <a:pt x="574786" y="6851"/>
                  </a:lnTo>
                  <a:lnTo>
                    <a:pt x="622820" y="1730"/>
                  </a:lnTo>
                  <a:lnTo>
                    <a:pt x="671677" y="0"/>
                  </a:lnTo>
                  <a:lnTo>
                    <a:pt x="671677" y="478663"/>
                  </a:lnTo>
                  <a:lnTo>
                    <a:pt x="623860" y="484293"/>
                  </a:lnTo>
                  <a:lnTo>
                    <a:pt x="579804" y="500384"/>
                  </a:lnTo>
                  <a:lnTo>
                    <a:pt x="540962" y="525732"/>
                  </a:lnTo>
                  <a:lnTo>
                    <a:pt x="508788" y="559133"/>
                  </a:lnTo>
                  <a:lnTo>
                    <a:pt x="484734" y="599386"/>
                  </a:lnTo>
                  <a:lnTo>
                    <a:pt x="470255" y="645287"/>
                  </a:lnTo>
                  <a:lnTo>
                    <a:pt x="0" y="555625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913889" y="5384038"/>
            <a:ext cx="2781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60%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77874" y="5410327"/>
            <a:ext cx="2781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18%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07719" y="4903978"/>
            <a:ext cx="2781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22%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179320" y="5782055"/>
            <a:ext cx="83820" cy="330200"/>
            <a:chOff x="2179320" y="5782055"/>
            <a:chExt cx="83820" cy="330200"/>
          </a:xfrm>
        </p:grpSpPr>
        <p:sp>
          <p:nvSpPr>
            <p:cNvPr id="64" name="object 64"/>
            <p:cNvSpPr/>
            <p:nvPr/>
          </p:nvSpPr>
          <p:spPr>
            <a:xfrm>
              <a:off x="2189226" y="5791961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64007" y="64007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9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89226" y="5791961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64007"/>
                  </a:moveTo>
                  <a:lnTo>
                    <a:pt x="64007" y="64007"/>
                  </a:lnTo>
                  <a:lnTo>
                    <a:pt x="64007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189226" y="6047993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64007" y="64007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268092" y="5725159"/>
            <a:ext cx="484505" cy="57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C-Suite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ts val="1150"/>
              </a:lnSpc>
              <a:spcBef>
                <a:spcPts val="900"/>
              </a:spcBef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Senior </a:t>
            </a:r>
            <a:r>
              <a:rPr sz="1000" dirty="0">
                <a:solidFill>
                  <a:srgbClr val="585858"/>
                </a:solidFill>
                <a:latin typeface="Arial MT"/>
                <a:cs typeface="Arial MT"/>
              </a:rPr>
              <a:t> V</a:t>
            </a:r>
            <a:r>
              <a:rPr sz="1000" spc="-10" dirty="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/</a:t>
            </a:r>
            <a:r>
              <a:rPr sz="1000" dirty="0">
                <a:solidFill>
                  <a:srgbClr val="585858"/>
                </a:solidFill>
                <a:latin typeface="Arial MT"/>
                <a:cs typeface="Arial MT"/>
              </a:rPr>
              <a:t>EV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28522" y="4339590"/>
            <a:ext cx="11601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Black"/>
                <a:cs typeface="Arial Black"/>
              </a:rPr>
              <a:t>EXEC</a:t>
            </a:r>
            <a:r>
              <a:rPr sz="1100" spc="-65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 Black"/>
                <a:cs typeface="Arial Black"/>
              </a:rPr>
              <a:t>PROFILE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3488182" y="4638547"/>
            <a:ext cx="1367790" cy="1377950"/>
            <a:chOff x="3488182" y="4638547"/>
            <a:chExt cx="1367790" cy="1377950"/>
          </a:xfrm>
        </p:grpSpPr>
        <p:sp>
          <p:nvSpPr>
            <p:cNvPr id="70" name="object 70"/>
            <p:cNvSpPr/>
            <p:nvPr/>
          </p:nvSpPr>
          <p:spPr>
            <a:xfrm>
              <a:off x="3488182" y="4648707"/>
              <a:ext cx="1367790" cy="1367790"/>
            </a:xfrm>
            <a:custGeom>
              <a:avLst/>
              <a:gdLst/>
              <a:ahLst/>
              <a:cxnLst/>
              <a:rect l="l" t="t" r="r" b="b"/>
              <a:pathLst>
                <a:path w="1367789" h="1367789">
                  <a:moveTo>
                    <a:pt x="683894" y="0"/>
                  </a:moveTo>
                  <a:lnTo>
                    <a:pt x="683894" y="478663"/>
                  </a:lnTo>
                  <a:lnTo>
                    <a:pt x="696745" y="479065"/>
                  </a:lnTo>
                  <a:lnTo>
                    <a:pt x="709548" y="480266"/>
                  </a:lnTo>
                  <a:lnTo>
                    <a:pt x="779033" y="501969"/>
                  </a:lnTo>
                  <a:lnTo>
                    <a:pt x="817021" y="527673"/>
                  </a:lnTo>
                  <a:lnTo>
                    <a:pt x="847899" y="560620"/>
                  </a:lnTo>
                  <a:lnTo>
                    <a:pt x="870776" y="599311"/>
                  </a:lnTo>
                  <a:lnTo>
                    <a:pt x="884765" y="642243"/>
                  </a:lnTo>
                  <a:lnTo>
                    <a:pt x="888977" y="687913"/>
                  </a:lnTo>
                  <a:lnTo>
                    <a:pt x="882522" y="734822"/>
                  </a:lnTo>
                  <a:lnTo>
                    <a:pt x="865573" y="779026"/>
                  </a:lnTo>
                  <a:lnTo>
                    <a:pt x="839888" y="816996"/>
                  </a:lnTo>
                  <a:lnTo>
                    <a:pt x="806965" y="847849"/>
                  </a:lnTo>
                  <a:lnTo>
                    <a:pt x="768301" y="870699"/>
                  </a:lnTo>
                  <a:lnTo>
                    <a:pt x="725394" y="884663"/>
                  </a:lnTo>
                  <a:lnTo>
                    <a:pt x="679742" y="888857"/>
                  </a:lnTo>
                  <a:lnTo>
                    <a:pt x="632840" y="882396"/>
                  </a:lnTo>
                  <a:lnTo>
                    <a:pt x="588629" y="865486"/>
                  </a:lnTo>
                  <a:lnTo>
                    <a:pt x="550641" y="839816"/>
                  </a:lnTo>
                  <a:lnTo>
                    <a:pt x="519763" y="806891"/>
                  </a:lnTo>
                  <a:lnTo>
                    <a:pt x="496886" y="768214"/>
                  </a:lnTo>
                  <a:lnTo>
                    <a:pt x="482897" y="725289"/>
                  </a:lnTo>
                  <a:lnTo>
                    <a:pt x="478685" y="679621"/>
                  </a:lnTo>
                  <a:lnTo>
                    <a:pt x="485139" y="632714"/>
                  </a:lnTo>
                  <a:lnTo>
                    <a:pt x="21462" y="513715"/>
                  </a:lnTo>
                  <a:lnTo>
                    <a:pt x="12108" y="555626"/>
                  </a:lnTo>
                  <a:lnTo>
                    <a:pt x="5397" y="598027"/>
                  </a:lnTo>
                  <a:lnTo>
                    <a:pt x="1353" y="640784"/>
                  </a:lnTo>
                  <a:lnTo>
                    <a:pt x="0" y="683768"/>
                  </a:lnTo>
                  <a:lnTo>
                    <a:pt x="1717" y="732601"/>
                  </a:lnTo>
                  <a:lnTo>
                    <a:pt x="6791" y="780508"/>
                  </a:lnTo>
                  <a:lnTo>
                    <a:pt x="15107" y="827373"/>
                  </a:lnTo>
                  <a:lnTo>
                    <a:pt x="26548" y="873080"/>
                  </a:lnTo>
                  <a:lnTo>
                    <a:pt x="41000" y="917513"/>
                  </a:lnTo>
                  <a:lnTo>
                    <a:pt x="58346" y="960556"/>
                  </a:lnTo>
                  <a:lnTo>
                    <a:pt x="78470" y="1002095"/>
                  </a:lnTo>
                  <a:lnTo>
                    <a:pt x="101257" y="1042012"/>
                  </a:lnTo>
                  <a:lnTo>
                    <a:pt x="126591" y="1080193"/>
                  </a:lnTo>
                  <a:lnTo>
                    <a:pt x="154357" y="1116522"/>
                  </a:lnTo>
                  <a:lnTo>
                    <a:pt x="184438" y="1150882"/>
                  </a:lnTo>
                  <a:lnTo>
                    <a:pt x="216718" y="1183159"/>
                  </a:lnTo>
                  <a:lnTo>
                    <a:pt x="251083" y="1213236"/>
                  </a:lnTo>
                  <a:lnTo>
                    <a:pt x="287416" y="1240998"/>
                  </a:lnTo>
                  <a:lnTo>
                    <a:pt x="325602" y="1266329"/>
                  </a:lnTo>
                  <a:lnTo>
                    <a:pt x="365525" y="1289113"/>
                  </a:lnTo>
                  <a:lnTo>
                    <a:pt x="407069" y="1309235"/>
                  </a:lnTo>
                  <a:lnTo>
                    <a:pt x="450118" y="1326578"/>
                  </a:lnTo>
                  <a:lnTo>
                    <a:pt x="494557" y="1341028"/>
                  </a:lnTo>
                  <a:lnTo>
                    <a:pt x="540270" y="1352468"/>
                  </a:lnTo>
                  <a:lnTo>
                    <a:pt x="587141" y="1360783"/>
                  </a:lnTo>
                  <a:lnTo>
                    <a:pt x="635054" y="1365857"/>
                  </a:lnTo>
                  <a:lnTo>
                    <a:pt x="683894" y="1367574"/>
                  </a:lnTo>
                  <a:lnTo>
                    <a:pt x="732719" y="1365857"/>
                  </a:lnTo>
                  <a:lnTo>
                    <a:pt x="780618" y="1360783"/>
                  </a:lnTo>
                  <a:lnTo>
                    <a:pt x="827476" y="1352468"/>
                  </a:lnTo>
                  <a:lnTo>
                    <a:pt x="873177" y="1341028"/>
                  </a:lnTo>
                  <a:lnTo>
                    <a:pt x="917605" y="1326578"/>
                  </a:lnTo>
                  <a:lnTo>
                    <a:pt x="960644" y="1309235"/>
                  </a:lnTo>
                  <a:lnTo>
                    <a:pt x="1002180" y="1289113"/>
                  </a:lnTo>
                  <a:lnTo>
                    <a:pt x="1042095" y="1266329"/>
                  </a:lnTo>
                  <a:lnTo>
                    <a:pt x="1080274" y="1240998"/>
                  </a:lnTo>
                  <a:lnTo>
                    <a:pt x="1116602" y="1213236"/>
                  </a:lnTo>
                  <a:lnTo>
                    <a:pt x="1150962" y="1183159"/>
                  </a:lnTo>
                  <a:lnTo>
                    <a:pt x="1183238" y="1150882"/>
                  </a:lnTo>
                  <a:lnTo>
                    <a:pt x="1213316" y="1116522"/>
                  </a:lnTo>
                  <a:lnTo>
                    <a:pt x="1241078" y="1080193"/>
                  </a:lnTo>
                  <a:lnTo>
                    <a:pt x="1266410" y="1042012"/>
                  </a:lnTo>
                  <a:lnTo>
                    <a:pt x="1289196" y="1002095"/>
                  </a:lnTo>
                  <a:lnTo>
                    <a:pt x="1309318" y="960556"/>
                  </a:lnTo>
                  <a:lnTo>
                    <a:pt x="1326663" y="917513"/>
                  </a:lnTo>
                  <a:lnTo>
                    <a:pt x="1341114" y="873080"/>
                  </a:lnTo>
                  <a:lnTo>
                    <a:pt x="1352555" y="827373"/>
                  </a:lnTo>
                  <a:lnTo>
                    <a:pt x="1360871" y="780508"/>
                  </a:lnTo>
                  <a:lnTo>
                    <a:pt x="1365945" y="732601"/>
                  </a:lnTo>
                  <a:lnTo>
                    <a:pt x="1367663" y="683768"/>
                  </a:lnTo>
                  <a:lnTo>
                    <a:pt x="1365945" y="634928"/>
                  </a:lnTo>
                  <a:lnTo>
                    <a:pt x="1360871" y="587017"/>
                  </a:lnTo>
                  <a:lnTo>
                    <a:pt x="1352555" y="540149"/>
                  </a:lnTo>
                  <a:lnTo>
                    <a:pt x="1341114" y="494440"/>
                  </a:lnTo>
                  <a:lnTo>
                    <a:pt x="1326663" y="450007"/>
                  </a:lnTo>
                  <a:lnTo>
                    <a:pt x="1309318" y="406963"/>
                  </a:lnTo>
                  <a:lnTo>
                    <a:pt x="1289196" y="365426"/>
                  </a:lnTo>
                  <a:lnTo>
                    <a:pt x="1266410" y="325511"/>
                  </a:lnTo>
                  <a:lnTo>
                    <a:pt x="1241078" y="287333"/>
                  </a:lnTo>
                  <a:lnTo>
                    <a:pt x="1213316" y="251007"/>
                  </a:lnTo>
                  <a:lnTo>
                    <a:pt x="1183238" y="216651"/>
                  </a:lnTo>
                  <a:lnTo>
                    <a:pt x="1150962" y="184378"/>
                  </a:lnTo>
                  <a:lnTo>
                    <a:pt x="1116602" y="154305"/>
                  </a:lnTo>
                  <a:lnTo>
                    <a:pt x="1080274" y="126548"/>
                  </a:lnTo>
                  <a:lnTo>
                    <a:pt x="1042095" y="101222"/>
                  </a:lnTo>
                  <a:lnTo>
                    <a:pt x="1002180" y="78442"/>
                  </a:lnTo>
                  <a:lnTo>
                    <a:pt x="960644" y="58324"/>
                  </a:lnTo>
                  <a:lnTo>
                    <a:pt x="917605" y="40985"/>
                  </a:lnTo>
                  <a:lnTo>
                    <a:pt x="873177" y="26538"/>
                  </a:lnTo>
                  <a:lnTo>
                    <a:pt x="827476" y="15101"/>
                  </a:lnTo>
                  <a:lnTo>
                    <a:pt x="780618" y="6788"/>
                  </a:lnTo>
                  <a:lnTo>
                    <a:pt x="732719" y="1716"/>
                  </a:lnTo>
                  <a:lnTo>
                    <a:pt x="683894" y="0"/>
                  </a:lnTo>
                  <a:close/>
                </a:path>
              </a:pathLst>
            </a:custGeom>
            <a:solidFill>
              <a:srgbClr val="009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509645" y="4755133"/>
              <a:ext cx="552450" cy="526415"/>
            </a:xfrm>
            <a:custGeom>
              <a:avLst/>
              <a:gdLst/>
              <a:ahLst/>
              <a:cxnLst/>
              <a:rect l="l" t="t" r="r" b="b"/>
              <a:pathLst>
                <a:path w="552450" h="526414">
                  <a:moveTo>
                    <a:pt x="296037" y="0"/>
                  </a:moveTo>
                  <a:lnTo>
                    <a:pt x="253211" y="29505"/>
                  </a:lnTo>
                  <a:lnTo>
                    <a:pt x="212982" y="61974"/>
                  </a:lnTo>
                  <a:lnTo>
                    <a:pt x="175477" y="97231"/>
                  </a:lnTo>
                  <a:lnTo>
                    <a:pt x="140826" y="135099"/>
                  </a:lnTo>
                  <a:lnTo>
                    <a:pt x="109156" y="175402"/>
                  </a:lnTo>
                  <a:lnTo>
                    <a:pt x="80595" y="217965"/>
                  </a:lnTo>
                  <a:lnTo>
                    <a:pt x="55270" y="262611"/>
                  </a:lnTo>
                  <a:lnTo>
                    <a:pt x="33311" y="309164"/>
                  </a:lnTo>
                  <a:lnTo>
                    <a:pt x="14845" y="357449"/>
                  </a:lnTo>
                  <a:lnTo>
                    <a:pt x="0" y="407289"/>
                  </a:lnTo>
                  <a:lnTo>
                    <a:pt x="463676" y="526288"/>
                  </a:lnTo>
                  <a:lnTo>
                    <a:pt x="476815" y="489803"/>
                  </a:lnTo>
                  <a:lnTo>
                    <a:pt x="496395" y="456723"/>
                  </a:lnTo>
                  <a:lnTo>
                    <a:pt x="521809" y="427882"/>
                  </a:lnTo>
                  <a:lnTo>
                    <a:pt x="552450" y="404114"/>
                  </a:lnTo>
                  <a:lnTo>
                    <a:pt x="296037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509645" y="4755133"/>
              <a:ext cx="552450" cy="526415"/>
            </a:xfrm>
            <a:custGeom>
              <a:avLst/>
              <a:gdLst/>
              <a:ahLst/>
              <a:cxnLst/>
              <a:rect l="l" t="t" r="r" b="b"/>
              <a:pathLst>
                <a:path w="552450" h="526414">
                  <a:moveTo>
                    <a:pt x="0" y="407289"/>
                  </a:moveTo>
                  <a:lnTo>
                    <a:pt x="14845" y="357449"/>
                  </a:lnTo>
                  <a:lnTo>
                    <a:pt x="33311" y="309164"/>
                  </a:lnTo>
                  <a:lnTo>
                    <a:pt x="55270" y="262611"/>
                  </a:lnTo>
                  <a:lnTo>
                    <a:pt x="80595" y="217965"/>
                  </a:lnTo>
                  <a:lnTo>
                    <a:pt x="109156" y="175402"/>
                  </a:lnTo>
                  <a:lnTo>
                    <a:pt x="140826" y="135099"/>
                  </a:lnTo>
                  <a:lnTo>
                    <a:pt x="175477" y="97231"/>
                  </a:lnTo>
                  <a:lnTo>
                    <a:pt x="212982" y="61974"/>
                  </a:lnTo>
                  <a:lnTo>
                    <a:pt x="253211" y="29505"/>
                  </a:lnTo>
                  <a:lnTo>
                    <a:pt x="296037" y="0"/>
                  </a:lnTo>
                  <a:lnTo>
                    <a:pt x="552450" y="404114"/>
                  </a:lnTo>
                  <a:lnTo>
                    <a:pt x="521809" y="427882"/>
                  </a:lnTo>
                  <a:lnTo>
                    <a:pt x="496395" y="456723"/>
                  </a:lnTo>
                  <a:lnTo>
                    <a:pt x="476815" y="489803"/>
                  </a:lnTo>
                  <a:lnTo>
                    <a:pt x="463676" y="526288"/>
                  </a:lnTo>
                  <a:lnTo>
                    <a:pt x="0" y="407289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05682" y="4682108"/>
              <a:ext cx="302895" cy="477520"/>
            </a:xfrm>
            <a:custGeom>
              <a:avLst/>
              <a:gdLst/>
              <a:ahLst/>
              <a:cxnLst/>
              <a:rect l="l" t="t" r="r" b="b"/>
              <a:pathLst>
                <a:path w="302895" h="477520">
                  <a:moveTo>
                    <a:pt x="155066" y="0"/>
                  </a:moveTo>
                  <a:lnTo>
                    <a:pt x="114603" y="14589"/>
                  </a:lnTo>
                  <a:lnTo>
                    <a:pt x="75199" y="31654"/>
                  </a:lnTo>
                  <a:lnTo>
                    <a:pt x="36962" y="51149"/>
                  </a:lnTo>
                  <a:lnTo>
                    <a:pt x="0" y="73025"/>
                  </a:lnTo>
                  <a:lnTo>
                    <a:pt x="256412" y="477139"/>
                  </a:lnTo>
                  <a:lnTo>
                    <a:pt x="267551" y="470564"/>
                  </a:lnTo>
                  <a:lnTo>
                    <a:pt x="279034" y="464740"/>
                  </a:lnTo>
                  <a:lnTo>
                    <a:pt x="290828" y="459654"/>
                  </a:lnTo>
                  <a:lnTo>
                    <a:pt x="302894" y="455295"/>
                  </a:lnTo>
                  <a:lnTo>
                    <a:pt x="155066" y="0"/>
                  </a:lnTo>
                  <a:close/>
                </a:path>
              </a:pathLst>
            </a:custGeom>
            <a:solidFill>
              <a:srgbClr val="69C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05682" y="4682108"/>
              <a:ext cx="302895" cy="477520"/>
            </a:xfrm>
            <a:custGeom>
              <a:avLst/>
              <a:gdLst/>
              <a:ahLst/>
              <a:cxnLst/>
              <a:rect l="l" t="t" r="r" b="b"/>
              <a:pathLst>
                <a:path w="302895" h="477520">
                  <a:moveTo>
                    <a:pt x="0" y="73025"/>
                  </a:moveTo>
                  <a:lnTo>
                    <a:pt x="36962" y="51149"/>
                  </a:lnTo>
                  <a:lnTo>
                    <a:pt x="75199" y="31654"/>
                  </a:lnTo>
                  <a:lnTo>
                    <a:pt x="114603" y="14589"/>
                  </a:lnTo>
                  <a:lnTo>
                    <a:pt x="155066" y="0"/>
                  </a:lnTo>
                  <a:lnTo>
                    <a:pt x="302894" y="455295"/>
                  </a:lnTo>
                  <a:lnTo>
                    <a:pt x="290828" y="459654"/>
                  </a:lnTo>
                  <a:lnTo>
                    <a:pt x="279034" y="464740"/>
                  </a:lnTo>
                  <a:lnTo>
                    <a:pt x="267551" y="470564"/>
                  </a:lnTo>
                  <a:lnTo>
                    <a:pt x="256412" y="477139"/>
                  </a:lnTo>
                  <a:lnTo>
                    <a:pt x="0" y="73025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960749" y="4648707"/>
              <a:ext cx="211454" cy="488950"/>
            </a:xfrm>
            <a:custGeom>
              <a:avLst/>
              <a:gdLst/>
              <a:ahLst/>
              <a:cxnLst/>
              <a:rect l="l" t="t" r="r" b="b"/>
              <a:pathLst>
                <a:path w="211454" h="488950">
                  <a:moveTo>
                    <a:pt x="211327" y="0"/>
                  </a:moveTo>
                  <a:lnTo>
                    <a:pt x="157626" y="2111"/>
                  </a:lnTo>
                  <a:lnTo>
                    <a:pt x="104330" y="8413"/>
                  </a:lnTo>
                  <a:lnTo>
                    <a:pt x="51700" y="18859"/>
                  </a:lnTo>
                  <a:lnTo>
                    <a:pt x="0" y="33401"/>
                  </a:lnTo>
                  <a:lnTo>
                    <a:pt x="147827" y="488696"/>
                  </a:lnTo>
                  <a:lnTo>
                    <a:pt x="163393" y="484288"/>
                  </a:lnTo>
                  <a:lnTo>
                    <a:pt x="179197" y="481155"/>
                  </a:lnTo>
                  <a:lnTo>
                    <a:pt x="195191" y="479284"/>
                  </a:lnTo>
                  <a:lnTo>
                    <a:pt x="211327" y="478663"/>
                  </a:lnTo>
                  <a:lnTo>
                    <a:pt x="211327" y="0"/>
                  </a:lnTo>
                  <a:close/>
                </a:path>
              </a:pathLst>
            </a:custGeom>
            <a:solidFill>
              <a:srgbClr val="AC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960749" y="4648707"/>
              <a:ext cx="211454" cy="488950"/>
            </a:xfrm>
            <a:custGeom>
              <a:avLst/>
              <a:gdLst/>
              <a:ahLst/>
              <a:cxnLst/>
              <a:rect l="l" t="t" r="r" b="b"/>
              <a:pathLst>
                <a:path w="211454" h="488950">
                  <a:moveTo>
                    <a:pt x="0" y="33401"/>
                  </a:moveTo>
                  <a:lnTo>
                    <a:pt x="51700" y="18859"/>
                  </a:lnTo>
                  <a:lnTo>
                    <a:pt x="104330" y="8413"/>
                  </a:lnTo>
                  <a:lnTo>
                    <a:pt x="157626" y="2111"/>
                  </a:lnTo>
                  <a:lnTo>
                    <a:pt x="211327" y="0"/>
                  </a:lnTo>
                  <a:lnTo>
                    <a:pt x="211327" y="478663"/>
                  </a:lnTo>
                  <a:lnTo>
                    <a:pt x="195191" y="479284"/>
                  </a:lnTo>
                  <a:lnTo>
                    <a:pt x="179197" y="481155"/>
                  </a:lnTo>
                  <a:lnTo>
                    <a:pt x="163393" y="484288"/>
                  </a:lnTo>
                  <a:lnTo>
                    <a:pt x="147827" y="488696"/>
                  </a:lnTo>
                  <a:lnTo>
                    <a:pt x="0" y="33401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4305427" y="5591657"/>
            <a:ext cx="2781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79%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673221" y="4838191"/>
            <a:ext cx="413384" cy="318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7804">
              <a:lnSpc>
                <a:spcPts val="1155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4%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155"/>
              </a:lnSpc>
            </a:pP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12%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4693920" y="5763767"/>
            <a:ext cx="83820" cy="330200"/>
            <a:chOff x="4693920" y="5763767"/>
            <a:chExt cx="83820" cy="330200"/>
          </a:xfrm>
        </p:grpSpPr>
        <p:sp>
          <p:nvSpPr>
            <p:cNvPr id="80" name="object 80"/>
            <p:cNvSpPr/>
            <p:nvPr/>
          </p:nvSpPr>
          <p:spPr>
            <a:xfrm>
              <a:off x="4703826" y="5773673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64008" y="64007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9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703826" y="5773673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64007"/>
                  </a:moveTo>
                  <a:lnTo>
                    <a:pt x="64008" y="64007"/>
                  </a:lnTo>
                  <a:lnTo>
                    <a:pt x="64008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703826" y="590168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64008" y="64008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A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703826" y="590168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64008"/>
                  </a:moveTo>
                  <a:lnTo>
                    <a:pt x="64008" y="64008"/>
                  </a:lnTo>
                  <a:lnTo>
                    <a:pt x="64008" y="0"/>
                  </a:lnTo>
                  <a:lnTo>
                    <a:pt x="0" y="0"/>
                  </a:lnTo>
                  <a:lnTo>
                    <a:pt x="0" y="6400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703826" y="6029705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64008" y="64008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69C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4783073" y="5707176"/>
            <a:ext cx="1097915" cy="56197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ct val="84100"/>
              </a:lnSpc>
              <a:spcBef>
                <a:spcPts val="285"/>
              </a:spcBef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US$1 - 10 Billion </a:t>
            </a:r>
            <a:r>
              <a:rPr sz="10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US$11 - 30 Billion </a:t>
            </a:r>
            <a:r>
              <a:rPr sz="10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US$31 - 50 Billion </a:t>
            </a:r>
            <a:r>
              <a:rPr sz="10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Over</a:t>
            </a:r>
            <a:r>
              <a:rPr sz="10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US$50</a:t>
            </a:r>
            <a:r>
              <a:rPr sz="10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Billion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446145" y="4339590"/>
            <a:ext cx="1483995" cy="60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Black"/>
                <a:cs typeface="Arial Black"/>
              </a:rPr>
              <a:t>ANN</a:t>
            </a:r>
            <a:r>
              <a:rPr sz="1100" spc="-10" dirty="0">
                <a:latin typeface="Arial Black"/>
                <a:cs typeface="Arial Black"/>
              </a:rPr>
              <a:t>UA</a:t>
            </a:r>
            <a:r>
              <a:rPr sz="1100" dirty="0">
                <a:latin typeface="Arial Black"/>
                <a:cs typeface="Arial Black"/>
              </a:rPr>
              <a:t>L</a:t>
            </a:r>
            <a:r>
              <a:rPr sz="1100" spc="-5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10" dirty="0">
                <a:latin typeface="Arial Black"/>
                <a:cs typeface="Arial Black"/>
              </a:rPr>
              <a:t>E</a:t>
            </a:r>
            <a:r>
              <a:rPr sz="1100" dirty="0">
                <a:latin typeface="Arial Black"/>
                <a:cs typeface="Arial Black"/>
              </a:rPr>
              <a:t>V</a:t>
            </a:r>
            <a:r>
              <a:rPr sz="1100" spc="-10" dirty="0">
                <a:latin typeface="Arial Black"/>
                <a:cs typeface="Arial Black"/>
              </a:rPr>
              <a:t>E</a:t>
            </a:r>
            <a:r>
              <a:rPr sz="1100" dirty="0">
                <a:latin typeface="Arial Black"/>
                <a:cs typeface="Arial Black"/>
              </a:rPr>
              <a:t>NUE</a:t>
            </a:r>
            <a:endParaRPr sz="1100">
              <a:latin typeface="Arial Black"/>
              <a:cs typeface="Arial Black"/>
            </a:endParaRPr>
          </a:p>
          <a:p>
            <a:pPr marR="163195" algn="ctr">
              <a:lnSpc>
                <a:spcPts val="1175"/>
              </a:lnSpc>
              <a:spcBef>
                <a:spcPts val="880"/>
              </a:spcBef>
            </a:pP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  <a:p>
            <a:pPr marR="163830" algn="ctr">
              <a:lnSpc>
                <a:spcPts val="1175"/>
              </a:lnSpc>
            </a:pP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703826" y="615772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8" y="0"/>
                </a:moveTo>
                <a:lnTo>
                  <a:pt x="0" y="0"/>
                </a:lnTo>
                <a:lnTo>
                  <a:pt x="0" y="64007"/>
                </a:lnTo>
                <a:lnTo>
                  <a:pt x="64008" y="64007"/>
                </a:lnTo>
                <a:lnTo>
                  <a:pt x="64008" y="0"/>
                </a:lnTo>
                <a:close/>
              </a:path>
            </a:pathLst>
          </a:custGeom>
          <a:solidFill>
            <a:srgbClr val="ACD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8650605" y="1238757"/>
            <a:ext cx="10382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 Black"/>
                <a:cs typeface="Arial Black"/>
              </a:rPr>
              <a:t>GEO-SPREAD</a:t>
            </a:r>
            <a:endParaRPr sz="1100">
              <a:latin typeface="Arial Black"/>
              <a:cs typeface="Arial Black"/>
            </a:endParaRPr>
          </a:p>
        </p:txBody>
      </p:sp>
      <p:pic>
        <p:nvPicPr>
          <p:cNvPr id="89" name="object 8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6466" y="1520965"/>
            <a:ext cx="4883637" cy="4682466"/>
          </a:xfrm>
          <a:prstGeom prst="rect">
            <a:avLst/>
          </a:prstGeom>
        </p:spPr>
      </p:pic>
      <p:sp>
        <p:nvSpPr>
          <p:cNvPr id="90" name="object 90"/>
          <p:cNvSpPr txBox="1"/>
          <p:nvPr/>
        </p:nvSpPr>
        <p:spPr>
          <a:xfrm>
            <a:off x="11617452" y="6570770"/>
            <a:ext cx="23177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55" dirty="0">
                <a:solidFill>
                  <a:srgbClr val="A6A6A6"/>
                </a:solidFill>
                <a:latin typeface="Microsoft Sans Serif"/>
                <a:cs typeface="Microsoft Sans Serif"/>
              </a:rPr>
              <a:t>32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61950"/>
            <a:ext cx="10097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0" dirty="0">
                <a:solidFill>
                  <a:srgbClr val="000000"/>
                </a:solidFill>
              </a:rPr>
              <a:t>S</a:t>
            </a:r>
            <a:r>
              <a:rPr sz="3600" spc="25" dirty="0">
                <a:solidFill>
                  <a:srgbClr val="000000"/>
                </a:solidFill>
              </a:rPr>
              <a:t>U</a:t>
            </a:r>
            <a:r>
              <a:rPr sz="3600" spc="-220" dirty="0">
                <a:solidFill>
                  <a:srgbClr val="000000"/>
                </a:solidFill>
              </a:rPr>
              <a:t>R</a:t>
            </a:r>
            <a:r>
              <a:rPr sz="3600" spc="95" dirty="0">
                <a:solidFill>
                  <a:srgbClr val="000000"/>
                </a:solidFill>
              </a:rPr>
              <a:t>V</a:t>
            </a:r>
            <a:r>
              <a:rPr sz="3600" spc="-330" dirty="0">
                <a:solidFill>
                  <a:srgbClr val="000000"/>
                </a:solidFill>
              </a:rPr>
              <a:t>E</a:t>
            </a:r>
            <a:r>
              <a:rPr sz="3600" spc="65" dirty="0">
                <a:solidFill>
                  <a:srgbClr val="000000"/>
                </a:solidFill>
              </a:rPr>
              <a:t>Y</a:t>
            </a:r>
            <a:r>
              <a:rPr sz="3600" spc="-580" dirty="0">
                <a:solidFill>
                  <a:srgbClr val="000000"/>
                </a:solidFill>
              </a:rPr>
              <a:t> </a:t>
            </a:r>
            <a:r>
              <a:rPr sz="3600" spc="-60" dirty="0">
                <a:solidFill>
                  <a:srgbClr val="000000"/>
                </a:solidFill>
              </a:rPr>
              <a:t>D</a:t>
            </a:r>
            <a:r>
              <a:rPr sz="3600" spc="-330" dirty="0">
                <a:solidFill>
                  <a:srgbClr val="000000"/>
                </a:solidFill>
              </a:rPr>
              <a:t>E</a:t>
            </a:r>
            <a:r>
              <a:rPr sz="3600" spc="260" dirty="0">
                <a:solidFill>
                  <a:srgbClr val="000000"/>
                </a:solidFill>
              </a:rPr>
              <a:t>M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95" dirty="0">
                <a:solidFill>
                  <a:srgbClr val="000000"/>
                </a:solidFill>
              </a:rPr>
              <a:t>G</a:t>
            </a:r>
            <a:r>
              <a:rPr sz="3600" spc="-220" dirty="0">
                <a:solidFill>
                  <a:srgbClr val="000000"/>
                </a:solidFill>
              </a:rPr>
              <a:t>R</a:t>
            </a:r>
            <a:r>
              <a:rPr sz="3600" spc="-35" dirty="0">
                <a:solidFill>
                  <a:srgbClr val="000000"/>
                </a:solidFill>
              </a:rPr>
              <a:t>A</a:t>
            </a:r>
            <a:r>
              <a:rPr sz="3600" spc="-185" dirty="0">
                <a:solidFill>
                  <a:srgbClr val="000000"/>
                </a:solidFill>
              </a:rPr>
              <a:t>P</a:t>
            </a:r>
            <a:r>
              <a:rPr sz="3600" spc="95" dirty="0">
                <a:solidFill>
                  <a:srgbClr val="000000"/>
                </a:solidFill>
              </a:rPr>
              <a:t>H</a:t>
            </a:r>
            <a:r>
              <a:rPr sz="3600" spc="135" dirty="0">
                <a:solidFill>
                  <a:srgbClr val="000000"/>
                </a:solidFill>
              </a:rPr>
              <a:t>I</a:t>
            </a:r>
            <a:r>
              <a:rPr sz="3600" dirty="0">
                <a:solidFill>
                  <a:srgbClr val="000000"/>
                </a:solidFill>
              </a:rPr>
              <a:t>C</a:t>
            </a:r>
            <a:r>
              <a:rPr sz="3600" spc="-45" dirty="0">
                <a:solidFill>
                  <a:srgbClr val="000000"/>
                </a:solidFill>
              </a:rPr>
              <a:t>S</a:t>
            </a:r>
            <a:r>
              <a:rPr sz="3600" spc="-525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–</a:t>
            </a:r>
            <a:r>
              <a:rPr sz="3600" spc="-605" dirty="0">
                <a:solidFill>
                  <a:srgbClr val="000000"/>
                </a:solidFill>
              </a:rPr>
              <a:t> </a:t>
            </a:r>
            <a:r>
              <a:rPr sz="3600" spc="-35" dirty="0">
                <a:solidFill>
                  <a:srgbClr val="000000"/>
                </a:solidFill>
              </a:rPr>
              <a:t>A</a:t>
            </a:r>
            <a:r>
              <a:rPr sz="3600" spc="25" dirty="0">
                <a:solidFill>
                  <a:srgbClr val="000000"/>
                </a:solidFill>
              </a:rPr>
              <a:t>U</a:t>
            </a:r>
            <a:r>
              <a:rPr sz="3600" spc="-100" dirty="0">
                <a:solidFill>
                  <a:srgbClr val="000000"/>
                </a:solidFill>
              </a:rPr>
              <a:t>T</a:t>
            </a:r>
            <a:r>
              <a:rPr sz="3600" spc="10" dirty="0">
                <a:solidFill>
                  <a:srgbClr val="000000"/>
                </a:solidFill>
              </a:rPr>
              <a:t>O</a:t>
            </a:r>
            <a:r>
              <a:rPr sz="3600" spc="-180" dirty="0">
                <a:solidFill>
                  <a:srgbClr val="000000"/>
                </a:solidFill>
              </a:rPr>
              <a:t>–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325" dirty="0">
                <a:solidFill>
                  <a:srgbClr val="000000"/>
                </a:solidFill>
              </a:rPr>
              <a:t>E</a:t>
            </a:r>
            <a:r>
              <a:rPr sz="3600" spc="-45" dirty="0">
                <a:solidFill>
                  <a:srgbClr val="000000"/>
                </a:solidFill>
              </a:rPr>
              <a:t>S</a:t>
            </a:r>
            <a:r>
              <a:rPr sz="3600" spc="-565" dirty="0">
                <a:solidFill>
                  <a:srgbClr val="000000"/>
                </a:solidFill>
              </a:rPr>
              <a:t> </a:t>
            </a:r>
            <a:r>
              <a:rPr sz="3600" spc="-50" dirty="0">
                <a:solidFill>
                  <a:srgbClr val="000000"/>
                </a:solidFill>
              </a:rPr>
              <a:t>(</a:t>
            </a:r>
            <a:r>
              <a:rPr sz="3600" spc="-80" dirty="0">
                <a:solidFill>
                  <a:srgbClr val="000000"/>
                </a:solidFill>
              </a:rPr>
              <a:t>n</a:t>
            </a:r>
            <a:r>
              <a:rPr sz="3600" spc="-220" dirty="0">
                <a:solidFill>
                  <a:srgbClr val="000000"/>
                </a:solidFill>
              </a:rPr>
              <a:t>=</a:t>
            </a:r>
            <a:r>
              <a:rPr sz="3600" spc="-515" dirty="0">
                <a:solidFill>
                  <a:srgbClr val="000000"/>
                </a:solidFill>
              </a:rPr>
              <a:t>1</a:t>
            </a:r>
            <a:r>
              <a:rPr sz="3600" spc="505" dirty="0">
                <a:solidFill>
                  <a:srgbClr val="000000"/>
                </a:solidFill>
              </a:rPr>
              <a:t>0</a:t>
            </a:r>
            <a:r>
              <a:rPr sz="3600" spc="240" dirty="0">
                <a:solidFill>
                  <a:srgbClr val="000000"/>
                </a:solidFill>
              </a:rPr>
              <a:t>8</a:t>
            </a:r>
            <a:r>
              <a:rPr sz="3600" spc="110" dirty="0">
                <a:solidFill>
                  <a:srgbClr val="000000"/>
                </a:solidFill>
              </a:rPr>
              <a:t>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71957" y="1642059"/>
            <a:ext cx="116014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Black"/>
                <a:cs typeface="Arial Black"/>
              </a:rPr>
              <a:t>EXEC</a:t>
            </a:r>
            <a:r>
              <a:rPr sz="1100" spc="-9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PROFILE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026" y="3989323"/>
            <a:ext cx="14839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Black"/>
                <a:cs typeface="Arial Black"/>
              </a:rPr>
              <a:t>ANN</a:t>
            </a:r>
            <a:r>
              <a:rPr sz="1100" spc="-10" dirty="0">
                <a:latin typeface="Arial Black"/>
                <a:cs typeface="Arial Black"/>
              </a:rPr>
              <a:t>UA</a:t>
            </a:r>
            <a:r>
              <a:rPr sz="1100" dirty="0">
                <a:latin typeface="Arial Black"/>
                <a:cs typeface="Arial Black"/>
              </a:rPr>
              <a:t>L</a:t>
            </a:r>
            <a:r>
              <a:rPr sz="1100" spc="-5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10" dirty="0">
                <a:latin typeface="Arial Black"/>
                <a:cs typeface="Arial Black"/>
              </a:rPr>
              <a:t>E</a:t>
            </a:r>
            <a:r>
              <a:rPr sz="1100" dirty="0">
                <a:latin typeface="Arial Black"/>
                <a:cs typeface="Arial Black"/>
              </a:rPr>
              <a:t>V</a:t>
            </a:r>
            <a:r>
              <a:rPr sz="1100" spc="-10" dirty="0">
                <a:latin typeface="Arial Black"/>
                <a:cs typeface="Arial Black"/>
              </a:rPr>
              <a:t>E</a:t>
            </a:r>
            <a:r>
              <a:rPr sz="1100" dirty="0">
                <a:latin typeface="Arial Black"/>
                <a:cs typeface="Arial Black"/>
              </a:rPr>
              <a:t>NUE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37085" y="1682114"/>
            <a:ext cx="2086610" cy="2086610"/>
            <a:chOff x="1837085" y="1682114"/>
            <a:chExt cx="2086610" cy="2086610"/>
          </a:xfrm>
        </p:grpSpPr>
        <p:sp>
          <p:nvSpPr>
            <p:cNvPr id="6" name="object 6"/>
            <p:cNvSpPr/>
            <p:nvPr/>
          </p:nvSpPr>
          <p:spPr>
            <a:xfrm>
              <a:off x="2443352" y="1692020"/>
              <a:ext cx="1480185" cy="2076450"/>
            </a:xfrm>
            <a:custGeom>
              <a:avLst/>
              <a:gdLst/>
              <a:ahLst/>
              <a:cxnLst/>
              <a:rect l="l" t="t" r="r" b="b"/>
              <a:pathLst>
                <a:path w="1480185" h="2076450">
                  <a:moveTo>
                    <a:pt x="441960" y="0"/>
                  </a:moveTo>
                  <a:lnTo>
                    <a:pt x="441960" y="726693"/>
                  </a:lnTo>
                  <a:lnTo>
                    <a:pt x="476178" y="728585"/>
                  </a:lnTo>
                  <a:lnTo>
                    <a:pt x="509873" y="734202"/>
                  </a:lnTo>
                  <a:lnTo>
                    <a:pt x="574548" y="756284"/>
                  </a:lnTo>
                  <a:lnTo>
                    <a:pt x="614738" y="778946"/>
                  </a:lnTo>
                  <a:lnTo>
                    <a:pt x="650295" y="806534"/>
                  </a:lnTo>
                  <a:lnTo>
                    <a:pt x="680989" y="838406"/>
                  </a:lnTo>
                  <a:lnTo>
                    <a:pt x="706589" y="873922"/>
                  </a:lnTo>
                  <a:lnTo>
                    <a:pt x="726864" y="912440"/>
                  </a:lnTo>
                  <a:lnTo>
                    <a:pt x="741584" y="953318"/>
                  </a:lnTo>
                  <a:lnTo>
                    <a:pt x="750517" y="995917"/>
                  </a:lnTo>
                  <a:lnTo>
                    <a:pt x="753433" y="1039594"/>
                  </a:lnTo>
                  <a:lnTo>
                    <a:pt x="750101" y="1083709"/>
                  </a:lnTo>
                  <a:lnTo>
                    <a:pt x="740292" y="1127620"/>
                  </a:lnTo>
                  <a:lnTo>
                    <a:pt x="723773" y="1170686"/>
                  </a:lnTo>
                  <a:lnTo>
                    <a:pt x="701111" y="1210876"/>
                  </a:lnTo>
                  <a:lnTo>
                    <a:pt x="673523" y="1246433"/>
                  </a:lnTo>
                  <a:lnTo>
                    <a:pt x="641651" y="1277127"/>
                  </a:lnTo>
                  <a:lnTo>
                    <a:pt x="606135" y="1302727"/>
                  </a:lnTo>
                  <a:lnTo>
                    <a:pt x="567617" y="1323002"/>
                  </a:lnTo>
                  <a:lnTo>
                    <a:pt x="526739" y="1337722"/>
                  </a:lnTo>
                  <a:lnTo>
                    <a:pt x="484140" y="1346655"/>
                  </a:lnTo>
                  <a:lnTo>
                    <a:pt x="440463" y="1349571"/>
                  </a:lnTo>
                  <a:lnTo>
                    <a:pt x="396348" y="1346239"/>
                  </a:lnTo>
                  <a:lnTo>
                    <a:pt x="352437" y="1336430"/>
                  </a:lnTo>
                  <a:lnTo>
                    <a:pt x="309372" y="1319911"/>
                  </a:lnTo>
                  <a:lnTo>
                    <a:pt x="0" y="1977389"/>
                  </a:lnTo>
                  <a:lnTo>
                    <a:pt x="46518" y="1997904"/>
                  </a:lnTo>
                  <a:lnTo>
                    <a:pt x="93896" y="2016083"/>
                  </a:lnTo>
                  <a:lnTo>
                    <a:pt x="142042" y="2031905"/>
                  </a:lnTo>
                  <a:lnTo>
                    <a:pt x="190865" y="2045351"/>
                  </a:lnTo>
                  <a:lnTo>
                    <a:pt x="240275" y="2056400"/>
                  </a:lnTo>
                  <a:lnTo>
                    <a:pt x="290180" y="2065029"/>
                  </a:lnTo>
                  <a:lnTo>
                    <a:pt x="340490" y="2071219"/>
                  </a:lnTo>
                  <a:lnTo>
                    <a:pt x="391114" y="2074948"/>
                  </a:lnTo>
                  <a:lnTo>
                    <a:pt x="441960" y="2076195"/>
                  </a:lnTo>
                  <a:lnTo>
                    <a:pt x="489474" y="2075127"/>
                  </a:lnTo>
                  <a:lnTo>
                    <a:pt x="536440" y="2071953"/>
                  </a:lnTo>
                  <a:lnTo>
                    <a:pt x="582813" y="2066718"/>
                  </a:lnTo>
                  <a:lnTo>
                    <a:pt x="628546" y="2059469"/>
                  </a:lnTo>
                  <a:lnTo>
                    <a:pt x="673594" y="2050251"/>
                  </a:lnTo>
                  <a:lnTo>
                    <a:pt x="717911" y="2039110"/>
                  </a:lnTo>
                  <a:lnTo>
                    <a:pt x="761450" y="2026093"/>
                  </a:lnTo>
                  <a:lnTo>
                    <a:pt x="804166" y="2011244"/>
                  </a:lnTo>
                  <a:lnTo>
                    <a:pt x="846014" y="1994610"/>
                  </a:lnTo>
                  <a:lnTo>
                    <a:pt x="886947" y="1976236"/>
                  </a:lnTo>
                  <a:lnTo>
                    <a:pt x="926920" y="1956169"/>
                  </a:lnTo>
                  <a:lnTo>
                    <a:pt x="965886" y="1934454"/>
                  </a:lnTo>
                  <a:lnTo>
                    <a:pt x="1003801" y="1911137"/>
                  </a:lnTo>
                  <a:lnTo>
                    <a:pt x="1040617" y="1886264"/>
                  </a:lnTo>
                  <a:lnTo>
                    <a:pt x="1076290" y="1859880"/>
                  </a:lnTo>
                  <a:lnTo>
                    <a:pt x="1110773" y="1832032"/>
                  </a:lnTo>
                  <a:lnTo>
                    <a:pt x="1144021" y="1802765"/>
                  </a:lnTo>
                  <a:lnTo>
                    <a:pt x="1175988" y="1772126"/>
                  </a:lnTo>
                  <a:lnTo>
                    <a:pt x="1206627" y="1740159"/>
                  </a:lnTo>
                  <a:lnTo>
                    <a:pt x="1235894" y="1706911"/>
                  </a:lnTo>
                  <a:lnTo>
                    <a:pt x="1263742" y="1672428"/>
                  </a:lnTo>
                  <a:lnTo>
                    <a:pt x="1290126" y="1636755"/>
                  </a:lnTo>
                  <a:lnTo>
                    <a:pt x="1314999" y="1599939"/>
                  </a:lnTo>
                  <a:lnTo>
                    <a:pt x="1338316" y="1562024"/>
                  </a:lnTo>
                  <a:lnTo>
                    <a:pt x="1360031" y="1523058"/>
                  </a:lnTo>
                  <a:lnTo>
                    <a:pt x="1380098" y="1483085"/>
                  </a:lnTo>
                  <a:lnTo>
                    <a:pt x="1398472" y="1442152"/>
                  </a:lnTo>
                  <a:lnTo>
                    <a:pt x="1415106" y="1400304"/>
                  </a:lnTo>
                  <a:lnTo>
                    <a:pt x="1429955" y="1357588"/>
                  </a:lnTo>
                  <a:lnTo>
                    <a:pt x="1442972" y="1314049"/>
                  </a:lnTo>
                  <a:lnTo>
                    <a:pt x="1454113" y="1269732"/>
                  </a:lnTo>
                  <a:lnTo>
                    <a:pt x="1463331" y="1224684"/>
                  </a:lnTo>
                  <a:lnTo>
                    <a:pt x="1470580" y="1178951"/>
                  </a:lnTo>
                  <a:lnTo>
                    <a:pt x="1475815" y="1132578"/>
                  </a:lnTo>
                  <a:lnTo>
                    <a:pt x="1478989" y="1085612"/>
                  </a:lnTo>
                  <a:lnTo>
                    <a:pt x="1480058" y="1038098"/>
                  </a:lnTo>
                  <a:lnTo>
                    <a:pt x="1478989" y="990583"/>
                  </a:lnTo>
                  <a:lnTo>
                    <a:pt x="1475815" y="943617"/>
                  </a:lnTo>
                  <a:lnTo>
                    <a:pt x="1470580" y="897244"/>
                  </a:lnTo>
                  <a:lnTo>
                    <a:pt x="1463331" y="851511"/>
                  </a:lnTo>
                  <a:lnTo>
                    <a:pt x="1454113" y="806463"/>
                  </a:lnTo>
                  <a:lnTo>
                    <a:pt x="1442972" y="762146"/>
                  </a:lnTo>
                  <a:lnTo>
                    <a:pt x="1429955" y="718607"/>
                  </a:lnTo>
                  <a:lnTo>
                    <a:pt x="1415106" y="675891"/>
                  </a:lnTo>
                  <a:lnTo>
                    <a:pt x="1398472" y="634043"/>
                  </a:lnTo>
                  <a:lnTo>
                    <a:pt x="1380098" y="593110"/>
                  </a:lnTo>
                  <a:lnTo>
                    <a:pt x="1360031" y="553137"/>
                  </a:lnTo>
                  <a:lnTo>
                    <a:pt x="1338316" y="514171"/>
                  </a:lnTo>
                  <a:lnTo>
                    <a:pt x="1314999" y="476256"/>
                  </a:lnTo>
                  <a:lnTo>
                    <a:pt x="1290126" y="439440"/>
                  </a:lnTo>
                  <a:lnTo>
                    <a:pt x="1263742" y="403767"/>
                  </a:lnTo>
                  <a:lnTo>
                    <a:pt x="1235894" y="369284"/>
                  </a:lnTo>
                  <a:lnTo>
                    <a:pt x="1206627" y="336036"/>
                  </a:lnTo>
                  <a:lnTo>
                    <a:pt x="1175988" y="304069"/>
                  </a:lnTo>
                  <a:lnTo>
                    <a:pt x="1144021" y="273430"/>
                  </a:lnTo>
                  <a:lnTo>
                    <a:pt x="1110773" y="244163"/>
                  </a:lnTo>
                  <a:lnTo>
                    <a:pt x="1076290" y="216315"/>
                  </a:lnTo>
                  <a:lnTo>
                    <a:pt x="1040617" y="189931"/>
                  </a:lnTo>
                  <a:lnTo>
                    <a:pt x="1003801" y="165058"/>
                  </a:lnTo>
                  <a:lnTo>
                    <a:pt x="965886" y="141741"/>
                  </a:lnTo>
                  <a:lnTo>
                    <a:pt x="926920" y="120026"/>
                  </a:lnTo>
                  <a:lnTo>
                    <a:pt x="886947" y="99959"/>
                  </a:lnTo>
                  <a:lnTo>
                    <a:pt x="846014" y="81585"/>
                  </a:lnTo>
                  <a:lnTo>
                    <a:pt x="804166" y="64951"/>
                  </a:lnTo>
                  <a:lnTo>
                    <a:pt x="761450" y="50102"/>
                  </a:lnTo>
                  <a:lnTo>
                    <a:pt x="717911" y="37085"/>
                  </a:lnTo>
                  <a:lnTo>
                    <a:pt x="673594" y="25944"/>
                  </a:lnTo>
                  <a:lnTo>
                    <a:pt x="628546" y="16726"/>
                  </a:lnTo>
                  <a:lnTo>
                    <a:pt x="582813" y="9477"/>
                  </a:lnTo>
                  <a:lnTo>
                    <a:pt x="536440" y="4242"/>
                  </a:lnTo>
                  <a:lnTo>
                    <a:pt x="489474" y="1068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670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6991" y="2173858"/>
              <a:ext cx="906144" cy="1496060"/>
            </a:xfrm>
            <a:custGeom>
              <a:avLst/>
              <a:gdLst/>
              <a:ahLst/>
              <a:cxnLst/>
              <a:rect l="l" t="t" r="r" b="b"/>
              <a:pathLst>
                <a:path w="906144" h="1496060">
                  <a:moveTo>
                    <a:pt x="161767" y="0"/>
                  </a:moveTo>
                  <a:lnTo>
                    <a:pt x="128636" y="56149"/>
                  </a:lnTo>
                  <a:lnTo>
                    <a:pt x="99029" y="114300"/>
                  </a:lnTo>
                  <a:lnTo>
                    <a:pt x="79764" y="157743"/>
                  </a:lnTo>
                  <a:lnTo>
                    <a:pt x="62639" y="201587"/>
                  </a:lnTo>
                  <a:lnTo>
                    <a:pt x="47630" y="245772"/>
                  </a:lnTo>
                  <a:lnTo>
                    <a:pt x="34716" y="290235"/>
                  </a:lnTo>
                  <a:lnTo>
                    <a:pt x="23875" y="334917"/>
                  </a:lnTo>
                  <a:lnTo>
                    <a:pt x="15086" y="379757"/>
                  </a:lnTo>
                  <a:lnTo>
                    <a:pt x="8325" y="424692"/>
                  </a:lnTo>
                  <a:lnTo>
                    <a:pt x="3572" y="469663"/>
                  </a:lnTo>
                  <a:lnTo>
                    <a:pt x="804" y="514607"/>
                  </a:lnTo>
                  <a:lnTo>
                    <a:pt x="0" y="559466"/>
                  </a:lnTo>
                  <a:lnTo>
                    <a:pt x="1136" y="604176"/>
                  </a:lnTo>
                  <a:lnTo>
                    <a:pt x="4193" y="648678"/>
                  </a:lnTo>
                  <a:lnTo>
                    <a:pt x="9146" y="692910"/>
                  </a:lnTo>
                  <a:lnTo>
                    <a:pt x="15976" y="736811"/>
                  </a:lnTo>
                  <a:lnTo>
                    <a:pt x="24659" y="780321"/>
                  </a:lnTo>
                  <a:lnTo>
                    <a:pt x="35174" y="823378"/>
                  </a:lnTo>
                  <a:lnTo>
                    <a:pt x="47499" y="865922"/>
                  </a:lnTo>
                  <a:lnTo>
                    <a:pt x="61611" y="907891"/>
                  </a:lnTo>
                  <a:lnTo>
                    <a:pt x="77490" y="949224"/>
                  </a:lnTo>
                  <a:lnTo>
                    <a:pt x="95112" y="989861"/>
                  </a:lnTo>
                  <a:lnTo>
                    <a:pt x="114457" y="1029740"/>
                  </a:lnTo>
                  <a:lnTo>
                    <a:pt x="135502" y="1068801"/>
                  </a:lnTo>
                  <a:lnTo>
                    <a:pt x="158225" y="1106982"/>
                  </a:lnTo>
                  <a:lnTo>
                    <a:pt x="182604" y="1144222"/>
                  </a:lnTo>
                  <a:lnTo>
                    <a:pt x="208618" y="1180462"/>
                  </a:lnTo>
                  <a:lnTo>
                    <a:pt x="236244" y="1215638"/>
                  </a:lnTo>
                  <a:lnTo>
                    <a:pt x="265460" y="1249691"/>
                  </a:lnTo>
                  <a:lnTo>
                    <a:pt x="296245" y="1282560"/>
                  </a:lnTo>
                  <a:lnTo>
                    <a:pt x="328577" y="1314183"/>
                  </a:lnTo>
                  <a:lnTo>
                    <a:pt x="362433" y="1344500"/>
                  </a:lnTo>
                  <a:lnTo>
                    <a:pt x="397792" y="1373450"/>
                  </a:lnTo>
                  <a:lnTo>
                    <a:pt x="434632" y="1400971"/>
                  </a:lnTo>
                  <a:lnTo>
                    <a:pt x="472931" y="1427003"/>
                  </a:lnTo>
                  <a:lnTo>
                    <a:pt x="512666" y="1451484"/>
                  </a:lnTo>
                  <a:lnTo>
                    <a:pt x="553817" y="1474354"/>
                  </a:lnTo>
                  <a:lnTo>
                    <a:pt x="596361" y="1495552"/>
                  </a:lnTo>
                  <a:lnTo>
                    <a:pt x="905733" y="838073"/>
                  </a:lnTo>
                  <a:lnTo>
                    <a:pt x="896946" y="833758"/>
                  </a:lnTo>
                  <a:lnTo>
                    <a:pt x="888302" y="829183"/>
                  </a:lnTo>
                  <a:lnTo>
                    <a:pt x="834410" y="791661"/>
                  </a:lnTo>
                  <a:lnTo>
                    <a:pt x="802590" y="759863"/>
                  </a:lnTo>
                  <a:lnTo>
                    <a:pt x="776131" y="724419"/>
                  </a:lnTo>
                  <a:lnTo>
                    <a:pt x="755185" y="685994"/>
                  </a:lnTo>
                  <a:lnTo>
                    <a:pt x="739899" y="645252"/>
                  </a:lnTo>
                  <a:lnTo>
                    <a:pt x="730423" y="602859"/>
                  </a:lnTo>
                  <a:lnTo>
                    <a:pt x="726908" y="559479"/>
                  </a:lnTo>
                  <a:lnTo>
                    <a:pt x="729501" y="515776"/>
                  </a:lnTo>
                  <a:lnTo>
                    <a:pt x="738353" y="472416"/>
                  </a:lnTo>
                  <a:lnTo>
                    <a:pt x="753613" y="430063"/>
                  </a:lnTo>
                  <a:lnTo>
                    <a:pt x="775431" y="389381"/>
                  </a:lnTo>
                  <a:lnTo>
                    <a:pt x="161767" y="0"/>
                  </a:lnTo>
                  <a:close/>
                </a:path>
              </a:pathLst>
            </a:custGeom>
            <a:solidFill>
              <a:srgbClr val="7D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6991" y="2173858"/>
              <a:ext cx="906144" cy="1496060"/>
            </a:xfrm>
            <a:custGeom>
              <a:avLst/>
              <a:gdLst/>
              <a:ahLst/>
              <a:cxnLst/>
              <a:rect l="l" t="t" r="r" b="b"/>
              <a:pathLst>
                <a:path w="906144" h="1496060">
                  <a:moveTo>
                    <a:pt x="596361" y="1495552"/>
                  </a:moveTo>
                  <a:lnTo>
                    <a:pt x="553817" y="1474354"/>
                  </a:lnTo>
                  <a:lnTo>
                    <a:pt x="512666" y="1451484"/>
                  </a:lnTo>
                  <a:lnTo>
                    <a:pt x="472931" y="1427003"/>
                  </a:lnTo>
                  <a:lnTo>
                    <a:pt x="434632" y="1400971"/>
                  </a:lnTo>
                  <a:lnTo>
                    <a:pt x="397792" y="1373450"/>
                  </a:lnTo>
                  <a:lnTo>
                    <a:pt x="362433" y="1344500"/>
                  </a:lnTo>
                  <a:lnTo>
                    <a:pt x="328577" y="1314183"/>
                  </a:lnTo>
                  <a:lnTo>
                    <a:pt x="296245" y="1282560"/>
                  </a:lnTo>
                  <a:lnTo>
                    <a:pt x="265460" y="1249691"/>
                  </a:lnTo>
                  <a:lnTo>
                    <a:pt x="236244" y="1215638"/>
                  </a:lnTo>
                  <a:lnTo>
                    <a:pt x="208618" y="1180462"/>
                  </a:lnTo>
                  <a:lnTo>
                    <a:pt x="182604" y="1144222"/>
                  </a:lnTo>
                  <a:lnTo>
                    <a:pt x="158225" y="1106982"/>
                  </a:lnTo>
                  <a:lnTo>
                    <a:pt x="135502" y="1068801"/>
                  </a:lnTo>
                  <a:lnTo>
                    <a:pt x="114457" y="1029740"/>
                  </a:lnTo>
                  <a:lnTo>
                    <a:pt x="95112" y="989861"/>
                  </a:lnTo>
                  <a:lnTo>
                    <a:pt x="77490" y="949224"/>
                  </a:lnTo>
                  <a:lnTo>
                    <a:pt x="61611" y="907891"/>
                  </a:lnTo>
                  <a:lnTo>
                    <a:pt x="47499" y="865922"/>
                  </a:lnTo>
                  <a:lnTo>
                    <a:pt x="35174" y="823378"/>
                  </a:lnTo>
                  <a:lnTo>
                    <a:pt x="24659" y="780321"/>
                  </a:lnTo>
                  <a:lnTo>
                    <a:pt x="15976" y="736811"/>
                  </a:lnTo>
                  <a:lnTo>
                    <a:pt x="9146" y="692910"/>
                  </a:lnTo>
                  <a:lnTo>
                    <a:pt x="4193" y="648678"/>
                  </a:lnTo>
                  <a:lnTo>
                    <a:pt x="1136" y="604176"/>
                  </a:lnTo>
                  <a:lnTo>
                    <a:pt x="0" y="559466"/>
                  </a:lnTo>
                  <a:lnTo>
                    <a:pt x="804" y="514607"/>
                  </a:lnTo>
                  <a:lnTo>
                    <a:pt x="3572" y="469663"/>
                  </a:lnTo>
                  <a:lnTo>
                    <a:pt x="8325" y="424692"/>
                  </a:lnTo>
                  <a:lnTo>
                    <a:pt x="15086" y="379757"/>
                  </a:lnTo>
                  <a:lnTo>
                    <a:pt x="23875" y="334917"/>
                  </a:lnTo>
                  <a:lnTo>
                    <a:pt x="34716" y="290235"/>
                  </a:lnTo>
                  <a:lnTo>
                    <a:pt x="47630" y="245772"/>
                  </a:lnTo>
                  <a:lnTo>
                    <a:pt x="62639" y="201587"/>
                  </a:lnTo>
                  <a:lnTo>
                    <a:pt x="79764" y="157743"/>
                  </a:lnTo>
                  <a:lnTo>
                    <a:pt x="99029" y="114300"/>
                  </a:lnTo>
                  <a:lnTo>
                    <a:pt x="128636" y="56149"/>
                  </a:lnTo>
                  <a:lnTo>
                    <a:pt x="161767" y="0"/>
                  </a:lnTo>
                  <a:lnTo>
                    <a:pt x="775431" y="389381"/>
                  </a:lnTo>
                  <a:lnTo>
                    <a:pt x="753613" y="430063"/>
                  </a:lnTo>
                  <a:lnTo>
                    <a:pt x="738353" y="472416"/>
                  </a:lnTo>
                  <a:lnTo>
                    <a:pt x="729501" y="515776"/>
                  </a:lnTo>
                  <a:lnTo>
                    <a:pt x="726908" y="559479"/>
                  </a:lnTo>
                  <a:lnTo>
                    <a:pt x="730423" y="602859"/>
                  </a:lnTo>
                  <a:lnTo>
                    <a:pt x="739899" y="645252"/>
                  </a:lnTo>
                  <a:lnTo>
                    <a:pt x="755185" y="685994"/>
                  </a:lnTo>
                  <a:lnTo>
                    <a:pt x="776131" y="724419"/>
                  </a:lnTo>
                  <a:lnTo>
                    <a:pt x="802590" y="759863"/>
                  </a:lnTo>
                  <a:lnTo>
                    <a:pt x="834410" y="791661"/>
                  </a:lnTo>
                  <a:lnTo>
                    <a:pt x="871443" y="819150"/>
                  </a:lnTo>
                  <a:lnTo>
                    <a:pt x="905733" y="838073"/>
                  </a:lnTo>
                  <a:lnTo>
                    <a:pt x="596361" y="149555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08758" y="1692020"/>
              <a:ext cx="876935" cy="871219"/>
            </a:xfrm>
            <a:custGeom>
              <a:avLst/>
              <a:gdLst/>
              <a:ahLst/>
              <a:cxnLst/>
              <a:rect l="l" t="t" r="r" b="b"/>
              <a:pathLst>
                <a:path w="876935" h="871219">
                  <a:moveTo>
                    <a:pt x="876554" y="0"/>
                  </a:moveTo>
                  <a:lnTo>
                    <a:pt x="825970" y="1230"/>
                  </a:lnTo>
                  <a:lnTo>
                    <a:pt x="775796" y="4893"/>
                  </a:lnTo>
                  <a:lnTo>
                    <a:pt x="726108" y="10948"/>
                  </a:lnTo>
                  <a:lnTo>
                    <a:pt x="676979" y="19354"/>
                  </a:lnTo>
                  <a:lnTo>
                    <a:pt x="628485" y="30068"/>
                  </a:lnTo>
                  <a:lnTo>
                    <a:pt x="580701" y="43051"/>
                  </a:lnTo>
                  <a:lnTo>
                    <a:pt x="533701" y="58260"/>
                  </a:lnTo>
                  <a:lnTo>
                    <a:pt x="487560" y="75654"/>
                  </a:lnTo>
                  <a:lnTo>
                    <a:pt x="442353" y="95192"/>
                  </a:lnTo>
                  <a:lnTo>
                    <a:pt x="398156" y="116832"/>
                  </a:lnTo>
                  <a:lnTo>
                    <a:pt x="355043" y="140534"/>
                  </a:lnTo>
                  <a:lnTo>
                    <a:pt x="313088" y="166256"/>
                  </a:lnTo>
                  <a:lnTo>
                    <a:pt x="272367" y="193957"/>
                  </a:lnTo>
                  <a:lnTo>
                    <a:pt x="232955" y="223595"/>
                  </a:lnTo>
                  <a:lnTo>
                    <a:pt x="194926" y="255129"/>
                  </a:lnTo>
                  <a:lnTo>
                    <a:pt x="158356" y="288518"/>
                  </a:lnTo>
                  <a:lnTo>
                    <a:pt x="123319" y="323720"/>
                  </a:lnTo>
                  <a:lnTo>
                    <a:pt x="89890" y="360694"/>
                  </a:lnTo>
                  <a:lnTo>
                    <a:pt x="58143" y="399400"/>
                  </a:lnTo>
                  <a:lnTo>
                    <a:pt x="28155" y="439794"/>
                  </a:lnTo>
                  <a:lnTo>
                    <a:pt x="0" y="481838"/>
                  </a:lnTo>
                  <a:lnTo>
                    <a:pt x="613664" y="871219"/>
                  </a:lnTo>
                  <a:lnTo>
                    <a:pt x="645528" y="829249"/>
                  </a:lnTo>
                  <a:lnTo>
                    <a:pt x="683457" y="793731"/>
                  </a:lnTo>
                  <a:lnTo>
                    <a:pt x="726487" y="765190"/>
                  </a:lnTo>
                  <a:lnTo>
                    <a:pt x="773655" y="744154"/>
                  </a:lnTo>
                  <a:lnTo>
                    <a:pt x="823998" y="731146"/>
                  </a:lnTo>
                  <a:lnTo>
                    <a:pt x="876554" y="726693"/>
                  </a:lnTo>
                  <a:lnTo>
                    <a:pt x="876554" y="0"/>
                  </a:lnTo>
                  <a:close/>
                </a:path>
              </a:pathLst>
            </a:custGeom>
            <a:solidFill>
              <a:srgbClr val="B89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08758" y="1692020"/>
              <a:ext cx="876935" cy="871219"/>
            </a:xfrm>
            <a:custGeom>
              <a:avLst/>
              <a:gdLst/>
              <a:ahLst/>
              <a:cxnLst/>
              <a:rect l="l" t="t" r="r" b="b"/>
              <a:pathLst>
                <a:path w="876935" h="871219">
                  <a:moveTo>
                    <a:pt x="0" y="481838"/>
                  </a:moveTo>
                  <a:lnTo>
                    <a:pt x="28155" y="439794"/>
                  </a:lnTo>
                  <a:lnTo>
                    <a:pt x="58143" y="399400"/>
                  </a:lnTo>
                  <a:lnTo>
                    <a:pt x="89890" y="360694"/>
                  </a:lnTo>
                  <a:lnTo>
                    <a:pt x="123319" y="323720"/>
                  </a:lnTo>
                  <a:lnTo>
                    <a:pt x="158356" y="288518"/>
                  </a:lnTo>
                  <a:lnTo>
                    <a:pt x="194926" y="255129"/>
                  </a:lnTo>
                  <a:lnTo>
                    <a:pt x="232955" y="223595"/>
                  </a:lnTo>
                  <a:lnTo>
                    <a:pt x="272367" y="193957"/>
                  </a:lnTo>
                  <a:lnTo>
                    <a:pt x="313088" y="166256"/>
                  </a:lnTo>
                  <a:lnTo>
                    <a:pt x="355043" y="140534"/>
                  </a:lnTo>
                  <a:lnTo>
                    <a:pt x="398156" y="116832"/>
                  </a:lnTo>
                  <a:lnTo>
                    <a:pt x="442353" y="95192"/>
                  </a:lnTo>
                  <a:lnTo>
                    <a:pt x="487560" y="75654"/>
                  </a:lnTo>
                  <a:lnTo>
                    <a:pt x="533701" y="58260"/>
                  </a:lnTo>
                  <a:lnTo>
                    <a:pt x="580701" y="43051"/>
                  </a:lnTo>
                  <a:lnTo>
                    <a:pt x="628485" y="30068"/>
                  </a:lnTo>
                  <a:lnTo>
                    <a:pt x="676979" y="19354"/>
                  </a:lnTo>
                  <a:lnTo>
                    <a:pt x="726108" y="10948"/>
                  </a:lnTo>
                  <a:lnTo>
                    <a:pt x="775796" y="4893"/>
                  </a:lnTo>
                  <a:lnTo>
                    <a:pt x="825970" y="1230"/>
                  </a:lnTo>
                  <a:lnTo>
                    <a:pt x="876554" y="0"/>
                  </a:lnTo>
                  <a:lnTo>
                    <a:pt x="876554" y="726693"/>
                  </a:lnTo>
                  <a:lnTo>
                    <a:pt x="823998" y="731146"/>
                  </a:lnTo>
                  <a:lnTo>
                    <a:pt x="773655" y="744154"/>
                  </a:lnTo>
                  <a:lnTo>
                    <a:pt x="726487" y="765190"/>
                  </a:lnTo>
                  <a:lnTo>
                    <a:pt x="683457" y="793731"/>
                  </a:lnTo>
                  <a:lnTo>
                    <a:pt x="645528" y="829249"/>
                  </a:lnTo>
                  <a:lnTo>
                    <a:pt x="613664" y="871219"/>
                  </a:lnTo>
                  <a:lnTo>
                    <a:pt x="0" y="48183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78834" y="2768600"/>
            <a:ext cx="332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57%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2132" y="2809747"/>
            <a:ext cx="332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27%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4966" y="2029714"/>
            <a:ext cx="332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16%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83429" y="2446782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4" h="76200">
                <a:moveTo>
                  <a:pt x="77724" y="0"/>
                </a:moveTo>
                <a:lnTo>
                  <a:pt x="0" y="0"/>
                </a:lnTo>
                <a:lnTo>
                  <a:pt x="0" y="76200"/>
                </a:lnTo>
                <a:lnTo>
                  <a:pt x="77724" y="76200"/>
                </a:lnTo>
                <a:lnTo>
                  <a:pt x="77724" y="0"/>
                </a:lnTo>
                <a:close/>
              </a:path>
            </a:pathLst>
          </a:custGeom>
          <a:solidFill>
            <a:srgbClr val="6700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82109" y="2369946"/>
            <a:ext cx="1059180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8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C-Suite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ts val="1330"/>
              </a:lnSpc>
              <a:spcBef>
                <a:spcPts val="75"/>
              </a:spcBef>
            </a:pP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Senior</a:t>
            </a:r>
            <a:r>
              <a:rPr sz="1200" spc="-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VP/EVP </a:t>
            </a:r>
            <a:r>
              <a:rPr sz="1200" spc="-3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VP/Director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83429" y="2614422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77724" y="0"/>
                </a:moveTo>
                <a:lnTo>
                  <a:pt x="0" y="0"/>
                </a:lnTo>
                <a:lnTo>
                  <a:pt x="0" y="77724"/>
                </a:lnTo>
                <a:lnTo>
                  <a:pt x="77724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7D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83429" y="2783585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4" h="76200">
                <a:moveTo>
                  <a:pt x="77724" y="0"/>
                </a:moveTo>
                <a:lnTo>
                  <a:pt x="0" y="0"/>
                </a:lnTo>
                <a:lnTo>
                  <a:pt x="0" y="76200"/>
                </a:lnTo>
                <a:lnTo>
                  <a:pt x="77724" y="76200"/>
                </a:lnTo>
                <a:lnTo>
                  <a:pt x="77724" y="0"/>
                </a:lnTo>
                <a:close/>
              </a:path>
            </a:pathLst>
          </a:custGeom>
          <a:solidFill>
            <a:srgbClr val="B89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814322" y="4054347"/>
            <a:ext cx="2178050" cy="2188210"/>
            <a:chOff x="1814322" y="4054347"/>
            <a:chExt cx="2178050" cy="2188210"/>
          </a:xfrm>
        </p:grpSpPr>
        <p:sp>
          <p:nvSpPr>
            <p:cNvPr id="19" name="object 19"/>
            <p:cNvSpPr/>
            <p:nvPr/>
          </p:nvSpPr>
          <p:spPr>
            <a:xfrm>
              <a:off x="1814322" y="4064253"/>
              <a:ext cx="2178050" cy="2178050"/>
            </a:xfrm>
            <a:custGeom>
              <a:avLst/>
              <a:gdLst/>
              <a:ahLst/>
              <a:cxnLst/>
              <a:rect l="l" t="t" r="r" b="b"/>
              <a:pathLst>
                <a:path w="2178050" h="2178050">
                  <a:moveTo>
                    <a:pt x="1089025" y="0"/>
                  </a:moveTo>
                  <a:lnTo>
                    <a:pt x="1089025" y="762254"/>
                  </a:lnTo>
                  <a:lnTo>
                    <a:pt x="1119782" y="763702"/>
                  </a:lnTo>
                  <a:lnTo>
                    <a:pt x="1150207" y="768032"/>
                  </a:lnTo>
                  <a:lnTo>
                    <a:pt x="1209294" y="785241"/>
                  </a:lnTo>
                  <a:lnTo>
                    <a:pt x="1252876" y="806304"/>
                  </a:lnTo>
                  <a:lnTo>
                    <a:pt x="1291925" y="832827"/>
                  </a:lnTo>
                  <a:lnTo>
                    <a:pt x="1326159" y="864155"/>
                  </a:lnTo>
                  <a:lnTo>
                    <a:pt x="1355295" y="899633"/>
                  </a:lnTo>
                  <a:lnTo>
                    <a:pt x="1379051" y="938606"/>
                  </a:lnTo>
                  <a:lnTo>
                    <a:pt x="1397146" y="980420"/>
                  </a:lnTo>
                  <a:lnTo>
                    <a:pt x="1409296" y="1024418"/>
                  </a:lnTo>
                  <a:lnTo>
                    <a:pt x="1415219" y="1069947"/>
                  </a:lnTo>
                  <a:lnTo>
                    <a:pt x="1414634" y="1116352"/>
                  </a:lnTo>
                  <a:lnTo>
                    <a:pt x="1407258" y="1162976"/>
                  </a:lnTo>
                  <a:lnTo>
                    <a:pt x="1392808" y="1209167"/>
                  </a:lnTo>
                  <a:lnTo>
                    <a:pt x="1371742" y="1252752"/>
                  </a:lnTo>
                  <a:lnTo>
                    <a:pt x="1345211" y="1291808"/>
                  </a:lnTo>
                  <a:lnTo>
                    <a:pt x="1313871" y="1326052"/>
                  </a:lnTo>
                  <a:lnTo>
                    <a:pt x="1278378" y="1355200"/>
                  </a:lnTo>
                  <a:lnTo>
                    <a:pt x="1239388" y="1378967"/>
                  </a:lnTo>
                  <a:lnTo>
                    <a:pt x="1197557" y="1397070"/>
                  </a:lnTo>
                  <a:lnTo>
                    <a:pt x="1153542" y="1409225"/>
                  </a:lnTo>
                  <a:lnTo>
                    <a:pt x="1107998" y="1415147"/>
                  </a:lnTo>
                  <a:lnTo>
                    <a:pt x="1061582" y="1414554"/>
                  </a:lnTo>
                  <a:lnTo>
                    <a:pt x="1014949" y="1407160"/>
                  </a:lnTo>
                  <a:lnTo>
                    <a:pt x="968755" y="1392682"/>
                  </a:lnTo>
                  <a:lnTo>
                    <a:pt x="925170" y="1371615"/>
                  </a:lnTo>
                  <a:lnTo>
                    <a:pt x="886114" y="1345084"/>
                  </a:lnTo>
                  <a:lnTo>
                    <a:pt x="851870" y="1313744"/>
                  </a:lnTo>
                  <a:lnTo>
                    <a:pt x="822722" y="1278251"/>
                  </a:lnTo>
                  <a:lnTo>
                    <a:pt x="798955" y="1239261"/>
                  </a:lnTo>
                  <a:lnTo>
                    <a:pt x="780852" y="1197430"/>
                  </a:lnTo>
                  <a:lnTo>
                    <a:pt x="768697" y="1153415"/>
                  </a:lnTo>
                  <a:lnTo>
                    <a:pt x="762775" y="1107871"/>
                  </a:lnTo>
                  <a:lnTo>
                    <a:pt x="763368" y="1061455"/>
                  </a:lnTo>
                  <a:lnTo>
                    <a:pt x="770762" y="1014822"/>
                  </a:lnTo>
                  <a:lnTo>
                    <a:pt x="785240" y="968629"/>
                  </a:lnTo>
                  <a:lnTo>
                    <a:pt x="76453" y="688086"/>
                  </a:lnTo>
                  <a:lnTo>
                    <a:pt x="58656" y="736327"/>
                  </a:lnTo>
                  <a:lnTo>
                    <a:pt x="43183" y="785270"/>
                  </a:lnTo>
                  <a:lnTo>
                    <a:pt x="30050" y="834829"/>
                  </a:lnTo>
                  <a:lnTo>
                    <a:pt x="19272" y="884920"/>
                  </a:lnTo>
                  <a:lnTo>
                    <a:pt x="10862" y="935456"/>
                  </a:lnTo>
                  <a:lnTo>
                    <a:pt x="4837" y="986355"/>
                  </a:lnTo>
                  <a:lnTo>
                    <a:pt x="1211" y="1037530"/>
                  </a:lnTo>
                  <a:lnTo>
                    <a:pt x="0" y="1088898"/>
                  </a:lnTo>
                  <a:lnTo>
                    <a:pt x="1061" y="1137408"/>
                  </a:lnTo>
                  <a:lnTo>
                    <a:pt x="4214" y="1185376"/>
                  </a:lnTo>
                  <a:lnTo>
                    <a:pt x="9416" y="1232756"/>
                  </a:lnTo>
                  <a:lnTo>
                    <a:pt x="16622" y="1279503"/>
                  </a:lnTo>
                  <a:lnTo>
                    <a:pt x="25788" y="1325574"/>
                  </a:lnTo>
                  <a:lnTo>
                    <a:pt x="36869" y="1370925"/>
                  </a:lnTo>
                  <a:lnTo>
                    <a:pt x="49822" y="1415511"/>
                  </a:lnTo>
                  <a:lnTo>
                    <a:pt x="64601" y="1459288"/>
                  </a:lnTo>
                  <a:lnTo>
                    <a:pt x="81164" y="1502211"/>
                  </a:lnTo>
                  <a:lnTo>
                    <a:pt x="99465" y="1544237"/>
                  </a:lnTo>
                  <a:lnTo>
                    <a:pt x="119460" y="1585321"/>
                  </a:lnTo>
                  <a:lnTo>
                    <a:pt x="141105" y="1625419"/>
                  </a:lnTo>
                  <a:lnTo>
                    <a:pt x="164356" y="1664487"/>
                  </a:lnTo>
                  <a:lnTo>
                    <a:pt x="189168" y="1702479"/>
                  </a:lnTo>
                  <a:lnTo>
                    <a:pt x="215498" y="1739353"/>
                  </a:lnTo>
                  <a:lnTo>
                    <a:pt x="243300" y="1775064"/>
                  </a:lnTo>
                  <a:lnTo>
                    <a:pt x="272531" y="1809568"/>
                  </a:lnTo>
                  <a:lnTo>
                    <a:pt x="303147" y="1842819"/>
                  </a:lnTo>
                  <a:lnTo>
                    <a:pt x="335103" y="1874775"/>
                  </a:lnTo>
                  <a:lnTo>
                    <a:pt x="368354" y="1905391"/>
                  </a:lnTo>
                  <a:lnTo>
                    <a:pt x="402858" y="1934622"/>
                  </a:lnTo>
                  <a:lnTo>
                    <a:pt x="438569" y="1962424"/>
                  </a:lnTo>
                  <a:lnTo>
                    <a:pt x="475443" y="1988754"/>
                  </a:lnTo>
                  <a:lnTo>
                    <a:pt x="513435" y="2013566"/>
                  </a:lnTo>
                  <a:lnTo>
                    <a:pt x="552503" y="2036817"/>
                  </a:lnTo>
                  <a:lnTo>
                    <a:pt x="592601" y="2058462"/>
                  </a:lnTo>
                  <a:lnTo>
                    <a:pt x="633685" y="2078457"/>
                  </a:lnTo>
                  <a:lnTo>
                    <a:pt x="675711" y="2096758"/>
                  </a:lnTo>
                  <a:lnTo>
                    <a:pt x="718634" y="2113321"/>
                  </a:lnTo>
                  <a:lnTo>
                    <a:pt x="762411" y="2128100"/>
                  </a:lnTo>
                  <a:lnTo>
                    <a:pt x="806997" y="2141053"/>
                  </a:lnTo>
                  <a:lnTo>
                    <a:pt x="852348" y="2152134"/>
                  </a:lnTo>
                  <a:lnTo>
                    <a:pt x="898419" y="2161300"/>
                  </a:lnTo>
                  <a:lnTo>
                    <a:pt x="945166" y="2168506"/>
                  </a:lnTo>
                  <a:lnTo>
                    <a:pt x="992546" y="2173708"/>
                  </a:lnTo>
                  <a:lnTo>
                    <a:pt x="1040514" y="2176861"/>
                  </a:lnTo>
                  <a:lnTo>
                    <a:pt x="1089025" y="2177923"/>
                  </a:lnTo>
                  <a:lnTo>
                    <a:pt x="1137525" y="2176861"/>
                  </a:lnTo>
                  <a:lnTo>
                    <a:pt x="1185483" y="2173708"/>
                  </a:lnTo>
                  <a:lnTo>
                    <a:pt x="1232854" y="2168506"/>
                  </a:lnTo>
                  <a:lnTo>
                    <a:pt x="1279593" y="2161300"/>
                  </a:lnTo>
                  <a:lnTo>
                    <a:pt x="1325657" y="2152134"/>
                  </a:lnTo>
                  <a:lnTo>
                    <a:pt x="1371000" y="2141053"/>
                  </a:lnTo>
                  <a:lnTo>
                    <a:pt x="1415579" y="2128100"/>
                  </a:lnTo>
                  <a:lnTo>
                    <a:pt x="1459349" y="2113321"/>
                  </a:lnTo>
                  <a:lnTo>
                    <a:pt x="1502266" y="2096758"/>
                  </a:lnTo>
                  <a:lnTo>
                    <a:pt x="1544287" y="2078457"/>
                  </a:lnTo>
                  <a:lnTo>
                    <a:pt x="1585365" y="2058462"/>
                  </a:lnTo>
                  <a:lnTo>
                    <a:pt x="1625458" y="2036817"/>
                  </a:lnTo>
                  <a:lnTo>
                    <a:pt x="1664521" y="2013566"/>
                  </a:lnTo>
                  <a:lnTo>
                    <a:pt x="1702510" y="1988754"/>
                  </a:lnTo>
                  <a:lnTo>
                    <a:pt x="1739380" y="1962424"/>
                  </a:lnTo>
                  <a:lnTo>
                    <a:pt x="1775087" y="1934622"/>
                  </a:lnTo>
                  <a:lnTo>
                    <a:pt x="1809588" y="1905391"/>
                  </a:lnTo>
                  <a:lnTo>
                    <a:pt x="1842837" y="1874775"/>
                  </a:lnTo>
                  <a:lnTo>
                    <a:pt x="1874790" y="1842819"/>
                  </a:lnTo>
                  <a:lnTo>
                    <a:pt x="1905403" y="1809568"/>
                  </a:lnTo>
                  <a:lnTo>
                    <a:pt x="1934632" y="1775064"/>
                  </a:lnTo>
                  <a:lnTo>
                    <a:pt x="1962433" y="1739353"/>
                  </a:lnTo>
                  <a:lnTo>
                    <a:pt x="1988761" y="1702479"/>
                  </a:lnTo>
                  <a:lnTo>
                    <a:pt x="2013572" y="1664487"/>
                  </a:lnTo>
                  <a:lnTo>
                    <a:pt x="2036822" y="1625419"/>
                  </a:lnTo>
                  <a:lnTo>
                    <a:pt x="2058466" y="1585321"/>
                  </a:lnTo>
                  <a:lnTo>
                    <a:pt x="2078460" y="1544237"/>
                  </a:lnTo>
                  <a:lnTo>
                    <a:pt x="2096760" y="1502211"/>
                  </a:lnTo>
                  <a:lnTo>
                    <a:pt x="2113322" y="1459288"/>
                  </a:lnTo>
                  <a:lnTo>
                    <a:pt x="2128101" y="1415511"/>
                  </a:lnTo>
                  <a:lnTo>
                    <a:pt x="2141053" y="1370925"/>
                  </a:lnTo>
                  <a:lnTo>
                    <a:pt x="2152135" y="1325574"/>
                  </a:lnTo>
                  <a:lnTo>
                    <a:pt x="2161300" y="1279503"/>
                  </a:lnTo>
                  <a:lnTo>
                    <a:pt x="2168506" y="1232756"/>
                  </a:lnTo>
                  <a:lnTo>
                    <a:pt x="2173708" y="1185376"/>
                  </a:lnTo>
                  <a:lnTo>
                    <a:pt x="2176861" y="1137408"/>
                  </a:lnTo>
                  <a:lnTo>
                    <a:pt x="2177923" y="1088898"/>
                  </a:lnTo>
                  <a:lnTo>
                    <a:pt x="2176861" y="1040397"/>
                  </a:lnTo>
                  <a:lnTo>
                    <a:pt x="2173708" y="992439"/>
                  </a:lnTo>
                  <a:lnTo>
                    <a:pt x="2168506" y="945068"/>
                  </a:lnTo>
                  <a:lnTo>
                    <a:pt x="2161300" y="898329"/>
                  </a:lnTo>
                  <a:lnTo>
                    <a:pt x="2152135" y="852265"/>
                  </a:lnTo>
                  <a:lnTo>
                    <a:pt x="2141053" y="806922"/>
                  </a:lnTo>
                  <a:lnTo>
                    <a:pt x="2128101" y="762343"/>
                  </a:lnTo>
                  <a:lnTo>
                    <a:pt x="2113322" y="718573"/>
                  </a:lnTo>
                  <a:lnTo>
                    <a:pt x="2096760" y="675656"/>
                  </a:lnTo>
                  <a:lnTo>
                    <a:pt x="2078460" y="633635"/>
                  </a:lnTo>
                  <a:lnTo>
                    <a:pt x="2058466" y="592557"/>
                  </a:lnTo>
                  <a:lnTo>
                    <a:pt x="2036822" y="552464"/>
                  </a:lnTo>
                  <a:lnTo>
                    <a:pt x="2013572" y="513401"/>
                  </a:lnTo>
                  <a:lnTo>
                    <a:pt x="1988761" y="475412"/>
                  </a:lnTo>
                  <a:lnTo>
                    <a:pt x="1962433" y="438542"/>
                  </a:lnTo>
                  <a:lnTo>
                    <a:pt x="1934632" y="402835"/>
                  </a:lnTo>
                  <a:lnTo>
                    <a:pt x="1905403" y="368334"/>
                  </a:lnTo>
                  <a:lnTo>
                    <a:pt x="1874790" y="335085"/>
                  </a:lnTo>
                  <a:lnTo>
                    <a:pt x="1842837" y="303132"/>
                  </a:lnTo>
                  <a:lnTo>
                    <a:pt x="1809588" y="272519"/>
                  </a:lnTo>
                  <a:lnTo>
                    <a:pt x="1775087" y="243290"/>
                  </a:lnTo>
                  <a:lnTo>
                    <a:pt x="1739380" y="215489"/>
                  </a:lnTo>
                  <a:lnTo>
                    <a:pt x="1702510" y="189161"/>
                  </a:lnTo>
                  <a:lnTo>
                    <a:pt x="1664521" y="164350"/>
                  </a:lnTo>
                  <a:lnTo>
                    <a:pt x="1625458" y="141100"/>
                  </a:lnTo>
                  <a:lnTo>
                    <a:pt x="1585365" y="119456"/>
                  </a:lnTo>
                  <a:lnTo>
                    <a:pt x="1544287" y="99462"/>
                  </a:lnTo>
                  <a:lnTo>
                    <a:pt x="1502266" y="81162"/>
                  </a:lnTo>
                  <a:lnTo>
                    <a:pt x="1459349" y="64600"/>
                  </a:lnTo>
                  <a:lnTo>
                    <a:pt x="1415579" y="49821"/>
                  </a:lnTo>
                  <a:lnTo>
                    <a:pt x="1371000" y="36869"/>
                  </a:lnTo>
                  <a:lnTo>
                    <a:pt x="1325657" y="25787"/>
                  </a:lnTo>
                  <a:lnTo>
                    <a:pt x="1279593" y="16622"/>
                  </a:lnTo>
                  <a:lnTo>
                    <a:pt x="1232854" y="9416"/>
                  </a:lnTo>
                  <a:lnTo>
                    <a:pt x="1185483" y="4214"/>
                  </a:lnTo>
                  <a:lnTo>
                    <a:pt x="1137525" y="1061"/>
                  </a:lnTo>
                  <a:lnTo>
                    <a:pt x="1089025" y="0"/>
                  </a:lnTo>
                  <a:close/>
                </a:path>
              </a:pathLst>
            </a:custGeom>
            <a:solidFill>
              <a:srgbClr val="610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90776" y="4233798"/>
              <a:ext cx="837565" cy="799465"/>
            </a:xfrm>
            <a:custGeom>
              <a:avLst/>
              <a:gdLst/>
              <a:ahLst/>
              <a:cxnLst/>
              <a:rect l="l" t="t" r="r" b="b"/>
              <a:pathLst>
                <a:path w="837564" h="799464">
                  <a:moveTo>
                    <a:pt x="429006" y="0"/>
                  </a:moveTo>
                  <a:lnTo>
                    <a:pt x="388077" y="27280"/>
                  </a:lnTo>
                  <a:lnTo>
                    <a:pt x="348545" y="56289"/>
                  </a:lnTo>
                  <a:lnTo>
                    <a:pt x="310454" y="86968"/>
                  </a:lnTo>
                  <a:lnTo>
                    <a:pt x="273853" y="119262"/>
                  </a:lnTo>
                  <a:lnTo>
                    <a:pt x="238787" y="153115"/>
                  </a:lnTo>
                  <a:lnTo>
                    <a:pt x="205304" y="188468"/>
                  </a:lnTo>
                  <a:lnTo>
                    <a:pt x="173450" y="225266"/>
                  </a:lnTo>
                  <a:lnTo>
                    <a:pt x="143271" y="263452"/>
                  </a:lnTo>
                  <a:lnTo>
                    <a:pt x="114815" y="302969"/>
                  </a:lnTo>
                  <a:lnTo>
                    <a:pt x="88127" y="343760"/>
                  </a:lnTo>
                  <a:lnTo>
                    <a:pt x="63255" y="385770"/>
                  </a:lnTo>
                  <a:lnTo>
                    <a:pt x="40246" y="428941"/>
                  </a:lnTo>
                  <a:lnTo>
                    <a:pt x="19145" y="473217"/>
                  </a:lnTo>
                  <a:lnTo>
                    <a:pt x="0" y="518540"/>
                  </a:lnTo>
                  <a:lnTo>
                    <a:pt x="708787" y="799083"/>
                  </a:lnTo>
                  <a:lnTo>
                    <a:pt x="731424" y="752935"/>
                  </a:lnTo>
                  <a:lnTo>
                    <a:pt x="760825" y="711168"/>
                  </a:lnTo>
                  <a:lnTo>
                    <a:pt x="796369" y="674497"/>
                  </a:lnTo>
                  <a:lnTo>
                    <a:pt x="837438" y="643636"/>
                  </a:lnTo>
                  <a:lnTo>
                    <a:pt x="429006" y="0"/>
                  </a:lnTo>
                  <a:close/>
                </a:path>
              </a:pathLst>
            </a:custGeom>
            <a:solidFill>
              <a:srgbClr val="7500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90776" y="4233798"/>
              <a:ext cx="837565" cy="799465"/>
            </a:xfrm>
            <a:custGeom>
              <a:avLst/>
              <a:gdLst/>
              <a:ahLst/>
              <a:cxnLst/>
              <a:rect l="l" t="t" r="r" b="b"/>
              <a:pathLst>
                <a:path w="837564" h="799464">
                  <a:moveTo>
                    <a:pt x="0" y="518540"/>
                  </a:moveTo>
                  <a:lnTo>
                    <a:pt x="19145" y="473217"/>
                  </a:lnTo>
                  <a:lnTo>
                    <a:pt x="40246" y="428941"/>
                  </a:lnTo>
                  <a:lnTo>
                    <a:pt x="63255" y="385770"/>
                  </a:lnTo>
                  <a:lnTo>
                    <a:pt x="88127" y="343760"/>
                  </a:lnTo>
                  <a:lnTo>
                    <a:pt x="114815" y="302969"/>
                  </a:lnTo>
                  <a:lnTo>
                    <a:pt x="143271" y="263452"/>
                  </a:lnTo>
                  <a:lnTo>
                    <a:pt x="173450" y="225266"/>
                  </a:lnTo>
                  <a:lnTo>
                    <a:pt x="205304" y="188468"/>
                  </a:lnTo>
                  <a:lnTo>
                    <a:pt x="238787" y="153115"/>
                  </a:lnTo>
                  <a:lnTo>
                    <a:pt x="273853" y="119262"/>
                  </a:lnTo>
                  <a:lnTo>
                    <a:pt x="310454" y="86968"/>
                  </a:lnTo>
                  <a:lnTo>
                    <a:pt x="348545" y="56289"/>
                  </a:lnTo>
                  <a:lnTo>
                    <a:pt x="388077" y="27280"/>
                  </a:lnTo>
                  <a:lnTo>
                    <a:pt x="429006" y="0"/>
                  </a:lnTo>
                  <a:lnTo>
                    <a:pt x="837438" y="643636"/>
                  </a:lnTo>
                  <a:lnTo>
                    <a:pt x="796369" y="674497"/>
                  </a:lnTo>
                  <a:lnTo>
                    <a:pt x="760825" y="711168"/>
                  </a:lnTo>
                  <a:lnTo>
                    <a:pt x="731424" y="752935"/>
                  </a:lnTo>
                  <a:lnTo>
                    <a:pt x="708787" y="799083"/>
                  </a:lnTo>
                  <a:lnTo>
                    <a:pt x="0" y="51854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19781" y="4140707"/>
              <a:ext cx="463550" cy="737235"/>
            </a:xfrm>
            <a:custGeom>
              <a:avLst/>
              <a:gdLst/>
              <a:ahLst/>
              <a:cxnLst/>
              <a:rect l="l" t="t" r="r" b="b"/>
              <a:pathLst>
                <a:path w="463550" h="737235">
                  <a:moveTo>
                    <a:pt x="182625" y="0"/>
                  </a:moveTo>
                  <a:lnTo>
                    <a:pt x="135391" y="19992"/>
                  </a:lnTo>
                  <a:lnTo>
                    <a:pt x="89169" y="42211"/>
                  </a:lnTo>
                  <a:lnTo>
                    <a:pt x="44019" y="66597"/>
                  </a:lnTo>
                  <a:lnTo>
                    <a:pt x="0" y="93091"/>
                  </a:lnTo>
                  <a:lnTo>
                    <a:pt x="408431" y="736727"/>
                  </a:lnTo>
                  <a:lnTo>
                    <a:pt x="421647" y="728753"/>
                  </a:lnTo>
                  <a:lnTo>
                    <a:pt x="435197" y="721423"/>
                  </a:lnTo>
                  <a:lnTo>
                    <a:pt x="449079" y="714759"/>
                  </a:lnTo>
                  <a:lnTo>
                    <a:pt x="463295" y="708787"/>
                  </a:lnTo>
                  <a:lnTo>
                    <a:pt x="182625" y="0"/>
                  </a:lnTo>
                  <a:close/>
                </a:path>
              </a:pathLst>
            </a:custGeom>
            <a:solidFill>
              <a:srgbClr val="996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19781" y="4140707"/>
              <a:ext cx="463550" cy="737235"/>
            </a:xfrm>
            <a:custGeom>
              <a:avLst/>
              <a:gdLst/>
              <a:ahLst/>
              <a:cxnLst/>
              <a:rect l="l" t="t" r="r" b="b"/>
              <a:pathLst>
                <a:path w="463550" h="737235">
                  <a:moveTo>
                    <a:pt x="0" y="93091"/>
                  </a:moveTo>
                  <a:lnTo>
                    <a:pt x="44019" y="66597"/>
                  </a:lnTo>
                  <a:lnTo>
                    <a:pt x="89169" y="42211"/>
                  </a:lnTo>
                  <a:lnTo>
                    <a:pt x="135391" y="19992"/>
                  </a:lnTo>
                  <a:lnTo>
                    <a:pt x="182625" y="0"/>
                  </a:lnTo>
                  <a:lnTo>
                    <a:pt x="463295" y="708787"/>
                  </a:lnTo>
                  <a:lnTo>
                    <a:pt x="449079" y="714759"/>
                  </a:lnTo>
                  <a:lnTo>
                    <a:pt x="435197" y="721423"/>
                  </a:lnTo>
                  <a:lnTo>
                    <a:pt x="421647" y="728753"/>
                  </a:lnTo>
                  <a:lnTo>
                    <a:pt x="408431" y="736727"/>
                  </a:lnTo>
                  <a:lnTo>
                    <a:pt x="0" y="93091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02408" y="4064253"/>
              <a:ext cx="401320" cy="785495"/>
            </a:xfrm>
            <a:custGeom>
              <a:avLst/>
              <a:gdLst/>
              <a:ahLst/>
              <a:cxnLst/>
              <a:rect l="l" t="t" r="r" b="b"/>
              <a:pathLst>
                <a:path w="401319" h="785495">
                  <a:moveTo>
                    <a:pt x="400939" y="0"/>
                  </a:moveTo>
                  <a:lnTo>
                    <a:pt x="349529" y="1211"/>
                  </a:lnTo>
                  <a:lnTo>
                    <a:pt x="298323" y="4837"/>
                  </a:lnTo>
                  <a:lnTo>
                    <a:pt x="247401" y="10862"/>
                  </a:lnTo>
                  <a:lnTo>
                    <a:pt x="196850" y="19272"/>
                  </a:lnTo>
                  <a:lnTo>
                    <a:pt x="146750" y="30050"/>
                  </a:lnTo>
                  <a:lnTo>
                    <a:pt x="97186" y="43183"/>
                  </a:lnTo>
                  <a:lnTo>
                    <a:pt x="48242" y="58656"/>
                  </a:lnTo>
                  <a:lnTo>
                    <a:pt x="0" y="76454"/>
                  </a:lnTo>
                  <a:lnTo>
                    <a:pt x="280669" y="785241"/>
                  </a:lnTo>
                  <a:lnTo>
                    <a:pt x="309802" y="775219"/>
                  </a:lnTo>
                  <a:lnTo>
                    <a:pt x="339709" y="768032"/>
                  </a:lnTo>
                  <a:lnTo>
                    <a:pt x="370163" y="763702"/>
                  </a:lnTo>
                  <a:lnTo>
                    <a:pt x="400939" y="762254"/>
                  </a:lnTo>
                  <a:lnTo>
                    <a:pt x="400939" y="0"/>
                  </a:lnTo>
                  <a:close/>
                </a:path>
              </a:pathLst>
            </a:custGeom>
            <a:solidFill>
              <a:srgbClr val="C2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02408" y="4064253"/>
              <a:ext cx="401320" cy="785495"/>
            </a:xfrm>
            <a:custGeom>
              <a:avLst/>
              <a:gdLst/>
              <a:ahLst/>
              <a:cxnLst/>
              <a:rect l="l" t="t" r="r" b="b"/>
              <a:pathLst>
                <a:path w="401319" h="785495">
                  <a:moveTo>
                    <a:pt x="0" y="76454"/>
                  </a:moveTo>
                  <a:lnTo>
                    <a:pt x="48242" y="58656"/>
                  </a:lnTo>
                  <a:lnTo>
                    <a:pt x="97186" y="43183"/>
                  </a:lnTo>
                  <a:lnTo>
                    <a:pt x="146750" y="30050"/>
                  </a:lnTo>
                  <a:lnTo>
                    <a:pt x="196850" y="19272"/>
                  </a:lnTo>
                  <a:lnTo>
                    <a:pt x="247401" y="10862"/>
                  </a:lnTo>
                  <a:lnTo>
                    <a:pt x="298323" y="4837"/>
                  </a:lnTo>
                  <a:lnTo>
                    <a:pt x="349529" y="1211"/>
                  </a:lnTo>
                  <a:lnTo>
                    <a:pt x="400939" y="0"/>
                  </a:lnTo>
                  <a:lnTo>
                    <a:pt x="400939" y="762254"/>
                  </a:lnTo>
                  <a:lnTo>
                    <a:pt x="370163" y="763702"/>
                  </a:lnTo>
                  <a:lnTo>
                    <a:pt x="339709" y="768032"/>
                  </a:lnTo>
                  <a:lnTo>
                    <a:pt x="309802" y="775219"/>
                  </a:lnTo>
                  <a:lnTo>
                    <a:pt x="280669" y="785241"/>
                  </a:lnTo>
                  <a:lnTo>
                    <a:pt x="0" y="7645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134995" y="5630671"/>
            <a:ext cx="332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81%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91639" y="4593717"/>
            <a:ext cx="332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10%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74595" y="4116704"/>
            <a:ext cx="247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3%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96133" y="4209669"/>
            <a:ext cx="247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6%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81321" y="487451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610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79746" y="4798314"/>
            <a:ext cx="1311910" cy="7727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55"/>
              </a:spcBef>
            </a:pP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US$1 </a:t>
            </a:r>
            <a:r>
              <a:rPr sz="1200" dirty="0">
                <a:solidFill>
                  <a:srgbClr val="585858"/>
                </a:solidFill>
                <a:latin typeface="Arial MT"/>
                <a:cs typeface="Arial MT"/>
              </a:rPr>
              <a:t>- 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10 Billion </a:t>
            </a:r>
            <a:r>
              <a:rPr sz="12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US$11 </a:t>
            </a:r>
            <a:r>
              <a:rPr sz="1200" dirty="0">
                <a:solidFill>
                  <a:srgbClr val="585858"/>
                </a:solidFill>
                <a:latin typeface="Arial MT"/>
                <a:cs typeface="Arial MT"/>
              </a:rPr>
              <a:t>- </a:t>
            </a:r>
            <a:r>
              <a:rPr sz="1200" spc="-10" dirty="0">
                <a:solidFill>
                  <a:srgbClr val="585858"/>
                </a:solidFill>
                <a:latin typeface="Arial MT"/>
                <a:cs typeface="Arial MT"/>
              </a:rPr>
              <a:t>30 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Billion </a:t>
            </a:r>
            <a:r>
              <a:rPr sz="12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US$31 </a:t>
            </a:r>
            <a:r>
              <a:rPr sz="1200" dirty="0">
                <a:solidFill>
                  <a:srgbClr val="585858"/>
                </a:solidFill>
                <a:latin typeface="Arial MT"/>
                <a:cs typeface="Arial MT"/>
              </a:rPr>
              <a:t>- </a:t>
            </a:r>
            <a:r>
              <a:rPr sz="1200" spc="-10" dirty="0">
                <a:solidFill>
                  <a:srgbClr val="585858"/>
                </a:solidFill>
                <a:latin typeface="Arial MT"/>
                <a:cs typeface="Arial MT"/>
              </a:rPr>
              <a:t>50 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Billion </a:t>
            </a:r>
            <a:r>
              <a:rPr sz="12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Over</a:t>
            </a:r>
            <a:r>
              <a:rPr sz="12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US$50</a:t>
            </a:r>
            <a:r>
              <a:rPr sz="12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Billion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81321" y="506349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7500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81321" y="525094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996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81321" y="5438394"/>
            <a:ext cx="76200" cy="78105"/>
          </a:xfrm>
          <a:custGeom>
            <a:avLst/>
            <a:gdLst/>
            <a:ahLst/>
            <a:cxnLst/>
            <a:rect l="l" t="t" r="r" b="b"/>
            <a:pathLst>
              <a:path w="76200" h="78104">
                <a:moveTo>
                  <a:pt x="76200" y="0"/>
                </a:moveTo>
                <a:lnTo>
                  <a:pt x="0" y="0"/>
                </a:lnTo>
                <a:lnTo>
                  <a:pt x="0" y="77723"/>
                </a:lnTo>
                <a:lnTo>
                  <a:pt x="76200" y="77723"/>
                </a:lnTo>
                <a:lnTo>
                  <a:pt x="76200" y="0"/>
                </a:lnTo>
                <a:close/>
              </a:path>
            </a:pathLst>
          </a:custGeom>
          <a:solidFill>
            <a:srgbClr val="C2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514715" y="1364107"/>
            <a:ext cx="1061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Arial"/>
                <a:cs typeface="Arial"/>
              </a:rPr>
              <a:t>GEO-SPREAD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8327" y="1738922"/>
            <a:ext cx="5708077" cy="4697654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1617452" y="6570770"/>
            <a:ext cx="23177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55" dirty="0">
                <a:solidFill>
                  <a:srgbClr val="A6A6A6"/>
                </a:solidFill>
                <a:latin typeface="Microsoft Sans Serif"/>
                <a:cs typeface="Microsoft Sans Serif"/>
              </a:rPr>
              <a:t>33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43300"/>
            <a:ext cx="12192000" cy="3314700"/>
          </a:xfrm>
          <a:custGeom>
            <a:avLst/>
            <a:gdLst/>
            <a:ahLst/>
            <a:cxnLst/>
            <a:rect l="l" t="t" r="r" b="b"/>
            <a:pathLst>
              <a:path w="12192000" h="3314700">
                <a:moveTo>
                  <a:pt x="0" y="3314699"/>
                </a:moveTo>
                <a:lnTo>
                  <a:pt x="12192000" y="3314699"/>
                </a:lnTo>
                <a:lnTo>
                  <a:pt x="12192000" y="0"/>
                </a:lnTo>
                <a:lnTo>
                  <a:pt x="0" y="0"/>
                </a:lnTo>
                <a:lnTo>
                  <a:pt x="0" y="3314699"/>
                </a:lnTo>
                <a:close/>
              </a:path>
            </a:pathLst>
          </a:custGeom>
          <a:solidFill>
            <a:srgbClr val="4600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35433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7690" y="3023438"/>
            <a:ext cx="40620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55" dirty="0">
                <a:latin typeface="Arial Black"/>
                <a:cs typeface="Arial Black"/>
              </a:rPr>
              <a:t>A</a:t>
            </a:r>
            <a:r>
              <a:rPr sz="2400" b="0" spc="-165" dirty="0">
                <a:latin typeface="Arial Black"/>
                <a:cs typeface="Arial Black"/>
              </a:rPr>
              <a:t>bou</a:t>
            </a:r>
            <a:r>
              <a:rPr sz="2400" b="0" dirty="0">
                <a:latin typeface="Arial Black"/>
                <a:cs typeface="Arial Black"/>
              </a:rPr>
              <a:t>t</a:t>
            </a:r>
            <a:r>
              <a:rPr sz="2400" b="0" spc="-285" dirty="0">
                <a:latin typeface="Arial Black"/>
                <a:cs typeface="Arial Black"/>
              </a:rPr>
              <a:t> </a:t>
            </a:r>
            <a:r>
              <a:rPr sz="2400" b="0" spc="-155" dirty="0">
                <a:latin typeface="Arial Black"/>
                <a:cs typeface="Arial Black"/>
              </a:rPr>
              <a:t>A</a:t>
            </a:r>
            <a:r>
              <a:rPr sz="2400" b="0" spc="-165" dirty="0">
                <a:latin typeface="Arial Black"/>
                <a:cs typeface="Arial Black"/>
              </a:rPr>
              <a:t>ccen</a:t>
            </a:r>
            <a:r>
              <a:rPr sz="2400" b="0" spc="-155" dirty="0">
                <a:latin typeface="Arial Black"/>
                <a:cs typeface="Arial Black"/>
              </a:rPr>
              <a:t>t</a:t>
            </a:r>
            <a:r>
              <a:rPr sz="2400" b="0" spc="-165" dirty="0">
                <a:latin typeface="Arial Black"/>
                <a:cs typeface="Arial Black"/>
              </a:rPr>
              <a:t>u</a:t>
            </a:r>
            <a:r>
              <a:rPr sz="2400" b="0" spc="-120" dirty="0">
                <a:latin typeface="Arial Black"/>
                <a:cs typeface="Arial Black"/>
              </a:rPr>
              <a:t>r</a:t>
            </a:r>
            <a:r>
              <a:rPr sz="2400" b="0" dirty="0">
                <a:latin typeface="Arial Black"/>
                <a:cs typeface="Arial Black"/>
              </a:rPr>
              <a:t>e</a:t>
            </a:r>
            <a:r>
              <a:rPr sz="2400" b="0" spc="-245" dirty="0">
                <a:latin typeface="Arial Black"/>
                <a:cs typeface="Arial Black"/>
              </a:rPr>
              <a:t> </a:t>
            </a:r>
            <a:r>
              <a:rPr sz="2400" b="0" spc="-215" dirty="0">
                <a:latin typeface="Arial Black"/>
                <a:cs typeface="Arial Black"/>
              </a:rPr>
              <a:t>R</a:t>
            </a:r>
            <a:r>
              <a:rPr sz="2400" b="0" spc="-165" dirty="0">
                <a:latin typeface="Arial Black"/>
                <a:cs typeface="Arial Black"/>
              </a:rPr>
              <a:t>esea</a:t>
            </a:r>
            <a:r>
              <a:rPr sz="2400" b="0" spc="-120" dirty="0">
                <a:latin typeface="Arial Black"/>
                <a:cs typeface="Arial Black"/>
              </a:rPr>
              <a:t>r</a:t>
            </a:r>
            <a:r>
              <a:rPr sz="2400" b="0" spc="-200" dirty="0">
                <a:latin typeface="Arial Black"/>
                <a:cs typeface="Arial Black"/>
              </a:rPr>
              <a:t>c</a:t>
            </a:r>
            <a:r>
              <a:rPr sz="2400" b="0" dirty="0">
                <a:latin typeface="Arial Black"/>
                <a:cs typeface="Arial Black"/>
              </a:rPr>
              <a:t>h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690" y="3644265"/>
            <a:ext cx="737362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Accenture research shapes trends and creates data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driven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insights about the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most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pressing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issues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global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organizations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face.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Combining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of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innovative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research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techniques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deep understanding of our clients’ industries, our team of 300 researchers and analysts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spans 20 countries and publishes hundreds of reports, articles and points of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view every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year.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Our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thought-provoking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research—supported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proprietary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partnerships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leading </a:t>
            </a:r>
            <a:r>
              <a:rPr sz="1400" spc="-3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organizations,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such as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MIT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Harvard—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guides our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innovations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allows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us to transform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theories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fresh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ideas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real-world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solutions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our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clients.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information,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visit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3"/>
              </a:rPr>
              <a:t>www.accenture.com/research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553566" y="5833871"/>
            <a:ext cx="2240915" cy="578485"/>
            <a:chOff x="9553566" y="5833871"/>
            <a:chExt cx="2240915" cy="578485"/>
          </a:xfrm>
        </p:grpSpPr>
        <p:sp>
          <p:nvSpPr>
            <p:cNvPr id="7" name="object 7"/>
            <p:cNvSpPr/>
            <p:nvPr/>
          </p:nvSpPr>
          <p:spPr>
            <a:xfrm>
              <a:off x="9553566" y="6082657"/>
              <a:ext cx="2240915" cy="329565"/>
            </a:xfrm>
            <a:custGeom>
              <a:avLst/>
              <a:gdLst/>
              <a:ahLst/>
              <a:cxnLst/>
              <a:rect l="l" t="t" r="r" b="b"/>
              <a:pathLst>
                <a:path w="2240915" h="329564">
                  <a:moveTo>
                    <a:pt x="2122560" y="69740"/>
                  </a:moveTo>
                  <a:lnTo>
                    <a:pt x="2074133" y="78193"/>
                  </a:lnTo>
                  <a:lnTo>
                    <a:pt x="2035139" y="103059"/>
                  </a:lnTo>
                  <a:lnTo>
                    <a:pt x="2009134" y="143599"/>
                  </a:lnTo>
                  <a:lnTo>
                    <a:pt x="1999675" y="199074"/>
                  </a:lnTo>
                  <a:lnTo>
                    <a:pt x="1999675" y="203578"/>
                  </a:lnTo>
                  <a:lnTo>
                    <a:pt x="2008745" y="258217"/>
                  </a:lnTo>
                  <a:lnTo>
                    <a:pt x="2034297" y="297637"/>
                  </a:lnTo>
                  <a:lnTo>
                    <a:pt x="2073843" y="321520"/>
                  </a:lnTo>
                  <a:lnTo>
                    <a:pt x="2124897" y="329551"/>
                  </a:lnTo>
                  <a:lnTo>
                    <a:pt x="2170466" y="323195"/>
                  </a:lnTo>
                  <a:lnTo>
                    <a:pt x="2205223" y="305697"/>
                  </a:lnTo>
                  <a:lnTo>
                    <a:pt x="2228717" y="279412"/>
                  </a:lnTo>
                  <a:lnTo>
                    <a:pt x="2228887" y="278938"/>
                  </a:lnTo>
                  <a:lnTo>
                    <a:pt x="2126547" y="278938"/>
                  </a:lnTo>
                  <a:lnTo>
                    <a:pt x="2105372" y="275546"/>
                  </a:lnTo>
                  <a:lnTo>
                    <a:pt x="2089004" y="264738"/>
                  </a:lnTo>
                  <a:lnTo>
                    <a:pt x="2077971" y="245564"/>
                  </a:lnTo>
                  <a:lnTo>
                    <a:pt x="2072802" y="217076"/>
                  </a:lnTo>
                  <a:lnTo>
                    <a:pt x="2240497" y="217076"/>
                  </a:lnTo>
                  <a:lnTo>
                    <a:pt x="2240497" y="187087"/>
                  </a:lnTo>
                  <a:lnTo>
                    <a:pt x="2237645" y="170967"/>
                  </a:lnTo>
                  <a:lnTo>
                    <a:pt x="2073626" y="170967"/>
                  </a:lnTo>
                  <a:lnTo>
                    <a:pt x="2080602" y="145681"/>
                  </a:lnTo>
                  <a:lnTo>
                    <a:pt x="2092011" y="129535"/>
                  </a:lnTo>
                  <a:lnTo>
                    <a:pt x="2106564" y="120980"/>
                  </a:lnTo>
                  <a:lnTo>
                    <a:pt x="2122973" y="118472"/>
                  </a:lnTo>
                  <a:lnTo>
                    <a:pt x="2220274" y="118472"/>
                  </a:lnTo>
                  <a:lnTo>
                    <a:pt x="2205601" y="97482"/>
                  </a:lnTo>
                  <a:lnTo>
                    <a:pt x="2168069" y="76477"/>
                  </a:lnTo>
                  <a:lnTo>
                    <a:pt x="2122560" y="69740"/>
                  </a:lnTo>
                  <a:close/>
                </a:path>
                <a:path w="2240915" h="329564">
                  <a:moveTo>
                    <a:pt x="2240497" y="246696"/>
                  </a:moveTo>
                  <a:lnTo>
                    <a:pt x="2173969" y="246696"/>
                  </a:lnTo>
                  <a:lnTo>
                    <a:pt x="2168299" y="259326"/>
                  </a:lnTo>
                  <a:lnTo>
                    <a:pt x="2158711" y="269565"/>
                  </a:lnTo>
                  <a:lnTo>
                    <a:pt x="2144897" y="276431"/>
                  </a:lnTo>
                  <a:lnTo>
                    <a:pt x="2126547" y="278938"/>
                  </a:lnTo>
                  <a:lnTo>
                    <a:pt x="2228887" y="278938"/>
                  </a:lnTo>
                  <a:lnTo>
                    <a:pt x="2240497" y="246696"/>
                  </a:lnTo>
                  <a:close/>
                </a:path>
                <a:path w="2240915" h="329564">
                  <a:moveTo>
                    <a:pt x="2220274" y="118472"/>
                  </a:moveTo>
                  <a:lnTo>
                    <a:pt x="2122973" y="118472"/>
                  </a:lnTo>
                  <a:lnTo>
                    <a:pt x="2142350" y="121507"/>
                  </a:lnTo>
                  <a:lnTo>
                    <a:pt x="2156959" y="130940"/>
                  </a:lnTo>
                  <a:lnTo>
                    <a:pt x="2166464" y="147263"/>
                  </a:lnTo>
                  <a:lnTo>
                    <a:pt x="2170532" y="170967"/>
                  </a:lnTo>
                  <a:lnTo>
                    <a:pt x="2237645" y="170967"/>
                  </a:lnTo>
                  <a:lnTo>
                    <a:pt x="2231096" y="133954"/>
                  </a:lnTo>
                  <a:lnTo>
                    <a:pt x="2220274" y="118472"/>
                  </a:lnTo>
                  <a:close/>
                </a:path>
                <a:path w="2240915" h="329564">
                  <a:moveTo>
                    <a:pt x="1899196" y="74986"/>
                  </a:moveTo>
                  <a:lnTo>
                    <a:pt x="1826757" y="74986"/>
                  </a:lnTo>
                  <a:lnTo>
                    <a:pt x="1826757" y="324303"/>
                  </a:lnTo>
                  <a:lnTo>
                    <a:pt x="1899196" y="324303"/>
                  </a:lnTo>
                  <a:lnTo>
                    <a:pt x="1899196" y="196081"/>
                  </a:lnTo>
                  <a:lnTo>
                    <a:pt x="1904408" y="169957"/>
                  </a:lnTo>
                  <a:lnTo>
                    <a:pt x="1919556" y="152689"/>
                  </a:lnTo>
                  <a:lnTo>
                    <a:pt x="1943905" y="143152"/>
                  </a:lnTo>
                  <a:lnTo>
                    <a:pt x="1976720" y="140223"/>
                  </a:lnTo>
                  <a:lnTo>
                    <a:pt x="1976720" y="120724"/>
                  </a:lnTo>
                  <a:lnTo>
                    <a:pt x="1899196" y="120724"/>
                  </a:lnTo>
                  <a:lnTo>
                    <a:pt x="1899196" y="74986"/>
                  </a:lnTo>
                  <a:close/>
                </a:path>
                <a:path w="2240915" h="329564">
                  <a:moveTo>
                    <a:pt x="1976720" y="71992"/>
                  </a:moveTo>
                  <a:lnTo>
                    <a:pt x="1950632" y="74914"/>
                  </a:lnTo>
                  <a:lnTo>
                    <a:pt x="1929350" y="83846"/>
                  </a:lnTo>
                  <a:lnTo>
                    <a:pt x="1912372" y="99033"/>
                  </a:lnTo>
                  <a:lnTo>
                    <a:pt x="1899196" y="120724"/>
                  </a:lnTo>
                  <a:lnTo>
                    <a:pt x="1976720" y="120724"/>
                  </a:lnTo>
                  <a:lnTo>
                    <a:pt x="1976720" y="71992"/>
                  </a:lnTo>
                  <a:close/>
                </a:path>
                <a:path w="2240915" h="329564">
                  <a:moveTo>
                    <a:pt x="1619337" y="74986"/>
                  </a:moveTo>
                  <a:lnTo>
                    <a:pt x="1546623" y="74986"/>
                  </a:lnTo>
                  <a:lnTo>
                    <a:pt x="1546623" y="243695"/>
                  </a:lnTo>
                  <a:lnTo>
                    <a:pt x="1552695" y="281784"/>
                  </a:lnTo>
                  <a:lnTo>
                    <a:pt x="1569526" y="308556"/>
                  </a:lnTo>
                  <a:lnTo>
                    <a:pt x="1595044" y="324361"/>
                  </a:lnTo>
                  <a:lnTo>
                    <a:pt x="1627172" y="329551"/>
                  </a:lnTo>
                  <a:lnTo>
                    <a:pt x="1653454" y="326312"/>
                  </a:lnTo>
                  <a:lnTo>
                    <a:pt x="1674645" y="317413"/>
                  </a:lnTo>
                  <a:lnTo>
                    <a:pt x="1690863" y="304086"/>
                  </a:lnTo>
                  <a:lnTo>
                    <a:pt x="1702222" y="287561"/>
                  </a:lnTo>
                  <a:lnTo>
                    <a:pt x="1774661" y="287561"/>
                  </a:lnTo>
                  <a:lnTo>
                    <a:pt x="1774661" y="275189"/>
                  </a:lnTo>
                  <a:lnTo>
                    <a:pt x="1656725" y="275189"/>
                  </a:lnTo>
                  <a:lnTo>
                    <a:pt x="1640039" y="272635"/>
                  </a:lnTo>
                  <a:lnTo>
                    <a:pt x="1628392" y="264879"/>
                  </a:lnTo>
                  <a:lnTo>
                    <a:pt x="1621564" y="251780"/>
                  </a:lnTo>
                  <a:lnTo>
                    <a:pt x="1619337" y="233198"/>
                  </a:lnTo>
                  <a:lnTo>
                    <a:pt x="1619337" y="74986"/>
                  </a:lnTo>
                  <a:close/>
                </a:path>
                <a:path w="2240915" h="329564">
                  <a:moveTo>
                    <a:pt x="1774661" y="287561"/>
                  </a:moveTo>
                  <a:lnTo>
                    <a:pt x="1702222" y="287561"/>
                  </a:lnTo>
                  <a:lnTo>
                    <a:pt x="1702222" y="324303"/>
                  </a:lnTo>
                  <a:lnTo>
                    <a:pt x="1774661" y="324303"/>
                  </a:lnTo>
                  <a:lnTo>
                    <a:pt x="1774661" y="287561"/>
                  </a:lnTo>
                  <a:close/>
                </a:path>
                <a:path w="2240915" h="329564">
                  <a:moveTo>
                    <a:pt x="1774661" y="74986"/>
                  </a:moveTo>
                  <a:lnTo>
                    <a:pt x="1702222" y="74986"/>
                  </a:lnTo>
                  <a:lnTo>
                    <a:pt x="1702222" y="229074"/>
                  </a:lnTo>
                  <a:lnTo>
                    <a:pt x="1698670" y="249249"/>
                  </a:lnTo>
                  <a:lnTo>
                    <a:pt x="1688958" y="263660"/>
                  </a:lnTo>
                  <a:lnTo>
                    <a:pt x="1674504" y="272307"/>
                  </a:lnTo>
                  <a:lnTo>
                    <a:pt x="1656725" y="275189"/>
                  </a:lnTo>
                  <a:lnTo>
                    <a:pt x="1774661" y="275189"/>
                  </a:lnTo>
                  <a:lnTo>
                    <a:pt x="1774661" y="74986"/>
                  </a:lnTo>
                  <a:close/>
                </a:path>
                <a:path w="2240915" h="329564">
                  <a:moveTo>
                    <a:pt x="1453153" y="127096"/>
                  </a:moveTo>
                  <a:lnTo>
                    <a:pt x="1380852" y="127096"/>
                  </a:lnTo>
                  <a:lnTo>
                    <a:pt x="1380852" y="252319"/>
                  </a:lnTo>
                  <a:lnTo>
                    <a:pt x="1385858" y="285229"/>
                  </a:lnTo>
                  <a:lnTo>
                    <a:pt x="1401109" y="308650"/>
                  </a:lnTo>
                  <a:lnTo>
                    <a:pt x="1426953" y="322651"/>
                  </a:lnTo>
                  <a:lnTo>
                    <a:pt x="1463737" y="327302"/>
                  </a:lnTo>
                  <a:lnTo>
                    <a:pt x="1476392" y="326857"/>
                  </a:lnTo>
                  <a:lnTo>
                    <a:pt x="1487448" y="325709"/>
                  </a:lnTo>
                  <a:lnTo>
                    <a:pt x="1496752" y="324138"/>
                  </a:lnTo>
                  <a:lnTo>
                    <a:pt x="1504149" y="322427"/>
                  </a:lnTo>
                  <a:lnTo>
                    <a:pt x="1504149" y="272189"/>
                  </a:lnTo>
                  <a:lnTo>
                    <a:pt x="1478857" y="272189"/>
                  </a:lnTo>
                  <a:lnTo>
                    <a:pt x="1467767" y="270555"/>
                  </a:lnTo>
                  <a:lnTo>
                    <a:pt x="1459717" y="265581"/>
                  </a:lnTo>
                  <a:lnTo>
                    <a:pt x="1454811" y="257164"/>
                  </a:lnTo>
                  <a:lnTo>
                    <a:pt x="1453153" y="245196"/>
                  </a:lnTo>
                  <a:lnTo>
                    <a:pt x="1453153" y="127096"/>
                  </a:lnTo>
                  <a:close/>
                </a:path>
                <a:path w="2240915" h="329564">
                  <a:moveTo>
                    <a:pt x="1504149" y="268066"/>
                  </a:moveTo>
                  <a:lnTo>
                    <a:pt x="1498728" y="269817"/>
                  </a:lnTo>
                  <a:lnTo>
                    <a:pt x="1492844" y="271111"/>
                  </a:lnTo>
                  <a:lnTo>
                    <a:pt x="1486289" y="271914"/>
                  </a:lnTo>
                  <a:lnTo>
                    <a:pt x="1478857" y="272189"/>
                  </a:lnTo>
                  <a:lnTo>
                    <a:pt x="1504149" y="272189"/>
                  </a:lnTo>
                  <a:lnTo>
                    <a:pt x="1504149" y="268066"/>
                  </a:lnTo>
                  <a:close/>
                </a:path>
                <a:path w="2240915" h="329564">
                  <a:moveTo>
                    <a:pt x="1502637" y="74986"/>
                  </a:moveTo>
                  <a:lnTo>
                    <a:pt x="1350460" y="74986"/>
                  </a:lnTo>
                  <a:lnTo>
                    <a:pt x="1350460" y="127096"/>
                  </a:lnTo>
                  <a:lnTo>
                    <a:pt x="1502637" y="127096"/>
                  </a:lnTo>
                  <a:lnTo>
                    <a:pt x="1502637" y="74986"/>
                  </a:lnTo>
                  <a:close/>
                </a:path>
                <a:path w="2240915" h="329564">
                  <a:moveTo>
                    <a:pt x="1453153" y="0"/>
                  </a:moveTo>
                  <a:lnTo>
                    <a:pt x="1380852" y="28492"/>
                  </a:lnTo>
                  <a:lnTo>
                    <a:pt x="1380852" y="74986"/>
                  </a:lnTo>
                  <a:lnTo>
                    <a:pt x="1453153" y="74986"/>
                  </a:lnTo>
                  <a:lnTo>
                    <a:pt x="1453153" y="0"/>
                  </a:lnTo>
                  <a:close/>
                </a:path>
                <a:path w="2240915" h="329564">
                  <a:moveTo>
                    <a:pt x="1162092" y="74986"/>
                  </a:moveTo>
                  <a:lnTo>
                    <a:pt x="1090093" y="74986"/>
                  </a:lnTo>
                  <a:lnTo>
                    <a:pt x="1090093" y="324303"/>
                  </a:lnTo>
                  <a:lnTo>
                    <a:pt x="1162092" y="324303"/>
                  </a:lnTo>
                  <a:lnTo>
                    <a:pt x="1162092" y="172093"/>
                  </a:lnTo>
                  <a:lnTo>
                    <a:pt x="1165651" y="151754"/>
                  </a:lnTo>
                  <a:lnTo>
                    <a:pt x="1175377" y="137358"/>
                  </a:lnTo>
                  <a:lnTo>
                    <a:pt x="1189845" y="128799"/>
                  </a:lnTo>
                  <a:lnTo>
                    <a:pt x="1207631" y="125970"/>
                  </a:lnTo>
                  <a:lnTo>
                    <a:pt x="1313660" y="125970"/>
                  </a:lnTo>
                  <a:lnTo>
                    <a:pt x="1312564" y="118296"/>
                  </a:lnTo>
                  <a:lnTo>
                    <a:pt x="1309194" y="112472"/>
                  </a:lnTo>
                  <a:lnTo>
                    <a:pt x="1162092" y="112472"/>
                  </a:lnTo>
                  <a:lnTo>
                    <a:pt x="1162092" y="74986"/>
                  </a:lnTo>
                  <a:close/>
                </a:path>
                <a:path w="2240915" h="329564">
                  <a:moveTo>
                    <a:pt x="1313660" y="125970"/>
                  </a:moveTo>
                  <a:lnTo>
                    <a:pt x="1207631" y="125970"/>
                  </a:lnTo>
                  <a:lnTo>
                    <a:pt x="1224651" y="128472"/>
                  </a:lnTo>
                  <a:lnTo>
                    <a:pt x="1236673" y="136141"/>
                  </a:lnTo>
                  <a:lnTo>
                    <a:pt x="1243806" y="149222"/>
                  </a:lnTo>
                  <a:lnTo>
                    <a:pt x="1246159" y="167960"/>
                  </a:lnTo>
                  <a:lnTo>
                    <a:pt x="1246159" y="324303"/>
                  </a:lnTo>
                  <a:lnTo>
                    <a:pt x="1318159" y="324303"/>
                  </a:lnTo>
                  <a:lnTo>
                    <a:pt x="1318159" y="157469"/>
                  </a:lnTo>
                  <a:lnTo>
                    <a:pt x="1313660" y="125970"/>
                  </a:lnTo>
                  <a:close/>
                </a:path>
                <a:path w="2240915" h="329564">
                  <a:moveTo>
                    <a:pt x="1240318" y="69740"/>
                  </a:moveTo>
                  <a:lnTo>
                    <a:pt x="1213155" y="73096"/>
                  </a:lnTo>
                  <a:lnTo>
                    <a:pt x="1191138" y="82249"/>
                  </a:lnTo>
                  <a:lnTo>
                    <a:pt x="1174154" y="95831"/>
                  </a:lnTo>
                  <a:lnTo>
                    <a:pt x="1162092" y="112472"/>
                  </a:lnTo>
                  <a:lnTo>
                    <a:pt x="1309194" y="112472"/>
                  </a:lnTo>
                  <a:lnTo>
                    <a:pt x="1296753" y="90969"/>
                  </a:lnTo>
                  <a:lnTo>
                    <a:pt x="1272185" y="74959"/>
                  </a:lnTo>
                  <a:lnTo>
                    <a:pt x="1240318" y="69740"/>
                  </a:lnTo>
                  <a:close/>
                </a:path>
                <a:path w="2240915" h="329564">
                  <a:moveTo>
                    <a:pt x="927414" y="69740"/>
                  </a:moveTo>
                  <a:lnTo>
                    <a:pt x="878978" y="78193"/>
                  </a:lnTo>
                  <a:lnTo>
                    <a:pt x="839950" y="103059"/>
                  </a:lnTo>
                  <a:lnTo>
                    <a:pt x="813909" y="143599"/>
                  </a:lnTo>
                  <a:lnTo>
                    <a:pt x="804433" y="199074"/>
                  </a:lnTo>
                  <a:lnTo>
                    <a:pt x="804433" y="203578"/>
                  </a:lnTo>
                  <a:lnTo>
                    <a:pt x="813561" y="258217"/>
                  </a:lnTo>
                  <a:lnTo>
                    <a:pt x="839216" y="297637"/>
                  </a:lnTo>
                  <a:lnTo>
                    <a:pt x="878810" y="321520"/>
                  </a:lnTo>
                  <a:lnTo>
                    <a:pt x="929751" y="329551"/>
                  </a:lnTo>
                  <a:lnTo>
                    <a:pt x="975289" y="323195"/>
                  </a:lnTo>
                  <a:lnTo>
                    <a:pt x="1010023" y="305697"/>
                  </a:lnTo>
                  <a:lnTo>
                    <a:pt x="1033519" y="279412"/>
                  </a:lnTo>
                  <a:lnTo>
                    <a:pt x="1033690" y="278938"/>
                  </a:lnTo>
                  <a:lnTo>
                    <a:pt x="931318" y="278938"/>
                  </a:lnTo>
                  <a:lnTo>
                    <a:pt x="910167" y="275546"/>
                  </a:lnTo>
                  <a:lnTo>
                    <a:pt x="893800" y="264738"/>
                  </a:lnTo>
                  <a:lnTo>
                    <a:pt x="882762" y="245564"/>
                  </a:lnTo>
                  <a:lnTo>
                    <a:pt x="877601" y="217076"/>
                  </a:lnTo>
                  <a:lnTo>
                    <a:pt x="1045337" y="217076"/>
                  </a:lnTo>
                  <a:lnTo>
                    <a:pt x="1045337" y="187087"/>
                  </a:lnTo>
                  <a:lnTo>
                    <a:pt x="1042487" y="170967"/>
                  </a:lnTo>
                  <a:lnTo>
                    <a:pt x="878384" y="170967"/>
                  </a:lnTo>
                  <a:lnTo>
                    <a:pt x="885398" y="145681"/>
                  </a:lnTo>
                  <a:lnTo>
                    <a:pt x="896825" y="129535"/>
                  </a:lnTo>
                  <a:lnTo>
                    <a:pt x="911390" y="120980"/>
                  </a:lnTo>
                  <a:lnTo>
                    <a:pt x="927813" y="118472"/>
                  </a:lnTo>
                  <a:lnTo>
                    <a:pt x="1025125" y="118472"/>
                  </a:lnTo>
                  <a:lnTo>
                    <a:pt x="1010458" y="97482"/>
                  </a:lnTo>
                  <a:lnTo>
                    <a:pt x="972932" y="76477"/>
                  </a:lnTo>
                  <a:lnTo>
                    <a:pt x="927414" y="69740"/>
                  </a:lnTo>
                  <a:close/>
                </a:path>
                <a:path w="2240915" h="329564">
                  <a:moveTo>
                    <a:pt x="1045337" y="246696"/>
                  </a:moveTo>
                  <a:lnTo>
                    <a:pt x="978795" y="246696"/>
                  </a:lnTo>
                  <a:lnTo>
                    <a:pt x="973128" y="259326"/>
                  </a:lnTo>
                  <a:lnTo>
                    <a:pt x="963520" y="269565"/>
                  </a:lnTo>
                  <a:lnTo>
                    <a:pt x="949681" y="276431"/>
                  </a:lnTo>
                  <a:lnTo>
                    <a:pt x="931318" y="278938"/>
                  </a:lnTo>
                  <a:lnTo>
                    <a:pt x="1033690" y="278938"/>
                  </a:lnTo>
                  <a:lnTo>
                    <a:pt x="1045337" y="246696"/>
                  </a:lnTo>
                  <a:close/>
                </a:path>
                <a:path w="2240915" h="329564">
                  <a:moveTo>
                    <a:pt x="1025125" y="118472"/>
                  </a:moveTo>
                  <a:lnTo>
                    <a:pt x="927813" y="118472"/>
                  </a:lnTo>
                  <a:lnTo>
                    <a:pt x="947162" y="121507"/>
                  </a:lnTo>
                  <a:lnTo>
                    <a:pt x="961768" y="130940"/>
                  </a:lnTo>
                  <a:lnTo>
                    <a:pt x="971266" y="147263"/>
                  </a:lnTo>
                  <a:lnTo>
                    <a:pt x="975290" y="170967"/>
                  </a:lnTo>
                  <a:lnTo>
                    <a:pt x="1042487" y="170967"/>
                  </a:lnTo>
                  <a:lnTo>
                    <a:pt x="1035943" y="133954"/>
                  </a:lnTo>
                  <a:lnTo>
                    <a:pt x="1025125" y="118472"/>
                  </a:lnTo>
                  <a:close/>
                </a:path>
                <a:path w="2240915" h="329564">
                  <a:moveTo>
                    <a:pt x="659665" y="69740"/>
                  </a:moveTo>
                  <a:lnTo>
                    <a:pt x="611203" y="78087"/>
                  </a:lnTo>
                  <a:lnTo>
                    <a:pt x="571756" y="102776"/>
                  </a:lnTo>
                  <a:lnTo>
                    <a:pt x="545226" y="143281"/>
                  </a:lnTo>
                  <a:lnTo>
                    <a:pt x="535516" y="199074"/>
                  </a:lnTo>
                  <a:lnTo>
                    <a:pt x="535516" y="202452"/>
                  </a:lnTo>
                  <a:lnTo>
                    <a:pt x="544723" y="257742"/>
                  </a:lnTo>
                  <a:lnTo>
                    <a:pt x="570349" y="297496"/>
                  </a:lnTo>
                  <a:lnTo>
                    <a:pt x="609399" y="321502"/>
                  </a:lnTo>
                  <a:lnTo>
                    <a:pt x="658882" y="329551"/>
                  </a:lnTo>
                  <a:lnTo>
                    <a:pt x="705944" y="322340"/>
                  </a:lnTo>
                  <a:lnTo>
                    <a:pt x="741147" y="302229"/>
                  </a:lnTo>
                  <a:lnTo>
                    <a:pt x="759879" y="277064"/>
                  </a:lnTo>
                  <a:lnTo>
                    <a:pt x="661603" y="277064"/>
                  </a:lnTo>
                  <a:lnTo>
                    <a:pt x="639112" y="272699"/>
                  </a:lnTo>
                  <a:lnTo>
                    <a:pt x="622640" y="259302"/>
                  </a:lnTo>
                  <a:lnTo>
                    <a:pt x="612516" y="236414"/>
                  </a:lnTo>
                  <a:lnTo>
                    <a:pt x="609068" y="203578"/>
                  </a:lnTo>
                  <a:lnTo>
                    <a:pt x="609068" y="196081"/>
                  </a:lnTo>
                  <a:lnTo>
                    <a:pt x="612887" y="164053"/>
                  </a:lnTo>
                  <a:lnTo>
                    <a:pt x="623564" y="141481"/>
                  </a:lnTo>
                  <a:lnTo>
                    <a:pt x="639936" y="128117"/>
                  </a:lnTo>
                  <a:lnTo>
                    <a:pt x="660834" y="123718"/>
                  </a:lnTo>
                  <a:lnTo>
                    <a:pt x="761283" y="123718"/>
                  </a:lnTo>
                  <a:lnTo>
                    <a:pt x="760694" y="121615"/>
                  </a:lnTo>
                  <a:lnTo>
                    <a:pt x="735943" y="92326"/>
                  </a:lnTo>
                  <a:lnTo>
                    <a:pt x="701269" y="75269"/>
                  </a:lnTo>
                  <a:lnTo>
                    <a:pt x="659665" y="69740"/>
                  </a:lnTo>
                  <a:close/>
                </a:path>
                <a:path w="2240915" h="329564">
                  <a:moveTo>
                    <a:pt x="774083" y="232448"/>
                  </a:moveTo>
                  <a:lnTo>
                    <a:pt x="708311" y="232448"/>
                  </a:lnTo>
                  <a:lnTo>
                    <a:pt x="702820" y="250807"/>
                  </a:lnTo>
                  <a:lnTo>
                    <a:pt x="692694" y="264879"/>
                  </a:lnTo>
                  <a:lnTo>
                    <a:pt x="678700" y="273888"/>
                  </a:lnTo>
                  <a:lnTo>
                    <a:pt x="661603" y="277064"/>
                  </a:lnTo>
                  <a:lnTo>
                    <a:pt x="759879" y="277064"/>
                  </a:lnTo>
                  <a:lnTo>
                    <a:pt x="764018" y="271504"/>
                  </a:lnTo>
                  <a:lnTo>
                    <a:pt x="774083" y="232448"/>
                  </a:lnTo>
                  <a:close/>
                </a:path>
                <a:path w="2240915" h="329564">
                  <a:moveTo>
                    <a:pt x="761283" y="123718"/>
                  </a:moveTo>
                  <a:lnTo>
                    <a:pt x="660834" y="123718"/>
                  </a:lnTo>
                  <a:lnTo>
                    <a:pt x="677535" y="126559"/>
                  </a:lnTo>
                  <a:lnTo>
                    <a:pt x="689967" y="134639"/>
                  </a:lnTo>
                  <a:lnTo>
                    <a:pt x="698534" y="147289"/>
                  </a:lnTo>
                  <a:lnTo>
                    <a:pt x="703637" y="163840"/>
                  </a:lnTo>
                  <a:lnTo>
                    <a:pt x="772530" y="163840"/>
                  </a:lnTo>
                  <a:lnTo>
                    <a:pt x="761283" y="123718"/>
                  </a:lnTo>
                  <a:close/>
                </a:path>
                <a:path w="2240915" h="329564">
                  <a:moveTo>
                    <a:pt x="390734" y="69740"/>
                  </a:moveTo>
                  <a:lnTo>
                    <a:pt x="342277" y="78087"/>
                  </a:lnTo>
                  <a:lnTo>
                    <a:pt x="302830" y="102776"/>
                  </a:lnTo>
                  <a:lnTo>
                    <a:pt x="276297" y="143281"/>
                  </a:lnTo>
                  <a:lnTo>
                    <a:pt x="266585" y="199074"/>
                  </a:lnTo>
                  <a:lnTo>
                    <a:pt x="266585" y="202452"/>
                  </a:lnTo>
                  <a:lnTo>
                    <a:pt x="275792" y="257742"/>
                  </a:lnTo>
                  <a:lnTo>
                    <a:pt x="301419" y="297496"/>
                  </a:lnTo>
                  <a:lnTo>
                    <a:pt x="340474" y="321502"/>
                  </a:lnTo>
                  <a:lnTo>
                    <a:pt x="389964" y="329551"/>
                  </a:lnTo>
                  <a:lnTo>
                    <a:pt x="437021" y="322340"/>
                  </a:lnTo>
                  <a:lnTo>
                    <a:pt x="472223" y="302229"/>
                  </a:lnTo>
                  <a:lnTo>
                    <a:pt x="490954" y="277064"/>
                  </a:lnTo>
                  <a:lnTo>
                    <a:pt x="392686" y="277064"/>
                  </a:lnTo>
                  <a:lnTo>
                    <a:pt x="370195" y="272699"/>
                  </a:lnTo>
                  <a:lnTo>
                    <a:pt x="353723" y="259302"/>
                  </a:lnTo>
                  <a:lnTo>
                    <a:pt x="343598" y="236414"/>
                  </a:lnTo>
                  <a:lnTo>
                    <a:pt x="340151" y="203578"/>
                  </a:lnTo>
                  <a:lnTo>
                    <a:pt x="340151" y="196081"/>
                  </a:lnTo>
                  <a:lnTo>
                    <a:pt x="343975" y="164053"/>
                  </a:lnTo>
                  <a:lnTo>
                    <a:pt x="354695" y="141481"/>
                  </a:lnTo>
                  <a:lnTo>
                    <a:pt x="371180" y="128117"/>
                  </a:lnTo>
                  <a:lnTo>
                    <a:pt x="392301" y="123718"/>
                  </a:lnTo>
                  <a:lnTo>
                    <a:pt x="492527" y="123718"/>
                  </a:lnTo>
                  <a:lnTo>
                    <a:pt x="491927" y="121615"/>
                  </a:lnTo>
                  <a:lnTo>
                    <a:pt x="467065" y="92326"/>
                  </a:lnTo>
                  <a:lnTo>
                    <a:pt x="432350" y="75269"/>
                  </a:lnTo>
                  <a:lnTo>
                    <a:pt x="390734" y="69740"/>
                  </a:lnTo>
                  <a:close/>
                </a:path>
                <a:path w="2240915" h="329564">
                  <a:moveTo>
                    <a:pt x="505152" y="232448"/>
                  </a:moveTo>
                  <a:lnTo>
                    <a:pt x="439380" y="232448"/>
                  </a:lnTo>
                  <a:lnTo>
                    <a:pt x="433891" y="250807"/>
                  </a:lnTo>
                  <a:lnTo>
                    <a:pt x="423770" y="264879"/>
                  </a:lnTo>
                  <a:lnTo>
                    <a:pt x="409780" y="273888"/>
                  </a:lnTo>
                  <a:lnTo>
                    <a:pt x="392686" y="277064"/>
                  </a:lnTo>
                  <a:lnTo>
                    <a:pt x="490954" y="277064"/>
                  </a:lnTo>
                  <a:lnTo>
                    <a:pt x="495093" y="271504"/>
                  </a:lnTo>
                  <a:lnTo>
                    <a:pt x="505152" y="232448"/>
                  </a:lnTo>
                  <a:close/>
                </a:path>
                <a:path w="2240915" h="329564">
                  <a:moveTo>
                    <a:pt x="492527" y="123718"/>
                  </a:moveTo>
                  <a:lnTo>
                    <a:pt x="392301" y="123718"/>
                  </a:lnTo>
                  <a:lnTo>
                    <a:pt x="408779" y="126559"/>
                  </a:lnTo>
                  <a:lnTo>
                    <a:pt x="421098" y="134639"/>
                  </a:lnTo>
                  <a:lnTo>
                    <a:pt x="429623" y="147289"/>
                  </a:lnTo>
                  <a:lnTo>
                    <a:pt x="434720" y="163840"/>
                  </a:lnTo>
                  <a:lnTo>
                    <a:pt x="503984" y="163840"/>
                  </a:lnTo>
                  <a:lnTo>
                    <a:pt x="492527" y="123718"/>
                  </a:lnTo>
                  <a:close/>
                </a:path>
                <a:path w="2240915" h="329564">
                  <a:moveTo>
                    <a:pt x="219055" y="119969"/>
                  </a:moveTo>
                  <a:lnTo>
                    <a:pt x="116365" y="119969"/>
                  </a:lnTo>
                  <a:lnTo>
                    <a:pt x="133491" y="122706"/>
                  </a:lnTo>
                  <a:lnTo>
                    <a:pt x="145360" y="130612"/>
                  </a:lnTo>
                  <a:lnTo>
                    <a:pt x="152267" y="143227"/>
                  </a:lnTo>
                  <a:lnTo>
                    <a:pt x="154504" y="160092"/>
                  </a:lnTo>
                  <a:lnTo>
                    <a:pt x="154504" y="171708"/>
                  </a:lnTo>
                  <a:lnTo>
                    <a:pt x="122203" y="171708"/>
                  </a:lnTo>
                  <a:lnTo>
                    <a:pt x="75033" y="175828"/>
                  </a:lnTo>
                  <a:lnTo>
                    <a:pt x="36145" y="189473"/>
                  </a:lnTo>
                  <a:lnTo>
                    <a:pt x="9735" y="214576"/>
                  </a:lnTo>
                  <a:lnTo>
                    <a:pt x="0" y="253068"/>
                  </a:lnTo>
                  <a:lnTo>
                    <a:pt x="0" y="256069"/>
                  </a:lnTo>
                  <a:lnTo>
                    <a:pt x="6804" y="288903"/>
                  </a:lnTo>
                  <a:lnTo>
                    <a:pt x="25248" y="311790"/>
                  </a:lnTo>
                  <a:lnTo>
                    <a:pt x="52375" y="325187"/>
                  </a:lnTo>
                  <a:lnTo>
                    <a:pt x="85230" y="329551"/>
                  </a:lnTo>
                  <a:lnTo>
                    <a:pt x="109152" y="326804"/>
                  </a:lnTo>
                  <a:lnTo>
                    <a:pt x="128914" y="319381"/>
                  </a:lnTo>
                  <a:lnTo>
                    <a:pt x="144445" y="308515"/>
                  </a:lnTo>
                  <a:lnTo>
                    <a:pt x="155672" y="295435"/>
                  </a:lnTo>
                  <a:lnTo>
                    <a:pt x="226503" y="295435"/>
                  </a:lnTo>
                  <a:lnTo>
                    <a:pt x="226503" y="280812"/>
                  </a:lnTo>
                  <a:lnTo>
                    <a:pt x="107025" y="280812"/>
                  </a:lnTo>
                  <a:lnTo>
                    <a:pt x="91372" y="278674"/>
                  </a:lnTo>
                  <a:lnTo>
                    <a:pt x="80463" y="272705"/>
                  </a:lnTo>
                  <a:lnTo>
                    <a:pt x="74078" y="263572"/>
                  </a:lnTo>
                  <a:lnTo>
                    <a:pt x="71999" y="251944"/>
                  </a:lnTo>
                  <a:lnTo>
                    <a:pt x="71999" y="249320"/>
                  </a:lnTo>
                  <a:lnTo>
                    <a:pt x="75410" y="235008"/>
                  </a:lnTo>
                  <a:lnTo>
                    <a:pt x="85571" y="225088"/>
                  </a:lnTo>
                  <a:lnTo>
                    <a:pt x="102373" y="219316"/>
                  </a:lnTo>
                  <a:lnTo>
                    <a:pt x="125705" y="217447"/>
                  </a:lnTo>
                  <a:lnTo>
                    <a:pt x="226503" y="217447"/>
                  </a:lnTo>
                  <a:lnTo>
                    <a:pt x="226503" y="157469"/>
                  </a:lnTo>
                  <a:lnTo>
                    <a:pt x="219055" y="119969"/>
                  </a:lnTo>
                  <a:close/>
                </a:path>
                <a:path w="2240915" h="329564">
                  <a:moveTo>
                    <a:pt x="226503" y="295435"/>
                  </a:moveTo>
                  <a:lnTo>
                    <a:pt x="155672" y="295435"/>
                  </a:lnTo>
                  <a:lnTo>
                    <a:pt x="155672" y="324303"/>
                  </a:lnTo>
                  <a:lnTo>
                    <a:pt x="226503" y="324303"/>
                  </a:lnTo>
                  <a:lnTo>
                    <a:pt x="226503" y="295435"/>
                  </a:lnTo>
                  <a:close/>
                </a:path>
                <a:path w="2240915" h="329564">
                  <a:moveTo>
                    <a:pt x="226503" y="217447"/>
                  </a:moveTo>
                  <a:lnTo>
                    <a:pt x="154504" y="217447"/>
                  </a:lnTo>
                  <a:lnTo>
                    <a:pt x="154504" y="241446"/>
                  </a:lnTo>
                  <a:lnTo>
                    <a:pt x="150533" y="258511"/>
                  </a:lnTo>
                  <a:lnTo>
                    <a:pt x="139959" y="270830"/>
                  </a:lnTo>
                  <a:lnTo>
                    <a:pt x="124787" y="278299"/>
                  </a:lnTo>
                  <a:lnTo>
                    <a:pt x="107025" y="280812"/>
                  </a:lnTo>
                  <a:lnTo>
                    <a:pt x="226503" y="280812"/>
                  </a:lnTo>
                  <a:lnTo>
                    <a:pt x="226503" y="217447"/>
                  </a:lnTo>
                  <a:close/>
                </a:path>
                <a:path w="2240915" h="329564">
                  <a:moveTo>
                    <a:pt x="119868" y="69740"/>
                  </a:moveTo>
                  <a:lnTo>
                    <a:pt x="77131" y="74877"/>
                  </a:lnTo>
                  <a:lnTo>
                    <a:pt x="42712" y="90313"/>
                  </a:lnTo>
                  <a:lnTo>
                    <a:pt x="18948" y="116083"/>
                  </a:lnTo>
                  <a:lnTo>
                    <a:pt x="8172" y="152224"/>
                  </a:lnTo>
                  <a:lnTo>
                    <a:pt x="77446" y="152224"/>
                  </a:lnTo>
                  <a:lnTo>
                    <a:pt x="80955" y="139114"/>
                  </a:lnTo>
                  <a:lnTo>
                    <a:pt x="88587" y="128923"/>
                  </a:lnTo>
                  <a:lnTo>
                    <a:pt x="100378" y="122319"/>
                  </a:lnTo>
                  <a:lnTo>
                    <a:pt x="116365" y="119969"/>
                  </a:lnTo>
                  <a:lnTo>
                    <a:pt x="219055" y="119969"/>
                  </a:lnTo>
                  <a:lnTo>
                    <a:pt x="218597" y="117665"/>
                  </a:lnTo>
                  <a:lnTo>
                    <a:pt x="196534" y="90407"/>
                  </a:lnTo>
                  <a:lnTo>
                    <a:pt x="162797" y="74749"/>
                  </a:lnTo>
                  <a:lnTo>
                    <a:pt x="119868" y="697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70691" y="5833871"/>
              <a:ext cx="220979" cy="23926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617452" y="6570770"/>
            <a:ext cx="23177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55" dirty="0">
                <a:solidFill>
                  <a:srgbClr val="A6A6A6"/>
                </a:solidFill>
                <a:latin typeface="Microsoft Sans Serif"/>
                <a:cs typeface="Microsoft Sans Serif"/>
              </a:rPr>
              <a:t>34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23500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6834" y="2758897"/>
            <a:ext cx="2523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5" dirty="0">
                <a:latin typeface="Arial"/>
                <a:cs typeface="Arial"/>
              </a:rPr>
              <a:t>OUR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KEY</a:t>
            </a:r>
            <a:r>
              <a:rPr sz="2000" b="1" spc="-175" dirty="0">
                <a:latin typeface="Arial"/>
                <a:cs typeface="Arial"/>
              </a:rPr>
              <a:t> </a:t>
            </a:r>
            <a:r>
              <a:rPr sz="2000" b="1" spc="65" dirty="0">
                <a:latin typeface="Arial"/>
                <a:cs typeface="Arial"/>
              </a:rPr>
              <a:t>FI</a:t>
            </a:r>
            <a:r>
              <a:rPr sz="2000" b="1" spc="100" dirty="0">
                <a:latin typeface="Arial"/>
                <a:cs typeface="Arial"/>
              </a:rPr>
              <a:t>N</a:t>
            </a:r>
            <a:r>
              <a:rPr sz="2000" b="1" spc="50" dirty="0">
                <a:latin typeface="Arial"/>
                <a:cs typeface="Arial"/>
              </a:rPr>
              <a:t>D</a:t>
            </a:r>
            <a:r>
              <a:rPr sz="2000" b="1" spc="75" dirty="0">
                <a:latin typeface="Arial"/>
                <a:cs typeface="Arial"/>
              </a:rPr>
              <a:t>INGS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5190185"/>
            <a:ext cx="3009900" cy="692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1600" b="1" spc="50" dirty="0">
                <a:solidFill>
                  <a:srgbClr val="7500C0"/>
                </a:solidFill>
                <a:latin typeface="Arial"/>
                <a:cs typeface="Arial"/>
              </a:rPr>
              <a:t>A</a:t>
            </a:r>
            <a:r>
              <a:rPr sz="1600" b="1" spc="-13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7500C0"/>
                </a:solidFill>
                <a:latin typeface="Arial"/>
                <a:cs typeface="Arial"/>
              </a:rPr>
              <a:t>SURPRIS</a:t>
            </a:r>
            <a:r>
              <a:rPr sz="1600" b="1" spc="-10" dirty="0">
                <a:solidFill>
                  <a:srgbClr val="7500C0"/>
                </a:solidFill>
                <a:latin typeface="Arial"/>
                <a:cs typeface="Arial"/>
              </a:rPr>
              <a:t>E</a:t>
            </a:r>
            <a:r>
              <a:rPr sz="1600" b="1" spc="10" dirty="0">
                <a:solidFill>
                  <a:srgbClr val="7500C0"/>
                </a:solidFill>
                <a:latin typeface="Arial"/>
                <a:cs typeface="Arial"/>
              </a:rPr>
              <a:t>!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50" dirty="0">
                <a:solidFill>
                  <a:srgbClr val="7500C0"/>
                </a:solidFill>
                <a:latin typeface="Microsoft Sans Serif"/>
                <a:cs typeface="Microsoft Sans Serif"/>
              </a:rPr>
              <a:t>(we</a:t>
            </a:r>
            <a:r>
              <a:rPr sz="1400" spc="-20" dirty="0">
                <a:solidFill>
                  <a:srgbClr val="7500C0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7500C0"/>
                </a:solidFill>
                <a:latin typeface="Microsoft Sans Serif"/>
                <a:cs typeface="Microsoft Sans Serif"/>
              </a:rPr>
              <a:t>didn‘t</a:t>
            </a:r>
            <a:r>
              <a:rPr sz="1400" spc="5" dirty="0">
                <a:solidFill>
                  <a:srgbClr val="7500C0"/>
                </a:solidFill>
                <a:latin typeface="Microsoft Sans Serif"/>
                <a:cs typeface="Microsoft Sans Serif"/>
              </a:rPr>
              <a:t> </a:t>
            </a:r>
            <a:r>
              <a:rPr sz="1400" spc="80" dirty="0">
                <a:solidFill>
                  <a:srgbClr val="7500C0"/>
                </a:solidFill>
                <a:latin typeface="Microsoft Sans Serif"/>
                <a:cs typeface="Microsoft Sans Serif"/>
              </a:rPr>
              <a:t>expect</a:t>
            </a:r>
            <a:r>
              <a:rPr sz="1400" spc="-30" dirty="0">
                <a:solidFill>
                  <a:srgbClr val="7500C0"/>
                </a:solidFill>
                <a:latin typeface="Microsoft Sans Serif"/>
                <a:cs typeface="Microsoft Sans Serif"/>
              </a:rPr>
              <a:t> </a:t>
            </a:r>
            <a:r>
              <a:rPr sz="1400" spc="105" dirty="0">
                <a:solidFill>
                  <a:srgbClr val="7500C0"/>
                </a:solidFill>
                <a:latin typeface="Microsoft Sans Serif"/>
                <a:cs typeface="Microsoft Sans Serif"/>
              </a:rPr>
              <a:t>to</a:t>
            </a:r>
            <a:r>
              <a:rPr sz="1400" spc="-10" dirty="0">
                <a:solidFill>
                  <a:srgbClr val="7500C0"/>
                </a:solidFill>
                <a:latin typeface="Microsoft Sans Serif"/>
                <a:cs typeface="Microsoft Sans Serif"/>
              </a:rPr>
              <a:t> </a:t>
            </a:r>
            <a:r>
              <a:rPr sz="1400" spc="85" dirty="0">
                <a:solidFill>
                  <a:srgbClr val="7500C0"/>
                </a:solidFill>
                <a:latin typeface="Microsoft Sans Serif"/>
                <a:cs typeface="Microsoft Sans Serif"/>
              </a:rPr>
              <a:t>find</a:t>
            </a:r>
            <a:r>
              <a:rPr sz="1400" spc="-5" dirty="0">
                <a:solidFill>
                  <a:srgbClr val="7500C0"/>
                </a:solidFill>
                <a:latin typeface="Microsoft Sans Serif"/>
                <a:cs typeface="Microsoft Sans Serif"/>
              </a:rPr>
              <a:t> </a:t>
            </a:r>
            <a:r>
              <a:rPr sz="1400" spc="80" dirty="0">
                <a:solidFill>
                  <a:srgbClr val="7500C0"/>
                </a:solidFill>
                <a:latin typeface="Microsoft Sans Serif"/>
                <a:cs typeface="Microsoft Sans Serif"/>
              </a:rPr>
              <a:t>that</a:t>
            </a:r>
            <a:r>
              <a:rPr sz="1400" spc="-15" dirty="0">
                <a:solidFill>
                  <a:srgbClr val="7500C0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7500C0"/>
                </a:solidFill>
                <a:latin typeface="Microsoft Sans Serif"/>
                <a:cs typeface="Microsoft Sans Serif"/>
              </a:rPr>
              <a:t>many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65" dirty="0">
                <a:solidFill>
                  <a:srgbClr val="7500C0"/>
                </a:solidFill>
                <a:latin typeface="Microsoft Sans Serif"/>
                <a:cs typeface="Microsoft Sans Serif"/>
              </a:rPr>
              <a:t>companies</a:t>
            </a:r>
            <a:r>
              <a:rPr sz="1400" spc="-30" dirty="0">
                <a:solidFill>
                  <a:srgbClr val="7500C0"/>
                </a:solidFill>
                <a:latin typeface="Microsoft Sans Serif"/>
                <a:cs typeface="Microsoft Sans Serif"/>
              </a:rPr>
              <a:t> </a:t>
            </a:r>
            <a:r>
              <a:rPr sz="1400" spc="80" dirty="0">
                <a:solidFill>
                  <a:srgbClr val="7500C0"/>
                </a:solidFill>
                <a:latin typeface="Microsoft Sans Serif"/>
                <a:cs typeface="Microsoft Sans Serif"/>
              </a:rPr>
              <a:t>trying</a:t>
            </a:r>
            <a:r>
              <a:rPr sz="1400" spc="-10" dirty="0">
                <a:solidFill>
                  <a:srgbClr val="7500C0"/>
                </a:solidFill>
                <a:latin typeface="Microsoft Sans Serif"/>
                <a:cs typeface="Microsoft Sans Serif"/>
              </a:rPr>
              <a:t> </a:t>
            </a:r>
            <a:r>
              <a:rPr sz="1400" spc="105" dirty="0">
                <a:solidFill>
                  <a:srgbClr val="7500C0"/>
                </a:solidFill>
                <a:latin typeface="Microsoft Sans Serif"/>
                <a:cs typeface="Microsoft Sans Serif"/>
              </a:rPr>
              <a:t>to</a:t>
            </a:r>
            <a:r>
              <a:rPr sz="1400" spc="-5" dirty="0">
                <a:solidFill>
                  <a:srgbClr val="7500C0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7500C0"/>
                </a:solidFill>
                <a:latin typeface="Microsoft Sans Serif"/>
                <a:cs typeface="Microsoft Sans Serif"/>
              </a:rPr>
              <a:t>scale!)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4943855"/>
            <a:ext cx="1738630" cy="0"/>
          </a:xfrm>
          <a:custGeom>
            <a:avLst/>
            <a:gdLst/>
            <a:ahLst/>
            <a:cxnLst/>
            <a:rect l="l" t="t" r="r" b="b"/>
            <a:pathLst>
              <a:path w="1738630">
                <a:moveTo>
                  <a:pt x="1738122" y="0"/>
                </a:moveTo>
                <a:lnTo>
                  <a:pt x="0" y="0"/>
                </a:lnTo>
              </a:path>
            </a:pathLst>
          </a:custGeom>
          <a:ln w="57912">
            <a:solidFill>
              <a:srgbClr val="750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34247" y="5190185"/>
            <a:ext cx="2586990" cy="692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1600" b="1" spc="60" dirty="0">
                <a:solidFill>
                  <a:srgbClr val="7500C0"/>
                </a:solidFill>
                <a:latin typeface="Arial"/>
                <a:cs typeface="Arial"/>
              </a:rPr>
              <a:t>T</a:t>
            </a:r>
            <a:r>
              <a:rPr sz="1600" b="1" spc="55" dirty="0">
                <a:solidFill>
                  <a:srgbClr val="7500C0"/>
                </a:solidFill>
                <a:latin typeface="Arial"/>
                <a:cs typeface="Arial"/>
              </a:rPr>
              <a:t>H</a:t>
            </a:r>
            <a:r>
              <a:rPr sz="1600" b="1" spc="-80" dirty="0">
                <a:solidFill>
                  <a:srgbClr val="7500C0"/>
                </a:solidFill>
                <a:latin typeface="Arial"/>
                <a:cs typeface="Arial"/>
              </a:rPr>
              <a:t>E</a:t>
            </a:r>
            <a:r>
              <a:rPr sz="1600" b="1" spc="-13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600" b="1" spc="-55" dirty="0">
                <a:solidFill>
                  <a:srgbClr val="7500C0"/>
                </a:solidFill>
                <a:latin typeface="Arial"/>
                <a:cs typeface="Arial"/>
              </a:rPr>
              <a:t>R</a:t>
            </a:r>
            <a:r>
              <a:rPr sz="1600" b="1" spc="-65" dirty="0">
                <a:solidFill>
                  <a:srgbClr val="7500C0"/>
                </a:solidFill>
                <a:latin typeface="Arial"/>
                <a:cs typeface="Arial"/>
              </a:rPr>
              <a:t>E</a:t>
            </a:r>
            <a:r>
              <a:rPr sz="1600" b="1" spc="40" dirty="0">
                <a:solidFill>
                  <a:srgbClr val="7500C0"/>
                </a:solidFill>
                <a:latin typeface="Arial"/>
                <a:cs typeface="Arial"/>
              </a:rPr>
              <a:t>A</a:t>
            </a:r>
            <a:r>
              <a:rPr sz="1600" b="1" spc="25" dirty="0">
                <a:solidFill>
                  <a:srgbClr val="7500C0"/>
                </a:solidFill>
                <a:latin typeface="Arial"/>
                <a:cs typeface="Arial"/>
              </a:rPr>
              <a:t>SO</a:t>
            </a:r>
            <a:r>
              <a:rPr sz="1600" b="1" spc="95" dirty="0">
                <a:solidFill>
                  <a:srgbClr val="7500C0"/>
                </a:solidFill>
                <a:latin typeface="Arial"/>
                <a:cs typeface="Arial"/>
              </a:rPr>
              <a:t>N</a:t>
            </a:r>
            <a:r>
              <a:rPr sz="1600" b="1" spc="-12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600" b="1" spc="50" dirty="0">
                <a:solidFill>
                  <a:srgbClr val="7500C0"/>
                </a:solidFill>
                <a:latin typeface="Arial"/>
                <a:cs typeface="Arial"/>
              </a:rPr>
              <a:t>TO</a:t>
            </a:r>
            <a:r>
              <a:rPr sz="1600" b="1" spc="-13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600" b="1" spc="-55" dirty="0">
                <a:solidFill>
                  <a:srgbClr val="7500C0"/>
                </a:solidFill>
                <a:latin typeface="Arial"/>
                <a:cs typeface="Arial"/>
              </a:rPr>
              <a:t>R</a:t>
            </a:r>
            <a:r>
              <a:rPr sz="1600" b="1" spc="-65" dirty="0">
                <a:solidFill>
                  <a:srgbClr val="7500C0"/>
                </a:solidFill>
                <a:latin typeface="Arial"/>
                <a:cs typeface="Arial"/>
              </a:rPr>
              <a:t>E</a:t>
            </a:r>
            <a:r>
              <a:rPr sz="1600" b="1" spc="40" dirty="0">
                <a:solidFill>
                  <a:srgbClr val="7500C0"/>
                </a:solidFill>
                <a:latin typeface="Arial"/>
                <a:cs typeface="Arial"/>
              </a:rPr>
              <a:t>A</a:t>
            </a:r>
            <a:r>
              <a:rPr sz="1600" b="1" spc="25" dirty="0">
                <a:solidFill>
                  <a:srgbClr val="7500C0"/>
                </a:solidFill>
                <a:latin typeface="Arial"/>
                <a:cs typeface="Arial"/>
              </a:rPr>
              <a:t>D!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680"/>
              </a:lnSpc>
              <a:spcBef>
                <a:spcPts val="45"/>
              </a:spcBef>
            </a:pPr>
            <a:r>
              <a:rPr sz="1400" spc="40" dirty="0">
                <a:solidFill>
                  <a:srgbClr val="7500C0"/>
                </a:solidFill>
                <a:latin typeface="Microsoft Sans Serif"/>
                <a:cs typeface="Microsoft Sans Serif"/>
              </a:rPr>
              <a:t>(these</a:t>
            </a:r>
            <a:r>
              <a:rPr sz="1400" spc="-35" dirty="0">
                <a:solidFill>
                  <a:srgbClr val="7500C0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7500C0"/>
                </a:solidFill>
                <a:latin typeface="Microsoft Sans Serif"/>
                <a:cs typeface="Microsoft Sans Serif"/>
              </a:rPr>
              <a:t>best</a:t>
            </a:r>
            <a:r>
              <a:rPr sz="1400" spc="-30" dirty="0">
                <a:solidFill>
                  <a:srgbClr val="7500C0"/>
                </a:solidFill>
                <a:latin typeface="Microsoft Sans Serif"/>
                <a:cs typeface="Microsoft Sans Serif"/>
              </a:rPr>
              <a:t> </a:t>
            </a:r>
            <a:r>
              <a:rPr sz="1400" spc="70" dirty="0">
                <a:solidFill>
                  <a:srgbClr val="7500C0"/>
                </a:solidFill>
                <a:latin typeface="Microsoft Sans Serif"/>
                <a:cs typeface="Microsoft Sans Serif"/>
              </a:rPr>
              <a:t>practices</a:t>
            </a:r>
            <a:r>
              <a:rPr sz="1400" spc="-30" dirty="0">
                <a:solidFill>
                  <a:srgbClr val="7500C0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7500C0"/>
                </a:solidFill>
                <a:latin typeface="Microsoft Sans Serif"/>
                <a:cs typeface="Microsoft Sans Serif"/>
              </a:rPr>
              <a:t>are</a:t>
            </a:r>
            <a:r>
              <a:rPr sz="1400" spc="-20" dirty="0">
                <a:solidFill>
                  <a:srgbClr val="7500C0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7500C0"/>
                </a:solidFill>
                <a:latin typeface="Microsoft Sans Serif"/>
                <a:cs typeface="Microsoft Sans Serif"/>
              </a:rPr>
              <a:t>what </a:t>
            </a:r>
            <a:r>
              <a:rPr sz="1400" spc="-355" dirty="0">
                <a:solidFill>
                  <a:srgbClr val="7500C0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7500C0"/>
                </a:solidFill>
                <a:latin typeface="Microsoft Sans Serif"/>
                <a:cs typeface="Microsoft Sans Serif"/>
              </a:rPr>
              <a:t>readers</a:t>
            </a:r>
            <a:r>
              <a:rPr sz="1400" spc="-25" dirty="0">
                <a:solidFill>
                  <a:srgbClr val="7500C0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7500C0"/>
                </a:solidFill>
                <a:latin typeface="Microsoft Sans Serif"/>
                <a:cs typeface="Microsoft Sans Serif"/>
              </a:rPr>
              <a:t>will</a:t>
            </a:r>
            <a:r>
              <a:rPr sz="1400" dirty="0">
                <a:solidFill>
                  <a:srgbClr val="7500C0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7500C0"/>
                </a:solidFill>
                <a:latin typeface="Microsoft Sans Serif"/>
                <a:cs typeface="Microsoft Sans Serif"/>
              </a:rPr>
              <a:t>come</a:t>
            </a:r>
            <a:r>
              <a:rPr sz="1400" spc="-15" dirty="0">
                <a:solidFill>
                  <a:srgbClr val="7500C0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7500C0"/>
                </a:solidFill>
                <a:latin typeface="Microsoft Sans Serif"/>
                <a:cs typeface="Microsoft Sans Serif"/>
              </a:rPr>
              <a:t>for)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300" y="3587877"/>
            <a:ext cx="3421379" cy="995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400"/>
              </a:lnSpc>
              <a:spcBef>
                <a:spcPts val="105"/>
              </a:spcBef>
            </a:pPr>
            <a:r>
              <a:rPr sz="1600" b="1" spc="60" dirty="0">
                <a:latin typeface="Arial"/>
                <a:cs typeface="Arial"/>
              </a:rPr>
              <a:t>Com</a:t>
            </a:r>
            <a:r>
              <a:rPr sz="1600" b="1" spc="55" dirty="0">
                <a:latin typeface="Arial"/>
                <a:cs typeface="Arial"/>
              </a:rPr>
              <a:t>p</a:t>
            </a:r>
            <a:r>
              <a:rPr sz="1600" b="1" spc="25" dirty="0">
                <a:latin typeface="Arial"/>
                <a:cs typeface="Arial"/>
              </a:rPr>
              <a:t>anies</a:t>
            </a:r>
            <a:r>
              <a:rPr sz="1600" b="1" spc="-120" dirty="0">
                <a:latin typeface="Arial"/>
                <a:cs typeface="Arial"/>
              </a:rPr>
              <a:t> </a:t>
            </a:r>
            <a:r>
              <a:rPr sz="1600" b="1" spc="65" dirty="0">
                <a:latin typeface="Arial"/>
                <a:cs typeface="Arial"/>
              </a:rPr>
              <a:t>are</a:t>
            </a:r>
            <a:r>
              <a:rPr sz="1600" b="1" spc="-120" dirty="0">
                <a:latin typeface="Arial"/>
                <a:cs typeface="Arial"/>
              </a:rPr>
              <a:t> </a:t>
            </a:r>
            <a:r>
              <a:rPr sz="1600" b="1" spc="-60" dirty="0">
                <a:latin typeface="Arial"/>
                <a:cs typeface="Arial"/>
              </a:rPr>
              <a:t>s</a:t>
            </a:r>
            <a:r>
              <a:rPr sz="1600" b="1" spc="45" dirty="0">
                <a:latin typeface="Arial"/>
                <a:cs typeface="Arial"/>
              </a:rPr>
              <a:t>ca</a:t>
            </a:r>
            <a:r>
              <a:rPr sz="1600" b="1" spc="35" dirty="0">
                <a:latin typeface="Arial"/>
                <a:cs typeface="Arial"/>
              </a:rPr>
              <a:t>l</a:t>
            </a:r>
            <a:r>
              <a:rPr sz="1600" b="1" spc="30" dirty="0">
                <a:latin typeface="Arial"/>
                <a:cs typeface="Arial"/>
              </a:rPr>
              <a:t>i</a:t>
            </a:r>
            <a:r>
              <a:rPr sz="1600" b="1" spc="40" dirty="0">
                <a:latin typeface="Arial"/>
                <a:cs typeface="Arial"/>
              </a:rPr>
              <a:t>ng</a:t>
            </a:r>
            <a:r>
              <a:rPr sz="1600" b="1" spc="-114" dirty="0">
                <a:latin typeface="Arial"/>
                <a:cs typeface="Arial"/>
              </a:rPr>
              <a:t> </a:t>
            </a:r>
            <a:r>
              <a:rPr sz="1600" b="1" spc="60" dirty="0">
                <a:latin typeface="Arial"/>
                <a:cs typeface="Arial"/>
              </a:rPr>
              <a:t>more</a:t>
            </a:r>
            <a:r>
              <a:rPr sz="1600" b="1" spc="-114" dirty="0">
                <a:latin typeface="Arial"/>
                <a:cs typeface="Arial"/>
              </a:rPr>
              <a:t> </a:t>
            </a:r>
            <a:r>
              <a:rPr sz="1600" b="1" spc="40" dirty="0">
                <a:latin typeface="Arial"/>
                <a:cs typeface="Arial"/>
              </a:rPr>
              <a:t>than  </a:t>
            </a:r>
            <a:r>
              <a:rPr sz="1600" b="1" spc="240" dirty="0">
                <a:latin typeface="Arial"/>
                <a:cs typeface="Arial"/>
              </a:rPr>
              <a:t>60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b="1" spc="60" dirty="0">
                <a:latin typeface="Arial"/>
                <a:cs typeface="Arial"/>
              </a:rPr>
              <a:t>p</a:t>
            </a:r>
            <a:r>
              <a:rPr sz="1600" b="1" spc="75" dirty="0">
                <a:latin typeface="Arial"/>
                <a:cs typeface="Arial"/>
              </a:rPr>
              <a:t>e</a:t>
            </a:r>
            <a:r>
              <a:rPr sz="1600" b="1" spc="60" dirty="0">
                <a:latin typeface="Arial"/>
                <a:cs typeface="Arial"/>
              </a:rPr>
              <a:t>rc</a:t>
            </a:r>
            <a:r>
              <a:rPr sz="1600" b="1" spc="75" dirty="0">
                <a:latin typeface="Arial"/>
                <a:cs typeface="Arial"/>
              </a:rPr>
              <a:t>e</a:t>
            </a:r>
            <a:r>
              <a:rPr sz="1600" b="1" spc="65" dirty="0">
                <a:latin typeface="Arial"/>
                <a:cs typeface="Arial"/>
              </a:rPr>
              <a:t>nt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b="1" spc="60" dirty="0">
                <a:latin typeface="Arial"/>
                <a:cs typeface="Arial"/>
              </a:rPr>
              <a:t>of</a:t>
            </a:r>
            <a:r>
              <a:rPr sz="1600" b="1" spc="-135" dirty="0">
                <a:latin typeface="Arial"/>
                <a:cs typeface="Arial"/>
              </a:rPr>
              <a:t> </a:t>
            </a:r>
            <a:r>
              <a:rPr sz="1600" b="1" spc="55" dirty="0">
                <a:latin typeface="Arial"/>
                <a:cs typeface="Arial"/>
              </a:rPr>
              <a:t>a</a:t>
            </a:r>
            <a:r>
              <a:rPr sz="1600" b="1" spc="15" dirty="0">
                <a:latin typeface="Arial"/>
                <a:cs typeface="Arial"/>
              </a:rPr>
              <a:t>l</a:t>
            </a:r>
            <a:r>
              <a:rPr sz="1600" b="1" spc="35" dirty="0">
                <a:latin typeface="Arial"/>
                <a:cs typeface="Arial"/>
              </a:rPr>
              <a:t>l</a:t>
            </a:r>
            <a:r>
              <a:rPr sz="1600" b="1" spc="-114" dirty="0">
                <a:latin typeface="Arial"/>
                <a:cs typeface="Arial"/>
              </a:rPr>
              <a:t> </a:t>
            </a:r>
            <a:r>
              <a:rPr sz="1600" b="1" spc="55" dirty="0">
                <a:latin typeface="Arial"/>
                <a:cs typeface="Arial"/>
              </a:rPr>
              <a:t>d</a:t>
            </a:r>
            <a:r>
              <a:rPr sz="1600" b="1" spc="30" dirty="0">
                <a:latin typeface="Arial"/>
                <a:cs typeface="Arial"/>
              </a:rPr>
              <a:t>i</a:t>
            </a:r>
            <a:r>
              <a:rPr sz="1600" b="1" spc="55" dirty="0">
                <a:latin typeface="Arial"/>
                <a:cs typeface="Arial"/>
              </a:rPr>
              <a:t>gital</a:t>
            </a:r>
            <a:r>
              <a:rPr sz="1600" b="1" spc="-100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PoCs</a:t>
            </a:r>
            <a:r>
              <a:rPr sz="1600" b="1" spc="55" dirty="0">
                <a:latin typeface="Arial"/>
                <a:cs typeface="Arial"/>
              </a:rPr>
              <a:t>,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spc="100" dirty="0">
                <a:latin typeface="Microsoft Sans Serif"/>
                <a:cs typeface="Microsoft Sans Serif"/>
              </a:rPr>
              <a:t>bu</a:t>
            </a:r>
            <a:r>
              <a:rPr sz="1600" spc="135" dirty="0">
                <a:latin typeface="Microsoft Sans Serif"/>
                <a:cs typeface="Microsoft Sans Serif"/>
              </a:rPr>
              <a:t>t  </a:t>
            </a:r>
            <a:r>
              <a:rPr sz="1600" spc="15" dirty="0">
                <a:latin typeface="Microsoft Sans Serif"/>
                <a:cs typeface="Microsoft Sans Serif"/>
              </a:rPr>
              <a:t>less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than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120" dirty="0">
                <a:latin typeface="Microsoft Sans Serif"/>
                <a:cs typeface="Microsoft Sans Serif"/>
              </a:rPr>
              <a:t>two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100" dirty="0">
                <a:latin typeface="Microsoft Sans Serif"/>
                <a:cs typeface="Microsoft Sans Serif"/>
              </a:rPr>
              <a:t>out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110" dirty="0">
                <a:latin typeface="Microsoft Sans Serif"/>
                <a:cs typeface="Microsoft Sans Serif"/>
              </a:rPr>
              <a:t>of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ten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companies </a:t>
            </a:r>
            <a:r>
              <a:rPr sz="1600" spc="-415" dirty="0">
                <a:latin typeface="Microsoft Sans Serif"/>
                <a:cs typeface="Microsoft Sans Serif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are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95" dirty="0">
                <a:latin typeface="Microsoft Sans Serif"/>
                <a:cs typeface="Microsoft Sans Serif"/>
              </a:rPr>
              <a:t>doing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100" dirty="0">
                <a:latin typeface="Microsoft Sans Serif"/>
                <a:cs typeface="Microsoft Sans Serif"/>
              </a:rPr>
              <a:t>it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successfully.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6940" y="3583304"/>
            <a:ext cx="2302510" cy="1002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z="1600" spc="40" dirty="0">
                <a:latin typeface="Microsoft Sans Serif"/>
                <a:cs typeface="Microsoft Sans Serif"/>
              </a:rPr>
              <a:t>What’s </a:t>
            </a:r>
            <a:r>
              <a:rPr sz="1600" spc="85" dirty="0">
                <a:latin typeface="Microsoft Sans Serif"/>
                <a:cs typeface="Microsoft Sans Serif"/>
              </a:rPr>
              <a:t>the </a:t>
            </a:r>
            <a:r>
              <a:rPr sz="1600" spc="65" dirty="0">
                <a:latin typeface="Microsoft Sans Serif"/>
                <a:cs typeface="Microsoft Sans Serif"/>
              </a:rPr>
              <a:t>difference? 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b="1" spc="40" dirty="0">
                <a:latin typeface="Arial"/>
                <a:cs typeface="Arial"/>
              </a:rPr>
              <a:t>The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b="1" spc="55" dirty="0">
                <a:latin typeface="Arial"/>
                <a:cs typeface="Arial"/>
              </a:rPr>
              <a:t>lead</a:t>
            </a:r>
            <a:r>
              <a:rPr sz="1600" b="1" spc="25" dirty="0">
                <a:latin typeface="Arial"/>
                <a:cs typeface="Arial"/>
              </a:rPr>
              <a:t>i</a:t>
            </a:r>
            <a:r>
              <a:rPr sz="1600" b="1" spc="40" dirty="0">
                <a:latin typeface="Arial"/>
                <a:cs typeface="Arial"/>
              </a:rPr>
              <a:t>ng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15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b="1" spc="60" dirty="0">
                <a:latin typeface="Arial"/>
                <a:cs typeface="Arial"/>
              </a:rPr>
              <a:t>p</a:t>
            </a:r>
            <a:r>
              <a:rPr sz="1600" b="1" spc="75" dirty="0">
                <a:latin typeface="Arial"/>
                <a:cs typeface="Arial"/>
              </a:rPr>
              <a:t>e</a:t>
            </a:r>
            <a:r>
              <a:rPr sz="1600" b="1" spc="60" dirty="0">
                <a:latin typeface="Arial"/>
                <a:cs typeface="Arial"/>
              </a:rPr>
              <a:t>rc</a:t>
            </a:r>
            <a:r>
              <a:rPr sz="1600" b="1" spc="75" dirty="0">
                <a:latin typeface="Arial"/>
                <a:cs typeface="Arial"/>
              </a:rPr>
              <a:t>e</a:t>
            </a:r>
            <a:r>
              <a:rPr sz="1600" b="1" spc="50" dirty="0">
                <a:latin typeface="Arial"/>
                <a:cs typeface="Arial"/>
              </a:rPr>
              <a:t>nt  </a:t>
            </a:r>
            <a:r>
              <a:rPr sz="1600" b="1" spc="55" dirty="0">
                <a:latin typeface="Arial"/>
                <a:cs typeface="Arial"/>
              </a:rPr>
              <a:t>manage</a:t>
            </a:r>
            <a:r>
              <a:rPr sz="1600" b="1" spc="-120" dirty="0">
                <a:latin typeface="Arial"/>
                <a:cs typeface="Arial"/>
              </a:rPr>
              <a:t> </a:t>
            </a:r>
            <a:r>
              <a:rPr sz="1600" b="1" spc="65" dirty="0">
                <a:latin typeface="Arial"/>
                <a:cs typeface="Arial"/>
              </a:rPr>
              <a:t>the</a:t>
            </a:r>
            <a:r>
              <a:rPr sz="1600" b="1" spc="55" dirty="0">
                <a:latin typeface="Arial"/>
                <a:cs typeface="Arial"/>
              </a:rPr>
              <a:t>ir</a:t>
            </a:r>
            <a:r>
              <a:rPr sz="1600" b="1" spc="-114" dirty="0">
                <a:latin typeface="Arial"/>
                <a:cs typeface="Arial"/>
              </a:rPr>
              <a:t> </a:t>
            </a:r>
            <a:r>
              <a:rPr sz="1600" b="1" spc="-60" dirty="0">
                <a:latin typeface="Arial"/>
                <a:cs typeface="Arial"/>
              </a:rPr>
              <a:t>s</a:t>
            </a:r>
            <a:r>
              <a:rPr sz="1600" b="1" spc="45" dirty="0">
                <a:latin typeface="Arial"/>
                <a:cs typeface="Arial"/>
              </a:rPr>
              <a:t>ca</a:t>
            </a:r>
            <a:r>
              <a:rPr sz="1600" b="1" spc="35" dirty="0">
                <a:latin typeface="Arial"/>
                <a:cs typeface="Arial"/>
              </a:rPr>
              <a:t>l</a:t>
            </a:r>
            <a:r>
              <a:rPr sz="1600" b="1" spc="30" dirty="0">
                <a:latin typeface="Arial"/>
                <a:cs typeface="Arial"/>
              </a:rPr>
              <a:t>ing  </a:t>
            </a:r>
            <a:r>
              <a:rPr sz="1600" b="1" spc="75" dirty="0">
                <a:latin typeface="Arial"/>
                <a:cs typeface="Arial"/>
              </a:rPr>
              <a:t>e</a:t>
            </a:r>
            <a:r>
              <a:rPr sz="1600" b="1" spc="90" dirty="0">
                <a:latin typeface="Arial"/>
                <a:cs typeface="Arial"/>
              </a:rPr>
              <a:t>ff</a:t>
            </a:r>
            <a:r>
              <a:rPr sz="1600" b="1" spc="65" dirty="0">
                <a:latin typeface="Arial"/>
                <a:cs typeface="Arial"/>
              </a:rPr>
              <a:t>ort</a:t>
            </a:r>
            <a:r>
              <a:rPr sz="1600" b="1" spc="-60" dirty="0">
                <a:latin typeface="Arial"/>
                <a:cs typeface="Arial"/>
              </a:rPr>
              <a:t>s</a:t>
            </a:r>
            <a:r>
              <a:rPr sz="1600" b="1" spc="-120" dirty="0">
                <a:latin typeface="Arial"/>
                <a:cs typeface="Arial"/>
              </a:rPr>
              <a:t> </a:t>
            </a:r>
            <a:r>
              <a:rPr sz="1600" b="1" spc="55" dirty="0">
                <a:latin typeface="Arial"/>
                <a:cs typeface="Arial"/>
              </a:rPr>
              <a:t>d</a:t>
            </a:r>
            <a:r>
              <a:rPr sz="1600" b="1" spc="60" dirty="0">
                <a:latin typeface="Arial"/>
                <a:cs typeface="Arial"/>
              </a:rPr>
              <a:t>if</a:t>
            </a:r>
            <a:r>
              <a:rPr sz="1600" b="1" spc="90" dirty="0">
                <a:latin typeface="Arial"/>
                <a:cs typeface="Arial"/>
              </a:rPr>
              <a:t>f</a:t>
            </a:r>
            <a:r>
              <a:rPr sz="1600" b="1" spc="75" dirty="0">
                <a:latin typeface="Arial"/>
                <a:cs typeface="Arial"/>
              </a:rPr>
              <a:t>ere</a:t>
            </a:r>
            <a:r>
              <a:rPr sz="1600" b="1" spc="50" dirty="0">
                <a:latin typeface="Arial"/>
                <a:cs typeface="Arial"/>
              </a:rPr>
              <a:t>ntl</a:t>
            </a:r>
            <a:r>
              <a:rPr sz="1600" b="1" spc="75" dirty="0">
                <a:latin typeface="Arial"/>
                <a:cs typeface="Arial"/>
              </a:rPr>
              <a:t>y</a:t>
            </a:r>
            <a:r>
              <a:rPr sz="1600" spc="20" dirty="0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34247" y="3584828"/>
            <a:ext cx="3451225" cy="1003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1600" spc="30" dirty="0">
                <a:latin typeface="Microsoft Sans Serif"/>
                <a:cs typeface="Microsoft Sans Serif"/>
              </a:rPr>
              <a:t>Foll</a:t>
            </a:r>
            <a:r>
              <a:rPr sz="1600" spc="95" dirty="0">
                <a:latin typeface="Microsoft Sans Serif"/>
                <a:cs typeface="Microsoft Sans Serif"/>
              </a:rPr>
              <a:t>owing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the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b="1" spc="90" dirty="0">
                <a:latin typeface="Arial"/>
                <a:cs typeface="Arial"/>
              </a:rPr>
              <a:t>f</a:t>
            </a:r>
            <a:r>
              <a:rPr sz="1600" b="1" spc="40" dirty="0">
                <a:latin typeface="Arial"/>
                <a:cs typeface="Arial"/>
              </a:rPr>
              <a:t>our</a:t>
            </a:r>
            <a:r>
              <a:rPr sz="1600" b="1" spc="-120" dirty="0">
                <a:latin typeface="Arial"/>
                <a:cs typeface="Arial"/>
              </a:rPr>
              <a:t> </a:t>
            </a:r>
            <a:r>
              <a:rPr sz="1600" b="1" spc="60" dirty="0">
                <a:latin typeface="Arial"/>
                <a:cs typeface="Arial"/>
              </a:rPr>
              <a:t>b</a:t>
            </a:r>
            <a:r>
              <a:rPr sz="1600" b="1" spc="75" dirty="0">
                <a:latin typeface="Arial"/>
                <a:cs typeface="Arial"/>
              </a:rPr>
              <a:t>e</a:t>
            </a:r>
            <a:r>
              <a:rPr sz="1600" b="1" spc="-60" dirty="0">
                <a:latin typeface="Arial"/>
                <a:cs typeface="Arial"/>
              </a:rPr>
              <a:t>s</a:t>
            </a:r>
            <a:r>
              <a:rPr sz="1600" b="1" spc="100" dirty="0">
                <a:latin typeface="Arial"/>
                <a:cs typeface="Arial"/>
              </a:rPr>
              <a:t>t</a:t>
            </a:r>
            <a:r>
              <a:rPr sz="1600" b="1" spc="-135" dirty="0">
                <a:latin typeface="Arial"/>
                <a:cs typeface="Arial"/>
              </a:rPr>
              <a:t> </a:t>
            </a:r>
            <a:r>
              <a:rPr sz="1600" b="1" spc="60" dirty="0">
                <a:latin typeface="Arial"/>
                <a:cs typeface="Arial"/>
              </a:rPr>
              <a:t>p</a:t>
            </a:r>
            <a:r>
              <a:rPr sz="1600" b="1" spc="55" dirty="0">
                <a:latin typeface="Arial"/>
                <a:cs typeface="Arial"/>
              </a:rPr>
              <a:t>rac</a:t>
            </a:r>
            <a:r>
              <a:rPr sz="1600" b="1" spc="60" dirty="0">
                <a:latin typeface="Arial"/>
                <a:cs typeface="Arial"/>
              </a:rPr>
              <a:t>tic</a:t>
            </a:r>
            <a:r>
              <a:rPr sz="1600" b="1" spc="90" dirty="0">
                <a:latin typeface="Arial"/>
                <a:cs typeface="Arial"/>
              </a:rPr>
              <a:t>e</a:t>
            </a:r>
            <a:r>
              <a:rPr sz="1600" b="1" spc="-40" dirty="0">
                <a:latin typeface="Arial"/>
                <a:cs typeface="Arial"/>
              </a:rPr>
              <a:t>s  </a:t>
            </a:r>
            <a:r>
              <a:rPr sz="1600" spc="110" dirty="0">
                <a:latin typeface="Microsoft Sans Serif"/>
                <a:cs typeface="Microsoft Sans Serif"/>
              </a:rPr>
              <a:t>of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these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“Champions”</a:t>
            </a:r>
            <a:r>
              <a:rPr sz="1600" spc="20" dirty="0">
                <a:latin typeface="Microsoft Sans Serif"/>
                <a:cs typeface="Microsoft Sans Serif"/>
              </a:rPr>
              <a:t> is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75" dirty="0">
                <a:latin typeface="Microsoft Sans Serif"/>
                <a:cs typeface="Microsoft Sans Serif"/>
              </a:rPr>
              <a:t>recipe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114" dirty="0">
                <a:latin typeface="Microsoft Sans Serif"/>
                <a:cs typeface="Microsoft Sans Serif"/>
              </a:rPr>
              <a:t>to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b="1" spc="-60" dirty="0">
                <a:latin typeface="Arial"/>
                <a:cs typeface="Arial"/>
              </a:rPr>
              <a:t>s</a:t>
            </a:r>
            <a:r>
              <a:rPr sz="1600" b="1" spc="40" dirty="0">
                <a:latin typeface="Arial"/>
                <a:cs typeface="Arial"/>
              </a:rPr>
              <a:t>uc</a:t>
            </a:r>
            <a:r>
              <a:rPr sz="1600" b="1" spc="65" dirty="0">
                <a:latin typeface="Arial"/>
                <a:cs typeface="Arial"/>
              </a:rPr>
              <a:t>c</a:t>
            </a:r>
            <a:r>
              <a:rPr sz="1600" b="1" spc="70" dirty="0">
                <a:latin typeface="Arial"/>
                <a:cs typeface="Arial"/>
              </a:rPr>
              <a:t>e</a:t>
            </a:r>
            <a:r>
              <a:rPr sz="1600" b="1" spc="75" dirty="0">
                <a:latin typeface="Arial"/>
                <a:cs typeface="Arial"/>
              </a:rPr>
              <a:t>e</a:t>
            </a:r>
            <a:r>
              <a:rPr sz="1600" b="1" spc="60" dirty="0">
                <a:latin typeface="Arial"/>
                <a:cs typeface="Arial"/>
              </a:rPr>
              <a:t>d</a:t>
            </a:r>
            <a:r>
              <a:rPr sz="1600" b="1" spc="-130" dirty="0">
                <a:latin typeface="Arial"/>
                <a:cs typeface="Arial"/>
              </a:rPr>
              <a:t> </a:t>
            </a:r>
            <a:r>
              <a:rPr sz="1600" b="1" spc="70" dirty="0">
                <a:latin typeface="Arial"/>
                <a:cs typeface="Arial"/>
              </a:rPr>
              <a:t>at</a:t>
            </a:r>
            <a:r>
              <a:rPr sz="1600" b="1" spc="-120" dirty="0">
                <a:latin typeface="Arial"/>
                <a:cs typeface="Arial"/>
              </a:rPr>
              <a:t> </a:t>
            </a:r>
            <a:r>
              <a:rPr sz="1600" b="1" spc="30" dirty="0">
                <a:latin typeface="Arial"/>
                <a:cs typeface="Arial"/>
              </a:rPr>
              <a:t>in</a:t>
            </a:r>
            <a:r>
              <a:rPr sz="1600" b="1" spc="35" dirty="0">
                <a:latin typeface="Arial"/>
                <a:cs typeface="Arial"/>
              </a:rPr>
              <a:t>n</a:t>
            </a:r>
            <a:r>
              <a:rPr sz="1600" b="1" spc="60" dirty="0">
                <a:latin typeface="Arial"/>
                <a:cs typeface="Arial"/>
              </a:rPr>
              <a:t>ovat</a:t>
            </a:r>
            <a:r>
              <a:rPr sz="1600" b="1" spc="40" dirty="0">
                <a:latin typeface="Arial"/>
                <a:cs typeface="Arial"/>
              </a:rPr>
              <a:t>ing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b="1" spc="90" dirty="0">
                <a:latin typeface="Arial"/>
                <a:cs typeface="Arial"/>
              </a:rPr>
              <a:t>f</a:t>
            </a:r>
            <a:r>
              <a:rPr sz="1600" b="1" spc="50" dirty="0">
                <a:latin typeface="Arial"/>
                <a:cs typeface="Arial"/>
              </a:rPr>
              <a:t>or</a:t>
            </a:r>
            <a:r>
              <a:rPr sz="1600" b="1" spc="-135" dirty="0">
                <a:latin typeface="Arial"/>
                <a:cs typeface="Arial"/>
              </a:rPr>
              <a:t> </a:t>
            </a:r>
            <a:r>
              <a:rPr sz="1600" b="1" spc="55" dirty="0">
                <a:latin typeface="Arial"/>
                <a:cs typeface="Arial"/>
              </a:rPr>
              <a:t>d</a:t>
            </a:r>
            <a:r>
              <a:rPr sz="1600" b="1" spc="30" dirty="0">
                <a:latin typeface="Arial"/>
                <a:cs typeface="Arial"/>
              </a:rPr>
              <a:t>i</a:t>
            </a:r>
            <a:r>
              <a:rPr sz="1600" b="1" spc="55" dirty="0">
                <a:latin typeface="Arial"/>
                <a:cs typeface="Arial"/>
              </a:rPr>
              <a:t>g</a:t>
            </a:r>
            <a:r>
              <a:rPr sz="1600" b="1" spc="50" dirty="0">
                <a:latin typeface="Arial"/>
                <a:cs typeface="Arial"/>
              </a:rPr>
              <a:t>ital  transformation.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45423" y="4943855"/>
            <a:ext cx="1738630" cy="0"/>
          </a:xfrm>
          <a:custGeom>
            <a:avLst/>
            <a:gdLst/>
            <a:ahLst/>
            <a:cxnLst/>
            <a:rect l="l" t="t" r="r" b="b"/>
            <a:pathLst>
              <a:path w="1738629">
                <a:moveTo>
                  <a:pt x="1738122" y="0"/>
                </a:moveTo>
                <a:lnTo>
                  <a:pt x="0" y="0"/>
                </a:lnTo>
              </a:path>
            </a:pathLst>
          </a:custGeom>
          <a:ln w="57912">
            <a:solidFill>
              <a:srgbClr val="750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8300" y="922782"/>
            <a:ext cx="8254365" cy="114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110"/>
              </a:lnSpc>
              <a:spcBef>
                <a:spcPts val="100"/>
              </a:spcBef>
            </a:pPr>
            <a:r>
              <a:rPr sz="4800" spc="-90" dirty="0"/>
              <a:t>T</a:t>
            </a:r>
            <a:r>
              <a:rPr sz="4800" spc="180" dirty="0"/>
              <a:t>H</a:t>
            </a:r>
            <a:r>
              <a:rPr sz="4800" spc="-229" dirty="0"/>
              <a:t>E</a:t>
            </a:r>
            <a:r>
              <a:rPr sz="4800" spc="-675" dirty="0"/>
              <a:t> </a:t>
            </a:r>
            <a:r>
              <a:rPr sz="4800" spc="-245" dirty="0"/>
              <a:t>R</a:t>
            </a:r>
            <a:r>
              <a:rPr sz="4800" spc="-385" dirty="0"/>
              <a:t>E</a:t>
            </a:r>
            <a:r>
              <a:rPr sz="4800" spc="-215" dirty="0"/>
              <a:t>S</a:t>
            </a:r>
            <a:r>
              <a:rPr sz="4800" spc="80" dirty="0"/>
              <a:t>U</a:t>
            </a:r>
            <a:r>
              <a:rPr sz="4800" spc="-295" dirty="0"/>
              <a:t>L</a:t>
            </a:r>
            <a:r>
              <a:rPr sz="4800" spc="-90" dirty="0"/>
              <a:t>T</a:t>
            </a:r>
            <a:r>
              <a:rPr sz="4800" spc="-100" dirty="0"/>
              <a:t>:</a:t>
            </a:r>
            <a:endParaRPr sz="4800"/>
          </a:p>
          <a:p>
            <a:pPr marL="12700">
              <a:lnSpc>
                <a:spcPts val="3670"/>
              </a:lnSpc>
            </a:pPr>
            <a:r>
              <a:rPr sz="3600" spc="140" dirty="0">
                <a:solidFill>
                  <a:srgbClr val="00B9FF"/>
                </a:solidFill>
              </a:rPr>
              <a:t>I</a:t>
            </a:r>
            <a:r>
              <a:rPr sz="3600" spc="-105" dirty="0">
                <a:solidFill>
                  <a:srgbClr val="00B9FF"/>
                </a:solidFill>
              </a:rPr>
              <a:t>T</a:t>
            </a:r>
            <a:r>
              <a:rPr sz="3600" spc="-25" dirty="0">
                <a:solidFill>
                  <a:srgbClr val="00B9FF"/>
                </a:solidFill>
              </a:rPr>
              <a:t>’</a:t>
            </a:r>
            <a:r>
              <a:rPr sz="3600" spc="-45" dirty="0">
                <a:solidFill>
                  <a:srgbClr val="00B9FF"/>
                </a:solidFill>
              </a:rPr>
              <a:t>S</a:t>
            </a:r>
            <a:r>
              <a:rPr sz="3600" spc="-565" dirty="0">
                <a:solidFill>
                  <a:srgbClr val="00B9FF"/>
                </a:solidFill>
              </a:rPr>
              <a:t> </a:t>
            </a:r>
            <a:r>
              <a:rPr sz="3600" spc="-40" dirty="0">
                <a:solidFill>
                  <a:srgbClr val="00B9FF"/>
                </a:solidFill>
              </a:rPr>
              <a:t>A</a:t>
            </a:r>
            <a:r>
              <a:rPr sz="3600" spc="-260" dirty="0">
                <a:solidFill>
                  <a:srgbClr val="00B9FF"/>
                </a:solidFill>
              </a:rPr>
              <a:t>L</a:t>
            </a:r>
            <a:r>
              <a:rPr sz="3600" spc="-105" dirty="0">
                <a:solidFill>
                  <a:srgbClr val="00B9FF"/>
                </a:solidFill>
              </a:rPr>
              <a:t>L</a:t>
            </a:r>
            <a:r>
              <a:rPr sz="3600" spc="-580" dirty="0">
                <a:solidFill>
                  <a:srgbClr val="00B9FF"/>
                </a:solidFill>
              </a:rPr>
              <a:t> </a:t>
            </a:r>
            <a:r>
              <a:rPr sz="3600" spc="114" dirty="0">
                <a:solidFill>
                  <a:srgbClr val="00B9FF"/>
                </a:solidFill>
              </a:rPr>
              <a:t>A</a:t>
            </a:r>
            <a:r>
              <a:rPr sz="3600" spc="-605" dirty="0">
                <a:solidFill>
                  <a:srgbClr val="00B9FF"/>
                </a:solidFill>
              </a:rPr>
              <a:t> </a:t>
            </a:r>
            <a:r>
              <a:rPr sz="3600" spc="265" dirty="0">
                <a:solidFill>
                  <a:srgbClr val="00B9FF"/>
                </a:solidFill>
              </a:rPr>
              <a:t>M</a:t>
            </a:r>
            <a:r>
              <a:rPr sz="3600" spc="-40" dirty="0">
                <a:solidFill>
                  <a:srgbClr val="00B9FF"/>
                </a:solidFill>
              </a:rPr>
              <a:t>A</a:t>
            </a:r>
            <a:r>
              <a:rPr sz="3600" spc="-105" dirty="0">
                <a:solidFill>
                  <a:srgbClr val="00B9FF"/>
                </a:solidFill>
              </a:rPr>
              <a:t>TT</a:t>
            </a:r>
            <a:r>
              <a:rPr sz="3600" spc="-325" dirty="0">
                <a:solidFill>
                  <a:srgbClr val="00B9FF"/>
                </a:solidFill>
              </a:rPr>
              <a:t>E</a:t>
            </a:r>
            <a:r>
              <a:rPr sz="3600" spc="-65" dirty="0">
                <a:solidFill>
                  <a:srgbClr val="00B9FF"/>
                </a:solidFill>
              </a:rPr>
              <a:t>R</a:t>
            </a:r>
            <a:r>
              <a:rPr sz="3600" spc="-565" dirty="0">
                <a:solidFill>
                  <a:srgbClr val="00B9FF"/>
                </a:solidFill>
              </a:rPr>
              <a:t> </a:t>
            </a:r>
            <a:r>
              <a:rPr sz="3600" spc="15" dirty="0">
                <a:solidFill>
                  <a:srgbClr val="00B9FF"/>
                </a:solidFill>
              </a:rPr>
              <a:t>O</a:t>
            </a:r>
            <a:r>
              <a:rPr sz="3600" spc="-90" dirty="0">
                <a:solidFill>
                  <a:srgbClr val="00B9FF"/>
                </a:solidFill>
              </a:rPr>
              <a:t>F</a:t>
            </a:r>
            <a:r>
              <a:rPr sz="3600" spc="-595" dirty="0">
                <a:solidFill>
                  <a:srgbClr val="00B9FF"/>
                </a:solidFill>
              </a:rPr>
              <a:t> </a:t>
            </a:r>
            <a:r>
              <a:rPr sz="3600" spc="265" dirty="0">
                <a:solidFill>
                  <a:srgbClr val="00B9FF"/>
                </a:solidFill>
              </a:rPr>
              <a:t>M</a:t>
            </a:r>
            <a:r>
              <a:rPr sz="3600" spc="-40" dirty="0">
                <a:solidFill>
                  <a:srgbClr val="00B9FF"/>
                </a:solidFill>
              </a:rPr>
              <a:t>A</a:t>
            </a:r>
            <a:r>
              <a:rPr sz="3600" spc="70" dirty="0">
                <a:solidFill>
                  <a:srgbClr val="00B9FF"/>
                </a:solidFill>
              </a:rPr>
              <a:t>N</a:t>
            </a:r>
            <a:r>
              <a:rPr sz="3600" spc="-40" dirty="0">
                <a:solidFill>
                  <a:srgbClr val="00B9FF"/>
                </a:solidFill>
              </a:rPr>
              <a:t>A</a:t>
            </a:r>
            <a:r>
              <a:rPr sz="3600" spc="-95" dirty="0">
                <a:solidFill>
                  <a:srgbClr val="00B9FF"/>
                </a:solidFill>
              </a:rPr>
              <a:t>G</a:t>
            </a:r>
            <a:r>
              <a:rPr sz="3600" spc="-325" dirty="0">
                <a:solidFill>
                  <a:srgbClr val="00B9FF"/>
                </a:solidFill>
              </a:rPr>
              <a:t>E</a:t>
            </a:r>
            <a:r>
              <a:rPr sz="3600" spc="265" dirty="0">
                <a:solidFill>
                  <a:srgbClr val="00B9FF"/>
                </a:solidFill>
              </a:rPr>
              <a:t>M</a:t>
            </a:r>
            <a:r>
              <a:rPr sz="3600" spc="-325" dirty="0">
                <a:solidFill>
                  <a:srgbClr val="00B9FF"/>
                </a:solidFill>
              </a:rPr>
              <a:t>E</a:t>
            </a:r>
            <a:r>
              <a:rPr sz="3600" spc="70" dirty="0">
                <a:solidFill>
                  <a:srgbClr val="00B9FF"/>
                </a:solidFill>
              </a:rPr>
              <a:t>N</a:t>
            </a:r>
            <a:r>
              <a:rPr sz="3600" spc="-105" dirty="0">
                <a:solidFill>
                  <a:srgbClr val="00B9FF"/>
                </a:solidFill>
              </a:rPr>
              <a:t>T</a:t>
            </a:r>
            <a:r>
              <a:rPr sz="3600" spc="30" dirty="0">
                <a:solidFill>
                  <a:srgbClr val="00B9FF"/>
                </a:solidFill>
              </a:rPr>
              <a:t>!</a:t>
            </a:r>
            <a:endParaRPr sz="3600"/>
          </a:p>
        </p:txBody>
      </p:sp>
      <p:sp>
        <p:nvSpPr>
          <p:cNvPr id="12" name="object 12"/>
          <p:cNvSpPr txBox="1"/>
          <p:nvPr/>
        </p:nvSpPr>
        <p:spPr>
          <a:xfrm>
            <a:off x="9218421" y="6547281"/>
            <a:ext cx="244983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900" spc="30" dirty="0">
                <a:solidFill>
                  <a:srgbClr val="363636"/>
                </a:solidFill>
                <a:latin typeface="Microsoft Sans Serif"/>
                <a:cs typeface="Microsoft Sans Serif"/>
              </a:rPr>
              <a:t>Source:</a:t>
            </a:r>
            <a:r>
              <a:rPr sz="900" spc="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Accenture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2019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Industry</a:t>
            </a:r>
            <a:r>
              <a:rPr sz="90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X.0</a:t>
            </a:r>
            <a:r>
              <a:rPr sz="90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20" dirty="0">
                <a:solidFill>
                  <a:srgbClr val="363636"/>
                </a:solidFill>
                <a:latin typeface="Microsoft Sans Serif"/>
                <a:cs typeface="Microsoft Sans Serif"/>
              </a:rPr>
              <a:t>Survey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115"/>
              </a:lnSpc>
            </a:pPr>
            <a:fld id="{81D60167-4931-47E6-BA6A-407CBD079E47}" type="slidenum">
              <a:rPr spc="70" dirty="0"/>
              <a:t>4</a:t>
            </a:fld>
            <a:endParaRPr spc="7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43300"/>
            <a:ext cx="12192000" cy="3314700"/>
          </a:xfrm>
          <a:custGeom>
            <a:avLst/>
            <a:gdLst/>
            <a:ahLst/>
            <a:cxnLst/>
            <a:rect l="l" t="t" r="r" b="b"/>
            <a:pathLst>
              <a:path w="12192000" h="3314700">
                <a:moveTo>
                  <a:pt x="0" y="3314699"/>
                </a:moveTo>
                <a:lnTo>
                  <a:pt x="12192000" y="3314699"/>
                </a:lnTo>
                <a:lnTo>
                  <a:pt x="12192000" y="0"/>
                </a:lnTo>
                <a:lnTo>
                  <a:pt x="0" y="0"/>
                </a:lnTo>
                <a:lnTo>
                  <a:pt x="0" y="3314699"/>
                </a:lnTo>
                <a:close/>
              </a:path>
            </a:pathLst>
          </a:custGeom>
          <a:solidFill>
            <a:srgbClr val="46007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3543300"/>
            <a:chOff x="0" y="0"/>
            <a:chExt cx="12192000" cy="3543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3543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35433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68300" y="3832301"/>
            <a:ext cx="12960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95" dirty="0">
                <a:solidFill>
                  <a:srgbClr val="00B9FF"/>
                </a:solidFill>
                <a:latin typeface="Arial"/>
                <a:cs typeface="Arial"/>
              </a:rPr>
              <a:t>A:</a:t>
            </a:r>
            <a:endParaRPr sz="9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2483" y="4524502"/>
            <a:ext cx="8148320" cy="1132840"/>
          </a:xfrm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12700" marR="12065">
              <a:lnSpc>
                <a:spcPct val="65000"/>
              </a:lnSpc>
              <a:spcBef>
                <a:spcPts val="1950"/>
              </a:spcBef>
            </a:pPr>
            <a:r>
              <a:rPr sz="4400" b="1" spc="-85" dirty="0">
                <a:solidFill>
                  <a:srgbClr val="00B9FF"/>
                </a:solidFill>
                <a:latin typeface="Arial"/>
                <a:cs typeface="Arial"/>
              </a:rPr>
              <a:t>T</a:t>
            </a:r>
            <a:r>
              <a:rPr sz="4400" b="1" spc="160" dirty="0">
                <a:solidFill>
                  <a:srgbClr val="00B9FF"/>
                </a:solidFill>
                <a:latin typeface="Arial"/>
                <a:cs typeface="Arial"/>
              </a:rPr>
              <a:t>H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4400" b="1" spc="120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4400" b="1" spc="-75" dirty="0">
                <a:solidFill>
                  <a:srgbClr val="00B9FF"/>
                </a:solidFill>
                <a:latin typeface="Arial"/>
                <a:cs typeface="Arial"/>
              </a:rPr>
              <a:t>G</a:t>
            </a:r>
            <a:r>
              <a:rPr sz="4400" b="1" spc="-55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-650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-10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4400" b="1" spc="-225" dirty="0">
                <a:solidFill>
                  <a:srgbClr val="00B9FF"/>
                </a:solidFill>
                <a:latin typeface="Arial"/>
                <a:cs typeface="Arial"/>
              </a:rPr>
              <a:t>R</a:t>
            </a:r>
            <a:r>
              <a:rPr sz="4400" b="1" spc="-204" dirty="0">
                <a:solidFill>
                  <a:srgbClr val="00B9FF"/>
                </a:solidFill>
                <a:latin typeface="Arial"/>
                <a:cs typeface="Arial"/>
              </a:rPr>
              <a:t>E</a:t>
            </a:r>
            <a:r>
              <a:rPr sz="4400" b="1" spc="-65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-215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-185" dirty="0">
                <a:solidFill>
                  <a:srgbClr val="00B9FF"/>
                </a:solidFill>
                <a:latin typeface="Arial"/>
                <a:cs typeface="Arial"/>
              </a:rPr>
              <a:t>P</a:t>
            </a:r>
            <a:r>
              <a:rPr sz="4400" b="1" spc="-355" dirty="0">
                <a:solidFill>
                  <a:srgbClr val="00B9FF"/>
                </a:solidFill>
                <a:latin typeface="Arial"/>
                <a:cs typeface="Arial"/>
              </a:rPr>
              <a:t>EE</a:t>
            </a:r>
            <a:r>
              <a:rPr sz="4400" b="1" spc="-25" dirty="0">
                <a:solidFill>
                  <a:srgbClr val="00B9FF"/>
                </a:solidFill>
                <a:latin typeface="Arial"/>
                <a:cs typeface="Arial"/>
              </a:rPr>
              <a:t>D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4400" b="1" spc="120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4400" b="1" spc="75" dirty="0">
                <a:solidFill>
                  <a:srgbClr val="00B9FF"/>
                </a:solidFill>
                <a:latin typeface="Arial"/>
                <a:cs typeface="Arial"/>
              </a:rPr>
              <a:t>G</a:t>
            </a:r>
            <a:r>
              <a:rPr sz="4400" b="1" spc="-65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60" dirty="0">
                <a:solidFill>
                  <a:srgbClr val="00B9FF"/>
                </a:solidFill>
                <a:latin typeface="Arial"/>
                <a:cs typeface="Arial"/>
              </a:rPr>
              <a:t>U</a:t>
            </a:r>
            <a:r>
              <a:rPr sz="4400" b="1" spc="-30" dirty="0">
                <a:solidFill>
                  <a:srgbClr val="00B9FF"/>
                </a:solidFill>
                <a:latin typeface="Arial"/>
                <a:cs typeface="Arial"/>
              </a:rPr>
              <a:t>P</a:t>
            </a:r>
            <a:r>
              <a:rPr sz="4400" b="1" spc="-68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-30" dirty="0">
                <a:solidFill>
                  <a:srgbClr val="00B9FF"/>
                </a:solidFill>
                <a:latin typeface="Arial"/>
                <a:cs typeface="Arial"/>
              </a:rPr>
              <a:t>–</a:t>
            </a:r>
            <a:r>
              <a:rPr sz="4400" b="1" spc="-66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85" dirty="0">
                <a:solidFill>
                  <a:srgbClr val="00B9FF"/>
                </a:solidFill>
                <a:latin typeface="Arial"/>
                <a:cs typeface="Arial"/>
              </a:rPr>
              <a:t>IN  </a:t>
            </a:r>
            <a:r>
              <a:rPr sz="4400" b="1" spc="-210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60" dirty="0">
                <a:solidFill>
                  <a:srgbClr val="00B9FF"/>
                </a:solidFill>
                <a:latin typeface="Arial"/>
                <a:cs typeface="Arial"/>
              </a:rPr>
              <a:t>U</a:t>
            </a:r>
            <a:r>
              <a:rPr sz="4400" b="1" spc="-229" dirty="0">
                <a:solidFill>
                  <a:srgbClr val="00B9FF"/>
                </a:solidFill>
                <a:latin typeface="Arial"/>
                <a:cs typeface="Arial"/>
              </a:rPr>
              <a:t>R</a:t>
            </a:r>
            <a:r>
              <a:rPr sz="4400" b="1" spc="-190" dirty="0">
                <a:solidFill>
                  <a:srgbClr val="00B9FF"/>
                </a:solidFill>
                <a:latin typeface="Arial"/>
                <a:cs typeface="Arial"/>
              </a:rPr>
              <a:t>P</a:t>
            </a:r>
            <a:r>
              <a:rPr sz="4400" b="1" spc="-229" dirty="0">
                <a:solidFill>
                  <a:srgbClr val="00B9FF"/>
                </a:solidFill>
                <a:latin typeface="Arial"/>
                <a:cs typeface="Arial"/>
              </a:rPr>
              <a:t>R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4400" b="1" spc="-210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200" dirty="0">
                <a:solidFill>
                  <a:srgbClr val="00B9FF"/>
                </a:solidFill>
                <a:latin typeface="Arial"/>
                <a:cs typeface="Arial"/>
              </a:rPr>
              <a:t>I</a:t>
            </a:r>
            <a:r>
              <a:rPr sz="4400" b="1" spc="120" dirty="0">
                <a:solidFill>
                  <a:srgbClr val="00B9FF"/>
                </a:solidFill>
                <a:latin typeface="Arial"/>
                <a:cs typeface="Arial"/>
              </a:rPr>
              <a:t>N</a:t>
            </a:r>
            <a:r>
              <a:rPr sz="4400" b="1" spc="80" dirty="0">
                <a:solidFill>
                  <a:srgbClr val="00B9FF"/>
                </a:solidFill>
                <a:latin typeface="Arial"/>
                <a:cs typeface="Arial"/>
              </a:rPr>
              <a:t>G</a:t>
            </a:r>
            <a:r>
              <a:rPr sz="4400" b="1" spc="-610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4400" b="1" spc="105" dirty="0">
                <a:solidFill>
                  <a:srgbClr val="00B9FF"/>
                </a:solidFill>
                <a:latin typeface="Arial"/>
                <a:cs typeface="Arial"/>
              </a:rPr>
              <a:t>W</a:t>
            </a:r>
            <a:r>
              <a:rPr sz="4400" b="1" spc="-15" dirty="0">
                <a:solidFill>
                  <a:srgbClr val="00B9FF"/>
                </a:solidFill>
                <a:latin typeface="Arial"/>
                <a:cs typeface="Arial"/>
              </a:rPr>
              <a:t>A</a:t>
            </a:r>
            <a:r>
              <a:rPr sz="4400" b="1" spc="-80" dirty="0">
                <a:solidFill>
                  <a:srgbClr val="00B9FF"/>
                </a:solidFill>
                <a:latin typeface="Arial"/>
                <a:cs typeface="Arial"/>
              </a:rPr>
              <a:t>Y</a:t>
            </a:r>
            <a:r>
              <a:rPr sz="4400" b="1" spc="-210" dirty="0">
                <a:solidFill>
                  <a:srgbClr val="00B9FF"/>
                </a:solidFill>
                <a:latin typeface="Arial"/>
                <a:cs typeface="Arial"/>
              </a:rPr>
              <a:t>S</a:t>
            </a:r>
            <a:r>
              <a:rPr sz="4400" b="1" spc="130" dirty="0">
                <a:solidFill>
                  <a:srgbClr val="00B9FF"/>
                </a:solidFill>
                <a:latin typeface="Arial"/>
                <a:cs typeface="Arial"/>
              </a:rPr>
              <a:t>.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8300" y="759409"/>
            <a:ext cx="10605135" cy="2223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055"/>
              </a:lnSpc>
              <a:spcBef>
                <a:spcPts val="100"/>
              </a:spcBef>
              <a:tabLst>
                <a:tab pos="2199005" algn="l"/>
              </a:tabLst>
            </a:pPr>
            <a:r>
              <a:rPr sz="9600" spc="40" dirty="0"/>
              <a:t>Q</a:t>
            </a:r>
            <a:r>
              <a:rPr sz="9600" spc="80" dirty="0"/>
              <a:t>:</a:t>
            </a:r>
            <a:r>
              <a:rPr sz="9600" dirty="0"/>
              <a:t>	</a:t>
            </a:r>
            <a:r>
              <a:rPr sz="4400" spc="100" dirty="0"/>
              <a:t>W</a:t>
            </a:r>
            <a:r>
              <a:rPr sz="4400" spc="155" dirty="0"/>
              <a:t>H</a:t>
            </a:r>
            <a:r>
              <a:rPr sz="4400" spc="-15" dirty="0"/>
              <a:t>A</a:t>
            </a:r>
            <a:r>
              <a:rPr sz="4400" spc="-90" dirty="0"/>
              <a:t>T</a:t>
            </a:r>
            <a:r>
              <a:rPr sz="4400" spc="20" dirty="0"/>
              <a:t>’</a:t>
            </a:r>
            <a:r>
              <a:rPr sz="4400" spc="-55" dirty="0"/>
              <a:t>S</a:t>
            </a:r>
            <a:r>
              <a:rPr sz="4400" spc="-650" dirty="0"/>
              <a:t> </a:t>
            </a:r>
            <a:r>
              <a:rPr sz="4400" spc="-90" dirty="0"/>
              <a:t>T</a:t>
            </a:r>
            <a:r>
              <a:rPr sz="4400" spc="155" dirty="0"/>
              <a:t>H</a:t>
            </a:r>
            <a:r>
              <a:rPr sz="4400" spc="-204" dirty="0"/>
              <a:t>E</a:t>
            </a:r>
            <a:r>
              <a:rPr sz="4400" spc="-655" dirty="0"/>
              <a:t> </a:t>
            </a:r>
            <a:r>
              <a:rPr sz="4400" spc="35" dirty="0">
                <a:solidFill>
                  <a:srgbClr val="00B9FF"/>
                </a:solidFill>
              </a:rPr>
              <a:t>C</a:t>
            </a:r>
            <a:r>
              <a:rPr sz="4400" spc="60" dirty="0">
                <a:solidFill>
                  <a:srgbClr val="00B9FF"/>
                </a:solidFill>
              </a:rPr>
              <a:t>U</a:t>
            </a:r>
            <a:r>
              <a:rPr sz="4400" spc="-229" dirty="0">
                <a:solidFill>
                  <a:srgbClr val="00B9FF"/>
                </a:solidFill>
              </a:rPr>
              <a:t>RR</a:t>
            </a:r>
            <a:r>
              <a:rPr sz="4400" spc="-355" dirty="0">
                <a:solidFill>
                  <a:srgbClr val="00B9FF"/>
                </a:solidFill>
              </a:rPr>
              <a:t>E</a:t>
            </a:r>
            <a:r>
              <a:rPr sz="4400" spc="114" dirty="0">
                <a:solidFill>
                  <a:srgbClr val="00B9FF"/>
                </a:solidFill>
              </a:rPr>
              <a:t>N</a:t>
            </a:r>
            <a:r>
              <a:rPr sz="4400" spc="65" dirty="0">
                <a:solidFill>
                  <a:srgbClr val="00B9FF"/>
                </a:solidFill>
              </a:rPr>
              <a:t>T</a:t>
            </a:r>
            <a:r>
              <a:rPr sz="4400" spc="-660" dirty="0">
                <a:solidFill>
                  <a:srgbClr val="00B9FF"/>
                </a:solidFill>
              </a:rPr>
              <a:t> </a:t>
            </a:r>
            <a:r>
              <a:rPr sz="4400" spc="-215" dirty="0">
                <a:solidFill>
                  <a:srgbClr val="00B9FF"/>
                </a:solidFill>
              </a:rPr>
              <a:t>S</a:t>
            </a:r>
            <a:r>
              <a:rPr sz="4400" spc="-90" dirty="0">
                <a:solidFill>
                  <a:srgbClr val="00B9FF"/>
                </a:solidFill>
              </a:rPr>
              <a:t>T</a:t>
            </a:r>
            <a:r>
              <a:rPr sz="4400" spc="-15" dirty="0">
                <a:solidFill>
                  <a:srgbClr val="00B9FF"/>
                </a:solidFill>
              </a:rPr>
              <a:t>A</a:t>
            </a:r>
            <a:r>
              <a:rPr sz="4400" spc="-90" dirty="0">
                <a:solidFill>
                  <a:srgbClr val="00B9FF"/>
                </a:solidFill>
              </a:rPr>
              <a:t>T</a:t>
            </a:r>
            <a:r>
              <a:rPr sz="4400" spc="60" dirty="0">
                <a:solidFill>
                  <a:srgbClr val="00B9FF"/>
                </a:solidFill>
              </a:rPr>
              <a:t>U</a:t>
            </a:r>
            <a:r>
              <a:rPr sz="4400" spc="-55" dirty="0">
                <a:solidFill>
                  <a:srgbClr val="00B9FF"/>
                </a:solidFill>
              </a:rPr>
              <a:t>S</a:t>
            </a:r>
            <a:endParaRPr sz="4400"/>
          </a:p>
          <a:p>
            <a:pPr marL="2199640" marR="2873375">
              <a:lnSpc>
                <a:spcPct val="65000"/>
              </a:lnSpc>
              <a:spcBef>
                <a:spcPts val="385"/>
              </a:spcBef>
            </a:pPr>
            <a:r>
              <a:rPr sz="4400" spc="200" dirty="0">
                <a:solidFill>
                  <a:srgbClr val="00B9FF"/>
                </a:solidFill>
              </a:rPr>
              <a:t>I</a:t>
            </a:r>
            <a:r>
              <a:rPr sz="4400" spc="275" dirty="0">
                <a:solidFill>
                  <a:srgbClr val="00B9FF"/>
                </a:solidFill>
              </a:rPr>
              <a:t>N</a:t>
            </a:r>
            <a:r>
              <a:rPr sz="4400" spc="-665" dirty="0">
                <a:solidFill>
                  <a:srgbClr val="00B9FF"/>
                </a:solidFill>
              </a:rPr>
              <a:t> </a:t>
            </a:r>
            <a:r>
              <a:rPr sz="4400" spc="-215" dirty="0">
                <a:solidFill>
                  <a:srgbClr val="00B9FF"/>
                </a:solidFill>
              </a:rPr>
              <a:t>S</a:t>
            </a:r>
            <a:r>
              <a:rPr sz="4400" spc="35" dirty="0">
                <a:solidFill>
                  <a:srgbClr val="00B9FF"/>
                </a:solidFill>
              </a:rPr>
              <a:t>C</a:t>
            </a:r>
            <a:r>
              <a:rPr sz="4400" spc="-15" dirty="0">
                <a:solidFill>
                  <a:srgbClr val="00B9FF"/>
                </a:solidFill>
              </a:rPr>
              <a:t>A</a:t>
            </a:r>
            <a:r>
              <a:rPr sz="4400" spc="-280" dirty="0">
                <a:solidFill>
                  <a:srgbClr val="00B9FF"/>
                </a:solidFill>
              </a:rPr>
              <a:t>L</a:t>
            </a:r>
            <a:r>
              <a:rPr sz="4400" spc="200" dirty="0">
                <a:solidFill>
                  <a:srgbClr val="00B9FF"/>
                </a:solidFill>
              </a:rPr>
              <a:t>I</a:t>
            </a:r>
            <a:r>
              <a:rPr sz="4400" spc="114" dirty="0">
                <a:solidFill>
                  <a:srgbClr val="00B9FF"/>
                </a:solidFill>
              </a:rPr>
              <a:t>N</a:t>
            </a:r>
            <a:r>
              <a:rPr sz="4400" spc="75" dirty="0">
                <a:solidFill>
                  <a:srgbClr val="00B9FF"/>
                </a:solidFill>
              </a:rPr>
              <a:t>G</a:t>
            </a:r>
            <a:r>
              <a:rPr sz="4400" spc="-615" dirty="0">
                <a:solidFill>
                  <a:srgbClr val="00B9FF"/>
                </a:solidFill>
              </a:rPr>
              <a:t> </a:t>
            </a:r>
            <a:r>
              <a:rPr sz="4400" spc="-25" dirty="0"/>
              <a:t>D</a:t>
            </a:r>
            <a:r>
              <a:rPr sz="4400" spc="200" dirty="0"/>
              <a:t>I</a:t>
            </a:r>
            <a:r>
              <a:rPr sz="4400" spc="-80" dirty="0"/>
              <a:t>G</a:t>
            </a:r>
            <a:r>
              <a:rPr sz="4400" spc="200" dirty="0"/>
              <a:t>I</a:t>
            </a:r>
            <a:r>
              <a:rPr sz="4400" spc="-90" dirty="0"/>
              <a:t>T</a:t>
            </a:r>
            <a:r>
              <a:rPr sz="4400" spc="-15" dirty="0"/>
              <a:t>A</a:t>
            </a:r>
            <a:r>
              <a:rPr sz="4400" spc="-80" dirty="0"/>
              <a:t>L  </a:t>
            </a:r>
            <a:r>
              <a:rPr sz="4400" spc="65" dirty="0"/>
              <a:t>INNOVATION?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368300" y="6574028"/>
            <a:ext cx="26822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0" dirty="0">
                <a:solidFill>
                  <a:srgbClr val="7E7E7E"/>
                </a:solidFill>
                <a:latin typeface="Microsoft Sans Serif"/>
                <a:cs typeface="Microsoft Sans Serif"/>
              </a:rPr>
              <a:t>Copyright</a:t>
            </a:r>
            <a:r>
              <a:rPr sz="900" spc="-3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105" dirty="0">
                <a:solidFill>
                  <a:srgbClr val="7E7E7E"/>
                </a:solidFill>
                <a:latin typeface="Microsoft Sans Serif"/>
                <a:cs typeface="Microsoft Sans Serif"/>
              </a:rPr>
              <a:t>©</a:t>
            </a:r>
            <a:r>
              <a:rPr sz="900" spc="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7E7E7E"/>
                </a:solidFill>
                <a:latin typeface="Microsoft Sans Serif"/>
                <a:cs typeface="Microsoft Sans Serif"/>
              </a:rPr>
              <a:t>2019</a:t>
            </a:r>
            <a:r>
              <a:rPr sz="900" spc="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7E7E7E"/>
                </a:solidFill>
                <a:latin typeface="Microsoft Sans Serif"/>
                <a:cs typeface="Microsoft Sans Serif"/>
              </a:rPr>
              <a:t>Accenture.</a:t>
            </a:r>
            <a:r>
              <a:rPr sz="900" spc="1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25" dirty="0">
                <a:solidFill>
                  <a:srgbClr val="7E7E7E"/>
                </a:solidFill>
                <a:latin typeface="Microsoft Sans Serif"/>
                <a:cs typeface="Microsoft Sans Serif"/>
              </a:rPr>
              <a:t>All</a:t>
            </a:r>
            <a:r>
              <a:rPr sz="9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45" dirty="0">
                <a:solidFill>
                  <a:srgbClr val="7E7E7E"/>
                </a:solidFill>
                <a:latin typeface="Microsoft Sans Serif"/>
                <a:cs typeface="Microsoft Sans Serif"/>
              </a:rPr>
              <a:t>rights</a:t>
            </a:r>
            <a:r>
              <a:rPr sz="9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900" spc="25" dirty="0">
                <a:solidFill>
                  <a:srgbClr val="7E7E7E"/>
                </a:solidFill>
                <a:latin typeface="Microsoft Sans Serif"/>
                <a:cs typeface="Microsoft Sans Serif"/>
              </a:rPr>
              <a:t>reserved.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22100" y="6558788"/>
            <a:ext cx="101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solidFill>
                  <a:srgbClr val="A6A6A6"/>
                </a:solidFill>
                <a:latin typeface="Microsoft Sans Serif"/>
                <a:cs typeface="Microsoft Sans Serif"/>
              </a:rPr>
              <a:t>5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8158"/>
            <a:ext cx="1094549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70"/>
              </a:lnSpc>
              <a:spcBef>
                <a:spcPts val="100"/>
              </a:spcBef>
            </a:pPr>
            <a:r>
              <a:rPr sz="3600" spc="-55" dirty="0">
                <a:solidFill>
                  <a:srgbClr val="000000"/>
                </a:solidFill>
              </a:rPr>
              <a:t>DESIGN</a:t>
            </a:r>
            <a:r>
              <a:rPr sz="3600" spc="-555" dirty="0">
                <a:solidFill>
                  <a:srgbClr val="000000"/>
                </a:solidFill>
              </a:rPr>
              <a:t> </a:t>
            </a:r>
            <a:r>
              <a:rPr sz="3600" spc="45" dirty="0">
                <a:solidFill>
                  <a:srgbClr val="000000"/>
                </a:solidFill>
              </a:rPr>
              <a:t>AND</a:t>
            </a:r>
            <a:r>
              <a:rPr sz="3600" spc="-610" dirty="0">
                <a:solidFill>
                  <a:srgbClr val="000000"/>
                </a:solidFill>
              </a:rPr>
              <a:t> </a:t>
            </a:r>
            <a:r>
              <a:rPr sz="3600" spc="-15" dirty="0">
                <a:solidFill>
                  <a:srgbClr val="000000"/>
                </a:solidFill>
              </a:rPr>
              <a:t>PRODUCTION</a:t>
            </a:r>
            <a:r>
              <a:rPr sz="3600" spc="-550" dirty="0">
                <a:solidFill>
                  <a:srgbClr val="000000"/>
                </a:solidFill>
              </a:rPr>
              <a:t> </a:t>
            </a:r>
            <a:r>
              <a:rPr sz="3600" spc="45" dirty="0">
                <a:solidFill>
                  <a:srgbClr val="000000"/>
                </a:solidFill>
              </a:rPr>
              <a:t>AND</a:t>
            </a:r>
            <a:r>
              <a:rPr sz="3600" spc="-595" dirty="0">
                <a:solidFill>
                  <a:srgbClr val="000000"/>
                </a:solidFill>
              </a:rPr>
              <a:t> </a:t>
            </a:r>
            <a:r>
              <a:rPr sz="3600" spc="-70" dirty="0">
                <a:solidFill>
                  <a:srgbClr val="000000"/>
                </a:solidFill>
              </a:rPr>
              <a:t>OPERATIONS</a:t>
            </a:r>
            <a:r>
              <a:rPr sz="3600" spc="-550" dirty="0">
                <a:solidFill>
                  <a:srgbClr val="000000"/>
                </a:solidFill>
              </a:rPr>
              <a:t> </a:t>
            </a:r>
            <a:r>
              <a:rPr sz="3600" spc="-145" dirty="0">
                <a:solidFill>
                  <a:srgbClr val="000000"/>
                </a:solidFill>
              </a:rPr>
              <a:t>ARE</a:t>
            </a:r>
            <a:endParaRPr sz="3600"/>
          </a:p>
          <a:p>
            <a:pPr marL="12700" marR="1923414">
              <a:lnSpc>
                <a:spcPct val="70000"/>
              </a:lnSpc>
              <a:spcBef>
                <a:spcPts val="645"/>
              </a:spcBef>
            </a:pP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70" dirty="0">
                <a:solidFill>
                  <a:srgbClr val="000000"/>
                </a:solidFill>
              </a:rPr>
              <a:t>NN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90" dirty="0">
                <a:solidFill>
                  <a:srgbClr val="000000"/>
                </a:solidFill>
              </a:rPr>
              <a:t>V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225" dirty="0">
                <a:solidFill>
                  <a:srgbClr val="000000"/>
                </a:solidFill>
              </a:rPr>
              <a:t>N</a:t>
            </a:r>
            <a:r>
              <a:rPr sz="3600" spc="-565" dirty="0">
                <a:solidFill>
                  <a:srgbClr val="000000"/>
                </a:solidFill>
              </a:rPr>
              <a:t> </a:t>
            </a:r>
            <a:r>
              <a:rPr sz="3600" spc="-185" dirty="0">
                <a:solidFill>
                  <a:srgbClr val="000000"/>
                </a:solidFill>
              </a:rPr>
              <a:t>P</a:t>
            </a:r>
            <a:r>
              <a:rPr sz="3600" spc="-220" dirty="0">
                <a:solidFill>
                  <a:srgbClr val="000000"/>
                </a:solidFill>
              </a:rPr>
              <a:t>R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220" dirty="0">
                <a:solidFill>
                  <a:srgbClr val="000000"/>
                </a:solidFill>
              </a:rPr>
              <a:t>R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-325" dirty="0">
                <a:solidFill>
                  <a:srgbClr val="000000"/>
                </a:solidFill>
              </a:rPr>
              <a:t>E</a:t>
            </a:r>
            <a:r>
              <a:rPr sz="3600" spc="-45" dirty="0">
                <a:solidFill>
                  <a:srgbClr val="000000"/>
                </a:solidFill>
              </a:rPr>
              <a:t>S</a:t>
            </a:r>
            <a:r>
              <a:rPr sz="3600" spc="-540" dirty="0">
                <a:solidFill>
                  <a:srgbClr val="000000"/>
                </a:solidFill>
              </a:rPr>
              <a:t> </a:t>
            </a:r>
            <a:r>
              <a:rPr sz="3600" spc="-250" dirty="0">
                <a:solidFill>
                  <a:srgbClr val="000000"/>
                </a:solidFill>
              </a:rPr>
              <a:t>F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65" dirty="0">
                <a:solidFill>
                  <a:srgbClr val="000000"/>
                </a:solidFill>
              </a:rPr>
              <a:t>R</a:t>
            </a:r>
            <a:r>
              <a:rPr sz="3600" spc="-580" dirty="0">
                <a:solidFill>
                  <a:srgbClr val="000000"/>
                </a:solidFill>
              </a:rPr>
              <a:t> 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20" dirty="0">
                <a:solidFill>
                  <a:srgbClr val="000000"/>
                </a:solidFill>
              </a:rPr>
              <a:t>U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40" dirty="0">
                <a:solidFill>
                  <a:srgbClr val="000000"/>
                </a:solidFill>
              </a:rPr>
              <a:t>O</a:t>
            </a:r>
            <a:r>
              <a:rPr sz="3600" spc="-185" dirty="0">
                <a:solidFill>
                  <a:srgbClr val="000000"/>
                </a:solidFill>
              </a:rPr>
              <a:t>–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325" dirty="0">
                <a:solidFill>
                  <a:srgbClr val="000000"/>
                </a:solidFill>
              </a:rPr>
              <a:t>E</a:t>
            </a:r>
            <a:r>
              <a:rPr sz="3600" spc="-30" dirty="0">
                <a:solidFill>
                  <a:srgbClr val="000000"/>
                </a:solidFill>
              </a:rPr>
              <a:t>S  </a:t>
            </a:r>
            <a:r>
              <a:rPr sz="3600" spc="-15" dirty="0">
                <a:solidFill>
                  <a:srgbClr val="000000"/>
                </a:solidFill>
              </a:rPr>
              <a:t>COMPANIES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93776" y="3227832"/>
            <a:ext cx="11177270" cy="2115820"/>
            <a:chOff x="493776" y="3227832"/>
            <a:chExt cx="11177270" cy="2115820"/>
          </a:xfrm>
        </p:grpSpPr>
        <p:sp>
          <p:nvSpPr>
            <p:cNvPr id="4" name="object 4"/>
            <p:cNvSpPr/>
            <p:nvPr/>
          </p:nvSpPr>
          <p:spPr>
            <a:xfrm>
              <a:off x="493776" y="3840480"/>
              <a:ext cx="464820" cy="1198245"/>
            </a:xfrm>
            <a:custGeom>
              <a:avLst/>
              <a:gdLst/>
              <a:ahLst/>
              <a:cxnLst/>
              <a:rect l="l" t="t" r="r" b="b"/>
              <a:pathLst>
                <a:path w="464819" h="1198245">
                  <a:moveTo>
                    <a:pt x="0" y="1197864"/>
                  </a:moveTo>
                  <a:lnTo>
                    <a:pt x="464820" y="1197864"/>
                  </a:lnTo>
                </a:path>
                <a:path w="464819" h="1198245">
                  <a:moveTo>
                    <a:pt x="0" y="899160"/>
                  </a:moveTo>
                  <a:lnTo>
                    <a:pt x="464820" y="899160"/>
                  </a:lnTo>
                </a:path>
                <a:path w="464819" h="1198245">
                  <a:moveTo>
                    <a:pt x="0" y="598932"/>
                  </a:moveTo>
                  <a:lnTo>
                    <a:pt x="464820" y="598932"/>
                  </a:lnTo>
                </a:path>
                <a:path w="464819" h="1198245">
                  <a:moveTo>
                    <a:pt x="0" y="298704"/>
                  </a:moveTo>
                  <a:lnTo>
                    <a:pt x="464820" y="298704"/>
                  </a:lnTo>
                </a:path>
                <a:path w="464819" h="1198245">
                  <a:moveTo>
                    <a:pt x="0" y="0"/>
                  </a:moveTo>
                  <a:lnTo>
                    <a:pt x="464820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24940" y="3838194"/>
              <a:ext cx="10246360" cy="5080"/>
            </a:xfrm>
            <a:custGeom>
              <a:avLst/>
              <a:gdLst/>
              <a:ahLst/>
              <a:cxnLst/>
              <a:rect l="l" t="t" r="r" b="b"/>
              <a:pathLst>
                <a:path w="10246360" h="5079">
                  <a:moveTo>
                    <a:pt x="0" y="4571"/>
                  </a:moveTo>
                  <a:lnTo>
                    <a:pt x="10245852" y="4571"/>
                  </a:lnTo>
                </a:path>
                <a:path w="10246360" h="5079">
                  <a:moveTo>
                    <a:pt x="0" y="0"/>
                  </a:moveTo>
                  <a:lnTo>
                    <a:pt x="10245852" y="0"/>
                  </a:lnTo>
                </a:path>
              </a:pathLst>
            </a:custGeom>
            <a:ln w="457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3776" y="3240024"/>
              <a:ext cx="11177270" cy="300355"/>
            </a:xfrm>
            <a:custGeom>
              <a:avLst/>
              <a:gdLst/>
              <a:ahLst/>
              <a:cxnLst/>
              <a:rect l="l" t="t" r="r" b="b"/>
              <a:pathLst>
                <a:path w="11177270" h="300354">
                  <a:moveTo>
                    <a:pt x="0" y="300227"/>
                  </a:moveTo>
                  <a:lnTo>
                    <a:pt x="464820" y="300227"/>
                  </a:lnTo>
                </a:path>
                <a:path w="11177270" h="300354">
                  <a:moveTo>
                    <a:pt x="931163" y="300227"/>
                  </a:moveTo>
                  <a:lnTo>
                    <a:pt x="11177016" y="300227"/>
                  </a:lnTo>
                </a:path>
                <a:path w="11177270" h="300354">
                  <a:moveTo>
                    <a:pt x="0" y="0"/>
                  </a:moveTo>
                  <a:lnTo>
                    <a:pt x="464820" y="0"/>
                  </a:lnTo>
                </a:path>
                <a:path w="11177270" h="300354">
                  <a:moveTo>
                    <a:pt x="931163" y="0"/>
                  </a:moveTo>
                  <a:lnTo>
                    <a:pt x="11177016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8595" y="3227832"/>
              <a:ext cx="466725" cy="2110740"/>
            </a:xfrm>
            <a:custGeom>
              <a:avLst/>
              <a:gdLst/>
              <a:ahLst/>
              <a:cxnLst/>
              <a:rect l="l" t="t" r="r" b="b"/>
              <a:pathLst>
                <a:path w="466725" h="2110740">
                  <a:moveTo>
                    <a:pt x="466344" y="0"/>
                  </a:moveTo>
                  <a:lnTo>
                    <a:pt x="0" y="0"/>
                  </a:lnTo>
                  <a:lnTo>
                    <a:pt x="0" y="2110740"/>
                  </a:lnTo>
                  <a:lnTo>
                    <a:pt x="466344" y="2110740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2808" y="4439412"/>
              <a:ext cx="928369" cy="599440"/>
            </a:xfrm>
            <a:custGeom>
              <a:avLst/>
              <a:gdLst/>
              <a:ahLst/>
              <a:cxnLst/>
              <a:rect l="l" t="t" r="r" b="b"/>
              <a:pathLst>
                <a:path w="928369" h="599439">
                  <a:moveTo>
                    <a:pt x="0" y="598932"/>
                  </a:moveTo>
                  <a:lnTo>
                    <a:pt x="928116" y="598932"/>
                  </a:lnTo>
                </a:path>
                <a:path w="928369" h="599439">
                  <a:moveTo>
                    <a:pt x="0" y="300227"/>
                  </a:moveTo>
                  <a:lnTo>
                    <a:pt x="928116" y="300227"/>
                  </a:lnTo>
                </a:path>
                <a:path w="928369" h="599439">
                  <a:moveTo>
                    <a:pt x="0" y="0"/>
                  </a:moveTo>
                  <a:lnTo>
                    <a:pt x="928116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20924" y="4337304"/>
              <a:ext cx="467995" cy="1001394"/>
            </a:xfrm>
            <a:custGeom>
              <a:avLst/>
              <a:gdLst/>
              <a:ahLst/>
              <a:cxnLst/>
              <a:rect l="l" t="t" r="r" b="b"/>
              <a:pathLst>
                <a:path w="467995" h="1001395">
                  <a:moveTo>
                    <a:pt x="467867" y="0"/>
                  </a:moveTo>
                  <a:lnTo>
                    <a:pt x="0" y="0"/>
                  </a:lnTo>
                  <a:lnTo>
                    <a:pt x="0" y="1001268"/>
                  </a:lnTo>
                  <a:lnTo>
                    <a:pt x="467867" y="1001268"/>
                  </a:lnTo>
                  <a:lnTo>
                    <a:pt x="467867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55135" y="4439412"/>
              <a:ext cx="4654550" cy="599440"/>
            </a:xfrm>
            <a:custGeom>
              <a:avLst/>
              <a:gdLst/>
              <a:ahLst/>
              <a:cxnLst/>
              <a:rect l="l" t="t" r="r" b="b"/>
              <a:pathLst>
                <a:path w="4654550" h="599439">
                  <a:moveTo>
                    <a:pt x="0" y="598932"/>
                  </a:moveTo>
                  <a:lnTo>
                    <a:pt x="929639" y="598932"/>
                  </a:lnTo>
                </a:path>
                <a:path w="4654550" h="599439">
                  <a:moveTo>
                    <a:pt x="0" y="300227"/>
                  </a:moveTo>
                  <a:lnTo>
                    <a:pt x="929639" y="300227"/>
                  </a:lnTo>
                </a:path>
                <a:path w="4654550" h="599439">
                  <a:moveTo>
                    <a:pt x="0" y="0"/>
                  </a:moveTo>
                  <a:lnTo>
                    <a:pt x="929639" y="0"/>
                  </a:lnTo>
                </a:path>
                <a:path w="4654550" h="599439">
                  <a:moveTo>
                    <a:pt x="1395984" y="0"/>
                  </a:moveTo>
                  <a:lnTo>
                    <a:pt x="4654295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84776" y="4396740"/>
              <a:ext cx="466725" cy="942340"/>
            </a:xfrm>
            <a:custGeom>
              <a:avLst/>
              <a:gdLst/>
              <a:ahLst/>
              <a:cxnLst/>
              <a:rect l="l" t="t" r="r" b="b"/>
              <a:pathLst>
                <a:path w="466725" h="942339">
                  <a:moveTo>
                    <a:pt x="466344" y="0"/>
                  </a:moveTo>
                  <a:lnTo>
                    <a:pt x="0" y="0"/>
                  </a:lnTo>
                  <a:lnTo>
                    <a:pt x="0" y="941832"/>
                  </a:lnTo>
                  <a:lnTo>
                    <a:pt x="466344" y="941832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17464" y="5038344"/>
              <a:ext cx="929640" cy="0"/>
            </a:xfrm>
            <a:custGeom>
              <a:avLst/>
              <a:gdLst/>
              <a:ahLst/>
              <a:cxnLst/>
              <a:rect l="l" t="t" r="r" b="b"/>
              <a:pathLst>
                <a:path w="929640">
                  <a:moveTo>
                    <a:pt x="0" y="0"/>
                  </a:moveTo>
                  <a:lnTo>
                    <a:pt x="929639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47104" y="5003292"/>
              <a:ext cx="466725" cy="335280"/>
            </a:xfrm>
            <a:custGeom>
              <a:avLst/>
              <a:gdLst/>
              <a:ahLst/>
              <a:cxnLst/>
              <a:rect l="l" t="t" r="r" b="b"/>
              <a:pathLst>
                <a:path w="466725" h="335279">
                  <a:moveTo>
                    <a:pt x="466344" y="0"/>
                  </a:moveTo>
                  <a:lnTo>
                    <a:pt x="0" y="0"/>
                  </a:lnTo>
                  <a:lnTo>
                    <a:pt x="0" y="335279"/>
                  </a:lnTo>
                  <a:lnTo>
                    <a:pt x="466344" y="335279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17464" y="4739640"/>
              <a:ext cx="2792095" cy="299085"/>
            </a:xfrm>
            <a:custGeom>
              <a:avLst/>
              <a:gdLst/>
              <a:ahLst/>
              <a:cxnLst/>
              <a:rect l="l" t="t" r="r" b="b"/>
              <a:pathLst>
                <a:path w="2792095" h="299085">
                  <a:moveTo>
                    <a:pt x="1863852" y="298704"/>
                  </a:moveTo>
                  <a:lnTo>
                    <a:pt x="2791967" y="298704"/>
                  </a:lnTo>
                </a:path>
                <a:path w="2792095" h="299085">
                  <a:moveTo>
                    <a:pt x="0" y="0"/>
                  </a:moveTo>
                  <a:lnTo>
                    <a:pt x="2791967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09432" y="4396740"/>
              <a:ext cx="467995" cy="942340"/>
            </a:xfrm>
            <a:custGeom>
              <a:avLst/>
              <a:gdLst/>
              <a:ahLst/>
              <a:cxnLst/>
              <a:rect l="l" t="t" r="r" b="b"/>
              <a:pathLst>
                <a:path w="467995" h="942339">
                  <a:moveTo>
                    <a:pt x="467868" y="0"/>
                  </a:moveTo>
                  <a:lnTo>
                    <a:pt x="0" y="0"/>
                  </a:lnTo>
                  <a:lnTo>
                    <a:pt x="0" y="941832"/>
                  </a:lnTo>
                  <a:lnTo>
                    <a:pt x="467868" y="941832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43644" y="4739640"/>
              <a:ext cx="929640" cy="299085"/>
            </a:xfrm>
            <a:custGeom>
              <a:avLst/>
              <a:gdLst/>
              <a:ahLst/>
              <a:cxnLst/>
              <a:rect l="l" t="t" r="r" b="b"/>
              <a:pathLst>
                <a:path w="929640" h="299085">
                  <a:moveTo>
                    <a:pt x="0" y="298704"/>
                  </a:moveTo>
                  <a:lnTo>
                    <a:pt x="929639" y="298704"/>
                  </a:lnTo>
                </a:path>
                <a:path w="929640" h="299085">
                  <a:moveTo>
                    <a:pt x="0" y="0"/>
                  </a:moveTo>
                  <a:lnTo>
                    <a:pt x="929639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73283" y="4672584"/>
              <a:ext cx="466725" cy="666115"/>
            </a:xfrm>
            <a:custGeom>
              <a:avLst/>
              <a:gdLst/>
              <a:ahLst/>
              <a:cxnLst/>
              <a:rect l="l" t="t" r="r" b="b"/>
              <a:pathLst>
                <a:path w="466725" h="666114">
                  <a:moveTo>
                    <a:pt x="466344" y="0"/>
                  </a:moveTo>
                  <a:lnTo>
                    <a:pt x="0" y="0"/>
                  </a:lnTo>
                  <a:lnTo>
                    <a:pt x="0" y="665988"/>
                  </a:lnTo>
                  <a:lnTo>
                    <a:pt x="466344" y="665988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92808" y="4139184"/>
              <a:ext cx="6985000" cy="0"/>
            </a:xfrm>
            <a:custGeom>
              <a:avLst/>
              <a:gdLst/>
              <a:ahLst/>
              <a:cxnLst/>
              <a:rect l="l" t="t" r="r" b="b"/>
              <a:pathLst>
                <a:path w="6985000">
                  <a:moveTo>
                    <a:pt x="0" y="0"/>
                  </a:moveTo>
                  <a:lnTo>
                    <a:pt x="6984492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24940" y="3840479"/>
              <a:ext cx="6056630" cy="1498600"/>
            </a:xfrm>
            <a:custGeom>
              <a:avLst/>
              <a:gdLst/>
              <a:ahLst/>
              <a:cxnLst/>
              <a:rect l="l" t="t" r="r" b="b"/>
              <a:pathLst>
                <a:path w="6056630" h="1498600">
                  <a:moveTo>
                    <a:pt x="467868" y="0"/>
                  </a:moveTo>
                  <a:lnTo>
                    <a:pt x="0" y="0"/>
                  </a:lnTo>
                  <a:lnTo>
                    <a:pt x="0" y="1498092"/>
                  </a:lnTo>
                  <a:lnTo>
                    <a:pt x="467868" y="1498092"/>
                  </a:lnTo>
                  <a:lnTo>
                    <a:pt x="467868" y="0"/>
                  </a:lnTo>
                  <a:close/>
                </a:path>
                <a:path w="6056630" h="1498600">
                  <a:moveTo>
                    <a:pt x="2330196" y="449580"/>
                  </a:moveTo>
                  <a:lnTo>
                    <a:pt x="1863839" y="449580"/>
                  </a:lnTo>
                  <a:lnTo>
                    <a:pt x="1863839" y="1498092"/>
                  </a:lnTo>
                  <a:lnTo>
                    <a:pt x="2330196" y="1498092"/>
                  </a:lnTo>
                  <a:lnTo>
                    <a:pt x="2330196" y="449580"/>
                  </a:lnTo>
                  <a:close/>
                </a:path>
                <a:path w="6056630" h="1498600">
                  <a:moveTo>
                    <a:pt x="4192524" y="629412"/>
                  </a:moveTo>
                  <a:lnTo>
                    <a:pt x="3726180" y="629412"/>
                  </a:lnTo>
                  <a:lnTo>
                    <a:pt x="3726180" y="1498092"/>
                  </a:lnTo>
                  <a:lnTo>
                    <a:pt x="4192524" y="1498092"/>
                  </a:lnTo>
                  <a:lnTo>
                    <a:pt x="4192524" y="629412"/>
                  </a:lnTo>
                  <a:close/>
                </a:path>
                <a:path w="6056630" h="1498600">
                  <a:moveTo>
                    <a:pt x="6056376" y="928116"/>
                  </a:moveTo>
                  <a:lnTo>
                    <a:pt x="5588508" y="928116"/>
                  </a:lnTo>
                  <a:lnTo>
                    <a:pt x="5588508" y="1498092"/>
                  </a:lnTo>
                  <a:lnTo>
                    <a:pt x="6056376" y="1498092"/>
                  </a:lnTo>
                  <a:lnTo>
                    <a:pt x="6056376" y="928116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43644" y="4139184"/>
              <a:ext cx="2327275" cy="300355"/>
            </a:xfrm>
            <a:custGeom>
              <a:avLst/>
              <a:gdLst/>
              <a:ahLst/>
              <a:cxnLst/>
              <a:rect l="l" t="t" r="r" b="b"/>
              <a:pathLst>
                <a:path w="2327275" h="300354">
                  <a:moveTo>
                    <a:pt x="0" y="300228"/>
                  </a:moveTo>
                  <a:lnTo>
                    <a:pt x="2327148" y="300228"/>
                  </a:lnTo>
                </a:path>
                <a:path w="2327275" h="300354">
                  <a:moveTo>
                    <a:pt x="0" y="0"/>
                  </a:moveTo>
                  <a:lnTo>
                    <a:pt x="232714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877299" y="4055364"/>
              <a:ext cx="466725" cy="1283335"/>
            </a:xfrm>
            <a:custGeom>
              <a:avLst/>
              <a:gdLst/>
              <a:ahLst/>
              <a:cxnLst/>
              <a:rect l="l" t="t" r="r" b="b"/>
              <a:pathLst>
                <a:path w="466725" h="1283335">
                  <a:moveTo>
                    <a:pt x="466344" y="0"/>
                  </a:moveTo>
                  <a:lnTo>
                    <a:pt x="0" y="0"/>
                  </a:lnTo>
                  <a:lnTo>
                    <a:pt x="0" y="1283208"/>
                  </a:lnTo>
                  <a:lnTo>
                    <a:pt x="466344" y="1283208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207495" y="4739640"/>
              <a:ext cx="463550" cy="299085"/>
            </a:xfrm>
            <a:custGeom>
              <a:avLst/>
              <a:gdLst/>
              <a:ahLst/>
              <a:cxnLst/>
              <a:rect l="l" t="t" r="r" b="b"/>
              <a:pathLst>
                <a:path w="463550" h="299085">
                  <a:moveTo>
                    <a:pt x="0" y="298704"/>
                  </a:moveTo>
                  <a:lnTo>
                    <a:pt x="463296" y="298704"/>
                  </a:lnTo>
                </a:path>
                <a:path w="463550" h="299085">
                  <a:moveTo>
                    <a:pt x="0" y="0"/>
                  </a:moveTo>
                  <a:lnTo>
                    <a:pt x="463296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39628" y="4613148"/>
              <a:ext cx="467995" cy="725805"/>
            </a:xfrm>
            <a:custGeom>
              <a:avLst/>
              <a:gdLst/>
              <a:ahLst/>
              <a:cxnLst/>
              <a:rect l="l" t="t" r="r" b="b"/>
              <a:pathLst>
                <a:path w="467995" h="725804">
                  <a:moveTo>
                    <a:pt x="467868" y="0"/>
                  </a:moveTo>
                  <a:lnTo>
                    <a:pt x="0" y="0"/>
                  </a:lnTo>
                  <a:lnTo>
                    <a:pt x="0" y="725423"/>
                  </a:lnTo>
                  <a:lnTo>
                    <a:pt x="467868" y="725423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3776" y="5338572"/>
              <a:ext cx="11177270" cy="0"/>
            </a:xfrm>
            <a:custGeom>
              <a:avLst/>
              <a:gdLst/>
              <a:ahLst/>
              <a:cxnLst/>
              <a:rect l="l" t="t" r="r" b="b"/>
              <a:pathLst>
                <a:path w="11177270">
                  <a:moveTo>
                    <a:pt x="0" y="0"/>
                  </a:moveTo>
                  <a:lnTo>
                    <a:pt x="11177016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493776" y="2941320"/>
            <a:ext cx="11177270" cy="0"/>
          </a:xfrm>
          <a:custGeom>
            <a:avLst/>
            <a:gdLst/>
            <a:ahLst/>
            <a:cxnLst/>
            <a:rect l="l" t="t" r="r" b="b"/>
            <a:pathLst>
              <a:path w="11177270">
                <a:moveTo>
                  <a:pt x="0" y="0"/>
                </a:moveTo>
                <a:lnTo>
                  <a:pt x="1117701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704715" y="4143247"/>
            <a:ext cx="427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15</a:t>
            </a:r>
            <a:r>
              <a:rPr sz="12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,</a:t>
            </a:r>
            <a:r>
              <a:rPr sz="12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7</a:t>
            </a:r>
            <a:r>
              <a:rPr sz="12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55135" y="4748910"/>
            <a:ext cx="3258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7625" algn="r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5,6%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31148" y="4143247"/>
            <a:ext cx="427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15</a:t>
            </a:r>
            <a:r>
              <a:rPr sz="12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,</a:t>
            </a:r>
            <a:r>
              <a:rPr sz="12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7</a:t>
            </a:r>
            <a:r>
              <a:rPr sz="12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18750" y="4419092"/>
            <a:ext cx="379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35" dirty="0">
                <a:solidFill>
                  <a:srgbClr val="404040"/>
                </a:solidFill>
                <a:latin typeface="Microsoft Sans Serif"/>
                <a:cs typeface="Microsoft Sans Serif"/>
              </a:rPr>
              <a:t>11</a:t>
            </a:r>
            <a:r>
              <a:rPr sz="1200" spc="-80" dirty="0">
                <a:solidFill>
                  <a:srgbClr val="404040"/>
                </a:solidFill>
                <a:latin typeface="Microsoft Sans Serif"/>
                <a:cs typeface="Microsoft Sans Serif"/>
              </a:rPr>
              <a:t>,</a:t>
            </a:r>
            <a:r>
              <a:rPr sz="1200" spc="-145" dirty="0">
                <a:solidFill>
                  <a:srgbClr val="404040"/>
                </a:solidFill>
                <a:latin typeface="Microsoft Sans Serif"/>
                <a:cs typeface="Microsoft Sans Serif"/>
              </a:rPr>
              <a:t>1%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13050" y="4035297"/>
            <a:ext cx="948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67" baseline="-18518" dirty="0">
                <a:solidFill>
                  <a:srgbClr val="404040"/>
                </a:solidFill>
                <a:latin typeface="Microsoft Sans Serif"/>
                <a:cs typeface="Microsoft Sans Serif"/>
              </a:rPr>
              <a:t>16,7%</a:t>
            </a:r>
            <a:r>
              <a:rPr sz="1800" spc="202" baseline="-18518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2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17,5%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64073" y="4215129"/>
            <a:ext cx="440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14</a:t>
            </a:r>
            <a:r>
              <a:rPr sz="12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,</a:t>
            </a:r>
            <a:r>
              <a:rPr sz="12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5%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17464" y="4515104"/>
            <a:ext cx="2792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algn="ctr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9,5%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773536" y="4359020"/>
            <a:ext cx="403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solidFill>
                  <a:srgbClr val="404040"/>
                </a:solidFill>
                <a:latin typeface="Microsoft Sans Serif"/>
                <a:cs typeface="Microsoft Sans Serif"/>
              </a:rPr>
              <a:t>12</a:t>
            </a:r>
            <a:r>
              <a:rPr sz="12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,</a:t>
            </a:r>
            <a:r>
              <a:rPr sz="1200" spc="-145" dirty="0">
                <a:solidFill>
                  <a:srgbClr val="404040"/>
                </a:solidFill>
                <a:latin typeface="Microsoft Sans Serif"/>
                <a:cs typeface="Microsoft Sans Serif"/>
              </a:rPr>
              <a:t>1%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3163" y="1740153"/>
            <a:ext cx="10565765" cy="22701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5240" marR="5080" algn="just">
              <a:lnSpc>
                <a:spcPts val="1839"/>
              </a:lnSpc>
              <a:spcBef>
                <a:spcPts val="425"/>
              </a:spcBef>
            </a:pPr>
            <a:r>
              <a:rPr sz="1800" b="1" spc="35" dirty="0">
                <a:solidFill>
                  <a:srgbClr val="7500C0"/>
                </a:solidFill>
                <a:latin typeface="Arial"/>
                <a:cs typeface="Arial"/>
              </a:rPr>
              <a:t>Design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7500C0"/>
                </a:solidFill>
                <a:latin typeface="Arial"/>
                <a:cs typeface="Arial"/>
              </a:rPr>
              <a:t>is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7500C0"/>
                </a:solidFill>
                <a:latin typeface="Arial"/>
                <a:cs typeface="Arial"/>
              </a:rPr>
              <a:t>an</a:t>
            </a:r>
            <a:r>
              <a:rPr sz="1800" b="1" spc="-16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7500C0"/>
                </a:solidFill>
                <a:latin typeface="Arial"/>
                <a:cs typeface="Arial"/>
              </a:rPr>
              <a:t>obvious</a:t>
            </a:r>
            <a:r>
              <a:rPr sz="1800" b="1" spc="-10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7500C0"/>
                </a:solidFill>
                <a:latin typeface="Arial"/>
                <a:cs typeface="Arial"/>
              </a:rPr>
              <a:t>innovation</a:t>
            </a:r>
            <a:r>
              <a:rPr sz="1800" b="1" spc="-13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priority</a:t>
            </a:r>
            <a:r>
              <a:rPr sz="1800" b="1" spc="-10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500C0"/>
                </a:solidFill>
                <a:latin typeface="Arial"/>
                <a:cs typeface="Arial"/>
              </a:rPr>
              <a:t>as</a:t>
            </a:r>
            <a:r>
              <a:rPr sz="1800" b="1" spc="-17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7500C0"/>
                </a:solidFill>
                <a:latin typeface="Arial"/>
                <a:cs typeface="Arial"/>
              </a:rPr>
              <a:t>they</a:t>
            </a:r>
            <a:r>
              <a:rPr sz="1800" b="1" spc="-15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7500C0"/>
                </a:solidFill>
                <a:latin typeface="Arial"/>
                <a:cs typeface="Arial"/>
              </a:rPr>
              <a:t>focus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7500C0"/>
                </a:solidFill>
                <a:latin typeface="Arial"/>
                <a:cs typeface="Arial"/>
              </a:rPr>
              <a:t>deeply</a:t>
            </a:r>
            <a:r>
              <a:rPr sz="1800" b="1" spc="-16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7500C0"/>
                </a:solidFill>
                <a:latin typeface="Arial"/>
                <a:cs typeface="Arial"/>
              </a:rPr>
              <a:t>on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product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7500C0"/>
                </a:solidFill>
                <a:latin typeface="Arial"/>
                <a:cs typeface="Arial"/>
              </a:rPr>
              <a:t>quality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7500C0"/>
                </a:solidFill>
                <a:latin typeface="Arial"/>
                <a:cs typeface="Arial"/>
              </a:rPr>
              <a:t>and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7500C0"/>
                </a:solidFill>
                <a:latin typeface="Arial"/>
                <a:cs typeface="Arial"/>
              </a:rPr>
              <a:t>features. </a:t>
            </a:r>
            <a:r>
              <a:rPr sz="1800" b="1" spc="-484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7500C0"/>
                </a:solidFill>
                <a:latin typeface="Arial"/>
                <a:cs typeface="Arial"/>
              </a:rPr>
              <a:t>Production</a:t>
            </a:r>
            <a:r>
              <a:rPr sz="1800" b="1" spc="-11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85" dirty="0">
                <a:solidFill>
                  <a:srgbClr val="7500C0"/>
                </a:solidFill>
                <a:latin typeface="Arial"/>
                <a:cs typeface="Arial"/>
              </a:rPr>
              <a:t>&amp;</a:t>
            </a:r>
            <a:r>
              <a:rPr sz="1800" b="1" spc="-15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7500C0"/>
                </a:solidFill>
                <a:latin typeface="Arial"/>
                <a:cs typeface="Arial"/>
              </a:rPr>
              <a:t>Operations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7500C0"/>
                </a:solidFill>
                <a:latin typeface="Arial"/>
                <a:cs typeface="Arial"/>
              </a:rPr>
              <a:t>is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7500C0"/>
                </a:solidFill>
                <a:latin typeface="Arial"/>
                <a:cs typeface="Arial"/>
              </a:rPr>
              <a:t>a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7500C0"/>
                </a:solidFill>
                <a:latin typeface="Arial"/>
                <a:cs typeface="Arial"/>
              </a:rPr>
              <a:t>close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7500C0"/>
                </a:solidFill>
                <a:latin typeface="Arial"/>
                <a:cs typeface="Arial"/>
              </a:rPr>
              <a:t>second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due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7500C0"/>
                </a:solidFill>
                <a:latin typeface="Arial"/>
                <a:cs typeface="Arial"/>
              </a:rPr>
              <a:t>to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7500C0"/>
                </a:solidFill>
                <a:latin typeface="Arial"/>
                <a:cs typeface="Arial"/>
              </a:rPr>
              <a:t>the</a:t>
            </a:r>
            <a:r>
              <a:rPr sz="1800" b="1" spc="-15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7500C0"/>
                </a:solidFill>
                <a:latin typeface="Arial"/>
                <a:cs typeface="Arial"/>
              </a:rPr>
              <a:t>emphasis</a:t>
            </a:r>
            <a:r>
              <a:rPr sz="1800" b="1" spc="-16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7500C0"/>
                </a:solidFill>
                <a:latin typeface="Arial"/>
                <a:cs typeface="Arial"/>
              </a:rPr>
              <a:t>on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7500C0"/>
                </a:solidFill>
                <a:latin typeface="Arial"/>
                <a:cs typeface="Arial"/>
              </a:rPr>
              <a:t>streamlined</a:t>
            </a:r>
            <a:r>
              <a:rPr sz="1800" b="1" spc="-15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7500C0"/>
                </a:solidFill>
                <a:latin typeface="Arial"/>
                <a:cs typeface="Arial"/>
              </a:rPr>
              <a:t>manufacturing </a:t>
            </a:r>
            <a:r>
              <a:rPr sz="1800" b="1" spc="-484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7500C0"/>
                </a:solidFill>
                <a:latin typeface="Arial"/>
                <a:cs typeface="Arial"/>
              </a:rPr>
              <a:t>operations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7500C0"/>
                </a:solidFill>
                <a:latin typeface="Arial"/>
                <a:cs typeface="Arial"/>
              </a:rPr>
              <a:t>and</a:t>
            </a:r>
            <a:r>
              <a:rPr sz="1800" b="1" spc="-15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rapid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7500C0"/>
                </a:solidFill>
                <a:latin typeface="Arial"/>
                <a:cs typeface="Arial"/>
              </a:rPr>
              <a:t>turnaround.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995"/>
              </a:spcBef>
            </a:pPr>
            <a:r>
              <a:rPr sz="1600" b="1" spc="90" dirty="0">
                <a:latin typeface="Arial"/>
                <a:cs typeface="Arial"/>
              </a:rPr>
              <a:t>IN</a:t>
            </a:r>
            <a:r>
              <a:rPr sz="1600" b="1" spc="125" dirty="0">
                <a:latin typeface="Arial"/>
                <a:cs typeface="Arial"/>
              </a:rPr>
              <a:t>N</a:t>
            </a:r>
            <a:r>
              <a:rPr sz="1600" b="1" spc="65" dirty="0">
                <a:latin typeface="Arial"/>
                <a:cs typeface="Arial"/>
              </a:rPr>
              <a:t>OVA</a:t>
            </a:r>
            <a:r>
              <a:rPr sz="1600" b="1" spc="45" dirty="0">
                <a:latin typeface="Arial"/>
                <a:cs typeface="Arial"/>
              </a:rPr>
              <a:t>T</a:t>
            </a:r>
            <a:r>
              <a:rPr sz="1600" b="1" spc="100" dirty="0">
                <a:latin typeface="Arial"/>
                <a:cs typeface="Arial"/>
              </a:rPr>
              <a:t>ION</a:t>
            </a:r>
            <a:r>
              <a:rPr sz="1600" b="1" spc="-114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PR</a:t>
            </a:r>
            <a:r>
              <a:rPr sz="1600" b="1" spc="75" dirty="0">
                <a:latin typeface="Arial"/>
                <a:cs typeface="Arial"/>
              </a:rPr>
              <a:t>IORI</a:t>
            </a:r>
            <a:r>
              <a:rPr sz="1600" b="1" spc="45" dirty="0">
                <a:latin typeface="Arial"/>
                <a:cs typeface="Arial"/>
              </a:rPr>
              <a:t>TY*</a:t>
            </a:r>
            <a:endParaRPr sz="1600">
              <a:latin typeface="Arial"/>
              <a:cs typeface="Arial"/>
            </a:endParaRPr>
          </a:p>
          <a:p>
            <a:pPr marL="549275">
              <a:lnSpc>
                <a:spcPct val="100000"/>
              </a:lnSpc>
              <a:spcBef>
                <a:spcPts val="955"/>
              </a:spcBef>
            </a:pPr>
            <a:r>
              <a:rPr sz="12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35,2%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Microsoft Sans Serif"/>
              <a:cs typeface="Microsoft Sans Serif"/>
            </a:endParaRPr>
          </a:p>
          <a:p>
            <a:pPr marL="1010285">
              <a:lnSpc>
                <a:spcPct val="100000"/>
              </a:lnSpc>
            </a:pPr>
            <a:r>
              <a:rPr sz="12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25,0%</a:t>
            </a:r>
            <a:endParaRPr sz="1200">
              <a:latin typeface="Microsoft Sans Serif"/>
              <a:cs typeface="Microsoft Sans Serif"/>
            </a:endParaRPr>
          </a:p>
          <a:p>
            <a:pPr marL="8482965">
              <a:lnSpc>
                <a:spcPct val="100000"/>
              </a:lnSpc>
              <a:spcBef>
                <a:spcPts val="260"/>
              </a:spcBef>
            </a:pPr>
            <a:r>
              <a:rPr sz="1200" spc="-40" dirty="0">
                <a:solidFill>
                  <a:srgbClr val="404040"/>
                </a:solidFill>
                <a:latin typeface="Microsoft Sans Serif"/>
                <a:cs typeface="Microsoft Sans Serif"/>
              </a:rPr>
              <a:t>21,4%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5952" y="5420995"/>
            <a:ext cx="5582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rgbClr val="585858"/>
                </a:solidFill>
                <a:latin typeface="Microsoft Sans Serif"/>
                <a:cs typeface="Microsoft Sans Serif"/>
              </a:rPr>
              <a:t>Product</a:t>
            </a:r>
            <a:r>
              <a:rPr sz="12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585858"/>
                </a:solidFill>
                <a:latin typeface="Microsoft Sans Serif"/>
                <a:cs typeface="Microsoft Sans Serif"/>
              </a:rPr>
              <a:t>&amp;</a:t>
            </a:r>
            <a:r>
              <a:rPr sz="12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Service</a:t>
            </a:r>
            <a:r>
              <a:rPr sz="120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585858"/>
                </a:solidFill>
                <a:latin typeface="Microsoft Sans Serif"/>
                <a:cs typeface="Microsoft Sans Serif"/>
              </a:rPr>
              <a:t>Design</a:t>
            </a:r>
            <a:r>
              <a:rPr sz="1200" spc="-4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55" dirty="0">
                <a:solidFill>
                  <a:srgbClr val="585858"/>
                </a:solidFill>
                <a:latin typeface="Microsoft Sans Serif"/>
                <a:cs typeface="Microsoft Sans Serif"/>
              </a:rPr>
              <a:t>Production</a:t>
            </a:r>
            <a:r>
              <a:rPr sz="120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585858"/>
                </a:solidFill>
                <a:latin typeface="Microsoft Sans Serif"/>
                <a:cs typeface="Microsoft Sans Serif"/>
              </a:rPr>
              <a:t>&amp;</a:t>
            </a:r>
            <a:r>
              <a:rPr sz="120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Operations</a:t>
            </a:r>
            <a:r>
              <a:rPr sz="1200" spc="12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Supply</a:t>
            </a:r>
            <a:r>
              <a:rPr sz="120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585858"/>
                </a:solidFill>
                <a:latin typeface="Microsoft Sans Serif"/>
                <a:cs typeface="Microsoft Sans Serif"/>
              </a:rPr>
              <a:t>Chain</a:t>
            </a:r>
            <a:r>
              <a:rPr sz="12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585858"/>
                </a:solidFill>
                <a:latin typeface="Microsoft Sans Serif"/>
                <a:cs typeface="Microsoft Sans Serif"/>
              </a:rPr>
              <a:t>&amp;</a:t>
            </a:r>
            <a:r>
              <a:rPr sz="12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Logistics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52794" y="5420995"/>
            <a:ext cx="1323340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8620" marR="5080" indent="-376555">
              <a:lnSpc>
                <a:spcPts val="1430"/>
              </a:lnSpc>
              <a:spcBef>
                <a:spcPts val="155"/>
              </a:spcBef>
            </a:pPr>
            <a:r>
              <a:rPr sz="12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Sales</a:t>
            </a:r>
            <a:r>
              <a:rPr sz="1200" spc="-4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585858"/>
                </a:solidFill>
                <a:latin typeface="Microsoft Sans Serif"/>
                <a:cs typeface="Microsoft Sans Serif"/>
              </a:rPr>
              <a:t>&amp;</a:t>
            </a:r>
            <a:r>
              <a:rPr sz="1200" spc="-5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585858"/>
                </a:solidFill>
                <a:latin typeface="Microsoft Sans Serif"/>
                <a:cs typeface="Microsoft Sans Serif"/>
              </a:rPr>
              <a:t>Aftersales </a:t>
            </a:r>
            <a:r>
              <a:rPr sz="1200" spc="-30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Service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59343" y="5420995"/>
            <a:ext cx="1836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Digital</a:t>
            </a:r>
            <a:r>
              <a:rPr sz="1200" spc="-3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/Physical</a:t>
            </a:r>
            <a:r>
              <a:rPr sz="1200" spc="-3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Security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927717" y="5420995"/>
            <a:ext cx="1626235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49885" marR="5080" indent="-337820">
              <a:lnSpc>
                <a:spcPts val="1430"/>
              </a:lnSpc>
              <a:spcBef>
                <a:spcPts val="155"/>
              </a:spcBef>
            </a:pPr>
            <a:r>
              <a:rPr sz="12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Continuous</a:t>
            </a:r>
            <a:r>
              <a:rPr sz="1200" spc="-2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Customer </a:t>
            </a:r>
            <a:r>
              <a:rPr sz="1200" spc="-30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Engagement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297423" y="6021323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79">
                <a:moveTo>
                  <a:pt x="82296" y="0"/>
                </a:moveTo>
                <a:lnTo>
                  <a:pt x="0" y="0"/>
                </a:lnTo>
                <a:lnTo>
                  <a:pt x="0" y="80771"/>
                </a:lnTo>
                <a:lnTo>
                  <a:pt x="82296" y="80771"/>
                </a:lnTo>
                <a:lnTo>
                  <a:pt x="82296" y="0"/>
                </a:lnTo>
                <a:close/>
              </a:path>
            </a:pathLst>
          </a:custGeom>
          <a:solidFill>
            <a:srgbClr val="750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28331" y="602132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772" y="0"/>
                </a:moveTo>
                <a:lnTo>
                  <a:pt x="0" y="0"/>
                </a:lnTo>
                <a:lnTo>
                  <a:pt x="0" y="80771"/>
                </a:lnTo>
                <a:lnTo>
                  <a:pt x="80772" y="80771"/>
                </a:lnTo>
                <a:lnTo>
                  <a:pt x="80772" y="0"/>
                </a:lnTo>
                <a:close/>
              </a:path>
            </a:pathLst>
          </a:custGeom>
          <a:solidFill>
            <a:srgbClr val="00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68300" y="5948578"/>
            <a:ext cx="8058784" cy="492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46980">
              <a:lnSpc>
                <a:spcPct val="100000"/>
              </a:lnSpc>
              <a:spcBef>
                <a:spcPts val="100"/>
              </a:spcBef>
              <a:tabLst>
                <a:tab pos="6977380" algn="l"/>
              </a:tabLst>
            </a:pPr>
            <a:r>
              <a:rPr sz="1200" spc="65" dirty="0">
                <a:solidFill>
                  <a:srgbClr val="585858"/>
                </a:solidFill>
                <a:latin typeface="Microsoft Sans Serif"/>
                <a:cs typeface="Microsoft Sans Serif"/>
              </a:rPr>
              <a:t>Automotive</a:t>
            </a:r>
            <a:r>
              <a:rPr sz="120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-</a:t>
            </a:r>
            <a:r>
              <a:rPr sz="120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-35" dirty="0">
                <a:solidFill>
                  <a:srgbClr val="585858"/>
                </a:solidFill>
                <a:latin typeface="Microsoft Sans Serif"/>
                <a:cs typeface="Microsoft Sans Serif"/>
              </a:rPr>
              <a:t>OES	</a:t>
            </a:r>
            <a:r>
              <a:rPr sz="12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Cross-Industry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050" spc="45" dirty="0">
                <a:solidFill>
                  <a:srgbClr val="363636"/>
                </a:solidFill>
                <a:latin typeface="Microsoft Sans Serif"/>
                <a:cs typeface="Microsoft Sans Serif"/>
              </a:rPr>
              <a:t>*</a:t>
            </a:r>
            <a:r>
              <a:rPr sz="1050" spc="-1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55" dirty="0">
                <a:solidFill>
                  <a:srgbClr val="363636"/>
                </a:solidFill>
                <a:latin typeface="Microsoft Sans Serif"/>
                <a:cs typeface="Microsoft Sans Serif"/>
              </a:rPr>
              <a:t>“innovation</a:t>
            </a:r>
            <a:r>
              <a:rPr sz="1050" spc="-3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65" dirty="0">
                <a:solidFill>
                  <a:srgbClr val="363636"/>
                </a:solidFill>
                <a:latin typeface="Microsoft Sans Serif"/>
                <a:cs typeface="Microsoft Sans Serif"/>
              </a:rPr>
              <a:t>priority”</a:t>
            </a:r>
            <a:r>
              <a:rPr sz="1050" spc="-1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-90" dirty="0">
                <a:solidFill>
                  <a:srgbClr val="363636"/>
                </a:solidFill>
                <a:latin typeface="Microsoft Sans Serif"/>
                <a:cs typeface="Microsoft Sans Serif"/>
              </a:rPr>
              <a:t>=</a:t>
            </a:r>
            <a:r>
              <a:rPr sz="1050" spc="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55" dirty="0">
                <a:solidFill>
                  <a:srgbClr val="363636"/>
                </a:solidFill>
                <a:latin typeface="Microsoft Sans Serif"/>
                <a:cs typeface="Microsoft Sans Serif"/>
              </a:rPr>
              <a:t>percentage</a:t>
            </a:r>
            <a:r>
              <a:rPr sz="105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75" dirty="0">
                <a:solidFill>
                  <a:srgbClr val="363636"/>
                </a:solidFill>
                <a:latin typeface="Microsoft Sans Serif"/>
                <a:cs typeface="Microsoft Sans Serif"/>
              </a:rPr>
              <a:t>of</a:t>
            </a:r>
            <a:r>
              <a:rPr sz="105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45" dirty="0">
                <a:solidFill>
                  <a:srgbClr val="363636"/>
                </a:solidFill>
                <a:latin typeface="Microsoft Sans Serif"/>
                <a:cs typeface="Microsoft Sans Serif"/>
              </a:rPr>
              <a:t>respondents</a:t>
            </a:r>
            <a:r>
              <a:rPr sz="1050" spc="-1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70" dirty="0">
                <a:solidFill>
                  <a:srgbClr val="363636"/>
                </a:solidFill>
                <a:latin typeface="Microsoft Sans Serif"/>
                <a:cs typeface="Microsoft Sans Serif"/>
              </a:rPr>
              <a:t>who</a:t>
            </a:r>
            <a:r>
              <a:rPr sz="105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25" dirty="0">
                <a:solidFill>
                  <a:srgbClr val="363636"/>
                </a:solidFill>
                <a:latin typeface="Microsoft Sans Serif"/>
                <a:cs typeface="Microsoft Sans Serif"/>
              </a:rPr>
              <a:t>are</a:t>
            </a:r>
            <a:r>
              <a:rPr sz="105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50" dirty="0">
                <a:solidFill>
                  <a:srgbClr val="363636"/>
                </a:solidFill>
                <a:latin typeface="Microsoft Sans Serif"/>
                <a:cs typeface="Microsoft Sans Serif"/>
              </a:rPr>
              <a:t>prioritizing</a:t>
            </a:r>
            <a:r>
              <a:rPr sz="105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50" dirty="0">
                <a:solidFill>
                  <a:srgbClr val="363636"/>
                </a:solidFill>
                <a:latin typeface="Microsoft Sans Serif"/>
                <a:cs typeface="Microsoft Sans Serif"/>
              </a:rPr>
              <a:t>digital</a:t>
            </a:r>
            <a:r>
              <a:rPr sz="105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50" dirty="0">
                <a:solidFill>
                  <a:srgbClr val="363636"/>
                </a:solidFill>
                <a:latin typeface="Microsoft Sans Serif"/>
                <a:cs typeface="Microsoft Sans Serif"/>
              </a:rPr>
              <a:t>innovation</a:t>
            </a:r>
            <a:r>
              <a:rPr sz="1050" spc="-3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45" dirty="0">
                <a:solidFill>
                  <a:srgbClr val="363636"/>
                </a:solidFill>
                <a:latin typeface="Microsoft Sans Serif"/>
                <a:cs typeface="Microsoft Sans Serif"/>
              </a:rPr>
              <a:t>in</a:t>
            </a:r>
            <a:r>
              <a:rPr sz="105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35" dirty="0">
                <a:solidFill>
                  <a:srgbClr val="363636"/>
                </a:solidFill>
                <a:latin typeface="Microsoft Sans Serif"/>
                <a:cs typeface="Microsoft Sans Serif"/>
              </a:rPr>
              <a:t>these</a:t>
            </a:r>
            <a:r>
              <a:rPr sz="105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25" dirty="0">
                <a:solidFill>
                  <a:srgbClr val="363636"/>
                </a:solidFill>
                <a:latin typeface="Microsoft Sans Serif"/>
                <a:cs typeface="Microsoft Sans Serif"/>
              </a:rPr>
              <a:t>business</a:t>
            </a:r>
            <a:r>
              <a:rPr sz="1050" spc="-1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15" dirty="0">
                <a:solidFill>
                  <a:srgbClr val="363636"/>
                </a:solidFill>
                <a:latin typeface="Microsoft Sans Serif"/>
                <a:cs typeface="Microsoft Sans Serif"/>
              </a:rPr>
              <a:t>areas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048368" y="6547281"/>
            <a:ext cx="244983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900" spc="30" dirty="0">
                <a:solidFill>
                  <a:srgbClr val="363636"/>
                </a:solidFill>
                <a:latin typeface="Microsoft Sans Serif"/>
                <a:cs typeface="Microsoft Sans Serif"/>
              </a:rPr>
              <a:t>Source:</a:t>
            </a:r>
            <a:r>
              <a:rPr sz="900" spc="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Accenture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2019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Industry</a:t>
            </a:r>
            <a:r>
              <a:rPr sz="90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X.0</a:t>
            </a:r>
            <a:r>
              <a:rPr sz="90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20" dirty="0">
                <a:solidFill>
                  <a:srgbClr val="363636"/>
                </a:solidFill>
                <a:latin typeface="Microsoft Sans Serif"/>
                <a:cs typeface="Microsoft Sans Serif"/>
              </a:rPr>
              <a:t>Survey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115"/>
              </a:lnSpc>
            </a:pPr>
            <a:fld id="{81D60167-4931-47E6-BA6A-407CBD079E47}" type="slidenum">
              <a:rPr spc="70" dirty="0"/>
              <a:t>6</a:t>
            </a:fld>
            <a:endParaRPr spc="70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8158"/>
            <a:ext cx="10264775" cy="95821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395"/>
              </a:spcBef>
            </a:pP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20" dirty="0">
                <a:solidFill>
                  <a:srgbClr val="000000"/>
                </a:solidFill>
              </a:rPr>
              <a:t>U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265" dirty="0">
                <a:solidFill>
                  <a:srgbClr val="000000"/>
                </a:solidFill>
              </a:rPr>
              <a:t>M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90" dirty="0">
                <a:solidFill>
                  <a:srgbClr val="000000"/>
                </a:solidFill>
              </a:rPr>
              <a:t>V</a:t>
            </a:r>
            <a:r>
              <a:rPr sz="3600" spc="-170" dirty="0">
                <a:solidFill>
                  <a:srgbClr val="000000"/>
                </a:solidFill>
              </a:rPr>
              <a:t>E</a:t>
            </a:r>
            <a:r>
              <a:rPr sz="3600" spc="-550" dirty="0">
                <a:solidFill>
                  <a:srgbClr val="000000"/>
                </a:solidFill>
              </a:rPr>
              <a:t> </a:t>
            </a:r>
            <a:r>
              <a:rPr sz="3600" spc="-30" dirty="0">
                <a:solidFill>
                  <a:srgbClr val="7500C0"/>
                </a:solidFill>
              </a:rPr>
              <a:t>–</a:t>
            </a:r>
            <a:r>
              <a:rPr sz="3600" spc="-434" dirty="0">
                <a:solidFill>
                  <a:srgbClr val="7500C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325" dirty="0">
                <a:solidFill>
                  <a:srgbClr val="000000"/>
                </a:solidFill>
              </a:rPr>
              <a:t>E</a:t>
            </a:r>
            <a:r>
              <a:rPr sz="3600" spc="-45" dirty="0">
                <a:solidFill>
                  <a:srgbClr val="000000"/>
                </a:solidFill>
              </a:rPr>
              <a:t>S</a:t>
            </a:r>
            <a:r>
              <a:rPr sz="3600" spc="-58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C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265" dirty="0">
                <a:solidFill>
                  <a:srgbClr val="000000"/>
                </a:solidFill>
              </a:rPr>
              <a:t>M</a:t>
            </a:r>
            <a:r>
              <a:rPr sz="3600" spc="-185" dirty="0">
                <a:solidFill>
                  <a:srgbClr val="000000"/>
                </a:solidFill>
              </a:rPr>
              <a:t>P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-325" dirty="0">
                <a:solidFill>
                  <a:srgbClr val="000000"/>
                </a:solidFill>
              </a:rPr>
              <a:t>E</a:t>
            </a:r>
            <a:r>
              <a:rPr sz="3600" spc="-45" dirty="0">
                <a:solidFill>
                  <a:srgbClr val="000000"/>
                </a:solidFill>
              </a:rPr>
              <a:t>S</a:t>
            </a:r>
            <a:r>
              <a:rPr sz="3600" spc="-540" dirty="0">
                <a:solidFill>
                  <a:srgbClr val="000000"/>
                </a:solidFill>
              </a:rPr>
              <a:t> 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-220" dirty="0">
                <a:solidFill>
                  <a:srgbClr val="000000"/>
                </a:solidFill>
              </a:rPr>
              <a:t>R</a:t>
            </a:r>
            <a:r>
              <a:rPr sz="3600" spc="-170" dirty="0">
                <a:solidFill>
                  <a:srgbClr val="000000"/>
                </a:solidFill>
              </a:rPr>
              <a:t>E</a:t>
            </a:r>
            <a:r>
              <a:rPr sz="3600" spc="-590" dirty="0">
                <a:solidFill>
                  <a:srgbClr val="000000"/>
                </a:solidFill>
              </a:rPr>
              <a:t> </a:t>
            </a:r>
            <a:r>
              <a:rPr sz="3600" spc="-200" dirty="0">
                <a:solidFill>
                  <a:srgbClr val="000000"/>
                </a:solidFill>
              </a:rPr>
              <a:t>S</a:t>
            </a:r>
            <a:r>
              <a:rPr sz="3600" dirty="0">
                <a:solidFill>
                  <a:srgbClr val="000000"/>
                </a:solidFill>
              </a:rPr>
              <a:t>C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-260" dirty="0">
                <a:solidFill>
                  <a:srgbClr val="000000"/>
                </a:solidFill>
              </a:rPr>
              <a:t>L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35" dirty="0">
                <a:solidFill>
                  <a:srgbClr val="000000"/>
                </a:solidFill>
              </a:rPr>
              <a:t>G  </a:t>
            </a:r>
            <a:r>
              <a:rPr sz="3600" spc="-60" dirty="0">
                <a:solidFill>
                  <a:srgbClr val="000000"/>
                </a:solidFill>
              </a:rPr>
              <a:t>D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-95" dirty="0">
                <a:solidFill>
                  <a:srgbClr val="000000"/>
                </a:solidFill>
              </a:rPr>
              <a:t>G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spc="-105" dirty="0">
                <a:solidFill>
                  <a:srgbClr val="000000"/>
                </a:solidFill>
              </a:rPr>
              <a:t>L</a:t>
            </a:r>
            <a:r>
              <a:rPr sz="3600" spc="-570" dirty="0">
                <a:solidFill>
                  <a:srgbClr val="000000"/>
                </a:solidFill>
              </a:rPr>
              <a:t> </a:t>
            </a:r>
            <a:r>
              <a:rPr sz="3600" spc="-185" dirty="0">
                <a:solidFill>
                  <a:srgbClr val="000000"/>
                </a:solidFill>
              </a:rPr>
              <a:t>P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5" dirty="0">
                <a:solidFill>
                  <a:srgbClr val="000000"/>
                </a:solidFill>
              </a:rPr>
              <a:t>C</a:t>
            </a:r>
            <a:r>
              <a:rPr sz="3600" spc="-120" dirty="0">
                <a:solidFill>
                  <a:srgbClr val="000000"/>
                </a:solidFill>
              </a:rPr>
              <a:t>s</a:t>
            </a:r>
            <a:r>
              <a:rPr sz="3600" spc="-565" dirty="0">
                <a:solidFill>
                  <a:srgbClr val="000000"/>
                </a:solidFill>
              </a:rPr>
              <a:t> </a:t>
            </a:r>
            <a:r>
              <a:rPr sz="3600" spc="-40" dirty="0">
                <a:solidFill>
                  <a:srgbClr val="000000"/>
                </a:solidFill>
              </a:rPr>
              <a:t>A</a:t>
            </a:r>
            <a:r>
              <a:rPr sz="3600" dirty="0">
                <a:solidFill>
                  <a:srgbClr val="000000"/>
                </a:solidFill>
              </a:rPr>
              <a:t>C</a:t>
            </a:r>
            <a:r>
              <a:rPr sz="3600" spc="-220" dirty="0">
                <a:solidFill>
                  <a:srgbClr val="000000"/>
                </a:solidFill>
              </a:rPr>
              <a:t>R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-200" dirty="0">
                <a:solidFill>
                  <a:srgbClr val="000000"/>
                </a:solidFill>
              </a:rPr>
              <a:t>S</a:t>
            </a:r>
            <a:r>
              <a:rPr sz="3600" spc="-45" dirty="0">
                <a:solidFill>
                  <a:srgbClr val="000000"/>
                </a:solidFill>
              </a:rPr>
              <a:t>S</a:t>
            </a:r>
            <a:r>
              <a:rPr sz="3600" spc="-565" dirty="0">
                <a:solidFill>
                  <a:srgbClr val="000000"/>
                </a:solidFill>
              </a:rPr>
              <a:t> </a:t>
            </a:r>
            <a:r>
              <a:rPr sz="3600" spc="-290" dirty="0">
                <a:solidFill>
                  <a:srgbClr val="000000"/>
                </a:solidFill>
              </a:rPr>
              <a:t>B</a:t>
            </a:r>
            <a:r>
              <a:rPr sz="3600" spc="20" dirty="0">
                <a:solidFill>
                  <a:srgbClr val="000000"/>
                </a:solidFill>
              </a:rPr>
              <a:t>U</a:t>
            </a:r>
            <a:r>
              <a:rPr sz="3600" spc="-200" dirty="0">
                <a:solidFill>
                  <a:srgbClr val="000000"/>
                </a:solidFill>
              </a:rPr>
              <a:t>S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-325" dirty="0">
                <a:solidFill>
                  <a:srgbClr val="000000"/>
                </a:solidFill>
              </a:rPr>
              <a:t>E</a:t>
            </a:r>
            <a:r>
              <a:rPr sz="3600" spc="-200" dirty="0">
                <a:solidFill>
                  <a:srgbClr val="000000"/>
                </a:solidFill>
              </a:rPr>
              <a:t>S</a:t>
            </a:r>
            <a:r>
              <a:rPr sz="3600" spc="-45" dirty="0">
                <a:solidFill>
                  <a:srgbClr val="000000"/>
                </a:solidFill>
              </a:rPr>
              <a:t>S</a:t>
            </a:r>
            <a:r>
              <a:rPr sz="3600" spc="-555" dirty="0">
                <a:solidFill>
                  <a:srgbClr val="000000"/>
                </a:solidFill>
              </a:rPr>
              <a:t> </a:t>
            </a:r>
            <a:r>
              <a:rPr sz="3600" spc="-250" dirty="0">
                <a:solidFill>
                  <a:srgbClr val="000000"/>
                </a:solidFill>
              </a:rPr>
              <a:t>F</a:t>
            </a:r>
            <a:r>
              <a:rPr sz="3600" spc="20" dirty="0">
                <a:solidFill>
                  <a:srgbClr val="000000"/>
                </a:solidFill>
              </a:rPr>
              <a:t>U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dirty="0">
                <a:solidFill>
                  <a:srgbClr val="000000"/>
                </a:solidFill>
              </a:rPr>
              <a:t>C</a:t>
            </a:r>
            <a:r>
              <a:rPr sz="3600" spc="-105" dirty="0">
                <a:solidFill>
                  <a:srgbClr val="000000"/>
                </a:solidFill>
              </a:rPr>
              <a:t>T</a:t>
            </a:r>
            <a:r>
              <a:rPr sz="3600" spc="140" dirty="0">
                <a:solidFill>
                  <a:srgbClr val="000000"/>
                </a:solidFill>
              </a:rPr>
              <a:t>I</a:t>
            </a:r>
            <a:r>
              <a:rPr sz="3600" spc="15" dirty="0">
                <a:solidFill>
                  <a:srgbClr val="000000"/>
                </a:solidFill>
              </a:rPr>
              <a:t>O</a:t>
            </a:r>
            <a:r>
              <a:rPr sz="3600" spc="70" dirty="0">
                <a:solidFill>
                  <a:srgbClr val="000000"/>
                </a:solidFill>
              </a:rPr>
              <a:t>N</a:t>
            </a:r>
            <a:r>
              <a:rPr sz="3600" spc="-45" dirty="0">
                <a:solidFill>
                  <a:srgbClr val="000000"/>
                </a:solidFill>
              </a:rPr>
              <a:t>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93776" y="3026664"/>
            <a:ext cx="11151235" cy="2200910"/>
            <a:chOff x="493776" y="3026664"/>
            <a:chExt cx="11151235" cy="2200910"/>
          </a:xfrm>
        </p:grpSpPr>
        <p:sp>
          <p:nvSpPr>
            <p:cNvPr id="4" name="object 4"/>
            <p:cNvSpPr/>
            <p:nvPr/>
          </p:nvSpPr>
          <p:spPr>
            <a:xfrm>
              <a:off x="493776" y="3273552"/>
              <a:ext cx="4114800" cy="1623060"/>
            </a:xfrm>
            <a:custGeom>
              <a:avLst/>
              <a:gdLst/>
              <a:ahLst/>
              <a:cxnLst/>
              <a:rect l="l" t="t" r="r" b="b"/>
              <a:pathLst>
                <a:path w="4114800" h="1623060">
                  <a:moveTo>
                    <a:pt x="0" y="1623060"/>
                  </a:moveTo>
                  <a:lnTo>
                    <a:pt x="397764" y="1623060"/>
                  </a:lnTo>
                </a:path>
                <a:path w="4114800" h="1623060">
                  <a:moveTo>
                    <a:pt x="0" y="1298448"/>
                  </a:moveTo>
                  <a:lnTo>
                    <a:pt x="397764" y="1298448"/>
                  </a:lnTo>
                </a:path>
                <a:path w="4114800" h="1623060">
                  <a:moveTo>
                    <a:pt x="0" y="973836"/>
                  </a:moveTo>
                  <a:lnTo>
                    <a:pt x="397764" y="973836"/>
                  </a:lnTo>
                </a:path>
                <a:path w="4114800" h="1623060">
                  <a:moveTo>
                    <a:pt x="0" y="649224"/>
                  </a:moveTo>
                  <a:lnTo>
                    <a:pt x="397764" y="649224"/>
                  </a:lnTo>
                </a:path>
                <a:path w="4114800" h="1623060">
                  <a:moveTo>
                    <a:pt x="0" y="324612"/>
                  </a:moveTo>
                  <a:lnTo>
                    <a:pt x="397764" y="324612"/>
                  </a:lnTo>
                </a:path>
                <a:path w="4114800" h="1623060">
                  <a:moveTo>
                    <a:pt x="0" y="0"/>
                  </a:moveTo>
                  <a:lnTo>
                    <a:pt x="397764" y="0"/>
                  </a:lnTo>
                </a:path>
                <a:path w="4114800" h="1623060">
                  <a:moveTo>
                    <a:pt x="929639" y="0"/>
                  </a:moveTo>
                  <a:lnTo>
                    <a:pt x="4114800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1540" y="3142488"/>
              <a:ext cx="532130" cy="2080260"/>
            </a:xfrm>
            <a:custGeom>
              <a:avLst/>
              <a:gdLst/>
              <a:ahLst/>
              <a:cxnLst/>
              <a:rect l="l" t="t" r="r" b="b"/>
              <a:pathLst>
                <a:path w="532130" h="2080260">
                  <a:moveTo>
                    <a:pt x="531876" y="0"/>
                  </a:moveTo>
                  <a:lnTo>
                    <a:pt x="0" y="0"/>
                  </a:lnTo>
                  <a:lnTo>
                    <a:pt x="0" y="2080260"/>
                  </a:lnTo>
                  <a:lnTo>
                    <a:pt x="531876" y="2080260"/>
                  </a:lnTo>
                  <a:lnTo>
                    <a:pt x="531876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53768" y="3598164"/>
              <a:ext cx="797560" cy="1298575"/>
            </a:xfrm>
            <a:custGeom>
              <a:avLst/>
              <a:gdLst/>
              <a:ahLst/>
              <a:cxnLst/>
              <a:rect l="l" t="t" r="r" b="b"/>
              <a:pathLst>
                <a:path w="797560" h="1298575">
                  <a:moveTo>
                    <a:pt x="0" y="1298448"/>
                  </a:moveTo>
                  <a:lnTo>
                    <a:pt x="797051" y="1298448"/>
                  </a:lnTo>
                </a:path>
                <a:path w="797560" h="1298575">
                  <a:moveTo>
                    <a:pt x="0" y="973836"/>
                  </a:moveTo>
                  <a:lnTo>
                    <a:pt x="797051" y="973836"/>
                  </a:lnTo>
                </a:path>
                <a:path w="797560" h="1298575">
                  <a:moveTo>
                    <a:pt x="0" y="649224"/>
                  </a:moveTo>
                  <a:lnTo>
                    <a:pt x="797051" y="649224"/>
                  </a:lnTo>
                </a:path>
                <a:path w="797560" h="1298575">
                  <a:moveTo>
                    <a:pt x="0" y="324612"/>
                  </a:moveTo>
                  <a:lnTo>
                    <a:pt x="797051" y="324612"/>
                  </a:lnTo>
                </a:path>
                <a:path w="797560" h="1298575">
                  <a:moveTo>
                    <a:pt x="0" y="0"/>
                  </a:moveTo>
                  <a:lnTo>
                    <a:pt x="797051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50820" y="3351276"/>
              <a:ext cx="530860" cy="1871980"/>
            </a:xfrm>
            <a:custGeom>
              <a:avLst/>
              <a:gdLst/>
              <a:ahLst/>
              <a:cxnLst/>
              <a:rect l="l" t="t" r="r" b="b"/>
              <a:pathLst>
                <a:path w="530860" h="1871979">
                  <a:moveTo>
                    <a:pt x="530352" y="0"/>
                  </a:moveTo>
                  <a:lnTo>
                    <a:pt x="0" y="0"/>
                  </a:lnTo>
                  <a:lnTo>
                    <a:pt x="0" y="1871472"/>
                  </a:lnTo>
                  <a:lnTo>
                    <a:pt x="530352" y="1871472"/>
                  </a:lnTo>
                  <a:lnTo>
                    <a:pt x="530352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13047" y="3273552"/>
              <a:ext cx="4512945" cy="1623060"/>
            </a:xfrm>
            <a:custGeom>
              <a:avLst/>
              <a:gdLst/>
              <a:ahLst/>
              <a:cxnLst/>
              <a:rect l="l" t="t" r="r" b="b"/>
              <a:pathLst>
                <a:path w="4512945" h="1623060">
                  <a:moveTo>
                    <a:pt x="0" y="1623060"/>
                  </a:moveTo>
                  <a:lnTo>
                    <a:pt x="795527" y="1623060"/>
                  </a:lnTo>
                </a:path>
                <a:path w="4512945" h="1623060">
                  <a:moveTo>
                    <a:pt x="0" y="1298448"/>
                  </a:moveTo>
                  <a:lnTo>
                    <a:pt x="795527" y="1298448"/>
                  </a:lnTo>
                </a:path>
                <a:path w="4512945" h="1623060">
                  <a:moveTo>
                    <a:pt x="0" y="973836"/>
                  </a:moveTo>
                  <a:lnTo>
                    <a:pt x="795527" y="973836"/>
                  </a:lnTo>
                </a:path>
                <a:path w="4512945" h="1623060">
                  <a:moveTo>
                    <a:pt x="0" y="649224"/>
                  </a:moveTo>
                  <a:lnTo>
                    <a:pt x="795527" y="649224"/>
                  </a:lnTo>
                </a:path>
                <a:path w="4512945" h="1623060">
                  <a:moveTo>
                    <a:pt x="0" y="324612"/>
                  </a:moveTo>
                  <a:lnTo>
                    <a:pt x="795527" y="324612"/>
                  </a:lnTo>
                </a:path>
                <a:path w="4512945" h="1623060">
                  <a:moveTo>
                    <a:pt x="1327403" y="0"/>
                  </a:moveTo>
                  <a:lnTo>
                    <a:pt x="4512563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08576" y="3078480"/>
              <a:ext cx="532130" cy="2144395"/>
            </a:xfrm>
            <a:custGeom>
              <a:avLst/>
              <a:gdLst/>
              <a:ahLst/>
              <a:cxnLst/>
              <a:rect l="l" t="t" r="r" b="b"/>
              <a:pathLst>
                <a:path w="532129" h="2144395">
                  <a:moveTo>
                    <a:pt x="531876" y="0"/>
                  </a:moveTo>
                  <a:lnTo>
                    <a:pt x="0" y="0"/>
                  </a:lnTo>
                  <a:lnTo>
                    <a:pt x="0" y="2144268"/>
                  </a:lnTo>
                  <a:lnTo>
                    <a:pt x="531876" y="2144268"/>
                  </a:lnTo>
                  <a:lnTo>
                    <a:pt x="531876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0804" y="3598164"/>
              <a:ext cx="797560" cy="1298575"/>
            </a:xfrm>
            <a:custGeom>
              <a:avLst/>
              <a:gdLst/>
              <a:ahLst/>
              <a:cxnLst/>
              <a:rect l="l" t="t" r="r" b="b"/>
              <a:pathLst>
                <a:path w="797560" h="1298575">
                  <a:moveTo>
                    <a:pt x="0" y="1298448"/>
                  </a:moveTo>
                  <a:lnTo>
                    <a:pt x="797051" y="1298448"/>
                  </a:lnTo>
                </a:path>
                <a:path w="797560" h="1298575">
                  <a:moveTo>
                    <a:pt x="0" y="973836"/>
                  </a:moveTo>
                  <a:lnTo>
                    <a:pt x="797051" y="973836"/>
                  </a:lnTo>
                </a:path>
                <a:path w="797560" h="1298575">
                  <a:moveTo>
                    <a:pt x="0" y="649224"/>
                  </a:moveTo>
                  <a:lnTo>
                    <a:pt x="797051" y="649224"/>
                  </a:lnTo>
                </a:path>
                <a:path w="797560" h="1298575">
                  <a:moveTo>
                    <a:pt x="0" y="324612"/>
                  </a:moveTo>
                  <a:lnTo>
                    <a:pt x="797051" y="324612"/>
                  </a:lnTo>
                </a:path>
                <a:path w="797560" h="1298575">
                  <a:moveTo>
                    <a:pt x="0" y="0"/>
                  </a:moveTo>
                  <a:lnTo>
                    <a:pt x="797051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67855" y="3305556"/>
              <a:ext cx="530860" cy="1917700"/>
            </a:xfrm>
            <a:custGeom>
              <a:avLst/>
              <a:gdLst/>
              <a:ahLst/>
              <a:cxnLst/>
              <a:rect l="l" t="t" r="r" b="b"/>
              <a:pathLst>
                <a:path w="530859" h="1917700">
                  <a:moveTo>
                    <a:pt x="530351" y="0"/>
                  </a:moveTo>
                  <a:lnTo>
                    <a:pt x="0" y="0"/>
                  </a:lnTo>
                  <a:lnTo>
                    <a:pt x="0" y="1917192"/>
                  </a:lnTo>
                  <a:lnTo>
                    <a:pt x="530351" y="1917192"/>
                  </a:lnTo>
                  <a:lnTo>
                    <a:pt x="530351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28559" y="3273552"/>
              <a:ext cx="2656840" cy="1623060"/>
            </a:xfrm>
            <a:custGeom>
              <a:avLst/>
              <a:gdLst/>
              <a:ahLst/>
              <a:cxnLst/>
              <a:rect l="l" t="t" r="r" b="b"/>
              <a:pathLst>
                <a:path w="2656840" h="1623060">
                  <a:moveTo>
                    <a:pt x="0" y="1623060"/>
                  </a:moveTo>
                  <a:lnTo>
                    <a:pt x="797051" y="1623060"/>
                  </a:lnTo>
                </a:path>
                <a:path w="2656840" h="1623060">
                  <a:moveTo>
                    <a:pt x="0" y="1298448"/>
                  </a:moveTo>
                  <a:lnTo>
                    <a:pt x="797051" y="1298448"/>
                  </a:lnTo>
                </a:path>
                <a:path w="2656840" h="1623060">
                  <a:moveTo>
                    <a:pt x="0" y="973836"/>
                  </a:moveTo>
                  <a:lnTo>
                    <a:pt x="797051" y="973836"/>
                  </a:lnTo>
                </a:path>
                <a:path w="2656840" h="1623060">
                  <a:moveTo>
                    <a:pt x="0" y="649224"/>
                  </a:moveTo>
                  <a:lnTo>
                    <a:pt x="797051" y="649224"/>
                  </a:lnTo>
                </a:path>
                <a:path w="2656840" h="1623060">
                  <a:moveTo>
                    <a:pt x="0" y="324612"/>
                  </a:moveTo>
                  <a:lnTo>
                    <a:pt x="797051" y="324612"/>
                  </a:lnTo>
                </a:path>
                <a:path w="2656840" h="1623060">
                  <a:moveTo>
                    <a:pt x="1328928" y="0"/>
                  </a:moveTo>
                  <a:lnTo>
                    <a:pt x="2656332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25611" y="3026664"/>
              <a:ext cx="532130" cy="2196465"/>
            </a:xfrm>
            <a:custGeom>
              <a:avLst/>
              <a:gdLst/>
              <a:ahLst/>
              <a:cxnLst/>
              <a:rect l="l" t="t" r="r" b="b"/>
              <a:pathLst>
                <a:path w="532129" h="2196465">
                  <a:moveTo>
                    <a:pt x="531876" y="0"/>
                  </a:moveTo>
                  <a:lnTo>
                    <a:pt x="0" y="0"/>
                  </a:lnTo>
                  <a:lnTo>
                    <a:pt x="0" y="2196084"/>
                  </a:lnTo>
                  <a:lnTo>
                    <a:pt x="531876" y="2196084"/>
                  </a:lnTo>
                  <a:lnTo>
                    <a:pt x="531876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87840" y="3598164"/>
              <a:ext cx="797560" cy="1298575"/>
            </a:xfrm>
            <a:custGeom>
              <a:avLst/>
              <a:gdLst/>
              <a:ahLst/>
              <a:cxnLst/>
              <a:rect l="l" t="t" r="r" b="b"/>
              <a:pathLst>
                <a:path w="797559" h="1298575">
                  <a:moveTo>
                    <a:pt x="0" y="1298448"/>
                  </a:moveTo>
                  <a:lnTo>
                    <a:pt x="797051" y="1298448"/>
                  </a:lnTo>
                </a:path>
                <a:path w="797559" h="1298575">
                  <a:moveTo>
                    <a:pt x="0" y="973836"/>
                  </a:moveTo>
                  <a:lnTo>
                    <a:pt x="797051" y="973836"/>
                  </a:lnTo>
                </a:path>
                <a:path w="797559" h="1298575">
                  <a:moveTo>
                    <a:pt x="0" y="649224"/>
                  </a:moveTo>
                  <a:lnTo>
                    <a:pt x="797051" y="649224"/>
                  </a:lnTo>
                </a:path>
                <a:path w="797559" h="1298575">
                  <a:moveTo>
                    <a:pt x="0" y="324612"/>
                  </a:moveTo>
                  <a:lnTo>
                    <a:pt x="797051" y="324612"/>
                  </a:lnTo>
                </a:path>
                <a:path w="797559" h="1298575">
                  <a:moveTo>
                    <a:pt x="0" y="0"/>
                  </a:moveTo>
                  <a:lnTo>
                    <a:pt x="797051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84892" y="3201924"/>
              <a:ext cx="530860" cy="2021205"/>
            </a:xfrm>
            <a:custGeom>
              <a:avLst/>
              <a:gdLst/>
              <a:ahLst/>
              <a:cxnLst/>
              <a:rect l="l" t="t" r="r" b="b"/>
              <a:pathLst>
                <a:path w="530859" h="2021204">
                  <a:moveTo>
                    <a:pt x="530351" y="0"/>
                  </a:moveTo>
                  <a:lnTo>
                    <a:pt x="0" y="0"/>
                  </a:lnTo>
                  <a:lnTo>
                    <a:pt x="0" y="2020824"/>
                  </a:lnTo>
                  <a:lnTo>
                    <a:pt x="530351" y="2020824"/>
                  </a:lnTo>
                  <a:lnTo>
                    <a:pt x="530351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23416" y="3285743"/>
              <a:ext cx="7964805" cy="1937385"/>
            </a:xfrm>
            <a:custGeom>
              <a:avLst/>
              <a:gdLst/>
              <a:ahLst/>
              <a:cxnLst/>
              <a:rect l="l" t="t" r="r" b="b"/>
              <a:pathLst>
                <a:path w="7964805" h="1937385">
                  <a:moveTo>
                    <a:pt x="530352" y="0"/>
                  </a:moveTo>
                  <a:lnTo>
                    <a:pt x="0" y="0"/>
                  </a:lnTo>
                  <a:lnTo>
                    <a:pt x="0" y="1937016"/>
                  </a:lnTo>
                  <a:lnTo>
                    <a:pt x="530352" y="1937016"/>
                  </a:lnTo>
                  <a:lnTo>
                    <a:pt x="530352" y="0"/>
                  </a:lnTo>
                  <a:close/>
                </a:path>
                <a:path w="7964805" h="1937385">
                  <a:moveTo>
                    <a:pt x="2389632" y="91440"/>
                  </a:moveTo>
                  <a:lnTo>
                    <a:pt x="1857756" y="91440"/>
                  </a:lnTo>
                  <a:lnTo>
                    <a:pt x="1857756" y="1937016"/>
                  </a:lnTo>
                  <a:lnTo>
                    <a:pt x="2389632" y="1937016"/>
                  </a:lnTo>
                  <a:lnTo>
                    <a:pt x="2389632" y="91440"/>
                  </a:lnTo>
                  <a:close/>
                </a:path>
                <a:path w="7964805" h="1937385">
                  <a:moveTo>
                    <a:pt x="4247388" y="39624"/>
                  </a:moveTo>
                  <a:lnTo>
                    <a:pt x="3717036" y="39624"/>
                  </a:lnTo>
                  <a:lnTo>
                    <a:pt x="3717036" y="1937016"/>
                  </a:lnTo>
                  <a:lnTo>
                    <a:pt x="4247388" y="1937016"/>
                  </a:lnTo>
                  <a:lnTo>
                    <a:pt x="4247388" y="39624"/>
                  </a:lnTo>
                  <a:close/>
                </a:path>
                <a:path w="7964805" h="1937385">
                  <a:moveTo>
                    <a:pt x="6105144" y="71628"/>
                  </a:moveTo>
                  <a:lnTo>
                    <a:pt x="5574792" y="71628"/>
                  </a:lnTo>
                  <a:lnTo>
                    <a:pt x="5574792" y="1937016"/>
                  </a:lnTo>
                  <a:lnTo>
                    <a:pt x="6105144" y="1937016"/>
                  </a:lnTo>
                  <a:lnTo>
                    <a:pt x="6105144" y="71628"/>
                  </a:lnTo>
                  <a:close/>
                </a:path>
                <a:path w="7964805" h="1937385">
                  <a:moveTo>
                    <a:pt x="7964424" y="51816"/>
                  </a:moveTo>
                  <a:lnTo>
                    <a:pt x="7434072" y="51816"/>
                  </a:lnTo>
                  <a:lnTo>
                    <a:pt x="7434072" y="1937016"/>
                  </a:lnTo>
                  <a:lnTo>
                    <a:pt x="7964424" y="1937016"/>
                  </a:lnTo>
                  <a:lnTo>
                    <a:pt x="7964424" y="51816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45595" y="3598164"/>
              <a:ext cx="399415" cy="1298575"/>
            </a:xfrm>
            <a:custGeom>
              <a:avLst/>
              <a:gdLst/>
              <a:ahLst/>
              <a:cxnLst/>
              <a:rect l="l" t="t" r="r" b="b"/>
              <a:pathLst>
                <a:path w="399415" h="1298575">
                  <a:moveTo>
                    <a:pt x="0" y="1298448"/>
                  </a:moveTo>
                  <a:lnTo>
                    <a:pt x="399287" y="1298448"/>
                  </a:lnTo>
                </a:path>
                <a:path w="399415" h="1298575">
                  <a:moveTo>
                    <a:pt x="0" y="973836"/>
                  </a:moveTo>
                  <a:lnTo>
                    <a:pt x="399287" y="973836"/>
                  </a:lnTo>
                </a:path>
                <a:path w="399415" h="1298575">
                  <a:moveTo>
                    <a:pt x="0" y="649224"/>
                  </a:moveTo>
                  <a:lnTo>
                    <a:pt x="399287" y="649224"/>
                  </a:lnTo>
                </a:path>
                <a:path w="399415" h="1298575">
                  <a:moveTo>
                    <a:pt x="0" y="324612"/>
                  </a:moveTo>
                  <a:lnTo>
                    <a:pt x="399287" y="324612"/>
                  </a:lnTo>
                </a:path>
                <a:path w="399415" h="1298575">
                  <a:moveTo>
                    <a:pt x="0" y="0"/>
                  </a:moveTo>
                  <a:lnTo>
                    <a:pt x="399287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15244" y="3221736"/>
              <a:ext cx="530860" cy="2001520"/>
            </a:xfrm>
            <a:custGeom>
              <a:avLst/>
              <a:gdLst/>
              <a:ahLst/>
              <a:cxnLst/>
              <a:rect l="l" t="t" r="r" b="b"/>
              <a:pathLst>
                <a:path w="530859" h="2001520">
                  <a:moveTo>
                    <a:pt x="530351" y="0"/>
                  </a:moveTo>
                  <a:lnTo>
                    <a:pt x="0" y="0"/>
                  </a:lnTo>
                  <a:lnTo>
                    <a:pt x="0" y="2001012"/>
                  </a:lnTo>
                  <a:lnTo>
                    <a:pt x="530351" y="2001012"/>
                  </a:lnTo>
                  <a:lnTo>
                    <a:pt x="530351" y="0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3776" y="5222748"/>
              <a:ext cx="11151235" cy="0"/>
            </a:xfrm>
            <a:custGeom>
              <a:avLst/>
              <a:gdLst/>
              <a:ahLst/>
              <a:cxnLst/>
              <a:rect l="l" t="t" r="r" b="b"/>
              <a:pathLst>
                <a:path w="11151235">
                  <a:moveTo>
                    <a:pt x="0" y="0"/>
                  </a:moveTo>
                  <a:lnTo>
                    <a:pt x="1115110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93776" y="2947416"/>
            <a:ext cx="11151235" cy="0"/>
          </a:xfrm>
          <a:custGeom>
            <a:avLst/>
            <a:gdLst/>
            <a:ahLst/>
            <a:cxnLst/>
            <a:rect l="l" t="t" r="r" b="b"/>
            <a:pathLst>
              <a:path w="11151235">
                <a:moveTo>
                  <a:pt x="0" y="0"/>
                </a:moveTo>
                <a:lnTo>
                  <a:pt x="1115110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17854" y="2888360"/>
            <a:ext cx="478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62</a:t>
            </a:r>
            <a:r>
              <a:rPr sz="12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,</a:t>
            </a:r>
            <a:r>
              <a:rPr sz="1200" spc="155" dirty="0">
                <a:solidFill>
                  <a:srgbClr val="404040"/>
                </a:solidFill>
                <a:latin typeface="Microsoft Sans Serif"/>
                <a:cs typeface="Microsoft Sans Serif"/>
              </a:rPr>
              <a:t>0</a:t>
            </a:r>
            <a:r>
              <a:rPr sz="12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79522" y="3096514"/>
            <a:ext cx="4718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58,8%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30673" y="2823464"/>
            <a:ext cx="4864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0" dirty="0">
                <a:solidFill>
                  <a:srgbClr val="404040"/>
                </a:solidFill>
                <a:latin typeface="Microsoft Sans Serif"/>
                <a:cs typeface="Microsoft Sans Serif"/>
              </a:rPr>
              <a:t>63</a:t>
            </a:r>
            <a:r>
              <a:rPr sz="12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,</a:t>
            </a:r>
            <a:r>
              <a:rPr sz="1200" spc="155" dirty="0">
                <a:solidFill>
                  <a:srgbClr val="404040"/>
                </a:solidFill>
                <a:latin typeface="Microsoft Sans Serif"/>
                <a:cs typeface="Microsoft Sans Serif"/>
              </a:rPr>
              <a:t>0</a:t>
            </a:r>
            <a:r>
              <a:rPr sz="12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98463" y="3050794"/>
            <a:ext cx="469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59</a:t>
            </a:r>
            <a:r>
              <a:rPr sz="12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,</a:t>
            </a:r>
            <a:r>
              <a:rPr sz="12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5%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54059" y="2811017"/>
            <a:ext cx="475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0" dirty="0">
                <a:solidFill>
                  <a:srgbClr val="404040"/>
                </a:solidFill>
                <a:latin typeface="Microsoft Sans Serif"/>
                <a:cs typeface="Microsoft Sans Serif"/>
              </a:rPr>
              <a:t>63</a:t>
            </a:r>
            <a:r>
              <a:rPr sz="12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,</a:t>
            </a:r>
            <a:r>
              <a:rPr sz="12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8%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244708" y="2946908"/>
            <a:ext cx="4121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61</a:t>
            </a:r>
            <a:r>
              <a:rPr sz="12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,</a:t>
            </a:r>
            <a:r>
              <a:rPr sz="1200" spc="-145" dirty="0">
                <a:solidFill>
                  <a:srgbClr val="404040"/>
                </a:solidFill>
                <a:latin typeface="Microsoft Sans Serif"/>
                <a:cs typeface="Microsoft Sans Serif"/>
              </a:rPr>
              <a:t>1%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52117" y="3031363"/>
            <a:ext cx="473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59</a:t>
            </a:r>
            <a:r>
              <a:rPr sz="12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,</a:t>
            </a:r>
            <a:r>
              <a:rPr sz="12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8%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10509" y="3122421"/>
            <a:ext cx="473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58,4%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72583" y="3118230"/>
            <a:ext cx="465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59</a:t>
            </a:r>
            <a:r>
              <a:rPr sz="12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,</a:t>
            </a:r>
            <a:r>
              <a:rPr sz="12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2</a:t>
            </a:r>
            <a:r>
              <a:rPr sz="12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34276" y="3102990"/>
            <a:ext cx="459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Microsoft Sans Serif"/>
                <a:cs typeface="Microsoft Sans Serif"/>
              </a:rPr>
              <a:t>58,7%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880729" y="3107182"/>
            <a:ext cx="483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59</a:t>
            </a:r>
            <a:r>
              <a:rPr sz="12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,</a:t>
            </a:r>
            <a:r>
              <a:rPr sz="1200" spc="155" dirty="0">
                <a:solidFill>
                  <a:srgbClr val="404040"/>
                </a:solidFill>
                <a:latin typeface="Microsoft Sans Serif"/>
                <a:cs typeface="Microsoft Sans Serif"/>
              </a:rPr>
              <a:t>0</a:t>
            </a:r>
            <a:r>
              <a:rPr sz="12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737850" y="2966465"/>
            <a:ext cx="9569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3610" algn="l"/>
              </a:tabLst>
            </a:pPr>
            <a:r>
              <a:rPr sz="12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60,8%</a:t>
            </a:r>
            <a:r>
              <a:rPr sz="1200" spc="-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200" u="sng" spc="-5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2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Microsoft Sans Serif"/>
                <a:cs typeface="Microsoft Sans Serif"/>
              </a:rPr>
              <a:t>	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5668" y="5319141"/>
            <a:ext cx="1555750" cy="4508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84505" marR="5080" indent="-472440">
              <a:lnSpc>
                <a:spcPts val="1660"/>
              </a:lnSpc>
              <a:spcBef>
                <a:spcPts val="175"/>
              </a:spcBef>
            </a:pPr>
            <a:r>
              <a:rPr sz="1400" spc="65" dirty="0">
                <a:solidFill>
                  <a:srgbClr val="585858"/>
                </a:solidFill>
                <a:latin typeface="Microsoft Sans Serif"/>
                <a:cs typeface="Microsoft Sans Serif"/>
              </a:rPr>
              <a:t>Product</a:t>
            </a:r>
            <a:r>
              <a:rPr sz="1400" spc="-3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&amp;</a:t>
            </a:r>
            <a:r>
              <a:rPr sz="1400" spc="-2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Service </a:t>
            </a:r>
            <a:r>
              <a:rPr sz="1400" spc="-35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Microsoft Sans Serif"/>
                <a:cs typeface="Microsoft Sans Serif"/>
              </a:rPr>
              <a:t>Design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13735" y="5319141"/>
            <a:ext cx="1136015" cy="4508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93345" marR="5080" indent="-81280">
              <a:lnSpc>
                <a:spcPts val="1660"/>
              </a:lnSpc>
              <a:spcBef>
                <a:spcPts val="175"/>
              </a:spcBef>
            </a:pPr>
            <a:r>
              <a:rPr sz="1400" spc="65" dirty="0">
                <a:solidFill>
                  <a:srgbClr val="585858"/>
                </a:solidFill>
                <a:latin typeface="Microsoft Sans Serif"/>
                <a:cs typeface="Microsoft Sans Serif"/>
              </a:rPr>
              <a:t>Production</a:t>
            </a:r>
            <a:r>
              <a:rPr sz="1400" spc="-6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&amp; </a:t>
            </a:r>
            <a:r>
              <a:rPr sz="1400" spc="-36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585858"/>
                </a:solidFill>
                <a:latin typeface="Microsoft Sans Serif"/>
                <a:cs typeface="Microsoft Sans Serif"/>
              </a:rPr>
              <a:t>Operations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75226" y="5319141"/>
            <a:ext cx="1330960" cy="4508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85750" marR="5080" indent="-273050">
              <a:lnSpc>
                <a:spcPts val="1660"/>
              </a:lnSpc>
              <a:spcBef>
                <a:spcPts val="175"/>
              </a:spcBef>
            </a:pPr>
            <a:r>
              <a:rPr sz="1400" spc="60" dirty="0">
                <a:solidFill>
                  <a:srgbClr val="585858"/>
                </a:solidFill>
                <a:latin typeface="Microsoft Sans Serif"/>
                <a:cs typeface="Microsoft Sans Serif"/>
              </a:rPr>
              <a:t>Supply</a:t>
            </a:r>
            <a:r>
              <a:rPr sz="1400" spc="-3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Chain</a:t>
            </a:r>
            <a:r>
              <a:rPr sz="1400" spc="-4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&amp; </a:t>
            </a:r>
            <a:r>
              <a:rPr sz="1400" spc="-36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400" spc="55" dirty="0">
                <a:solidFill>
                  <a:srgbClr val="585858"/>
                </a:solidFill>
                <a:latin typeface="Microsoft Sans Serif"/>
                <a:cs typeface="Microsoft Sans Serif"/>
              </a:rPr>
              <a:t>Logistics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28969" y="5319141"/>
            <a:ext cx="1541145" cy="4508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51484" marR="5080" indent="-439420">
              <a:lnSpc>
                <a:spcPts val="1660"/>
              </a:lnSpc>
              <a:spcBef>
                <a:spcPts val="175"/>
              </a:spcBef>
            </a:pPr>
            <a:r>
              <a:rPr sz="14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Sales</a:t>
            </a:r>
            <a:r>
              <a:rPr sz="1400" spc="-4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&amp;</a:t>
            </a:r>
            <a:r>
              <a:rPr sz="1400" spc="-2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Aftersales </a:t>
            </a:r>
            <a:r>
              <a:rPr sz="1400" spc="-36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Service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88197" y="5319141"/>
            <a:ext cx="1339850" cy="4508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16230" marR="5080" indent="-304165">
              <a:lnSpc>
                <a:spcPts val="1660"/>
              </a:lnSpc>
              <a:spcBef>
                <a:spcPts val="175"/>
              </a:spcBef>
            </a:pPr>
            <a:r>
              <a:rPr sz="14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Dig</a:t>
            </a:r>
            <a:r>
              <a:rPr sz="1400" spc="85" dirty="0">
                <a:solidFill>
                  <a:srgbClr val="585858"/>
                </a:solidFill>
                <a:latin typeface="Microsoft Sans Serif"/>
                <a:cs typeface="Microsoft Sans Serif"/>
              </a:rPr>
              <a:t>ital</a:t>
            </a:r>
            <a:r>
              <a:rPr sz="1400" spc="65" dirty="0">
                <a:solidFill>
                  <a:srgbClr val="585858"/>
                </a:solidFill>
                <a:latin typeface="Microsoft Sans Serif"/>
                <a:cs typeface="Microsoft Sans Serif"/>
              </a:rPr>
              <a:t>/</a:t>
            </a:r>
            <a:r>
              <a:rPr sz="1400" spc="-100" dirty="0">
                <a:solidFill>
                  <a:srgbClr val="585858"/>
                </a:solidFill>
                <a:latin typeface="Microsoft Sans Serif"/>
                <a:cs typeface="Microsoft Sans Serif"/>
              </a:rPr>
              <a:t>P</a:t>
            </a:r>
            <a:r>
              <a:rPr sz="1400" spc="70" dirty="0">
                <a:solidFill>
                  <a:srgbClr val="585858"/>
                </a:solidFill>
                <a:latin typeface="Microsoft Sans Serif"/>
                <a:cs typeface="Microsoft Sans Serif"/>
              </a:rPr>
              <a:t>h</a:t>
            </a:r>
            <a:r>
              <a:rPr sz="1400" spc="25" dirty="0">
                <a:solidFill>
                  <a:srgbClr val="585858"/>
                </a:solidFill>
                <a:latin typeface="Microsoft Sans Serif"/>
                <a:cs typeface="Microsoft Sans Serif"/>
              </a:rPr>
              <a:t>y</a:t>
            </a:r>
            <a:r>
              <a:rPr sz="14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s</a:t>
            </a:r>
            <a:r>
              <a:rPr sz="14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ical  </a:t>
            </a:r>
            <a:r>
              <a:rPr sz="1400" spc="60" dirty="0">
                <a:solidFill>
                  <a:srgbClr val="585858"/>
                </a:solidFill>
                <a:latin typeface="Microsoft Sans Serif"/>
                <a:cs typeface="Microsoft Sans Serif"/>
              </a:rPr>
              <a:t>Security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163682" y="5319141"/>
            <a:ext cx="1106170" cy="6623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-635" algn="ctr">
              <a:lnSpc>
                <a:spcPts val="1660"/>
              </a:lnSpc>
              <a:spcBef>
                <a:spcPts val="175"/>
              </a:spcBef>
            </a:pPr>
            <a:r>
              <a:rPr sz="1400" spc="60" dirty="0">
                <a:solidFill>
                  <a:srgbClr val="585858"/>
                </a:solidFill>
                <a:latin typeface="Microsoft Sans Serif"/>
                <a:cs typeface="Microsoft Sans Serif"/>
              </a:rPr>
              <a:t>Continuous </a:t>
            </a:r>
            <a:r>
              <a:rPr sz="1400" spc="65" dirty="0">
                <a:solidFill>
                  <a:srgbClr val="585858"/>
                </a:solidFill>
                <a:latin typeface="Microsoft Sans Serif"/>
                <a:cs typeface="Microsoft Sans Serif"/>
              </a:rPr>
              <a:t> Customer </a:t>
            </a:r>
            <a:r>
              <a:rPr sz="1400" spc="7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400" spc="-135" dirty="0">
                <a:solidFill>
                  <a:srgbClr val="585858"/>
                </a:solidFill>
                <a:latin typeface="Microsoft Sans Serif"/>
                <a:cs typeface="Microsoft Sans Serif"/>
              </a:rPr>
              <a:t>E</a:t>
            </a:r>
            <a:r>
              <a:rPr sz="1400" spc="80" dirty="0">
                <a:solidFill>
                  <a:srgbClr val="585858"/>
                </a:solidFill>
                <a:latin typeface="Microsoft Sans Serif"/>
                <a:cs typeface="Microsoft Sans Serif"/>
              </a:rPr>
              <a:t>n</a:t>
            </a:r>
            <a:r>
              <a:rPr sz="1400" spc="105" dirty="0">
                <a:solidFill>
                  <a:srgbClr val="585858"/>
                </a:solidFill>
                <a:latin typeface="Microsoft Sans Serif"/>
                <a:cs typeface="Microsoft Sans Serif"/>
              </a:rPr>
              <a:t>g</a:t>
            </a:r>
            <a:r>
              <a:rPr sz="14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a</a:t>
            </a:r>
            <a:r>
              <a:rPr sz="1400" spc="105" dirty="0">
                <a:solidFill>
                  <a:srgbClr val="585858"/>
                </a:solidFill>
                <a:latin typeface="Microsoft Sans Serif"/>
                <a:cs typeface="Microsoft Sans Serif"/>
              </a:rPr>
              <a:t>g</a:t>
            </a:r>
            <a:r>
              <a:rPr sz="1400" spc="65" dirty="0">
                <a:solidFill>
                  <a:srgbClr val="585858"/>
                </a:solidFill>
                <a:latin typeface="Microsoft Sans Serif"/>
                <a:cs typeface="Microsoft Sans Serif"/>
              </a:rPr>
              <a:t>e</a:t>
            </a:r>
            <a:r>
              <a:rPr sz="1400" spc="85" dirty="0">
                <a:solidFill>
                  <a:srgbClr val="585858"/>
                </a:solidFill>
                <a:latin typeface="Microsoft Sans Serif"/>
                <a:cs typeface="Microsoft Sans Serif"/>
              </a:rPr>
              <a:t>m</a:t>
            </a:r>
            <a:r>
              <a:rPr sz="1400" spc="75" dirty="0">
                <a:solidFill>
                  <a:srgbClr val="585858"/>
                </a:solidFill>
                <a:latin typeface="Microsoft Sans Serif"/>
                <a:cs typeface="Microsoft Sans Serif"/>
              </a:rPr>
              <a:t>ent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475732" y="605942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0" y="0"/>
                </a:lnTo>
                <a:lnTo>
                  <a:pt x="0" y="94487"/>
                </a:lnTo>
                <a:lnTo>
                  <a:pt x="94487" y="94487"/>
                </a:lnTo>
                <a:lnTo>
                  <a:pt x="94487" y="0"/>
                </a:lnTo>
                <a:close/>
              </a:path>
            </a:pathLst>
          </a:custGeom>
          <a:solidFill>
            <a:srgbClr val="750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52716" y="605942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488" y="0"/>
                </a:moveTo>
                <a:lnTo>
                  <a:pt x="0" y="0"/>
                </a:lnTo>
                <a:lnTo>
                  <a:pt x="0" y="94487"/>
                </a:lnTo>
                <a:lnTo>
                  <a:pt x="94488" y="94487"/>
                </a:lnTo>
                <a:lnTo>
                  <a:pt x="94488" y="0"/>
                </a:lnTo>
                <a:close/>
              </a:path>
            </a:pathLst>
          </a:custGeom>
          <a:solidFill>
            <a:srgbClr val="00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95122" y="5975096"/>
            <a:ext cx="10287635" cy="52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18430">
              <a:lnSpc>
                <a:spcPct val="100000"/>
              </a:lnSpc>
              <a:spcBef>
                <a:spcPts val="100"/>
              </a:spcBef>
              <a:tabLst>
                <a:tab pos="6995159" algn="l"/>
              </a:tabLst>
            </a:pPr>
            <a:r>
              <a:rPr sz="1400" spc="75" dirty="0">
                <a:solidFill>
                  <a:srgbClr val="585858"/>
                </a:solidFill>
                <a:latin typeface="Microsoft Sans Serif"/>
                <a:cs typeface="Microsoft Sans Serif"/>
              </a:rPr>
              <a:t>Automotive</a:t>
            </a:r>
            <a:r>
              <a:rPr sz="14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- </a:t>
            </a:r>
            <a:r>
              <a:rPr sz="1400" spc="-40" dirty="0">
                <a:solidFill>
                  <a:srgbClr val="585858"/>
                </a:solidFill>
                <a:latin typeface="Microsoft Sans Serif"/>
                <a:cs typeface="Microsoft Sans Serif"/>
              </a:rPr>
              <a:t>OES	</a:t>
            </a:r>
            <a:r>
              <a:rPr sz="14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Cross-Industry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050" spc="45" dirty="0">
                <a:solidFill>
                  <a:srgbClr val="363636"/>
                </a:solidFill>
                <a:latin typeface="Microsoft Sans Serif"/>
                <a:cs typeface="Microsoft Sans Serif"/>
              </a:rPr>
              <a:t>*</a:t>
            </a:r>
            <a:r>
              <a:rPr sz="1050" spc="-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50" dirty="0">
                <a:solidFill>
                  <a:srgbClr val="363636"/>
                </a:solidFill>
                <a:latin typeface="Microsoft Sans Serif"/>
                <a:cs typeface="Microsoft Sans Serif"/>
              </a:rPr>
              <a:t>“scaling</a:t>
            </a:r>
            <a:r>
              <a:rPr sz="1050" spc="-2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55" dirty="0">
                <a:solidFill>
                  <a:srgbClr val="363636"/>
                </a:solidFill>
                <a:latin typeface="Microsoft Sans Serif"/>
                <a:cs typeface="Microsoft Sans Serif"/>
              </a:rPr>
              <a:t>intensity”</a:t>
            </a:r>
            <a:r>
              <a:rPr sz="1050" spc="-3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-90" dirty="0">
                <a:solidFill>
                  <a:srgbClr val="363636"/>
                </a:solidFill>
                <a:latin typeface="Microsoft Sans Serif"/>
                <a:cs typeface="Microsoft Sans Serif"/>
              </a:rPr>
              <a:t>=</a:t>
            </a:r>
            <a:r>
              <a:rPr sz="105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45" dirty="0">
                <a:solidFill>
                  <a:srgbClr val="363636"/>
                </a:solidFill>
                <a:latin typeface="Microsoft Sans Serif"/>
                <a:cs typeface="Microsoft Sans Serif"/>
              </a:rPr>
              <a:t>ratio</a:t>
            </a:r>
            <a:r>
              <a:rPr sz="105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75" dirty="0">
                <a:solidFill>
                  <a:srgbClr val="363636"/>
                </a:solidFill>
                <a:latin typeface="Microsoft Sans Serif"/>
                <a:cs typeface="Microsoft Sans Serif"/>
              </a:rPr>
              <a:t>of</a:t>
            </a:r>
            <a:r>
              <a:rPr sz="1050" spc="-1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35" dirty="0">
                <a:solidFill>
                  <a:srgbClr val="363636"/>
                </a:solidFill>
                <a:latin typeface="Microsoft Sans Serif"/>
                <a:cs typeface="Microsoft Sans Serif"/>
              </a:rPr>
              <a:t>avg.</a:t>
            </a:r>
            <a:r>
              <a:rPr sz="105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60" dirty="0">
                <a:solidFill>
                  <a:srgbClr val="363636"/>
                </a:solidFill>
                <a:latin typeface="Microsoft Sans Serif"/>
                <a:cs typeface="Microsoft Sans Serif"/>
              </a:rPr>
              <a:t>number</a:t>
            </a:r>
            <a:r>
              <a:rPr sz="1050" spc="-1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75" dirty="0">
                <a:solidFill>
                  <a:srgbClr val="363636"/>
                </a:solidFill>
                <a:latin typeface="Microsoft Sans Serif"/>
                <a:cs typeface="Microsoft Sans Serif"/>
              </a:rPr>
              <a:t>of</a:t>
            </a:r>
            <a:r>
              <a:rPr sz="105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70" dirty="0">
                <a:solidFill>
                  <a:srgbClr val="363636"/>
                </a:solidFill>
                <a:latin typeface="Microsoft Sans Serif"/>
                <a:cs typeface="Microsoft Sans Serif"/>
              </a:rPr>
              <a:t>proof</a:t>
            </a:r>
            <a:r>
              <a:rPr sz="105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75" dirty="0">
                <a:solidFill>
                  <a:srgbClr val="363636"/>
                </a:solidFill>
                <a:latin typeface="Microsoft Sans Serif"/>
                <a:cs typeface="Microsoft Sans Serif"/>
              </a:rPr>
              <a:t>of</a:t>
            </a:r>
            <a:r>
              <a:rPr sz="105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60" dirty="0">
                <a:solidFill>
                  <a:srgbClr val="363636"/>
                </a:solidFill>
                <a:latin typeface="Microsoft Sans Serif"/>
                <a:cs typeface="Microsoft Sans Serif"/>
              </a:rPr>
              <a:t>concepts</a:t>
            </a:r>
            <a:r>
              <a:rPr sz="105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scaled</a:t>
            </a:r>
            <a:r>
              <a:rPr sz="1050" spc="-2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75" dirty="0">
                <a:solidFill>
                  <a:srgbClr val="363636"/>
                </a:solidFill>
                <a:latin typeface="Microsoft Sans Serif"/>
                <a:cs typeface="Microsoft Sans Serif"/>
              </a:rPr>
              <a:t>to</a:t>
            </a:r>
            <a:r>
              <a:rPr sz="1050" spc="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35" dirty="0">
                <a:solidFill>
                  <a:srgbClr val="363636"/>
                </a:solidFill>
                <a:latin typeface="Microsoft Sans Serif"/>
                <a:cs typeface="Microsoft Sans Serif"/>
              </a:rPr>
              <a:t>avg.</a:t>
            </a:r>
            <a:r>
              <a:rPr sz="105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60" dirty="0">
                <a:solidFill>
                  <a:srgbClr val="363636"/>
                </a:solidFill>
                <a:latin typeface="Microsoft Sans Serif"/>
                <a:cs typeface="Microsoft Sans Serif"/>
              </a:rPr>
              <a:t>number</a:t>
            </a:r>
            <a:r>
              <a:rPr sz="1050" spc="-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50" dirty="0">
                <a:solidFill>
                  <a:srgbClr val="363636"/>
                </a:solidFill>
                <a:latin typeface="Microsoft Sans Serif"/>
                <a:cs typeface="Microsoft Sans Serif"/>
              </a:rPr>
              <a:t>initiated</a:t>
            </a:r>
            <a:r>
              <a:rPr sz="1050" spc="-2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45" dirty="0">
                <a:solidFill>
                  <a:srgbClr val="363636"/>
                </a:solidFill>
                <a:latin typeface="Microsoft Sans Serif"/>
                <a:cs typeface="Microsoft Sans Serif"/>
              </a:rPr>
              <a:t>in</a:t>
            </a:r>
            <a:r>
              <a:rPr sz="105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each</a:t>
            </a:r>
            <a:r>
              <a:rPr sz="1050" spc="-2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25" dirty="0">
                <a:solidFill>
                  <a:srgbClr val="363636"/>
                </a:solidFill>
                <a:latin typeface="Microsoft Sans Serif"/>
                <a:cs typeface="Microsoft Sans Serif"/>
              </a:rPr>
              <a:t>business</a:t>
            </a:r>
            <a:r>
              <a:rPr sz="1050" spc="-1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60" dirty="0">
                <a:solidFill>
                  <a:srgbClr val="363636"/>
                </a:solidFill>
                <a:latin typeface="Microsoft Sans Serif"/>
                <a:cs typeface="Microsoft Sans Serif"/>
              </a:rPr>
              <a:t>function,</a:t>
            </a:r>
            <a:r>
              <a:rPr sz="1050" spc="2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30" dirty="0">
                <a:solidFill>
                  <a:srgbClr val="363636"/>
                </a:solidFill>
                <a:latin typeface="Microsoft Sans Serif"/>
                <a:cs typeface="Microsoft Sans Serif"/>
              </a:rPr>
              <a:t>across</a:t>
            </a:r>
            <a:r>
              <a:rPr sz="1050" spc="-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50" dirty="0">
                <a:solidFill>
                  <a:srgbClr val="363636"/>
                </a:solidFill>
                <a:latin typeface="Microsoft Sans Serif"/>
                <a:cs typeface="Microsoft Sans Serif"/>
              </a:rPr>
              <a:t>discrete</a:t>
            </a:r>
            <a:r>
              <a:rPr sz="105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50" dirty="0">
                <a:solidFill>
                  <a:srgbClr val="363636"/>
                </a:solidFill>
                <a:latin typeface="Microsoft Sans Serif"/>
                <a:cs typeface="Microsoft Sans Serif"/>
              </a:rPr>
              <a:t>and</a:t>
            </a:r>
            <a:r>
              <a:rPr sz="1050" spc="-1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process</a:t>
            </a:r>
            <a:r>
              <a:rPr sz="105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1050" spc="35" dirty="0">
                <a:solidFill>
                  <a:srgbClr val="363636"/>
                </a:solidFill>
                <a:latin typeface="Microsoft Sans Serif"/>
                <a:cs typeface="Microsoft Sans Serif"/>
              </a:rPr>
              <a:t>industries.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048368" y="6547281"/>
            <a:ext cx="244983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900" spc="30" dirty="0">
                <a:solidFill>
                  <a:srgbClr val="363636"/>
                </a:solidFill>
                <a:latin typeface="Microsoft Sans Serif"/>
                <a:cs typeface="Microsoft Sans Serif"/>
              </a:rPr>
              <a:t>Source:</a:t>
            </a:r>
            <a:r>
              <a:rPr sz="900" spc="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Accenture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2019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Industry</a:t>
            </a:r>
            <a:r>
              <a:rPr sz="90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X.0</a:t>
            </a:r>
            <a:r>
              <a:rPr sz="90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20" dirty="0">
                <a:solidFill>
                  <a:srgbClr val="363636"/>
                </a:solidFill>
                <a:latin typeface="Microsoft Sans Serif"/>
                <a:cs typeface="Microsoft Sans Serif"/>
              </a:rPr>
              <a:t>Survey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115"/>
              </a:lnSpc>
            </a:pPr>
            <a:fld id="{81D60167-4931-47E6-BA6A-407CBD079E47}" type="slidenum">
              <a:rPr spc="70" dirty="0"/>
              <a:t>7</a:t>
            </a:fld>
            <a:endParaRPr spc="70" dirty="0"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399389" y="1633169"/>
            <a:ext cx="11116310" cy="108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Automotive</a:t>
            </a:r>
            <a:r>
              <a:rPr sz="1800" b="1" spc="-12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7500C0"/>
                </a:solidFill>
                <a:latin typeface="Arial"/>
                <a:cs typeface="Arial"/>
              </a:rPr>
              <a:t>–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500C0"/>
                </a:solidFill>
                <a:latin typeface="Arial"/>
                <a:cs typeface="Arial"/>
              </a:rPr>
              <a:t>OES</a:t>
            </a:r>
            <a:r>
              <a:rPr sz="1800" b="1" spc="-15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7500C0"/>
                </a:solidFill>
                <a:latin typeface="Arial"/>
                <a:cs typeface="Arial"/>
              </a:rPr>
              <a:t>manufacturers</a:t>
            </a:r>
            <a:r>
              <a:rPr sz="1800" b="1" spc="-17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7500C0"/>
                </a:solidFill>
                <a:latin typeface="Arial"/>
                <a:cs typeface="Arial"/>
              </a:rPr>
              <a:t>are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7500C0"/>
                </a:solidFill>
                <a:latin typeface="Arial"/>
                <a:cs typeface="Arial"/>
              </a:rPr>
              <a:t>almost</a:t>
            </a:r>
            <a:r>
              <a:rPr sz="1800" b="1" spc="-13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evenly</a:t>
            </a:r>
            <a:r>
              <a:rPr sz="1800" b="1" spc="-15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7500C0"/>
                </a:solidFill>
                <a:latin typeface="Arial"/>
                <a:cs typeface="Arial"/>
              </a:rPr>
              <a:t>scaling</a:t>
            </a:r>
            <a:r>
              <a:rPr sz="1800" b="1" spc="-16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7500C0"/>
                </a:solidFill>
                <a:latin typeface="Arial"/>
                <a:cs typeface="Arial"/>
              </a:rPr>
              <a:t>digital</a:t>
            </a:r>
            <a:r>
              <a:rPr sz="1800" b="1" spc="-12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20" dirty="0">
                <a:solidFill>
                  <a:srgbClr val="7500C0"/>
                </a:solidFill>
                <a:latin typeface="Arial"/>
                <a:cs typeface="Arial"/>
              </a:rPr>
              <a:t>POCs</a:t>
            </a:r>
            <a:r>
              <a:rPr sz="1800" b="1" spc="-16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15" dirty="0">
                <a:solidFill>
                  <a:srgbClr val="7500C0"/>
                </a:solidFill>
                <a:latin typeface="Arial"/>
                <a:cs typeface="Arial"/>
              </a:rPr>
              <a:t>across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7500C0"/>
                </a:solidFill>
                <a:latin typeface="Arial"/>
                <a:cs typeface="Arial"/>
              </a:rPr>
              <a:t>key</a:t>
            </a:r>
            <a:r>
              <a:rPr sz="1800" b="1" spc="-15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7500C0"/>
                </a:solidFill>
                <a:latin typeface="Arial"/>
                <a:cs typeface="Arial"/>
              </a:rPr>
              <a:t>business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7500C0"/>
                </a:solidFill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</a:pPr>
            <a:r>
              <a:rPr sz="1600" b="1" spc="35" dirty="0">
                <a:latin typeface="Arial"/>
                <a:cs typeface="Arial"/>
              </a:rPr>
              <a:t>SCALI</a:t>
            </a:r>
            <a:r>
              <a:rPr sz="1600" b="1" spc="60" dirty="0">
                <a:latin typeface="Arial"/>
                <a:cs typeface="Arial"/>
              </a:rPr>
              <a:t>NG</a:t>
            </a:r>
            <a:r>
              <a:rPr sz="1600" b="1" spc="-110" dirty="0">
                <a:latin typeface="Arial"/>
                <a:cs typeface="Arial"/>
              </a:rPr>
              <a:t> </a:t>
            </a:r>
            <a:r>
              <a:rPr sz="1600" b="1" spc="40" dirty="0">
                <a:latin typeface="Arial"/>
                <a:cs typeface="Arial"/>
              </a:rPr>
              <a:t>INTE</a:t>
            </a:r>
            <a:r>
              <a:rPr sz="1600" b="1" spc="55" dirty="0">
                <a:latin typeface="Arial"/>
                <a:cs typeface="Arial"/>
              </a:rPr>
              <a:t>NSITY*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8300" y="6574028"/>
            <a:ext cx="26822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Copyright</a:t>
            </a:r>
            <a:r>
              <a:rPr sz="9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©</a:t>
            </a:r>
            <a:r>
              <a:rPr sz="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2019</a:t>
            </a:r>
            <a:r>
              <a:rPr sz="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Accenture.</a:t>
            </a:r>
            <a:r>
              <a:rPr sz="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9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rights</a:t>
            </a:r>
            <a:r>
              <a:rPr sz="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reserved.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20576" y="6558788"/>
            <a:ext cx="1041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8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8142" y="3326384"/>
            <a:ext cx="771969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77545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Operate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speed</a:t>
            </a:r>
            <a:r>
              <a:rPr sz="2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b="1" spc="95" dirty="0">
                <a:solidFill>
                  <a:srgbClr val="FFFFFF"/>
                </a:solidFill>
                <a:latin typeface="Arial"/>
                <a:cs typeface="Arial"/>
              </a:rPr>
              <a:t>innovative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b="1" spc="-7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90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2800" b="1" spc="11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b="1" spc="45" dirty="0">
                <a:solidFill>
                  <a:srgbClr val="FFFFFF"/>
                </a:solidFill>
                <a:latin typeface="Arial"/>
                <a:cs typeface="Arial"/>
              </a:rPr>
              <a:t>ust</a:t>
            </a:r>
            <a:r>
              <a:rPr sz="28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55" dirty="0">
                <a:solidFill>
                  <a:srgbClr val="FFFFFF"/>
                </a:solidFill>
                <a:latin typeface="Arial"/>
                <a:cs typeface="Arial"/>
              </a:rPr>
              <a:t>supply</a:t>
            </a:r>
            <a:r>
              <a:rPr sz="2800" b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85" dirty="0">
                <a:solidFill>
                  <a:srgbClr val="FFFFFF"/>
                </a:solidFill>
                <a:latin typeface="Arial"/>
                <a:cs typeface="Arial"/>
              </a:rPr>
              <a:t>cha</a:t>
            </a:r>
            <a:r>
              <a:rPr sz="2800" b="1" spc="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b="1" spc="75" dirty="0">
                <a:solidFill>
                  <a:srgbClr val="FFFFFF"/>
                </a:solidFill>
                <a:latin typeface="Arial"/>
                <a:cs typeface="Arial"/>
              </a:rPr>
              <a:t>n,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2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2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inuously</a:t>
            </a:r>
            <a:r>
              <a:rPr sz="28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b="1" spc="12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b="1" spc="4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b="1" spc="110" dirty="0">
                <a:solidFill>
                  <a:srgbClr val="FFFFFF"/>
                </a:solidFill>
                <a:latin typeface="Arial"/>
                <a:cs typeface="Arial"/>
              </a:rPr>
              <a:t>iver</a:t>
            </a:r>
            <a:r>
              <a:rPr sz="28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85" dirty="0">
                <a:solidFill>
                  <a:srgbClr val="FFFFFF"/>
                </a:solidFill>
                <a:latin typeface="Arial"/>
                <a:cs typeface="Arial"/>
              </a:rPr>
              <a:t>reli</a:t>
            </a:r>
            <a:r>
              <a:rPr sz="2800" b="1" spc="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100" dirty="0">
                <a:solidFill>
                  <a:srgbClr val="FFFFFF"/>
                </a:solidFill>
                <a:latin typeface="Arial"/>
                <a:cs typeface="Arial"/>
              </a:rPr>
              <a:t>ble</a:t>
            </a:r>
            <a:r>
              <a:rPr sz="2800" b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8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b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90" dirty="0">
                <a:solidFill>
                  <a:srgbClr val="FFFFFF"/>
                </a:solidFill>
                <a:latin typeface="Arial"/>
                <a:cs typeface="Arial"/>
              </a:rPr>
              <a:t>connected  </a:t>
            </a:r>
            <a:r>
              <a:rPr sz="2800" b="1" spc="80" dirty="0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r>
              <a:rPr sz="28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b="1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1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65" dirty="0">
                <a:solidFill>
                  <a:srgbClr val="FFFFFF"/>
                </a:solidFill>
                <a:latin typeface="Arial"/>
                <a:cs typeface="Arial"/>
              </a:rPr>
              <a:t>customers.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310"/>
              </a:lnSpc>
              <a:spcBef>
                <a:spcPts val="250"/>
              </a:spcBef>
            </a:pPr>
            <a:r>
              <a:rPr spc="114" dirty="0"/>
              <a:t>AUTOMOTIVE</a:t>
            </a:r>
            <a:r>
              <a:rPr spc="-204" dirty="0"/>
              <a:t> </a:t>
            </a:r>
            <a:r>
              <a:rPr spc="-25" dirty="0"/>
              <a:t>–</a:t>
            </a:r>
            <a:r>
              <a:rPr spc="-220" dirty="0"/>
              <a:t> </a:t>
            </a:r>
            <a:r>
              <a:rPr spc="-15" dirty="0"/>
              <a:t>OES</a:t>
            </a:r>
            <a:r>
              <a:rPr spc="-215" dirty="0"/>
              <a:t> </a:t>
            </a:r>
            <a:r>
              <a:rPr spc="95" dirty="0"/>
              <a:t>COMPANIES</a:t>
            </a:r>
            <a:r>
              <a:rPr spc="-195" dirty="0"/>
              <a:t> </a:t>
            </a:r>
            <a:r>
              <a:rPr spc="45" dirty="0"/>
              <a:t>RECOGNIZE</a:t>
            </a:r>
            <a:r>
              <a:rPr spc="-200" dirty="0"/>
              <a:t> </a:t>
            </a:r>
            <a:r>
              <a:rPr spc="30" dirty="0"/>
              <a:t>THE</a:t>
            </a:r>
            <a:r>
              <a:rPr spc="-220" dirty="0"/>
              <a:t> </a:t>
            </a:r>
            <a:r>
              <a:rPr spc="-10" dirty="0"/>
              <a:t>NEED </a:t>
            </a:r>
            <a:r>
              <a:rPr spc="-765" dirty="0"/>
              <a:t> </a:t>
            </a:r>
            <a:r>
              <a:rPr dirty="0"/>
              <a:t>FOR</a:t>
            </a:r>
            <a:r>
              <a:rPr spc="-229" dirty="0"/>
              <a:t> </a:t>
            </a:r>
            <a:r>
              <a:rPr spc="160" dirty="0"/>
              <a:t>INN</a:t>
            </a:r>
            <a:r>
              <a:rPr spc="225" dirty="0"/>
              <a:t>O</a:t>
            </a:r>
            <a:r>
              <a:rPr spc="125" dirty="0"/>
              <a:t>VATING</a:t>
            </a:r>
            <a:r>
              <a:rPr spc="-210" dirty="0"/>
              <a:t> </a:t>
            </a:r>
            <a:r>
              <a:rPr spc="60" dirty="0"/>
              <a:t>AT</a:t>
            </a:r>
            <a:r>
              <a:rPr spc="-229" dirty="0"/>
              <a:t> </a:t>
            </a:r>
            <a:r>
              <a:rPr spc="-35" dirty="0"/>
              <a:t>S</a:t>
            </a:r>
            <a:r>
              <a:rPr spc="-5" dirty="0"/>
              <a:t>CALE</a:t>
            </a:r>
            <a:r>
              <a:rPr spc="-220" dirty="0"/>
              <a:t> </a:t>
            </a:r>
            <a:r>
              <a:rPr spc="35" dirty="0"/>
              <a:t>TO:</a:t>
            </a:r>
          </a:p>
        </p:txBody>
      </p:sp>
      <p:sp>
        <p:nvSpPr>
          <p:cNvPr id="7" name="object 7"/>
          <p:cNvSpPr/>
          <p:nvPr/>
        </p:nvSpPr>
        <p:spPr>
          <a:xfrm>
            <a:off x="1610867" y="3366515"/>
            <a:ext cx="0" cy="2358390"/>
          </a:xfrm>
          <a:custGeom>
            <a:avLst/>
            <a:gdLst/>
            <a:ahLst/>
            <a:cxnLst/>
            <a:rect l="l" t="t" r="r" b="b"/>
            <a:pathLst>
              <a:path h="2358390">
                <a:moveTo>
                  <a:pt x="0" y="0"/>
                </a:moveTo>
                <a:lnTo>
                  <a:pt x="0" y="761111"/>
                </a:lnTo>
              </a:path>
              <a:path h="2358390">
                <a:moveTo>
                  <a:pt x="0" y="1597152"/>
                </a:moveTo>
                <a:lnTo>
                  <a:pt x="0" y="2358275"/>
                </a:lnTo>
              </a:path>
            </a:pathLst>
          </a:custGeom>
          <a:ln w="57912">
            <a:solidFill>
              <a:srgbClr val="00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163" y="1855723"/>
            <a:ext cx="10205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7500C0"/>
                </a:solidFill>
                <a:latin typeface="Arial"/>
                <a:cs typeface="Arial"/>
              </a:rPr>
              <a:t>Top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7500C0"/>
                </a:solidFill>
                <a:latin typeface="Arial"/>
                <a:cs typeface="Arial"/>
              </a:rPr>
              <a:t>10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7500C0"/>
                </a:solidFill>
                <a:latin typeface="Arial"/>
                <a:cs typeface="Arial"/>
              </a:rPr>
              <a:t>outcomes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85" dirty="0">
                <a:solidFill>
                  <a:srgbClr val="7500C0"/>
                </a:solidFill>
                <a:latin typeface="Arial"/>
                <a:cs typeface="Arial"/>
              </a:rPr>
              <a:t>targeted</a:t>
            </a:r>
            <a:r>
              <a:rPr sz="1800" b="1" spc="-16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7500C0"/>
                </a:solidFill>
                <a:latin typeface="Arial"/>
                <a:cs typeface="Arial"/>
              </a:rPr>
              <a:t>by</a:t>
            </a:r>
            <a:r>
              <a:rPr sz="1800" b="1" spc="-14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Automotive</a:t>
            </a:r>
            <a:r>
              <a:rPr sz="1800" b="1" spc="-114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7500C0"/>
                </a:solidFill>
                <a:latin typeface="Arial"/>
                <a:cs typeface="Arial"/>
              </a:rPr>
              <a:t>–</a:t>
            </a:r>
            <a:r>
              <a:rPr sz="1800" b="1" spc="-13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7500C0"/>
                </a:solidFill>
                <a:latin typeface="Arial"/>
                <a:cs typeface="Arial"/>
              </a:rPr>
              <a:t>OES</a:t>
            </a:r>
            <a:r>
              <a:rPr sz="1800" b="1" spc="-16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7500C0"/>
                </a:solidFill>
                <a:latin typeface="Arial"/>
                <a:cs typeface="Arial"/>
              </a:rPr>
              <a:t>companies</a:t>
            </a:r>
            <a:r>
              <a:rPr sz="1800" b="1" spc="-15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7500C0"/>
                </a:solidFill>
                <a:latin typeface="Arial"/>
                <a:cs typeface="Arial"/>
              </a:rPr>
              <a:t>through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7500C0"/>
                </a:solidFill>
                <a:latin typeface="Arial"/>
                <a:cs typeface="Arial"/>
              </a:rPr>
              <a:t>scaling</a:t>
            </a:r>
            <a:r>
              <a:rPr sz="1800" b="1" spc="-15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7500C0"/>
                </a:solidFill>
                <a:latin typeface="Arial"/>
                <a:cs typeface="Arial"/>
              </a:rPr>
              <a:t>of</a:t>
            </a:r>
            <a:r>
              <a:rPr sz="1800" b="1" spc="-140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7500C0"/>
                </a:solidFill>
                <a:latin typeface="Arial"/>
                <a:cs typeface="Arial"/>
              </a:rPr>
              <a:t>digital</a:t>
            </a:r>
            <a:r>
              <a:rPr sz="1800" b="1" spc="-12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7500C0"/>
                </a:solidFill>
                <a:latin typeface="Arial"/>
                <a:cs typeface="Arial"/>
              </a:rPr>
              <a:t>PoCs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248158"/>
            <a:ext cx="10873740" cy="95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70"/>
              </a:lnSpc>
              <a:spcBef>
                <a:spcPts val="100"/>
              </a:spcBef>
            </a:pPr>
            <a:r>
              <a:rPr sz="3600" spc="170" dirty="0">
                <a:solidFill>
                  <a:srgbClr val="000000"/>
                </a:solidFill>
              </a:rPr>
              <a:t>A</a:t>
            </a:r>
            <a:r>
              <a:rPr sz="3600" spc="175" dirty="0">
                <a:solidFill>
                  <a:srgbClr val="000000"/>
                </a:solidFill>
              </a:rPr>
              <a:t>N</a:t>
            </a:r>
            <a:r>
              <a:rPr sz="3600" spc="135" dirty="0">
                <a:solidFill>
                  <a:srgbClr val="000000"/>
                </a:solidFill>
              </a:rPr>
              <a:t>OMALY</a:t>
            </a:r>
            <a:r>
              <a:rPr sz="3600" spc="-320" dirty="0">
                <a:solidFill>
                  <a:srgbClr val="000000"/>
                </a:solidFill>
              </a:rPr>
              <a:t> </a:t>
            </a:r>
            <a:r>
              <a:rPr sz="3600" spc="80" dirty="0">
                <a:solidFill>
                  <a:srgbClr val="000000"/>
                </a:solidFill>
              </a:rPr>
              <a:t>DETECTION</a:t>
            </a:r>
            <a:r>
              <a:rPr sz="3600" spc="-285" dirty="0">
                <a:solidFill>
                  <a:srgbClr val="000000"/>
                </a:solidFill>
              </a:rPr>
              <a:t> </a:t>
            </a:r>
            <a:r>
              <a:rPr sz="3600" spc="170" dirty="0">
                <a:solidFill>
                  <a:srgbClr val="000000"/>
                </a:solidFill>
              </a:rPr>
              <a:t>A</a:t>
            </a:r>
            <a:r>
              <a:rPr sz="3600" spc="175" dirty="0">
                <a:solidFill>
                  <a:srgbClr val="000000"/>
                </a:solidFill>
              </a:rPr>
              <a:t>N</a:t>
            </a:r>
            <a:r>
              <a:rPr sz="3600" spc="100" dirty="0">
                <a:solidFill>
                  <a:srgbClr val="000000"/>
                </a:solidFill>
              </a:rPr>
              <a:t>D</a:t>
            </a:r>
            <a:r>
              <a:rPr sz="3600" spc="-320" dirty="0">
                <a:solidFill>
                  <a:srgbClr val="000000"/>
                </a:solidFill>
              </a:rPr>
              <a:t> </a:t>
            </a:r>
            <a:r>
              <a:rPr sz="3600" spc="30" dirty="0">
                <a:solidFill>
                  <a:srgbClr val="000000"/>
                </a:solidFill>
              </a:rPr>
              <a:t>PU</a:t>
            </a:r>
            <a:r>
              <a:rPr sz="3600" spc="35" dirty="0">
                <a:solidFill>
                  <a:srgbClr val="000000"/>
                </a:solidFill>
              </a:rPr>
              <a:t>R</a:t>
            </a:r>
            <a:r>
              <a:rPr sz="3600" spc="120" dirty="0">
                <a:solidFill>
                  <a:srgbClr val="000000"/>
                </a:solidFill>
              </a:rPr>
              <a:t>CHAS</a:t>
            </a:r>
            <a:r>
              <a:rPr sz="3600" spc="-170" dirty="0">
                <a:solidFill>
                  <a:srgbClr val="000000"/>
                </a:solidFill>
              </a:rPr>
              <a:t>E</a:t>
            </a:r>
            <a:r>
              <a:rPr sz="3600" spc="-31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ORDER</a:t>
            </a:r>
            <a:endParaRPr sz="3600"/>
          </a:p>
          <a:p>
            <a:pPr marL="12700">
              <a:lnSpc>
                <a:spcPts val="3670"/>
              </a:lnSpc>
            </a:pPr>
            <a:r>
              <a:rPr sz="3600" spc="260" dirty="0">
                <a:solidFill>
                  <a:srgbClr val="000000"/>
                </a:solidFill>
              </a:rPr>
              <a:t>MA</a:t>
            </a:r>
            <a:r>
              <a:rPr sz="3600" spc="245" dirty="0">
                <a:solidFill>
                  <a:srgbClr val="000000"/>
                </a:solidFill>
              </a:rPr>
              <a:t>N</a:t>
            </a:r>
            <a:r>
              <a:rPr sz="3600" spc="85" dirty="0">
                <a:solidFill>
                  <a:srgbClr val="000000"/>
                </a:solidFill>
              </a:rPr>
              <a:t>A</a:t>
            </a:r>
            <a:r>
              <a:rPr sz="3600" spc="95" dirty="0">
                <a:solidFill>
                  <a:srgbClr val="000000"/>
                </a:solidFill>
              </a:rPr>
              <a:t>G</a:t>
            </a:r>
            <a:r>
              <a:rPr sz="3600" spc="70" dirty="0">
                <a:solidFill>
                  <a:srgbClr val="000000"/>
                </a:solidFill>
              </a:rPr>
              <a:t>EMENT</a:t>
            </a:r>
            <a:r>
              <a:rPr sz="3600" spc="-310" dirty="0">
                <a:solidFill>
                  <a:srgbClr val="000000"/>
                </a:solidFill>
              </a:rPr>
              <a:t> </a:t>
            </a:r>
            <a:r>
              <a:rPr sz="3600" spc="25" dirty="0">
                <a:solidFill>
                  <a:srgbClr val="000000"/>
                </a:solidFill>
              </a:rPr>
              <a:t>A</a:t>
            </a:r>
            <a:r>
              <a:rPr sz="3600" spc="30" dirty="0">
                <a:solidFill>
                  <a:srgbClr val="000000"/>
                </a:solidFill>
              </a:rPr>
              <a:t>R</a:t>
            </a:r>
            <a:r>
              <a:rPr sz="3600" spc="-170" dirty="0">
                <a:solidFill>
                  <a:srgbClr val="000000"/>
                </a:solidFill>
              </a:rPr>
              <a:t>E</a:t>
            </a:r>
            <a:r>
              <a:rPr sz="3600" spc="-310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KEY</a:t>
            </a:r>
            <a:r>
              <a:rPr sz="3600" spc="-295" dirty="0">
                <a:solidFill>
                  <a:srgbClr val="000000"/>
                </a:solidFill>
              </a:rPr>
              <a:t> </a:t>
            </a:r>
            <a:r>
              <a:rPr sz="3600" spc="120" dirty="0">
                <a:solidFill>
                  <a:srgbClr val="000000"/>
                </a:solidFill>
              </a:rPr>
              <a:t>OUTCOME</a:t>
            </a:r>
            <a:r>
              <a:rPr sz="3600" spc="114" dirty="0">
                <a:solidFill>
                  <a:srgbClr val="000000"/>
                </a:solidFill>
              </a:rPr>
              <a:t>S</a:t>
            </a:r>
            <a:r>
              <a:rPr sz="3600" spc="-360" dirty="0">
                <a:solidFill>
                  <a:srgbClr val="000000"/>
                </a:solidFill>
              </a:rPr>
              <a:t>…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265164" y="2487167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348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420867" y="2487167"/>
            <a:ext cx="5349240" cy="3644265"/>
            <a:chOff x="5420867" y="2487167"/>
            <a:chExt cx="5349240" cy="3644265"/>
          </a:xfrm>
        </p:grpSpPr>
        <p:sp>
          <p:nvSpPr>
            <p:cNvPr id="6" name="object 6"/>
            <p:cNvSpPr/>
            <p:nvPr/>
          </p:nvSpPr>
          <p:spPr>
            <a:xfrm>
              <a:off x="6265163" y="5649467"/>
              <a:ext cx="840105" cy="481965"/>
            </a:xfrm>
            <a:custGeom>
              <a:avLst/>
              <a:gdLst/>
              <a:ahLst/>
              <a:cxnLst/>
              <a:rect l="l" t="t" r="r" b="b"/>
              <a:pathLst>
                <a:path w="840104" h="481964">
                  <a:moveTo>
                    <a:pt x="0" y="364235"/>
                  </a:moveTo>
                  <a:lnTo>
                    <a:pt x="0" y="481583"/>
                  </a:lnTo>
                </a:path>
                <a:path w="840104" h="481964">
                  <a:moveTo>
                    <a:pt x="0" y="0"/>
                  </a:moveTo>
                  <a:lnTo>
                    <a:pt x="0" y="234695"/>
                  </a:lnTo>
                </a:path>
                <a:path w="840104" h="481964">
                  <a:moveTo>
                    <a:pt x="839724" y="364235"/>
                  </a:moveTo>
                  <a:lnTo>
                    <a:pt x="839724" y="481583"/>
                  </a:lnTo>
                </a:path>
                <a:path w="840104" h="481964">
                  <a:moveTo>
                    <a:pt x="839724" y="0"/>
                  </a:moveTo>
                  <a:lnTo>
                    <a:pt x="839724" y="234695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25439" y="5884164"/>
              <a:ext cx="1874520" cy="129539"/>
            </a:xfrm>
            <a:custGeom>
              <a:avLst/>
              <a:gdLst/>
              <a:ahLst/>
              <a:cxnLst/>
              <a:rect l="l" t="t" r="r" b="b"/>
              <a:pathLst>
                <a:path w="1874520" h="129539">
                  <a:moveTo>
                    <a:pt x="1874519" y="0"/>
                  </a:moveTo>
                  <a:lnTo>
                    <a:pt x="0" y="0"/>
                  </a:lnTo>
                  <a:lnTo>
                    <a:pt x="0" y="129540"/>
                  </a:lnTo>
                  <a:lnTo>
                    <a:pt x="1874519" y="129540"/>
                  </a:lnTo>
                  <a:lnTo>
                    <a:pt x="1874519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65163" y="5285232"/>
              <a:ext cx="840105" cy="234950"/>
            </a:xfrm>
            <a:custGeom>
              <a:avLst/>
              <a:gdLst/>
              <a:ahLst/>
              <a:cxnLst/>
              <a:rect l="l" t="t" r="r" b="b"/>
              <a:pathLst>
                <a:path w="840104" h="234950">
                  <a:moveTo>
                    <a:pt x="0" y="0"/>
                  </a:moveTo>
                  <a:lnTo>
                    <a:pt x="0" y="234696"/>
                  </a:lnTo>
                </a:path>
                <a:path w="840104" h="234950">
                  <a:moveTo>
                    <a:pt x="839724" y="0"/>
                  </a:moveTo>
                  <a:lnTo>
                    <a:pt x="839724" y="234696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25439" y="5519927"/>
              <a:ext cx="1874520" cy="129539"/>
            </a:xfrm>
            <a:custGeom>
              <a:avLst/>
              <a:gdLst/>
              <a:ahLst/>
              <a:cxnLst/>
              <a:rect l="l" t="t" r="r" b="b"/>
              <a:pathLst>
                <a:path w="1874520" h="129539">
                  <a:moveTo>
                    <a:pt x="1874519" y="0"/>
                  </a:moveTo>
                  <a:lnTo>
                    <a:pt x="0" y="0"/>
                  </a:lnTo>
                  <a:lnTo>
                    <a:pt x="0" y="129540"/>
                  </a:lnTo>
                  <a:lnTo>
                    <a:pt x="1874519" y="129540"/>
                  </a:lnTo>
                  <a:lnTo>
                    <a:pt x="1874519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65163" y="4555235"/>
              <a:ext cx="1679575" cy="600710"/>
            </a:xfrm>
            <a:custGeom>
              <a:avLst/>
              <a:gdLst/>
              <a:ahLst/>
              <a:cxnLst/>
              <a:rect l="l" t="t" r="r" b="b"/>
              <a:pathLst>
                <a:path w="1679575" h="600710">
                  <a:moveTo>
                    <a:pt x="0" y="0"/>
                  </a:moveTo>
                  <a:lnTo>
                    <a:pt x="0" y="236219"/>
                  </a:lnTo>
                </a:path>
                <a:path w="1679575" h="600710">
                  <a:moveTo>
                    <a:pt x="839724" y="0"/>
                  </a:moveTo>
                  <a:lnTo>
                    <a:pt x="839724" y="236219"/>
                  </a:lnTo>
                </a:path>
                <a:path w="1679575" h="600710">
                  <a:moveTo>
                    <a:pt x="1679447" y="365759"/>
                  </a:moveTo>
                  <a:lnTo>
                    <a:pt x="1679447" y="600456"/>
                  </a:lnTo>
                </a:path>
                <a:path w="1679575" h="600710">
                  <a:moveTo>
                    <a:pt x="1679447" y="0"/>
                  </a:moveTo>
                  <a:lnTo>
                    <a:pt x="1679447" y="236219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25439" y="4791455"/>
              <a:ext cx="2567940" cy="129539"/>
            </a:xfrm>
            <a:custGeom>
              <a:avLst/>
              <a:gdLst/>
              <a:ahLst/>
              <a:cxnLst/>
              <a:rect l="l" t="t" r="r" b="b"/>
              <a:pathLst>
                <a:path w="2567940" h="129539">
                  <a:moveTo>
                    <a:pt x="2567940" y="0"/>
                  </a:moveTo>
                  <a:lnTo>
                    <a:pt x="0" y="0"/>
                  </a:lnTo>
                  <a:lnTo>
                    <a:pt x="0" y="129540"/>
                  </a:lnTo>
                  <a:lnTo>
                    <a:pt x="2567940" y="129540"/>
                  </a:lnTo>
                  <a:lnTo>
                    <a:pt x="2567940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65163" y="4191000"/>
              <a:ext cx="1679575" cy="236220"/>
            </a:xfrm>
            <a:custGeom>
              <a:avLst/>
              <a:gdLst/>
              <a:ahLst/>
              <a:cxnLst/>
              <a:rect l="l" t="t" r="r" b="b"/>
              <a:pathLst>
                <a:path w="1679575" h="236220">
                  <a:moveTo>
                    <a:pt x="0" y="0"/>
                  </a:moveTo>
                  <a:lnTo>
                    <a:pt x="0" y="236219"/>
                  </a:lnTo>
                </a:path>
                <a:path w="1679575" h="236220">
                  <a:moveTo>
                    <a:pt x="839724" y="0"/>
                  </a:moveTo>
                  <a:lnTo>
                    <a:pt x="839724" y="236219"/>
                  </a:lnTo>
                </a:path>
                <a:path w="1679575" h="236220">
                  <a:moveTo>
                    <a:pt x="1679447" y="0"/>
                  </a:moveTo>
                  <a:lnTo>
                    <a:pt x="1679447" y="236219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25439" y="4427219"/>
              <a:ext cx="2567940" cy="128270"/>
            </a:xfrm>
            <a:custGeom>
              <a:avLst/>
              <a:gdLst/>
              <a:ahLst/>
              <a:cxnLst/>
              <a:rect l="l" t="t" r="r" b="b"/>
              <a:pathLst>
                <a:path w="2567940" h="128270">
                  <a:moveTo>
                    <a:pt x="2567940" y="0"/>
                  </a:moveTo>
                  <a:lnTo>
                    <a:pt x="0" y="0"/>
                  </a:lnTo>
                  <a:lnTo>
                    <a:pt x="0" y="128015"/>
                  </a:lnTo>
                  <a:lnTo>
                    <a:pt x="2567940" y="128015"/>
                  </a:lnTo>
                  <a:lnTo>
                    <a:pt x="2567940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65163" y="3826763"/>
              <a:ext cx="1679575" cy="236220"/>
            </a:xfrm>
            <a:custGeom>
              <a:avLst/>
              <a:gdLst/>
              <a:ahLst/>
              <a:cxnLst/>
              <a:rect l="l" t="t" r="r" b="b"/>
              <a:pathLst>
                <a:path w="1679575" h="236220">
                  <a:moveTo>
                    <a:pt x="0" y="0"/>
                  </a:moveTo>
                  <a:lnTo>
                    <a:pt x="0" y="236219"/>
                  </a:lnTo>
                </a:path>
                <a:path w="1679575" h="236220">
                  <a:moveTo>
                    <a:pt x="839724" y="0"/>
                  </a:moveTo>
                  <a:lnTo>
                    <a:pt x="839724" y="236219"/>
                  </a:lnTo>
                </a:path>
                <a:path w="1679575" h="236220">
                  <a:moveTo>
                    <a:pt x="1679447" y="0"/>
                  </a:moveTo>
                  <a:lnTo>
                    <a:pt x="1679447" y="236219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25439" y="4062983"/>
              <a:ext cx="3263265" cy="128270"/>
            </a:xfrm>
            <a:custGeom>
              <a:avLst/>
              <a:gdLst/>
              <a:ahLst/>
              <a:cxnLst/>
              <a:rect l="l" t="t" r="r" b="b"/>
              <a:pathLst>
                <a:path w="3263265" h="128270">
                  <a:moveTo>
                    <a:pt x="3262884" y="0"/>
                  </a:moveTo>
                  <a:lnTo>
                    <a:pt x="0" y="0"/>
                  </a:lnTo>
                  <a:lnTo>
                    <a:pt x="0" y="128016"/>
                  </a:lnTo>
                  <a:lnTo>
                    <a:pt x="3262884" y="128016"/>
                  </a:lnTo>
                  <a:lnTo>
                    <a:pt x="3262884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65163" y="3462527"/>
              <a:ext cx="2520950" cy="234950"/>
            </a:xfrm>
            <a:custGeom>
              <a:avLst/>
              <a:gdLst/>
              <a:ahLst/>
              <a:cxnLst/>
              <a:rect l="l" t="t" r="r" b="b"/>
              <a:pathLst>
                <a:path w="2520950" h="234950">
                  <a:moveTo>
                    <a:pt x="0" y="0"/>
                  </a:moveTo>
                  <a:lnTo>
                    <a:pt x="0" y="234696"/>
                  </a:lnTo>
                </a:path>
                <a:path w="2520950" h="234950">
                  <a:moveTo>
                    <a:pt x="839724" y="0"/>
                  </a:moveTo>
                  <a:lnTo>
                    <a:pt x="839724" y="234696"/>
                  </a:lnTo>
                </a:path>
                <a:path w="2520950" h="234950">
                  <a:moveTo>
                    <a:pt x="1679447" y="0"/>
                  </a:moveTo>
                  <a:lnTo>
                    <a:pt x="1679447" y="234696"/>
                  </a:lnTo>
                </a:path>
                <a:path w="2520950" h="234950">
                  <a:moveTo>
                    <a:pt x="2520695" y="0"/>
                  </a:moveTo>
                  <a:lnTo>
                    <a:pt x="2520695" y="234696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25439" y="3697223"/>
              <a:ext cx="4651375" cy="129539"/>
            </a:xfrm>
            <a:custGeom>
              <a:avLst/>
              <a:gdLst/>
              <a:ahLst/>
              <a:cxnLst/>
              <a:rect l="l" t="t" r="r" b="b"/>
              <a:pathLst>
                <a:path w="4651375" h="129539">
                  <a:moveTo>
                    <a:pt x="4651248" y="0"/>
                  </a:moveTo>
                  <a:lnTo>
                    <a:pt x="0" y="0"/>
                  </a:lnTo>
                  <a:lnTo>
                    <a:pt x="0" y="129539"/>
                  </a:lnTo>
                  <a:lnTo>
                    <a:pt x="4651248" y="129539"/>
                  </a:lnTo>
                  <a:lnTo>
                    <a:pt x="4651248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65163" y="3098291"/>
              <a:ext cx="2520950" cy="234950"/>
            </a:xfrm>
            <a:custGeom>
              <a:avLst/>
              <a:gdLst/>
              <a:ahLst/>
              <a:cxnLst/>
              <a:rect l="l" t="t" r="r" b="b"/>
              <a:pathLst>
                <a:path w="2520950" h="234950">
                  <a:moveTo>
                    <a:pt x="0" y="0"/>
                  </a:moveTo>
                  <a:lnTo>
                    <a:pt x="0" y="234696"/>
                  </a:lnTo>
                </a:path>
                <a:path w="2520950" h="234950">
                  <a:moveTo>
                    <a:pt x="839724" y="0"/>
                  </a:moveTo>
                  <a:lnTo>
                    <a:pt x="839724" y="234696"/>
                  </a:lnTo>
                </a:path>
                <a:path w="2520950" h="234950">
                  <a:moveTo>
                    <a:pt x="1679447" y="0"/>
                  </a:moveTo>
                  <a:lnTo>
                    <a:pt x="1679447" y="234696"/>
                  </a:lnTo>
                </a:path>
                <a:path w="2520950" h="234950">
                  <a:moveTo>
                    <a:pt x="2520695" y="0"/>
                  </a:moveTo>
                  <a:lnTo>
                    <a:pt x="2520695" y="234696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25439" y="3332987"/>
              <a:ext cx="4651375" cy="129539"/>
            </a:xfrm>
            <a:custGeom>
              <a:avLst/>
              <a:gdLst/>
              <a:ahLst/>
              <a:cxnLst/>
              <a:rect l="l" t="t" r="r" b="b"/>
              <a:pathLst>
                <a:path w="4651375" h="129539">
                  <a:moveTo>
                    <a:pt x="4651248" y="0"/>
                  </a:moveTo>
                  <a:lnTo>
                    <a:pt x="0" y="0"/>
                  </a:lnTo>
                  <a:lnTo>
                    <a:pt x="0" y="129539"/>
                  </a:lnTo>
                  <a:lnTo>
                    <a:pt x="4651248" y="129539"/>
                  </a:lnTo>
                  <a:lnTo>
                    <a:pt x="4651248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65163" y="2734055"/>
              <a:ext cx="2520950" cy="234950"/>
            </a:xfrm>
            <a:custGeom>
              <a:avLst/>
              <a:gdLst/>
              <a:ahLst/>
              <a:cxnLst/>
              <a:rect l="l" t="t" r="r" b="b"/>
              <a:pathLst>
                <a:path w="2520950" h="234950">
                  <a:moveTo>
                    <a:pt x="0" y="0"/>
                  </a:moveTo>
                  <a:lnTo>
                    <a:pt x="0" y="234696"/>
                  </a:lnTo>
                </a:path>
                <a:path w="2520950" h="234950">
                  <a:moveTo>
                    <a:pt x="839724" y="0"/>
                  </a:moveTo>
                  <a:lnTo>
                    <a:pt x="839724" y="234696"/>
                  </a:lnTo>
                </a:path>
                <a:path w="2520950" h="234950">
                  <a:moveTo>
                    <a:pt x="1679447" y="0"/>
                  </a:moveTo>
                  <a:lnTo>
                    <a:pt x="1679447" y="234696"/>
                  </a:lnTo>
                </a:path>
                <a:path w="2520950" h="234950">
                  <a:moveTo>
                    <a:pt x="2520695" y="0"/>
                  </a:moveTo>
                  <a:lnTo>
                    <a:pt x="2520695" y="234696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25440" y="2604515"/>
              <a:ext cx="5344795" cy="494030"/>
            </a:xfrm>
            <a:custGeom>
              <a:avLst/>
              <a:gdLst/>
              <a:ahLst/>
              <a:cxnLst/>
              <a:rect l="l" t="t" r="r" b="b"/>
              <a:pathLst>
                <a:path w="5344795" h="494030">
                  <a:moveTo>
                    <a:pt x="5344668" y="364236"/>
                  </a:moveTo>
                  <a:lnTo>
                    <a:pt x="0" y="364236"/>
                  </a:lnTo>
                  <a:lnTo>
                    <a:pt x="0" y="493776"/>
                  </a:lnTo>
                  <a:lnTo>
                    <a:pt x="5344668" y="493776"/>
                  </a:lnTo>
                  <a:lnTo>
                    <a:pt x="5344668" y="364236"/>
                  </a:lnTo>
                  <a:close/>
                </a:path>
                <a:path w="5344795" h="494030">
                  <a:moveTo>
                    <a:pt x="5344668" y="0"/>
                  </a:moveTo>
                  <a:lnTo>
                    <a:pt x="0" y="0"/>
                  </a:lnTo>
                  <a:lnTo>
                    <a:pt x="0" y="129540"/>
                  </a:lnTo>
                  <a:lnTo>
                    <a:pt x="5344668" y="129540"/>
                  </a:lnTo>
                  <a:lnTo>
                    <a:pt x="5344668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25439" y="2487167"/>
              <a:ext cx="0" cy="3644265"/>
            </a:xfrm>
            <a:custGeom>
              <a:avLst/>
              <a:gdLst/>
              <a:ahLst/>
              <a:cxnLst/>
              <a:rect l="l" t="t" r="r" b="b"/>
              <a:pathLst>
                <a:path h="3644265">
                  <a:moveTo>
                    <a:pt x="0" y="3643884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7104888" y="2487167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348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44611" y="5285232"/>
            <a:ext cx="0" cy="845819"/>
          </a:xfrm>
          <a:custGeom>
            <a:avLst/>
            <a:gdLst/>
            <a:ahLst/>
            <a:cxnLst/>
            <a:rect l="l" t="t" r="r" b="b"/>
            <a:pathLst>
              <a:path h="845820">
                <a:moveTo>
                  <a:pt x="0" y="0"/>
                </a:moveTo>
                <a:lnTo>
                  <a:pt x="0" y="84582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4611" y="2487167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348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85859" y="3826764"/>
            <a:ext cx="0" cy="2304415"/>
          </a:xfrm>
          <a:custGeom>
            <a:avLst/>
            <a:gdLst/>
            <a:ahLst/>
            <a:cxnLst/>
            <a:rect l="l" t="t" r="r" b="b"/>
            <a:pathLst>
              <a:path h="2304415">
                <a:moveTo>
                  <a:pt x="0" y="0"/>
                </a:moveTo>
                <a:lnTo>
                  <a:pt x="0" y="2304288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85859" y="2487167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348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25583" y="3826764"/>
            <a:ext cx="0" cy="2304415"/>
          </a:xfrm>
          <a:custGeom>
            <a:avLst/>
            <a:gdLst/>
            <a:ahLst/>
            <a:cxnLst/>
            <a:rect l="l" t="t" r="r" b="b"/>
            <a:pathLst>
              <a:path h="2304415">
                <a:moveTo>
                  <a:pt x="0" y="0"/>
                </a:moveTo>
                <a:lnTo>
                  <a:pt x="0" y="2304288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25583" y="2487167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348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65307" y="3098292"/>
            <a:ext cx="0" cy="3032760"/>
          </a:xfrm>
          <a:custGeom>
            <a:avLst/>
            <a:gdLst/>
            <a:ahLst/>
            <a:cxnLst/>
            <a:rect l="l" t="t" r="r" b="b"/>
            <a:pathLst>
              <a:path h="3032760">
                <a:moveTo>
                  <a:pt x="0" y="0"/>
                </a:moveTo>
                <a:lnTo>
                  <a:pt x="0" y="303276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65307" y="2487167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348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305031" y="2487167"/>
            <a:ext cx="0" cy="3644265"/>
          </a:xfrm>
          <a:custGeom>
            <a:avLst/>
            <a:gdLst/>
            <a:ahLst/>
            <a:cxnLst/>
            <a:rect l="l" t="t" r="r" b="b"/>
            <a:pathLst>
              <a:path h="3644265">
                <a:moveTo>
                  <a:pt x="0" y="0"/>
                </a:moveTo>
                <a:lnTo>
                  <a:pt x="0" y="3643884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362570" y="5842203"/>
            <a:ext cx="3289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32%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982202" y="6555511"/>
            <a:ext cx="244983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900" spc="30" dirty="0">
                <a:solidFill>
                  <a:srgbClr val="363636"/>
                </a:solidFill>
                <a:latin typeface="Microsoft Sans Serif"/>
                <a:cs typeface="Microsoft Sans Serif"/>
              </a:rPr>
              <a:t>Source:</a:t>
            </a:r>
            <a:r>
              <a:rPr sz="900" spc="1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Accenture</a:t>
            </a:r>
            <a:r>
              <a:rPr sz="900" spc="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363636"/>
                </a:solidFill>
                <a:latin typeface="Microsoft Sans Serif"/>
                <a:cs typeface="Microsoft Sans Serif"/>
              </a:rPr>
              <a:t>2019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Industry</a:t>
            </a:r>
            <a:r>
              <a:rPr sz="900" spc="-5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40" dirty="0">
                <a:solidFill>
                  <a:srgbClr val="363636"/>
                </a:solidFill>
                <a:latin typeface="Microsoft Sans Serif"/>
                <a:cs typeface="Microsoft Sans Serif"/>
              </a:rPr>
              <a:t>X.0</a:t>
            </a:r>
            <a:r>
              <a:rPr sz="900" dirty="0">
                <a:solidFill>
                  <a:srgbClr val="363636"/>
                </a:solidFill>
                <a:latin typeface="Microsoft Sans Serif"/>
                <a:cs typeface="Microsoft Sans Serif"/>
              </a:rPr>
              <a:t> </a:t>
            </a:r>
            <a:r>
              <a:rPr sz="900" spc="20" dirty="0">
                <a:solidFill>
                  <a:srgbClr val="363636"/>
                </a:solidFill>
                <a:latin typeface="Microsoft Sans Serif"/>
                <a:cs typeface="Microsoft Sans Serif"/>
              </a:rPr>
              <a:t>Survey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30" dirty="0"/>
              <a:t> </a:t>
            </a:r>
            <a:r>
              <a:rPr spc="105" dirty="0"/>
              <a:t>©</a:t>
            </a:r>
            <a:r>
              <a:rPr spc="5" dirty="0"/>
              <a:t> </a:t>
            </a:r>
            <a:r>
              <a:rPr spc="10" dirty="0"/>
              <a:t>2019</a:t>
            </a:r>
            <a:r>
              <a:rPr spc="5" dirty="0"/>
              <a:t> </a:t>
            </a:r>
            <a:r>
              <a:rPr spc="40" dirty="0"/>
              <a:t>Accenture.</a:t>
            </a:r>
            <a:r>
              <a:rPr spc="10" dirty="0"/>
              <a:t> </a:t>
            </a:r>
            <a:r>
              <a:rPr spc="25" dirty="0"/>
              <a:t>All</a:t>
            </a:r>
            <a:r>
              <a:rPr spc="-15" dirty="0"/>
              <a:t> </a:t>
            </a:r>
            <a:r>
              <a:rPr spc="45" dirty="0"/>
              <a:t>rights</a:t>
            </a:r>
            <a:r>
              <a:rPr spc="-25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115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  <p:sp>
        <p:nvSpPr>
          <p:cNvPr id="34" name="object 34"/>
          <p:cNvSpPr txBox="1"/>
          <p:nvPr/>
        </p:nvSpPr>
        <p:spPr>
          <a:xfrm>
            <a:off x="7362570" y="5478271"/>
            <a:ext cx="328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32%</a:t>
            </a:r>
            <a:endParaRPr sz="1200">
              <a:latin typeface="Microsoft Sans Serif"/>
              <a:cs typeface="Microsoft Sans Serif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2406650" y="2604516"/>
          <a:ext cx="8783955" cy="270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8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147">
                <a:tc>
                  <a:txBody>
                    <a:bodyPr/>
                    <a:lstStyle/>
                    <a:p>
                      <a:pPr marR="132080" algn="r">
                        <a:lnSpc>
                          <a:spcPts val="1150"/>
                        </a:lnSpc>
                      </a:pPr>
                      <a:r>
                        <a:rPr sz="1200" spc="6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Automated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3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systems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4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anomaly</a:t>
                      </a:r>
                      <a:r>
                        <a:rPr sz="1200" spc="-1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detection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05"/>
                        </a:lnSpc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Microsoft Sans Serif"/>
                          <a:cs typeface="Microsoft Sans Serif"/>
                        </a:rPr>
                        <a:t>36%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739">
                <a:tc>
                  <a:txBody>
                    <a:bodyPr/>
                    <a:lstStyle/>
                    <a:p>
                      <a:pPr marR="132080" algn="r">
                        <a:lnSpc>
                          <a:spcPts val="1225"/>
                        </a:lnSpc>
                      </a:pPr>
                      <a:r>
                        <a:rPr sz="1200" spc="4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Digitized</a:t>
                      </a:r>
                      <a:r>
                        <a:rPr sz="1200" spc="-1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purchase</a:t>
                      </a:r>
                      <a:r>
                        <a:rPr sz="1200" spc="-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order</a:t>
                      </a:r>
                      <a:r>
                        <a:rPr sz="1200" spc="-1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management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0"/>
                        </a:lnSpc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Microsoft Sans Serif"/>
                          <a:cs typeface="Microsoft Sans Serif"/>
                        </a:rPr>
                        <a:t>36%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pPr marR="133350" algn="r">
                        <a:lnSpc>
                          <a:spcPts val="1220"/>
                        </a:lnSpc>
                      </a:pPr>
                      <a:r>
                        <a:rPr sz="1200" spc="5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Higher</a:t>
                      </a:r>
                      <a:r>
                        <a:rPr sz="1200" spc="-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growth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4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service</a:t>
                      </a:r>
                      <a:r>
                        <a:rPr sz="1200" spc="-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3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revenues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Microsoft Sans Serif"/>
                          <a:cs typeface="Microsoft Sans Serif"/>
                        </a:rPr>
                        <a:t>36%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R="133350" algn="r">
                        <a:lnSpc>
                          <a:spcPts val="1220"/>
                        </a:lnSpc>
                      </a:pPr>
                      <a:r>
                        <a:rPr sz="1200" spc="4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Lower</a:t>
                      </a:r>
                      <a:r>
                        <a:rPr sz="1200" spc="-1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number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200" spc="-1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prototype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iterations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Microsoft Sans Serif"/>
                          <a:cs typeface="Microsoft Sans Serif"/>
                        </a:rPr>
                        <a:t>36%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pPr marR="132715" algn="r">
                        <a:lnSpc>
                          <a:spcPts val="1220"/>
                        </a:lnSpc>
                      </a:pPr>
                      <a:r>
                        <a:rPr sz="1200" spc="6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Improved</a:t>
                      </a:r>
                      <a:r>
                        <a:rPr sz="1200" spc="-3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4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privacy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75"/>
                        </a:lnSpc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Microsoft Sans Serif"/>
                          <a:cs typeface="Microsoft Sans Serif"/>
                        </a:rPr>
                        <a:t>34%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 rowSpan="4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R="133350" algn="r">
                        <a:lnSpc>
                          <a:spcPts val="1220"/>
                        </a:lnSpc>
                      </a:pPr>
                      <a:r>
                        <a:rPr sz="1200" spc="5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Higher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customer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satisfaction</a:t>
                      </a:r>
                      <a:r>
                        <a:rPr sz="1200" spc="-1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4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score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1275"/>
                        </a:lnSpc>
                      </a:pPr>
                      <a:r>
                        <a:rPr sz="1200" spc="10" dirty="0">
                          <a:solidFill>
                            <a:srgbClr val="404040"/>
                          </a:solidFill>
                          <a:latin typeface="Microsoft Sans Serif"/>
                          <a:cs typeface="Microsoft Sans Serif"/>
                        </a:rPr>
                        <a:t>33%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986">
                <a:tc>
                  <a:txBody>
                    <a:bodyPr/>
                    <a:lstStyle/>
                    <a:p>
                      <a:pPr marR="132715" algn="r">
                        <a:lnSpc>
                          <a:spcPts val="1220"/>
                        </a:lnSpc>
                      </a:pPr>
                      <a:r>
                        <a:rPr sz="1200" spc="6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Improved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supply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chain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efficiencies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1275"/>
                        </a:lnSpc>
                      </a:pPr>
                      <a:r>
                        <a:rPr sz="1200" spc="10" dirty="0">
                          <a:solidFill>
                            <a:srgbClr val="404040"/>
                          </a:solidFill>
                          <a:latin typeface="Microsoft Sans Serif"/>
                          <a:cs typeface="Microsoft Sans Serif"/>
                        </a:rPr>
                        <a:t>33%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015">
                <a:tc>
                  <a:txBody>
                    <a:bodyPr/>
                    <a:lstStyle/>
                    <a:p>
                      <a:pPr marR="131445" algn="r">
                        <a:lnSpc>
                          <a:spcPts val="1160"/>
                        </a:lnSpc>
                      </a:pPr>
                      <a:r>
                        <a:rPr sz="1200" spc="5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Reduction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200" spc="-1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4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process</a:t>
                      </a:r>
                      <a:r>
                        <a:rPr sz="1200" spc="-15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solidFill>
                            <a:srgbClr val="585858"/>
                          </a:solidFill>
                          <a:latin typeface="Microsoft Sans Serif"/>
                          <a:cs typeface="Microsoft Sans Serif"/>
                        </a:rPr>
                        <a:t>complexity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1160"/>
                        </a:lnSpc>
                      </a:pPr>
                      <a:r>
                        <a:rPr sz="1200" spc="10" dirty="0">
                          <a:solidFill>
                            <a:srgbClr val="404040"/>
                          </a:solidFill>
                          <a:latin typeface="Microsoft Sans Serif"/>
                          <a:cs typeface="Microsoft Sans Serif"/>
                        </a:rPr>
                        <a:t>33%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741375" y="5380482"/>
            <a:ext cx="4556125" cy="66357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871980" marR="5080" indent="-1859914">
              <a:lnSpc>
                <a:spcPts val="1430"/>
              </a:lnSpc>
              <a:spcBef>
                <a:spcPts val="155"/>
              </a:spcBef>
            </a:pPr>
            <a:r>
              <a:rPr sz="12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Reduced</a:t>
            </a:r>
            <a:r>
              <a:rPr sz="12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conversion</a:t>
            </a:r>
            <a:r>
              <a:rPr sz="12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costs</a:t>
            </a:r>
            <a:r>
              <a:rPr sz="120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60" dirty="0">
                <a:solidFill>
                  <a:srgbClr val="585858"/>
                </a:solidFill>
                <a:latin typeface="Microsoft Sans Serif"/>
                <a:cs typeface="Microsoft Sans Serif"/>
              </a:rPr>
              <a:t>(direct</a:t>
            </a:r>
            <a:r>
              <a:rPr sz="120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labor</a:t>
            </a:r>
            <a:r>
              <a:rPr sz="12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costs</a:t>
            </a:r>
            <a:r>
              <a:rPr sz="12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-65" dirty="0">
                <a:solidFill>
                  <a:srgbClr val="585858"/>
                </a:solidFill>
                <a:latin typeface="Microsoft Sans Serif"/>
                <a:cs typeface="Microsoft Sans Serif"/>
              </a:rPr>
              <a:t>+</a:t>
            </a:r>
            <a:r>
              <a:rPr sz="120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65" dirty="0">
                <a:solidFill>
                  <a:srgbClr val="585858"/>
                </a:solidFill>
                <a:latin typeface="Microsoft Sans Serif"/>
                <a:cs typeface="Microsoft Sans Serif"/>
              </a:rPr>
              <a:t>manufacturing </a:t>
            </a:r>
            <a:r>
              <a:rPr sz="1200" spc="-30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585858"/>
                </a:solidFill>
                <a:latin typeface="Microsoft Sans Serif"/>
                <a:cs typeface="Microsoft Sans Serif"/>
              </a:rPr>
              <a:t>overheads)</a:t>
            </a:r>
            <a:endParaRPr sz="1200">
              <a:latin typeface="Microsoft Sans Serif"/>
              <a:cs typeface="Microsoft Sans Serif"/>
            </a:endParaRPr>
          </a:p>
          <a:p>
            <a:pPr marL="2874010">
              <a:lnSpc>
                <a:spcPct val="100000"/>
              </a:lnSpc>
              <a:spcBef>
                <a:spcPts val="665"/>
              </a:spcBef>
            </a:pPr>
            <a:r>
              <a:rPr sz="12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Greater</a:t>
            </a:r>
            <a:r>
              <a:rPr sz="1200" spc="-2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60" dirty="0">
                <a:solidFill>
                  <a:srgbClr val="585858"/>
                </a:solidFill>
                <a:latin typeface="Microsoft Sans Serif"/>
                <a:cs typeface="Microsoft Sans Serif"/>
              </a:rPr>
              <a:t>plant</a:t>
            </a:r>
            <a:r>
              <a:rPr sz="1200" spc="-2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200" spc="55" dirty="0">
                <a:solidFill>
                  <a:srgbClr val="585858"/>
                </a:solidFill>
                <a:latin typeface="Microsoft Sans Serif"/>
                <a:cs typeface="Microsoft Sans Serif"/>
              </a:rPr>
              <a:t>flexibility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30444" y="6302451"/>
            <a:ext cx="30651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0" dirty="0">
                <a:latin typeface="Microsoft Sans Serif"/>
                <a:cs typeface="Microsoft Sans Serif"/>
              </a:rPr>
              <a:t>%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65" dirty="0">
                <a:latin typeface="Microsoft Sans Serif"/>
                <a:cs typeface="Microsoft Sans Serif"/>
              </a:rPr>
              <a:t>o</a:t>
            </a:r>
            <a:r>
              <a:rPr sz="1100" spc="85" dirty="0">
                <a:latin typeface="Microsoft Sans Serif"/>
                <a:cs typeface="Microsoft Sans Serif"/>
              </a:rPr>
              <a:t>f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60" dirty="0">
                <a:latin typeface="Microsoft Sans Serif"/>
                <a:cs typeface="Microsoft Sans Serif"/>
              </a:rPr>
              <a:t>r</a:t>
            </a:r>
            <a:r>
              <a:rPr sz="1100" spc="20" dirty="0">
                <a:latin typeface="Microsoft Sans Serif"/>
                <a:cs typeface="Microsoft Sans Serif"/>
              </a:rPr>
              <a:t>e</a:t>
            </a:r>
            <a:r>
              <a:rPr sz="1100" spc="50" dirty="0">
                <a:latin typeface="Microsoft Sans Serif"/>
                <a:cs typeface="Microsoft Sans Serif"/>
              </a:rPr>
              <a:t>spo</a:t>
            </a:r>
            <a:r>
              <a:rPr sz="1100" spc="60" dirty="0">
                <a:latin typeface="Microsoft Sans Serif"/>
                <a:cs typeface="Microsoft Sans Serif"/>
              </a:rPr>
              <a:t>nde</a:t>
            </a:r>
            <a:r>
              <a:rPr sz="1100" spc="55" dirty="0">
                <a:latin typeface="Microsoft Sans Serif"/>
                <a:cs typeface="Microsoft Sans Serif"/>
              </a:rPr>
              <a:t>n</a:t>
            </a:r>
            <a:r>
              <a:rPr sz="1100" spc="45" dirty="0">
                <a:latin typeface="Microsoft Sans Serif"/>
                <a:cs typeface="Microsoft Sans Serif"/>
              </a:rPr>
              <a:t>ts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75" dirty="0">
                <a:latin typeface="Microsoft Sans Serif"/>
                <a:cs typeface="Microsoft Sans Serif"/>
              </a:rPr>
              <a:t>who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ac</a:t>
            </a:r>
            <a:r>
              <a:rPr sz="1100" spc="50" dirty="0">
                <a:latin typeface="Microsoft Sans Serif"/>
                <a:cs typeface="Microsoft Sans Serif"/>
              </a:rPr>
              <a:t>hi</a:t>
            </a:r>
            <a:r>
              <a:rPr sz="1100" spc="20" dirty="0">
                <a:latin typeface="Microsoft Sans Serif"/>
                <a:cs typeface="Microsoft Sans Serif"/>
              </a:rPr>
              <a:t>e</a:t>
            </a:r>
            <a:r>
              <a:rPr sz="1100" spc="35" dirty="0">
                <a:latin typeface="Microsoft Sans Serif"/>
                <a:cs typeface="Microsoft Sans Serif"/>
              </a:rPr>
              <a:t>v</a:t>
            </a:r>
            <a:r>
              <a:rPr sz="1100" spc="30" dirty="0">
                <a:latin typeface="Microsoft Sans Serif"/>
                <a:cs typeface="Microsoft Sans Serif"/>
              </a:rPr>
              <a:t>e</a:t>
            </a:r>
            <a:r>
              <a:rPr sz="1100" spc="90" dirty="0">
                <a:latin typeface="Microsoft Sans Serif"/>
                <a:cs typeface="Microsoft Sans Serif"/>
              </a:rPr>
              <a:t>d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80" dirty="0">
                <a:latin typeface="Microsoft Sans Serif"/>
                <a:cs typeface="Microsoft Sans Serif"/>
              </a:rPr>
              <a:t>th</a:t>
            </a:r>
            <a:r>
              <a:rPr sz="1100" spc="45" dirty="0">
                <a:latin typeface="Microsoft Sans Serif"/>
                <a:cs typeface="Microsoft Sans Serif"/>
              </a:rPr>
              <a:t>i</a:t>
            </a:r>
            <a:r>
              <a:rPr sz="1100" spc="-10" dirty="0">
                <a:latin typeface="Microsoft Sans Serif"/>
                <a:cs typeface="Microsoft Sans Serif"/>
              </a:rPr>
              <a:t>s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65" dirty="0">
                <a:latin typeface="Microsoft Sans Serif"/>
                <a:cs typeface="Microsoft Sans Serif"/>
              </a:rPr>
              <a:t>o</a:t>
            </a:r>
            <a:r>
              <a:rPr sz="1100" spc="75" dirty="0">
                <a:latin typeface="Microsoft Sans Serif"/>
                <a:cs typeface="Microsoft Sans Serif"/>
              </a:rPr>
              <a:t>ut</a:t>
            </a:r>
            <a:r>
              <a:rPr sz="1100" spc="90" dirty="0">
                <a:latin typeface="Microsoft Sans Serif"/>
                <a:cs typeface="Microsoft Sans Serif"/>
              </a:rPr>
              <a:t>c</a:t>
            </a:r>
            <a:r>
              <a:rPr sz="1100" spc="55" dirty="0">
                <a:latin typeface="Microsoft Sans Serif"/>
                <a:cs typeface="Microsoft Sans Serif"/>
              </a:rPr>
              <a:t>o</a:t>
            </a:r>
            <a:r>
              <a:rPr sz="1100" spc="65" dirty="0">
                <a:latin typeface="Microsoft Sans Serif"/>
                <a:cs typeface="Microsoft Sans Serif"/>
              </a:rPr>
              <a:t>me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3482</Words>
  <Application>Microsoft Office PowerPoint</Application>
  <PresentationFormat>Grand écran</PresentationFormat>
  <Paragraphs>751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2" baseType="lpstr">
      <vt:lpstr>Arial</vt:lpstr>
      <vt:lpstr>Arial Black</vt:lpstr>
      <vt:lpstr>Arial MT</vt:lpstr>
      <vt:lpstr>Calibri</vt:lpstr>
      <vt:lpstr>Microsoft Sans Serif</vt:lpstr>
      <vt:lpstr>Tahoma</vt:lpstr>
      <vt:lpstr>Times New Roman</vt:lpstr>
      <vt:lpstr>Office Theme</vt:lpstr>
      <vt:lpstr>RETHINK,  REINVENT,  REALIZE.</vt:lpstr>
      <vt:lpstr>THE IDEA: FIND INDUSTRY X.0 BEST PRACTICES!</vt:lpstr>
      <vt:lpstr>Présentation PowerPoint</vt:lpstr>
      <vt:lpstr>THE RESULT: IT’S ALL A MATTER OF MANAGEMENT!</vt:lpstr>
      <vt:lpstr>Q: WHAT’S THE CURRENT STATUS IN SCALING DIGITAL  INNOVATION?</vt:lpstr>
      <vt:lpstr>DESIGN AND PRODUCTION AND OPERATIONS ARE INNOVATION PRIORITIES FOR AUTO–OES  COMPANIES</vt:lpstr>
      <vt:lpstr>AUTOMOTIVE – OES COMPANIES ARE SCALING  DIGITAL POCs ACROSS BUSINESS FUNCTIONS</vt:lpstr>
      <vt:lpstr>AUTOMOTIVE – OES COMPANIES RECOGNIZE THE NEED  FOR INNOVATING AT SCALE TO:</vt:lpstr>
      <vt:lpstr>ANOMALY DETECTION AND PURCHASE ORDER MANAGEMENT ARE KEY OUTCOMES…</vt:lpstr>
      <vt:lpstr>…AND THEY ARE CHOOSING BIG DATA ANALYTICS, AR/VR &amp; CLOUD TO DRIVE THESE  OUTCOMES</vt:lpstr>
      <vt:lpstr>Q:</vt:lpstr>
      <vt:lpstr>SO, WHO’S SCALING THE BEST?</vt:lpstr>
      <vt:lpstr>AUTO-OES CHAMPIONS SET THEMSELVES HIGHER “RODI” TARGETS AND ACHIEVE THEM TOO.</vt:lpstr>
      <vt:lpstr>Q:</vt:lpstr>
      <vt:lpstr>SECURING FUNDING FOR DIGITAL REINVENTION  FROM THE BOARD IS A MAJOR ROADBLOCK FOR  AUTO – OES COMPANIES</vt:lpstr>
      <vt:lpstr>ALIGNMENT CHALLENGES AND SKILL DEFICITS  ARE OF PRIMARY CONCERN</vt:lpstr>
      <vt:lpstr>WHAT DO COMPANIES STAND TO LOSE IF THEY FAIL  TO ADDRESS THESE CHALLENGES?</vt:lpstr>
      <vt:lpstr>HOW MUCH CAN COMPANIES GAIN IF THEY  OVERCOME THESE DEFICITS?</vt:lpstr>
      <vt:lpstr>Q:</vt:lpstr>
      <vt:lpstr>Présentation PowerPoint</vt:lpstr>
      <vt:lpstr>Présentation PowerPoint</vt:lpstr>
      <vt:lpstr>Q:</vt:lpstr>
      <vt:lpstr>… WE HAVE BUILT ONE LEVERAGING FIVE KEY ORGANIZATIONAL LEVERS</vt:lpstr>
      <vt:lpstr>Présentation PowerPoint</vt:lpstr>
      <vt:lpstr>TOP 10 SKILL SETS FOR AUTOMOTIVE – OES  CHAMPIONS</vt:lpstr>
      <vt:lpstr>TOP 5 PARTNERSHIPS FOR AUTOMOTIVE – OES  CHAMPIONS</vt:lpstr>
      <vt:lpstr>Présentation PowerPoint</vt:lpstr>
      <vt:lpstr>CHAMPIONS WANTS TO INVEST IN STRATEGIC DIGITAL ALIGNMENT, DIGITAL ROLES AND MAN-  MACHINE COLLABORATION</vt:lpstr>
      <vt:lpstr>Présentation PowerPoint</vt:lpstr>
      <vt:lpstr>KEY CONTACTS</vt:lpstr>
      <vt:lpstr>APPENDIX</vt:lpstr>
      <vt:lpstr>SURVEY DEMOGRAPHICS – OVERALL (n=1350)</vt:lpstr>
      <vt:lpstr>SURVEY DEMOGRAPHICS – AUTO–OES (n=108)</vt:lpstr>
      <vt:lpstr>About Accenture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Niamh Foran</dc:creator>
  <cp:lastModifiedBy>BENCHALAL Farida</cp:lastModifiedBy>
  <cp:revision>1</cp:revision>
  <dcterms:created xsi:type="dcterms:W3CDTF">2021-06-24T09:15:59Z</dcterms:created>
  <dcterms:modified xsi:type="dcterms:W3CDTF">2021-06-24T09:33:59Z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2021-06-24T00:00:00Z</vt:filetime>
  </property>
</Properties>
</file>