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23BDF8-84E8-4AA7-BD9A-480C00ED3B1E}" v="1" dt="2023-06-08T14:53:43.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ett Chua" userId="46547fe18b47e02a" providerId="LiveId" clId="{CE23BDF8-84E8-4AA7-BD9A-480C00ED3B1E}"/>
    <pc:docChg chg="custSel addSld delSld modSld">
      <pc:chgData name="Emmett Chua" userId="46547fe18b47e02a" providerId="LiveId" clId="{CE23BDF8-84E8-4AA7-BD9A-480C00ED3B1E}" dt="2023-06-19T06:41:40.270" v="297" actId="20577"/>
      <pc:docMkLst>
        <pc:docMk/>
      </pc:docMkLst>
      <pc:sldChg chg="modSp mod">
        <pc:chgData name="Emmett Chua" userId="46547fe18b47e02a" providerId="LiveId" clId="{CE23BDF8-84E8-4AA7-BD9A-480C00ED3B1E}" dt="2023-06-08T14:53:43.912" v="49" actId="27636"/>
        <pc:sldMkLst>
          <pc:docMk/>
          <pc:sldMk cId="0" sldId="264"/>
        </pc:sldMkLst>
        <pc:spChg chg="mod">
          <ac:chgData name="Emmett Chua" userId="46547fe18b47e02a" providerId="LiveId" clId="{CE23BDF8-84E8-4AA7-BD9A-480C00ED3B1E}" dt="2023-06-08T14:53:43.912" v="49" actId="27636"/>
          <ac:spMkLst>
            <pc:docMk/>
            <pc:sldMk cId="0" sldId="264"/>
            <ac:spMk id="135" creationId="{00000000-0000-0000-0000-000000000000}"/>
          </ac:spMkLst>
        </pc:spChg>
      </pc:sldChg>
      <pc:sldChg chg="del">
        <pc:chgData name="Emmett Chua" userId="46547fe18b47e02a" providerId="LiveId" clId="{CE23BDF8-84E8-4AA7-BD9A-480C00ED3B1E}" dt="2023-06-08T14:52:08.839" v="0" actId="2696"/>
        <pc:sldMkLst>
          <pc:docMk/>
          <pc:sldMk cId="0" sldId="266"/>
        </pc:sldMkLst>
      </pc:sldChg>
      <pc:sldChg chg="modSp mod">
        <pc:chgData name="Emmett Chua" userId="46547fe18b47e02a" providerId="LiveId" clId="{CE23BDF8-84E8-4AA7-BD9A-480C00ED3B1E}" dt="2023-06-19T06:41:40.270" v="297" actId="20577"/>
        <pc:sldMkLst>
          <pc:docMk/>
          <pc:sldMk cId="0" sldId="267"/>
        </pc:sldMkLst>
        <pc:spChg chg="mod">
          <ac:chgData name="Emmett Chua" userId="46547fe18b47e02a" providerId="LiveId" clId="{CE23BDF8-84E8-4AA7-BD9A-480C00ED3B1E}" dt="2023-06-19T06:41:40.270" v="297" actId="20577"/>
          <ac:spMkLst>
            <pc:docMk/>
            <pc:sldMk cId="0" sldId="267"/>
            <ac:spMk id="156" creationId="{00000000-0000-0000-0000-000000000000}"/>
          </ac:spMkLst>
        </pc:spChg>
      </pc:sldChg>
      <pc:sldChg chg="addSp delSp modSp add mod">
        <pc:chgData name="Emmett Chua" userId="46547fe18b47e02a" providerId="LiveId" clId="{CE23BDF8-84E8-4AA7-BD9A-480C00ED3B1E}" dt="2023-06-08T14:55:36.003" v="296" actId="20577"/>
        <pc:sldMkLst>
          <pc:docMk/>
          <pc:sldMk cId="978732105" sldId="268"/>
        </pc:sldMkLst>
        <pc:spChg chg="mod">
          <ac:chgData name="Emmett Chua" userId="46547fe18b47e02a" providerId="LiveId" clId="{CE23BDF8-84E8-4AA7-BD9A-480C00ED3B1E}" dt="2023-06-08T14:52:39.043" v="46" actId="20577"/>
          <ac:spMkLst>
            <pc:docMk/>
            <pc:sldMk cId="978732105" sldId="268"/>
            <ac:spMk id="141" creationId="{00000000-0000-0000-0000-000000000000}"/>
          </ac:spMkLst>
        </pc:spChg>
        <pc:spChg chg="mod">
          <ac:chgData name="Emmett Chua" userId="46547fe18b47e02a" providerId="LiveId" clId="{CE23BDF8-84E8-4AA7-BD9A-480C00ED3B1E}" dt="2023-06-08T14:55:36.003" v="296" actId="20577"/>
          <ac:spMkLst>
            <pc:docMk/>
            <pc:sldMk cId="978732105" sldId="268"/>
            <ac:spMk id="142" creationId="{00000000-0000-0000-0000-000000000000}"/>
          </ac:spMkLst>
        </pc:spChg>
        <pc:picChg chg="add mod">
          <ac:chgData name="Emmett Chua" userId="46547fe18b47e02a" providerId="LiveId" clId="{CE23BDF8-84E8-4AA7-BD9A-480C00ED3B1E}" dt="2023-06-08T14:53:49.002" v="53" actId="1076"/>
          <ac:picMkLst>
            <pc:docMk/>
            <pc:sldMk cId="978732105" sldId="268"/>
            <ac:picMk id="3" creationId="{26A35DF9-03C3-6B3C-08E8-48C5FBBE5F6D}"/>
          </ac:picMkLst>
        </pc:picChg>
        <pc:picChg chg="del">
          <ac:chgData name="Emmett Chua" userId="46547fe18b47e02a" providerId="LiveId" clId="{CE23BDF8-84E8-4AA7-BD9A-480C00ED3B1E}" dt="2023-06-08T14:53:33.437" v="47" actId="478"/>
          <ac:picMkLst>
            <pc:docMk/>
            <pc:sldMk cId="978732105" sldId="268"/>
            <ac:picMk id="14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702f792f2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702f792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702f792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702f792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705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6fa3c89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6fa3c8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a3c898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702f792f2_0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702f792f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702f792f2_0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702f792f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2702f792f2_0_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2702f792f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702f792f2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702f792f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702f792f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702f792f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702f792f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702f792f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AIML CA1:</a:t>
            </a:r>
            <a:endParaRPr/>
          </a:p>
          <a:p>
            <a:pPr marL="0" lvl="0" indent="0" algn="l" rtl="0">
              <a:spcBef>
                <a:spcPts val="0"/>
              </a:spcBef>
              <a:spcAft>
                <a:spcPts val="0"/>
              </a:spcAft>
              <a:buNone/>
            </a:pPr>
            <a:r>
              <a:rPr lang="en"/>
              <a:t>Regression</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Emmett Chua • P2222457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evaluation</a:t>
            </a:r>
            <a:endParaRPr/>
          </a:p>
        </p:txBody>
      </p:sp>
      <p:sp>
        <p:nvSpPr>
          <p:cNvPr id="142" name="Google Shape;142;p22"/>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The MSE of the model improves as the training set size gets bigger and it shows that is has less room for improvement already</a:t>
            </a:r>
            <a:endParaRPr sz="1400"/>
          </a:p>
        </p:txBody>
      </p:sp>
      <p:pic>
        <p:nvPicPr>
          <p:cNvPr id="143" name="Google Shape;143;p22"/>
          <p:cNvPicPr preferRelativeResize="0"/>
          <p:nvPr/>
        </p:nvPicPr>
        <p:blipFill>
          <a:blip r:embed="rId3">
            <a:alphaModFix/>
          </a:blip>
          <a:stretch>
            <a:fillRect/>
          </a:stretch>
        </p:blipFill>
        <p:spPr>
          <a:xfrm>
            <a:off x="3279900" y="152400"/>
            <a:ext cx="5711701" cy="45048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Feature importance</a:t>
            </a:r>
            <a:endParaRPr dirty="0"/>
          </a:p>
        </p:txBody>
      </p:sp>
      <p:sp>
        <p:nvSpPr>
          <p:cNvPr id="142" name="Google Shape;142;p22"/>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dirty="0"/>
              <a:t>The model shows that the features House Area (sqm) and the engineered column Price/sqm have the highest importance in the model prediction</a:t>
            </a:r>
          </a:p>
          <a:p>
            <a:pPr marL="457200" lvl="0" indent="-317500" algn="l" rtl="0">
              <a:spcBef>
                <a:spcPts val="0"/>
              </a:spcBef>
              <a:spcAft>
                <a:spcPts val="0"/>
              </a:spcAft>
              <a:buSzPts val="1400"/>
              <a:buChar char="-"/>
            </a:pPr>
            <a:r>
              <a:rPr lang="en" sz="1400" dirty="0"/>
              <a:t>The remainder of the features show little importance in the prediction model</a:t>
            </a:r>
            <a:endParaRPr sz="1400" dirty="0"/>
          </a:p>
        </p:txBody>
      </p:sp>
      <p:pic>
        <p:nvPicPr>
          <p:cNvPr id="3" name="Picture 2" descr="A picture containing text, screenshot, diagram, line&#10;&#10;Description automatically generated">
            <a:extLst>
              <a:ext uri="{FF2B5EF4-FFF2-40B4-BE49-F238E27FC236}">
                <a16:creationId xmlns:a16="http://schemas.microsoft.com/office/drawing/2014/main" id="{26A35DF9-03C3-6B3C-08E8-48C5FBBE5F6D}"/>
              </a:ext>
            </a:extLst>
          </p:cNvPr>
          <p:cNvPicPr>
            <a:picLocks noChangeAspect="1"/>
          </p:cNvPicPr>
          <p:nvPr/>
        </p:nvPicPr>
        <p:blipFill>
          <a:blip r:embed="rId3"/>
          <a:stretch>
            <a:fillRect/>
          </a:stretch>
        </p:blipFill>
        <p:spPr>
          <a:xfrm>
            <a:off x="3150250" y="846149"/>
            <a:ext cx="5732503" cy="3451201"/>
          </a:xfrm>
          <a:prstGeom prst="rect">
            <a:avLst/>
          </a:prstGeom>
        </p:spPr>
      </p:pic>
    </p:spTree>
    <p:extLst>
      <p:ext uri="{BB962C8B-B14F-4D97-AF65-F5344CB8AC3E}">
        <p14:creationId xmlns:p14="http://schemas.microsoft.com/office/powerpoint/2010/main" val="978732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56" name="Google Shape;156;p2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SG" sz="2100" b="1" dirty="0">
                <a:solidFill>
                  <a:schemeClr val="accent2"/>
                </a:solidFill>
              </a:rPr>
              <a:t> </a:t>
            </a:r>
            <a:endParaRPr sz="2100" b="1" dirty="0">
              <a:solidFill>
                <a:schemeClr val="accent2"/>
              </a:solidFill>
            </a:endParaRPr>
          </a:p>
          <a:p>
            <a:pPr marL="0" lvl="0" indent="0" algn="l" rtl="0">
              <a:spcBef>
                <a:spcPts val="0"/>
              </a:spcBef>
              <a:spcAft>
                <a:spcPts val="1200"/>
              </a:spcAft>
              <a:buNone/>
            </a:pPr>
            <a:r>
              <a:rPr lang="en" sz="1600" dirty="0"/>
              <a:t>Random forest regressor is a good model for the prediction of the price of houses in US given the different features each house has. However, there is still a small number of houses that it predicts to be quite different from the actual price</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1639550" y="575950"/>
            <a:ext cx="70824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79" name="Google Shape;79;p14"/>
          <p:cNvSpPr txBox="1">
            <a:spLocks noGrp="1"/>
          </p:cNvSpPr>
          <p:nvPr>
            <p:ph type="body" idx="1"/>
          </p:nvPr>
        </p:nvSpPr>
        <p:spPr>
          <a:xfrm>
            <a:off x="1731150" y="1974325"/>
            <a:ext cx="2748600" cy="263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a:t>Target variable</a:t>
            </a:r>
            <a:endParaRPr sz="2100" b="1"/>
          </a:p>
          <a:p>
            <a:pPr marL="457200" lvl="0" indent="-330200" algn="l" rtl="0">
              <a:spcBef>
                <a:spcPts val="1200"/>
              </a:spcBef>
              <a:spcAft>
                <a:spcPts val="0"/>
              </a:spcAft>
              <a:buSzPts val="1600"/>
              <a:buChar char="●"/>
            </a:pPr>
            <a:r>
              <a:rPr lang="en" sz="1600"/>
              <a:t>Price ($) - The value of different houses in US</a:t>
            </a:r>
            <a:endParaRPr sz="2100"/>
          </a:p>
        </p:txBody>
      </p:sp>
      <p:sp>
        <p:nvSpPr>
          <p:cNvPr id="80" name="Google Shape;80;p14"/>
          <p:cNvSpPr txBox="1">
            <a:spLocks noGrp="1"/>
          </p:cNvSpPr>
          <p:nvPr>
            <p:ph type="body" idx="2"/>
          </p:nvPr>
        </p:nvSpPr>
        <p:spPr>
          <a:xfrm>
            <a:off x="4572000" y="1974500"/>
            <a:ext cx="4149900" cy="263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None/>
            </a:pPr>
            <a:r>
              <a:rPr lang="en" sz="2100" b="1"/>
              <a:t>Dataset</a:t>
            </a:r>
            <a:endParaRPr sz="2100" b="1"/>
          </a:p>
          <a:p>
            <a:pPr marL="457200" lvl="0" indent="-330200" algn="l" rtl="0">
              <a:spcBef>
                <a:spcPts val="1200"/>
              </a:spcBef>
              <a:spcAft>
                <a:spcPts val="0"/>
              </a:spcAft>
              <a:buSzPts val="1600"/>
              <a:buChar char="●"/>
            </a:pPr>
            <a:r>
              <a:rPr lang="en" sz="1600"/>
              <a:t>545 rows of data on customers</a:t>
            </a:r>
            <a:endParaRPr sz="1600"/>
          </a:p>
          <a:p>
            <a:pPr marL="457200" lvl="0" indent="-330200" algn="l" rtl="0">
              <a:spcBef>
                <a:spcPts val="0"/>
              </a:spcBef>
              <a:spcAft>
                <a:spcPts val="0"/>
              </a:spcAft>
              <a:buSzPts val="1600"/>
              <a:buChar char="●"/>
            </a:pPr>
            <a:r>
              <a:rPr lang="en" sz="1600"/>
              <a:t>6 different features [City, House area (sqm), Number of bedrooms, Number of toilets, Stories and Renovation status]</a:t>
            </a:r>
            <a:endParaRPr sz="1600"/>
          </a:p>
        </p:txBody>
      </p:sp>
      <p:sp>
        <p:nvSpPr>
          <p:cNvPr id="81" name="Google Shape;81;p14"/>
          <p:cNvSpPr txBox="1"/>
          <p:nvPr/>
        </p:nvSpPr>
        <p:spPr>
          <a:xfrm>
            <a:off x="1731150" y="1315925"/>
            <a:ext cx="74304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Clr>
                <a:schemeClr val="dk2"/>
              </a:buClr>
              <a:buSzPts val="1100"/>
              <a:buFont typeface="Arial"/>
              <a:buNone/>
            </a:pPr>
            <a:r>
              <a:rPr lang="en" sz="1600">
                <a:solidFill>
                  <a:schemeClr val="dk2"/>
                </a:solidFill>
                <a:latin typeface="Lato"/>
                <a:ea typeface="Lato"/>
                <a:cs typeface="Lato"/>
                <a:sym typeface="Lato"/>
              </a:rPr>
              <a:t>Develop a regression model to predict the price of houses in US</a:t>
            </a:r>
            <a:endParaRPr sz="9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Uni-Variate analysis</a:t>
            </a:r>
            <a:endParaRPr/>
          </a:p>
        </p:txBody>
      </p:sp>
      <p:sp>
        <p:nvSpPr>
          <p:cNvPr id="87" name="Google Shape;87;p15"/>
          <p:cNvSpPr txBox="1"/>
          <p:nvPr/>
        </p:nvSpPr>
        <p:spPr>
          <a:xfrm flipH="1">
            <a:off x="280150" y="1638500"/>
            <a:ext cx="2120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Similar amount of houses from different regions</a:t>
            </a:r>
            <a:endParaRPr b="1">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New york - 28.99%</a:t>
            </a:r>
            <a:endParaRPr b="1">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Seattle - 24.59%</a:t>
            </a:r>
            <a:endParaRPr b="1">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Boston - 19.27%</a:t>
            </a:r>
            <a:endParaRPr b="1">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Denver - 16.33%</a:t>
            </a:r>
            <a:endParaRPr b="1">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Chicago - 10.83%</a:t>
            </a:r>
            <a:endParaRPr b="1">
              <a:latin typeface="Lato"/>
              <a:ea typeface="Lato"/>
              <a:cs typeface="Lato"/>
              <a:sym typeface="Lato"/>
            </a:endParaRPr>
          </a:p>
        </p:txBody>
      </p:sp>
      <p:sp>
        <p:nvSpPr>
          <p:cNvPr id="88" name="Google Shape;88;p15"/>
          <p:cNvSpPr txBox="1"/>
          <p:nvPr/>
        </p:nvSpPr>
        <p:spPr>
          <a:xfrm>
            <a:off x="2951975" y="1638500"/>
            <a:ext cx="1962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No Null values</a:t>
            </a:r>
            <a:endParaRPr b="1">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None of the 545 rows of data have any null values or empty values</a:t>
            </a:r>
            <a:r>
              <a:rPr lang="en" b="1">
                <a:latin typeface="Lato"/>
                <a:ea typeface="Lato"/>
                <a:cs typeface="Lato"/>
                <a:sym typeface="Lato"/>
              </a:rPr>
              <a:t>	</a:t>
            </a:r>
            <a:endParaRPr b="1">
              <a:latin typeface="Lato"/>
              <a:ea typeface="Lato"/>
              <a:cs typeface="Lato"/>
              <a:sym typeface="Lato"/>
            </a:endParaRPr>
          </a:p>
        </p:txBody>
      </p:sp>
      <p:sp>
        <p:nvSpPr>
          <p:cNvPr id="89" name="Google Shape;89;p15"/>
          <p:cNvSpPr txBox="1"/>
          <p:nvPr/>
        </p:nvSpPr>
        <p:spPr>
          <a:xfrm>
            <a:off x="5552775" y="1638500"/>
            <a:ext cx="2892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Variations in numerical columns</a:t>
            </a:r>
            <a:endParaRPr b="1">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The largest house has an area of 1620sqm while the smallest has 165sqm. This could possibly affect the model in prediction</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Uni-Variate analysis</a:t>
            </a:r>
            <a:endParaRPr/>
          </a:p>
        </p:txBody>
      </p:sp>
      <p:sp>
        <p:nvSpPr>
          <p:cNvPr id="95" name="Google Shape;95;p16"/>
          <p:cNvSpPr txBox="1"/>
          <p:nvPr/>
        </p:nvSpPr>
        <p:spPr>
          <a:xfrm>
            <a:off x="0" y="1211350"/>
            <a:ext cx="3624900" cy="3617100"/>
          </a:xfrm>
          <a:prstGeom prst="rect">
            <a:avLst/>
          </a:prstGeom>
          <a:noFill/>
          <a:ln>
            <a:noFill/>
          </a:ln>
        </p:spPr>
        <p:txBody>
          <a:bodyPr spcFirstLastPara="1" wrap="square" lIns="91425" tIns="91425" rIns="91425" bIns="91425" anchor="t" anchorCtr="0">
            <a:spAutoFit/>
          </a:bodyPr>
          <a:lstStyle/>
          <a:p>
            <a:pPr marL="457200" lvl="0" indent="-317500" algn="l" rtl="0">
              <a:lnSpc>
                <a:spcPct val="135714"/>
              </a:lnSpc>
              <a:spcBef>
                <a:spcPts val="0"/>
              </a:spcBef>
              <a:spcAft>
                <a:spcPts val="0"/>
              </a:spcAft>
              <a:buClr>
                <a:schemeClr val="dk2"/>
              </a:buClr>
              <a:buSzPts val="1400"/>
              <a:buFont typeface="Lato"/>
              <a:buChar char="-"/>
            </a:pPr>
            <a:r>
              <a:rPr lang="en">
                <a:solidFill>
                  <a:schemeClr val="dk2"/>
                </a:solidFill>
                <a:highlight>
                  <a:schemeClr val="lt1"/>
                </a:highlight>
                <a:latin typeface="Lato"/>
                <a:ea typeface="Lato"/>
                <a:cs typeface="Lato"/>
                <a:sym typeface="Lato"/>
              </a:rPr>
              <a:t>number of bedrooms seem to be more normally distributed, with 3 being the median.</a:t>
            </a:r>
            <a:endParaRPr>
              <a:solidFill>
                <a:schemeClr val="dk2"/>
              </a:solidFill>
              <a:highlight>
                <a:schemeClr val="lt1"/>
              </a:highlight>
              <a:latin typeface="Lato"/>
              <a:ea typeface="Lato"/>
              <a:cs typeface="Lato"/>
              <a:sym typeface="Lato"/>
            </a:endParaRPr>
          </a:p>
          <a:p>
            <a:pPr marL="457200" lvl="0" indent="-317500" algn="l" rtl="0">
              <a:lnSpc>
                <a:spcPct val="135714"/>
              </a:lnSpc>
              <a:spcBef>
                <a:spcPts val="0"/>
              </a:spcBef>
              <a:spcAft>
                <a:spcPts val="0"/>
              </a:spcAft>
              <a:buClr>
                <a:schemeClr val="dk2"/>
              </a:buClr>
              <a:buSzPts val="1400"/>
              <a:buFont typeface="Lato"/>
              <a:buChar char="-"/>
            </a:pPr>
            <a:r>
              <a:rPr lang="en">
                <a:solidFill>
                  <a:schemeClr val="dk2"/>
                </a:solidFill>
                <a:highlight>
                  <a:schemeClr val="lt1"/>
                </a:highlight>
                <a:latin typeface="Lato"/>
                <a:ea typeface="Lato"/>
                <a:cs typeface="Lato"/>
                <a:sym typeface="Lato"/>
              </a:rPr>
              <a:t>number of toilets as well as number of stories have shown little pattern in its distribution.</a:t>
            </a:r>
            <a:endParaRPr>
              <a:solidFill>
                <a:schemeClr val="dk2"/>
              </a:solidFill>
              <a:highlight>
                <a:schemeClr val="lt1"/>
              </a:highlight>
              <a:latin typeface="Lato"/>
              <a:ea typeface="Lato"/>
              <a:cs typeface="Lato"/>
              <a:sym typeface="Lato"/>
            </a:endParaRPr>
          </a:p>
          <a:p>
            <a:pPr marL="457200" lvl="0" indent="-317500" algn="l" rtl="0">
              <a:lnSpc>
                <a:spcPct val="135714"/>
              </a:lnSpc>
              <a:spcBef>
                <a:spcPts val="0"/>
              </a:spcBef>
              <a:spcAft>
                <a:spcPts val="0"/>
              </a:spcAft>
              <a:buClr>
                <a:schemeClr val="dk2"/>
              </a:buClr>
              <a:buSzPts val="1400"/>
              <a:buFont typeface="Lato"/>
              <a:buChar char="-"/>
            </a:pPr>
            <a:r>
              <a:rPr lang="en">
                <a:solidFill>
                  <a:schemeClr val="dk2"/>
                </a:solidFill>
                <a:highlight>
                  <a:schemeClr val="lt1"/>
                </a:highlight>
                <a:latin typeface="Lato"/>
                <a:ea typeface="Lato"/>
                <a:cs typeface="Lato"/>
                <a:sym typeface="Lato"/>
              </a:rPr>
              <a:t>price and house area seem to be skewed to the right and show very similar graphs. This could mean that there is a possible correlation between the 2 features.</a:t>
            </a:r>
            <a:endParaRPr>
              <a:solidFill>
                <a:schemeClr val="dk2"/>
              </a:solidFill>
              <a:highlight>
                <a:schemeClr val="lt1"/>
              </a:highlight>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pic>
        <p:nvPicPr>
          <p:cNvPr id="96" name="Google Shape;96;p16"/>
          <p:cNvPicPr preferRelativeResize="0"/>
          <p:nvPr/>
        </p:nvPicPr>
        <p:blipFill>
          <a:blip r:embed="rId3">
            <a:alphaModFix/>
          </a:blip>
          <a:stretch>
            <a:fillRect/>
          </a:stretch>
        </p:blipFill>
        <p:spPr>
          <a:xfrm>
            <a:off x="3624901" y="1211350"/>
            <a:ext cx="4815926" cy="319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Bi-Variate analysis</a:t>
            </a:r>
            <a:endParaRPr/>
          </a:p>
        </p:txBody>
      </p:sp>
      <p:sp>
        <p:nvSpPr>
          <p:cNvPr id="102" name="Google Shape;102;p17"/>
          <p:cNvSpPr txBox="1"/>
          <p:nvPr/>
        </p:nvSpPr>
        <p:spPr>
          <a:xfrm>
            <a:off x="605600" y="1616925"/>
            <a:ext cx="2787600" cy="24474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2"/>
              </a:buClr>
              <a:buSzPts val="1100"/>
              <a:buFont typeface="Arial"/>
              <a:buNone/>
            </a:pPr>
            <a:r>
              <a:rPr lang="en">
                <a:solidFill>
                  <a:srgbClr val="1F1F1F"/>
                </a:solidFill>
                <a:highlight>
                  <a:schemeClr val="lt1"/>
                </a:highlight>
                <a:latin typeface="Lato"/>
                <a:ea typeface="Lato"/>
                <a:cs typeface="Lato"/>
                <a:sym typeface="Lato"/>
              </a:rPr>
              <a:t>There  is a moderate correlation between house area and price as well as number of toilets and price. This shows that these two features could be more significant than the rest of the features.</a:t>
            </a:r>
            <a:endParaRPr>
              <a:solidFill>
                <a:srgbClr val="1F1F1F"/>
              </a:solidFill>
              <a:highlight>
                <a:schemeClr val="lt1"/>
              </a:highlight>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pic>
        <p:nvPicPr>
          <p:cNvPr id="103" name="Google Shape;103;p17"/>
          <p:cNvPicPr preferRelativeResize="0"/>
          <p:nvPr/>
        </p:nvPicPr>
        <p:blipFill rotWithShape="1">
          <a:blip r:embed="rId3">
            <a:alphaModFix/>
          </a:blip>
          <a:srcRect l="1200" r="1200"/>
          <a:stretch/>
        </p:blipFill>
        <p:spPr>
          <a:xfrm>
            <a:off x="3830500" y="1141250"/>
            <a:ext cx="3842025" cy="3498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109" name="Google Shape;109;p18"/>
          <p:cNvSpPr txBox="1"/>
          <p:nvPr/>
        </p:nvSpPr>
        <p:spPr>
          <a:xfrm>
            <a:off x="762675" y="1571400"/>
            <a:ext cx="23298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1. Encoding</a:t>
            </a:r>
            <a:endParaRPr b="1">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To change categorical features into numerical values so that it can be used for the model, one-hot-encoding was applied</a:t>
            </a:r>
            <a:endParaRPr>
              <a:latin typeface="Lato"/>
              <a:ea typeface="Lato"/>
              <a:cs typeface="Lato"/>
              <a:sym typeface="Lato"/>
            </a:endParaRPr>
          </a:p>
        </p:txBody>
      </p:sp>
      <p:sp>
        <p:nvSpPr>
          <p:cNvPr id="110" name="Google Shape;110;p18"/>
          <p:cNvSpPr txBox="1"/>
          <p:nvPr/>
        </p:nvSpPr>
        <p:spPr>
          <a:xfrm>
            <a:off x="3439950" y="1571400"/>
            <a:ext cx="22641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2. Feature Engineering</a:t>
            </a:r>
            <a:endParaRPr b="1">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This helps to improve the predictability of the model. ‘Price/sqm’, a ratio of how much it costs per sqm in the respective house is engineered to the data</a:t>
            </a:r>
            <a:endParaRPr>
              <a:latin typeface="Lato"/>
              <a:ea typeface="Lato"/>
              <a:cs typeface="Lato"/>
              <a:sym typeface="Lato"/>
            </a:endParaRPr>
          </a:p>
        </p:txBody>
      </p:sp>
      <p:sp>
        <p:nvSpPr>
          <p:cNvPr id="111" name="Google Shape;111;p18"/>
          <p:cNvSpPr txBox="1"/>
          <p:nvPr/>
        </p:nvSpPr>
        <p:spPr>
          <a:xfrm>
            <a:off x="6186375" y="1571400"/>
            <a:ext cx="2264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3. Data Splitting</a:t>
            </a:r>
            <a:endParaRPr b="1">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8:2 split to leave out some data that can be used to evaluate the model. Cross validation will be used on the training set as well.</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selection</a:t>
            </a:r>
            <a:endParaRPr/>
          </a:p>
        </p:txBody>
      </p:sp>
      <p:sp>
        <p:nvSpPr>
          <p:cNvPr id="117" name="Google Shape;117;p19"/>
          <p:cNvSpPr txBox="1"/>
          <p:nvPr/>
        </p:nvSpPr>
        <p:spPr>
          <a:xfrm>
            <a:off x="3330050" y="1352175"/>
            <a:ext cx="3206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Evaluation strategy</a:t>
            </a:r>
            <a:endParaRPr b="1">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Root Mean Square Error (RMSE)- the average difference between the predicted value and the actual value</a:t>
            </a:r>
            <a:endParaRPr>
              <a:latin typeface="Lato"/>
              <a:ea typeface="Lato"/>
              <a:cs typeface="Lato"/>
              <a:sym typeface="Lato"/>
            </a:endParaRPr>
          </a:p>
        </p:txBody>
      </p:sp>
      <p:sp>
        <p:nvSpPr>
          <p:cNvPr id="118" name="Google Shape;118;p19"/>
          <p:cNvSpPr txBox="1"/>
          <p:nvPr/>
        </p:nvSpPr>
        <p:spPr>
          <a:xfrm>
            <a:off x="188450" y="2604200"/>
            <a:ext cx="27732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Comparison to dummy model</a:t>
            </a:r>
            <a:endParaRPr b="1">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The dummy regressor which randomly guesses the value of the house based on the average price has a RMSE score of almost 200k, which is very far from the actual values, given that the prices are around 1m</a:t>
            </a:r>
            <a:endParaRPr>
              <a:latin typeface="Lato"/>
              <a:ea typeface="Lato"/>
              <a:cs typeface="Lato"/>
              <a:sym typeface="Lato"/>
            </a:endParaRPr>
          </a:p>
        </p:txBody>
      </p:sp>
      <p:sp>
        <p:nvSpPr>
          <p:cNvPr id="119" name="Google Shape;119;p19"/>
          <p:cNvSpPr txBox="1"/>
          <p:nvPr/>
        </p:nvSpPr>
        <p:spPr>
          <a:xfrm>
            <a:off x="3330050" y="2970500"/>
            <a:ext cx="2829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Selected model</a:t>
            </a:r>
            <a:endParaRPr b="1">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Random Forest Regressor had the lowest RMSE of around 31k</a:t>
            </a:r>
            <a:endParaRPr>
              <a:latin typeface="Lato"/>
              <a:ea typeface="Lato"/>
              <a:cs typeface="Lato"/>
              <a:sym typeface="Lato"/>
            </a:endParaRPr>
          </a:p>
        </p:txBody>
      </p:sp>
      <p:sp>
        <p:nvSpPr>
          <p:cNvPr id="120" name="Google Shape;120;p19"/>
          <p:cNvSpPr txBox="1"/>
          <p:nvPr/>
        </p:nvSpPr>
        <p:spPr>
          <a:xfrm>
            <a:off x="188450" y="1352163"/>
            <a:ext cx="3098700" cy="111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Models selected</a:t>
            </a:r>
            <a:endParaRPr b="1">
              <a:latin typeface="Lato"/>
              <a:ea typeface="Lato"/>
              <a:cs typeface="Lato"/>
              <a:sym typeface="Lato"/>
            </a:endParaRPr>
          </a:p>
          <a:p>
            <a:pPr marL="0" lvl="0" indent="0" algn="l" rtl="0">
              <a:lnSpc>
                <a:spcPct val="115000"/>
              </a:lnSpc>
              <a:spcBef>
                <a:spcPts val="0"/>
              </a:spcBef>
              <a:spcAft>
                <a:spcPts val="1600"/>
              </a:spcAft>
              <a:buNone/>
            </a:pPr>
            <a:r>
              <a:rPr lang="en">
                <a:solidFill>
                  <a:schemeClr val="dk2"/>
                </a:solidFill>
                <a:latin typeface="Lato"/>
                <a:ea typeface="Lato"/>
                <a:cs typeface="Lato"/>
                <a:sym typeface="Lato"/>
              </a:rPr>
              <a:t>Knowing that this model has no particular characteristic, a few different models were tested</a:t>
            </a:r>
            <a:endParaRPr>
              <a:latin typeface="Lato"/>
              <a:ea typeface="Lato"/>
              <a:cs typeface="Lato"/>
              <a:sym typeface="Lato"/>
            </a:endParaRPr>
          </a:p>
        </p:txBody>
      </p:sp>
      <p:pic>
        <p:nvPicPr>
          <p:cNvPr id="121" name="Google Shape;121;p19"/>
          <p:cNvPicPr preferRelativeResize="0"/>
          <p:nvPr/>
        </p:nvPicPr>
        <p:blipFill>
          <a:blip r:embed="rId3">
            <a:alphaModFix/>
          </a:blip>
          <a:stretch>
            <a:fillRect/>
          </a:stretch>
        </p:blipFill>
        <p:spPr>
          <a:xfrm>
            <a:off x="6904850" y="1617450"/>
            <a:ext cx="1419215" cy="190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tuning</a:t>
            </a:r>
            <a:endParaRPr/>
          </a:p>
        </p:txBody>
      </p:sp>
      <p:sp>
        <p:nvSpPr>
          <p:cNvPr id="127" name="Google Shape;127;p20"/>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Applying trial and error, a range of values have been selected to find the most optimised parameters for the selected model.</a:t>
            </a:r>
            <a:endParaRPr sz="1400"/>
          </a:p>
        </p:txBody>
      </p:sp>
      <p:pic>
        <p:nvPicPr>
          <p:cNvPr id="128" name="Google Shape;128;p20"/>
          <p:cNvPicPr preferRelativeResize="0"/>
          <p:nvPr/>
        </p:nvPicPr>
        <p:blipFill rotWithShape="1">
          <a:blip r:embed="rId3">
            <a:alphaModFix/>
          </a:blip>
          <a:srcRect l="4026" r="4036"/>
          <a:stretch/>
        </p:blipFill>
        <p:spPr>
          <a:xfrm>
            <a:off x="4261475" y="152400"/>
            <a:ext cx="3536950" cy="4838701"/>
          </a:xfrm>
          <a:prstGeom prst="rect">
            <a:avLst/>
          </a:prstGeom>
          <a:noFill/>
          <a:ln>
            <a:noFill/>
          </a:ln>
        </p:spPr>
      </p:pic>
      <p:sp>
        <p:nvSpPr>
          <p:cNvPr id="129" name="Google Shape;129;p20"/>
          <p:cNvSpPr txBox="1"/>
          <p:nvPr/>
        </p:nvSpPr>
        <p:spPr>
          <a:xfrm>
            <a:off x="8497550" y="1787075"/>
            <a:ext cx="91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1181800" y="361725"/>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evaluation</a:t>
            </a:r>
            <a:endParaRPr/>
          </a:p>
        </p:txBody>
      </p:sp>
      <p:sp>
        <p:nvSpPr>
          <p:cNvPr id="135" name="Google Shape;135;p21"/>
          <p:cNvSpPr txBox="1">
            <a:spLocks noGrp="1"/>
          </p:cNvSpPr>
          <p:nvPr>
            <p:ph type="body" idx="1"/>
          </p:nvPr>
        </p:nvSpPr>
        <p:spPr>
          <a:xfrm>
            <a:off x="1560300" y="1254975"/>
            <a:ext cx="6023400" cy="14031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Char char="-"/>
            </a:pPr>
            <a:r>
              <a:rPr lang="en" sz="1400"/>
              <a:t>The predicted values are very close to the actual values of the house</a:t>
            </a:r>
            <a:endParaRPr sz="1400"/>
          </a:p>
          <a:p>
            <a:pPr marL="457200" lvl="0" indent="-317500" algn="l" rtl="0">
              <a:spcBef>
                <a:spcPts val="0"/>
              </a:spcBef>
              <a:spcAft>
                <a:spcPts val="0"/>
              </a:spcAft>
              <a:buSzPts val="1400"/>
              <a:buChar char="-"/>
            </a:pPr>
            <a:r>
              <a:rPr lang="en" sz="1400"/>
              <a:t>RMSE is around 30k </a:t>
            </a:r>
            <a:endParaRPr sz="1400"/>
          </a:p>
          <a:p>
            <a:pPr marL="457200" lvl="0" indent="-317500" algn="l" rtl="0">
              <a:spcBef>
                <a:spcPts val="0"/>
              </a:spcBef>
              <a:spcAft>
                <a:spcPts val="0"/>
              </a:spcAft>
              <a:buSzPts val="1400"/>
              <a:buChar char="-"/>
            </a:pPr>
            <a:r>
              <a:rPr lang="en" sz="1400"/>
              <a:t>The model can explain about 97% of the variations in the dataset, showing that it is performing well despite RMSE being such a large value like 30k</a:t>
            </a:r>
            <a:endParaRPr sz="1400"/>
          </a:p>
        </p:txBody>
      </p:sp>
      <p:pic>
        <p:nvPicPr>
          <p:cNvPr id="136" name="Google Shape;136;p21"/>
          <p:cNvPicPr preferRelativeResize="0"/>
          <p:nvPr/>
        </p:nvPicPr>
        <p:blipFill>
          <a:blip r:embed="rId3">
            <a:alphaModFix/>
          </a:blip>
          <a:stretch>
            <a:fillRect/>
          </a:stretch>
        </p:blipFill>
        <p:spPr>
          <a:xfrm>
            <a:off x="1500175" y="2658063"/>
            <a:ext cx="6143625" cy="1857375"/>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625</Words>
  <Application>Microsoft Office PowerPoint</Application>
  <PresentationFormat>On-screen Show (16:9)</PresentationFormat>
  <Paragraphs>57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Raleway</vt:lpstr>
      <vt:lpstr>Lato</vt:lpstr>
      <vt:lpstr>Swiss</vt:lpstr>
      <vt:lpstr>AIML CA1: Regression</vt:lpstr>
      <vt:lpstr>Problem statement</vt:lpstr>
      <vt:lpstr>EDA : Uni-Variate analysis</vt:lpstr>
      <vt:lpstr>EDA : Uni-Variate analysis</vt:lpstr>
      <vt:lpstr>EDA : Bi-Variate analysis</vt:lpstr>
      <vt:lpstr>Data Preprocessing</vt:lpstr>
      <vt:lpstr>Model selection</vt:lpstr>
      <vt:lpstr>Model tuning</vt:lpstr>
      <vt:lpstr>Model evaluation</vt:lpstr>
      <vt:lpstr>Model evaluation</vt:lpstr>
      <vt:lpstr>Feature importance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CA1: Regression</dc:title>
  <cp:lastModifiedBy>Emmett Chua</cp:lastModifiedBy>
  <cp:revision>1</cp:revision>
  <dcterms:modified xsi:type="dcterms:W3CDTF">2023-06-19T06:41:51Z</dcterms:modified>
</cp:coreProperties>
</file>