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4" r:id="rId6"/>
    <p:sldId id="277" r:id="rId7"/>
    <p:sldId id="275" r:id="rId8"/>
    <p:sldId id="278" r:id="rId9"/>
    <p:sldId id="276" r:id="rId10"/>
    <p:sldId id="258" r:id="rId11"/>
    <p:sldId id="280" r:id="rId12"/>
    <p:sldId id="265" r:id="rId13"/>
    <p:sldId id="283" r:id="rId14"/>
    <p:sldId id="264" r:id="rId15"/>
    <p:sldId id="28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C871F-27E8-46CD-B2BE-DF4CCD3B366C}" v="214" dt="2023-04-25T09:08:58.736"/>
    <p1510:client id="{A2F604C0-634E-3C24-5238-D84344F12089}" v="55" dt="2023-04-25T13:05:43.414"/>
    <p1510:client id="{AB71D29A-206B-E6D8-B402-8891D29EE51F}" v="1869" dt="2023-04-25T10:03:22.799"/>
    <p1510:client id="{C74E7245-666B-CEFA-CADC-D32BE6E1EB7F}" v="50" dt="2023-04-25T13:29:43.897"/>
    <p1510:client id="{E5F85BB4-2D5E-55D6-A7D6-6D4F2A7F38EB}" v="376" dt="2023-04-26T03:05:53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chosen random forest and neural networks.</a:t>
            </a:r>
          </a:p>
          <a:p>
            <a:r>
              <a:rPr lang="en-US" dirty="0"/>
              <a:t>Random forest builds decision trees based on different samples and takes the scenario for which passenger survives. </a:t>
            </a:r>
            <a:endParaRPr lang="en-US" dirty="0">
              <a:cs typeface="Calibri"/>
            </a:endParaRPr>
          </a:p>
          <a:p>
            <a:r>
              <a:rPr lang="en-US" dirty="0"/>
              <a:t>Neural networks works similarly but processes the data more like how humans 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7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chosen random forest and neural networks.</a:t>
            </a:r>
          </a:p>
          <a:p>
            <a:r>
              <a:rPr lang="en-US" dirty="0"/>
              <a:t>Random forest builds decision trees based on different samples and takes the scenario for which passenger survives. </a:t>
            </a:r>
            <a:endParaRPr lang="en-US" dirty="0">
              <a:cs typeface="Calibri"/>
            </a:endParaRPr>
          </a:p>
          <a:p>
            <a:r>
              <a:rPr lang="en-US" dirty="0"/>
              <a:t>Neural networks works similarly but processes the data more like how humans 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AIML CA1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Emmett Chua P2222457 2A06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FB6E05-7C65-4650-4042-F83C465B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sampling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3F7BC-1A86-6F72-FD2A-3207272828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48372" y="2416707"/>
            <a:ext cx="1779940" cy="36086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8D05C-A315-B85C-C48C-5DA60C8F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18807-1269-3600-213D-71C8FC4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906ABD6-BA65-597C-D042-C0A1AAD7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55" y="2684446"/>
            <a:ext cx="4537275" cy="23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B31E1-94F9-3BFF-991B-77644A18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43" y="643467"/>
            <a:ext cx="8048616" cy="1266842"/>
          </a:xfrm>
        </p:spPr>
        <p:txBody>
          <a:bodyPr/>
          <a:lstStyle/>
          <a:p>
            <a:pPr defTabSz="868680"/>
            <a:r>
              <a:rPr lang="en-US" sz="2660" kern="1200" cap="all" spc="143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the model</a:t>
            </a:r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8892" y="5865583"/>
            <a:ext cx="3932518" cy="348950"/>
          </a:xfrm>
        </p:spPr>
        <p:txBody>
          <a:bodyPr/>
          <a:lstStyle/>
          <a:p>
            <a:pPr defTabSz="868680">
              <a:spcAft>
                <a:spcPts val="600"/>
              </a:spcAft>
            </a:pPr>
            <a:r>
              <a:rPr lang="en-US" sz="855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dirty="0"/>
          </a:p>
        </p:txBody>
      </p:sp>
      <p:pic>
        <p:nvPicPr>
          <p:cNvPr id="18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337479-B09B-5A86-1AD5-D290BA0B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9" y="2235219"/>
            <a:ext cx="5326291" cy="3628401"/>
          </a:xfrm>
          <a:prstGeom prst="rect">
            <a:avLst/>
          </a:prstGeom>
        </p:spPr>
      </p:pic>
      <p:pic>
        <p:nvPicPr>
          <p:cNvPr id="19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A245DE-1E4A-2545-24AE-4D2D5F57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26" y="2232397"/>
            <a:ext cx="5364301" cy="3633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FD7A0-123A-DA7B-3DF2-F54B8F19FEAB}"/>
              </a:ext>
            </a:extLst>
          </p:cNvPr>
          <p:cNvSpPr txBox="1"/>
          <p:nvPr/>
        </p:nvSpPr>
        <p:spPr>
          <a:xfrm>
            <a:off x="876212" y="1903732"/>
            <a:ext cx="2621679" cy="352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training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2FA5B-CFD0-0D59-DD0B-85823B4998E4}"/>
              </a:ext>
            </a:extLst>
          </p:cNvPr>
          <p:cNvSpPr txBox="1"/>
          <p:nvPr/>
        </p:nvSpPr>
        <p:spPr>
          <a:xfrm>
            <a:off x="5868290" y="1903732"/>
            <a:ext cx="2621679" cy="352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B31E1-94F9-3BFF-991B-77644A18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43" y="643467"/>
            <a:ext cx="8048616" cy="1266842"/>
          </a:xfrm>
        </p:spPr>
        <p:txBody>
          <a:bodyPr/>
          <a:lstStyle/>
          <a:p>
            <a:pPr defTabSz="868680"/>
            <a:r>
              <a:rPr lang="en-US" sz="2660" kern="1200" cap="all" spc="143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the model</a:t>
            </a:r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8892" y="5865583"/>
            <a:ext cx="3932518" cy="348950"/>
          </a:xfrm>
        </p:spPr>
        <p:txBody>
          <a:bodyPr/>
          <a:lstStyle/>
          <a:p>
            <a:pPr defTabSz="868680">
              <a:spcAft>
                <a:spcPts val="600"/>
              </a:spcAft>
            </a:pPr>
            <a:r>
              <a:rPr lang="en-US" sz="855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  <a:endParaRPr lang="en-US" dirty="0"/>
          </a:p>
        </p:txBody>
      </p:sp>
      <p:pic>
        <p:nvPicPr>
          <p:cNvPr id="18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337479-B09B-5A86-1AD5-D290BA0B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9" y="2245793"/>
            <a:ext cx="5326291" cy="3607252"/>
          </a:xfrm>
          <a:prstGeom prst="rect">
            <a:avLst/>
          </a:prstGeom>
        </p:spPr>
      </p:pic>
      <p:pic>
        <p:nvPicPr>
          <p:cNvPr id="19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245DE-1E4A-2545-24AE-4D2D5F57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87" y="2232397"/>
            <a:ext cx="5333378" cy="3633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FD7A0-123A-DA7B-3DF2-F54B8F19FEAB}"/>
              </a:ext>
            </a:extLst>
          </p:cNvPr>
          <p:cNvSpPr txBox="1"/>
          <p:nvPr/>
        </p:nvSpPr>
        <p:spPr>
          <a:xfrm>
            <a:off x="876212" y="1903732"/>
            <a:ext cx="2621679" cy="352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00" dirty="0"/>
              <a:t>Second training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2FA5B-CFD0-0D59-DD0B-85823B4998E4}"/>
              </a:ext>
            </a:extLst>
          </p:cNvPr>
          <p:cNvSpPr txBox="1"/>
          <p:nvPr/>
        </p:nvSpPr>
        <p:spPr>
          <a:xfrm>
            <a:off x="5868290" y="1903732"/>
            <a:ext cx="2621679" cy="352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00" dirty="0"/>
              <a:t>Second test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3300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C6A4D67-DBDC-352E-2E2F-8BA3B6BA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73" y="716365"/>
            <a:ext cx="9949454" cy="54252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B308-D04C-0D26-4D36-65BFA62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DFD3-8048-6D20-391D-0BFEE71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487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3A03-D5F5-0520-6824-28B84EFD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68" y="865440"/>
            <a:ext cx="8421688" cy="1325563"/>
          </a:xfrm>
        </p:spPr>
        <p:txBody>
          <a:bodyPr/>
          <a:lstStyle/>
          <a:p>
            <a:r>
              <a:rPr lang="en-US"/>
              <a:t>Using select columns to filter out which data I will be using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A059A-3B93-3F52-D3D8-A2029EE1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068" y="2295672"/>
            <a:ext cx="3924300" cy="489702"/>
          </a:xfrm>
        </p:spPr>
        <p:txBody>
          <a:bodyPr/>
          <a:lstStyle/>
          <a:p>
            <a:r>
              <a:rPr lang="en-US"/>
              <a:t>Dropped columns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FF8652-0824-C1BE-C701-B1E5C872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39068" y="2965659"/>
            <a:ext cx="3924300" cy="687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Passenger ID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4DCAAA-4482-3CF1-211E-6B8BCD4F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9015" y="2295673"/>
            <a:ext cx="3943627" cy="489702"/>
          </a:xfrm>
        </p:spPr>
        <p:txBody>
          <a:bodyPr/>
          <a:lstStyle/>
          <a:p>
            <a:r>
              <a:rPr lang="en-US"/>
              <a:t>Required 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D82588-66E0-D64F-EDCF-99604E55C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2594" y="2778501"/>
            <a:ext cx="1470470" cy="33480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 err="1"/>
              <a:t>Pclass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Sex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Age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Fare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Embarked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 err="1"/>
              <a:t>Sibsp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Parch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Survived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Cabin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Ticket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19F3B-8585-3301-5B71-F52D82F0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FD041-9796-2955-7F2B-4C1084FA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53411-B8F8-86B7-6C2A-CBD304894CBF}"/>
              </a:ext>
            </a:extLst>
          </p:cNvPr>
          <p:cNvSpPr txBox="1"/>
          <p:nvPr/>
        </p:nvSpPr>
        <p:spPr>
          <a:xfrm>
            <a:off x="2436394" y="3786606"/>
            <a:ext cx="272983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The two columns are unique to each row. Due to each unique value, this may result in higher computational power ; hence, they are not included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AC3BF-65CB-3D44-6021-E0EBA158C4C1}"/>
              </a:ext>
            </a:extLst>
          </p:cNvPr>
          <p:cNvSpPr txBox="1"/>
          <p:nvPr/>
        </p:nvSpPr>
        <p:spPr>
          <a:xfrm>
            <a:off x="7466262" y="2783973"/>
            <a:ext cx="448109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These columns are more relevant towards the final outcome of whether the passenger has survived or not.</a:t>
            </a:r>
          </a:p>
          <a:p>
            <a:endParaRPr lang="en-US" sz="1400" dirty="0"/>
          </a:p>
          <a:p>
            <a:r>
              <a:rPr lang="en-US" sz="1400" dirty="0"/>
              <a:t>Survival is the target variable;</a:t>
            </a:r>
          </a:p>
          <a:p>
            <a:endParaRPr lang="en-US" sz="1400" dirty="0"/>
          </a:p>
          <a:p>
            <a:r>
              <a:rPr lang="en-US" sz="1400" dirty="0" err="1"/>
              <a:t>Pclass</a:t>
            </a:r>
            <a:r>
              <a:rPr lang="en-US" sz="1400" dirty="0"/>
              <a:t>, sex, age are most likely to be looked at for consideration;</a:t>
            </a:r>
          </a:p>
          <a:p>
            <a:endParaRPr lang="en-US" sz="1400" dirty="0"/>
          </a:p>
          <a:p>
            <a:r>
              <a:rPr lang="en-US" sz="1400" dirty="0"/>
              <a:t>Fare, cabin and ticket indicates wealth between passengers and the likely hood of a safer location on the ship during the accident.</a:t>
            </a:r>
          </a:p>
          <a:p>
            <a:endParaRPr lang="en-US" sz="1400" dirty="0"/>
          </a:p>
          <a:p>
            <a:r>
              <a:rPr lang="en-US" sz="1400" dirty="0" err="1"/>
              <a:t>Sibsp</a:t>
            </a:r>
            <a:r>
              <a:rPr lang="en-US" sz="1400" dirty="0"/>
              <a:t> and Parch could result in selflessness sacrifices from parents to children, siblings to siblings and between </a:t>
            </a:r>
            <a:r>
              <a:rPr lang="en-US" sz="1400" dirty="0" err="1"/>
              <a:t>spouce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7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0BFE3D-1404-4DD3-4701-3A9EA6C3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19" y="643467"/>
            <a:ext cx="4954421" cy="5571066"/>
          </a:xfrm>
          <a:prstGeom prst="rect">
            <a:avLst/>
          </a:prstGeom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73F040-C6BA-EF9E-D843-AF17C1A3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0" y="643467"/>
            <a:ext cx="4973405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B308-D04C-0D26-4D36-65BFA62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DFD3-8048-6D20-391D-0BFEE71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622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657142"/>
          </a:xfrm>
        </p:spPr>
        <p:txBody>
          <a:bodyPr/>
          <a:lstStyle/>
          <a:p>
            <a:r>
              <a:rPr lang="en-US"/>
              <a:t>UNDERSTANDING OUR DATA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671FCE-C1F1-5AB2-D32E-68D05DD2C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157" y="1709027"/>
            <a:ext cx="9673632" cy="3936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 dirty="0"/>
              <a:t>The scatterplot tells us that there is a significant number of people who paid lesser for their fare and they did not survive.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 dirty="0"/>
              <a:t>Those who had a higher </a:t>
            </a:r>
            <a:r>
              <a:rPr lang="en-US" sz="2000" dirty="0" err="1"/>
              <a:t>Pclass</a:t>
            </a:r>
            <a:r>
              <a:rPr lang="en-US" sz="2000" dirty="0"/>
              <a:t> were less likely to survive ; those who had a lower </a:t>
            </a:r>
            <a:r>
              <a:rPr lang="en-US" sz="2000" dirty="0" err="1"/>
              <a:t>Pclass</a:t>
            </a:r>
            <a:r>
              <a:rPr lang="en-US" sz="2000" dirty="0"/>
              <a:t> were more likely to survive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 dirty="0"/>
              <a:t>There is no awkward or oddly shaped patterns in the data visualization which tells us that there is no need for us to transform the data</a:t>
            </a:r>
          </a:p>
        </p:txBody>
      </p:sp>
    </p:spTree>
    <p:extLst>
      <p:ext uri="{BB962C8B-B14F-4D97-AF65-F5344CB8AC3E}">
        <p14:creationId xmlns:p14="http://schemas.microsoft.com/office/powerpoint/2010/main" val="201983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773F040-C6BA-EF9E-D843-AF17C1A3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710308"/>
            <a:ext cx="7710818" cy="5571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B308-D04C-0D26-4D36-65BFA62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DFD3-8048-6D20-391D-0BFEE71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DB5D-A362-5C78-FD5B-73B9C6D50CE9}"/>
              </a:ext>
            </a:extLst>
          </p:cNvPr>
          <p:cNvSpPr txBox="1"/>
          <p:nvPr/>
        </p:nvSpPr>
        <p:spPr>
          <a:xfrm>
            <a:off x="8890000" y="1203157"/>
            <a:ext cx="21155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Axes</a:t>
            </a:r>
          </a:p>
          <a:p>
            <a:r>
              <a:rPr lang="en-US" dirty="0"/>
              <a:t>x-axis : Age</a:t>
            </a:r>
          </a:p>
          <a:p>
            <a:r>
              <a:rPr lang="en-US" dirty="0"/>
              <a:t>y-axis : Fare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Color : Sex</a:t>
            </a:r>
          </a:p>
          <a:p>
            <a:r>
              <a:rPr lang="en-US" dirty="0"/>
              <a:t>Shape : Survived</a:t>
            </a:r>
          </a:p>
          <a:p>
            <a:r>
              <a:rPr lang="en-US" dirty="0"/>
              <a:t>Size : </a:t>
            </a:r>
            <a:r>
              <a:rPr lang="en-US" dirty="0" err="1"/>
              <a:t>Pclass</a:t>
            </a:r>
          </a:p>
        </p:txBody>
      </p:sp>
    </p:spTree>
    <p:extLst>
      <p:ext uri="{BB962C8B-B14F-4D97-AF65-F5344CB8AC3E}">
        <p14:creationId xmlns:p14="http://schemas.microsoft.com/office/powerpoint/2010/main" val="41210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372237E-E049-1F1C-468D-3001DBB9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5" y="663160"/>
            <a:ext cx="11168331" cy="55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3A03-D5F5-0520-6824-28B84EFD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68" y="865440"/>
            <a:ext cx="8421688" cy="1044827"/>
          </a:xfrm>
        </p:spPr>
        <p:txBody>
          <a:bodyPr/>
          <a:lstStyle/>
          <a:p>
            <a:r>
              <a:rPr lang="en-US"/>
              <a:t>CLEAning</a:t>
            </a:r>
            <a:r>
              <a:rPr lang="en-US" dirty="0"/>
              <a:t>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A059A-3B93-3F52-D3D8-A2029EE1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068" y="1961462"/>
            <a:ext cx="2413669" cy="489702"/>
          </a:xfrm>
        </p:spPr>
        <p:txBody>
          <a:bodyPr/>
          <a:lstStyle/>
          <a:p>
            <a:r>
              <a:rPr lang="en-US" sz="2400"/>
              <a:t>Empty values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FF8652-0824-C1BE-C701-B1E5C872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39068" y="2524501"/>
            <a:ext cx="3202406" cy="6610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000" dirty="0"/>
              <a:t>Cabin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000" dirty="0"/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4DCAAA-4482-3CF1-211E-6B8BCD4F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9015" y="1907989"/>
            <a:ext cx="3943627" cy="489702"/>
          </a:xfrm>
        </p:spPr>
        <p:txBody>
          <a:bodyPr/>
          <a:lstStyle/>
          <a:p>
            <a:r>
              <a:rPr lang="en-US" sz="2400"/>
              <a:t>After consideration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19F3B-8585-3301-5B71-F52D82F0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FD041-9796-2955-7F2B-4C1084FA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53411-B8F8-86B7-6C2A-CBD304894CBF}"/>
              </a:ext>
            </a:extLst>
          </p:cNvPr>
          <p:cNvSpPr txBox="1"/>
          <p:nvPr/>
        </p:nvSpPr>
        <p:spPr>
          <a:xfrm>
            <a:off x="2436394" y="3492501"/>
            <a:ext cx="272983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Replacing empty data with Average/Most Frequent data was what I first thought of.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AC3BF-65CB-3D44-6021-E0EBA158C4C1}"/>
              </a:ext>
            </a:extLst>
          </p:cNvPr>
          <p:cNvSpPr txBox="1"/>
          <p:nvPr/>
        </p:nvSpPr>
        <p:spPr>
          <a:xfrm>
            <a:off x="5701630" y="2583447"/>
            <a:ext cx="44810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It would not make sense to use the Average/Most Frequent data to replace the empty data. Variables like age and cabin cannot be predicted in any way and hence have to be dropped</a:t>
            </a:r>
          </a:p>
        </p:txBody>
      </p:sp>
    </p:spTree>
    <p:extLst>
      <p:ext uri="{BB962C8B-B14F-4D97-AF65-F5344CB8AC3E}">
        <p14:creationId xmlns:p14="http://schemas.microsoft.com/office/powerpoint/2010/main" val="18649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77DC9E-E851-7EA4-E0FD-4D8241B5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52" y="643466"/>
            <a:ext cx="5670296" cy="55710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AIML CA1</vt:lpstr>
      <vt:lpstr>PowerPoint Presentation</vt:lpstr>
      <vt:lpstr>Using select columns to filter out which data I will be using</vt:lpstr>
      <vt:lpstr>PowerPoint Presentation</vt:lpstr>
      <vt:lpstr>UNDERSTANDING OUR DATA</vt:lpstr>
      <vt:lpstr>PowerPoint Presentation</vt:lpstr>
      <vt:lpstr>PowerPoint Presentation</vt:lpstr>
      <vt:lpstr>CLEAning THE DATA</vt:lpstr>
      <vt:lpstr>PowerPoint Presentation</vt:lpstr>
      <vt:lpstr>Data sampling</vt:lpstr>
      <vt:lpstr>Training the model</vt:lpstr>
      <vt:lpstr>Training the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456</cp:revision>
  <dcterms:created xsi:type="dcterms:W3CDTF">2023-04-25T07:59:27Z</dcterms:created>
  <dcterms:modified xsi:type="dcterms:W3CDTF">2023-05-03T08:35:44Z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