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yuan-j17@mails.tsinghua.edu.cn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2017210845@166.111.68.167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2017210845@166.111.68.167" TargetMode="External"/><Relationship Id="rId3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Performance Lab</a:t>
            </a:r>
          </a:p>
        </p:txBody>
      </p:sp>
      <p:sp>
        <p:nvSpPr>
          <p:cNvPr id="122" name="Shape 122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795527">
              <a:spcBef>
                <a:spcPts val="600"/>
              </a:spcBef>
              <a:defRPr sz="2784">
                <a:solidFill>
                  <a:srgbClr val="000000"/>
                </a:solidFill>
              </a:defRPr>
            </a:pPr>
            <a:r>
              <a:t>袁</a:t>
            </a:r>
            <a:r>
              <a:t>	</a:t>
            </a:r>
            <a:r>
              <a:t>瑾</a:t>
            </a:r>
          </a:p>
          <a:p>
            <a:pPr defTabSz="795527">
              <a:spcBef>
                <a:spcPts val="600"/>
              </a:spcBef>
              <a:defRPr sz="2784">
                <a:solidFill>
                  <a:srgbClr val="000000"/>
                </a:solidFill>
              </a:defRPr>
            </a:pPr>
            <a:r>
              <a:t>微信:yj791702141</a:t>
            </a:r>
          </a:p>
          <a:p>
            <a:pPr defTabSz="795527">
              <a:spcBef>
                <a:spcPts val="600"/>
              </a:spcBef>
              <a:defRPr sz="2784">
                <a:solidFill>
                  <a:srgbClr val="000000"/>
                </a:solidFill>
              </a:defRPr>
            </a:pPr>
            <a:r>
              <a:t>邮箱: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yuan-j17@mails.tsinghua.edu.cn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 B</a:t>
            </a:r>
            <a:r>
              <a:t>：</a:t>
            </a:r>
            <a:r>
              <a:t>Smooth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改变每一个</a:t>
            </a:r>
            <a:r>
              <a:t>Pixel</a:t>
            </a:r>
            <a:r>
              <a:t>的值为周围所有值的平均值</a:t>
            </a:r>
          </a:p>
          <a:p>
            <a:pPr marL="0" indent="0">
              <a:buSzTx/>
              <a:buNone/>
            </a:pPr>
            <a:r>
              <a:t>    </a:t>
            </a:r>
            <a:r>
              <a:t>最多是九个元素，此时</a:t>
            </a:r>
            <a:r>
              <a:t>Pixel</a:t>
            </a:r>
            <a:r>
              <a:t>处于矩阵中央</a:t>
            </a:r>
          </a:p>
          <a:p>
            <a:pPr/>
          </a:p>
          <a:p>
            <a:pPr/>
          </a:p>
          <a:p>
            <a:pPr/>
            <a:r>
              <a:t>最少是四个元素，此时</a:t>
            </a:r>
            <a:r>
              <a:t>Pixel</a:t>
            </a:r>
            <a:r>
              <a:t>处于矩阵的四个角</a:t>
            </a:r>
          </a:p>
        </p:txBody>
      </p:sp>
      <p:pic>
        <p:nvPicPr>
          <p:cNvPr id="154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1799" y="2952375"/>
            <a:ext cx="3476913" cy="7798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77452" y="4725144"/>
            <a:ext cx="4842809" cy="10377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 B</a:t>
            </a:r>
            <a:r>
              <a:t>：</a:t>
            </a:r>
            <a:r>
              <a:t>Smooth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9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189" y="1508184"/>
            <a:ext cx="7555069" cy="44017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评价标准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采用了</a:t>
            </a:r>
            <a:r>
              <a:t>CPE(Cycles per Element)</a:t>
            </a:r>
          </a:p>
          <a:p>
            <a:pPr/>
            <a:r>
              <a:t>对于</a:t>
            </a:r>
            <a:r>
              <a:t>N</a:t>
            </a:r>
            <a:r>
              <a:t>*</a:t>
            </a:r>
            <a:r>
              <a:t>N</a:t>
            </a:r>
            <a:r>
              <a:t>的矩阵，如果使用了</a:t>
            </a:r>
            <a:r>
              <a:t>C Cycles</a:t>
            </a:r>
            <a:r>
              <a:t>，则</a:t>
            </a:r>
            <a:r>
              <a:t>CPE(C/(N*N))</a:t>
            </a:r>
          </a:p>
          <a:p>
            <a:pPr/>
            <a:r>
              <a:t>采用加速比</a:t>
            </a:r>
            <a:r>
              <a:t>Speedup</a:t>
            </a:r>
            <a:r>
              <a:t>来衡量性能，优化后的性能与最简单版本的函数进行相比</a:t>
            </a:r>
          </a:p>
          <a:p>
            <a:pPr/>
            <a:r>
              <a:t>对于</a:t>
            </a:r>
            <a:r>
              <a:t>N = {32,64,128,256,512}</a:t>
            </a:r>
            <a:r>
              <a:t>，加速比为</a:t>
            </a:r>
            <a:r>
              <a:t>R</a:t>
            </a:r>
            <a:r>
              <a:rPr baseline="-25000"/>
              <a:t>32</a:t>
            </a:r>
            <a:r>
              <a:t>，</a:t>
            </a:r>
            <a:r>
              <a:t>R</a:t>
            </a:r>
            <a:r>
              <a:rPr baseline="-25000"/>
              <a:t>64</a:t>
            </a:r>
            <a:r>
              <a:t>，</a:t>
            </a:r>
            <a:r>
              <a:t>R</a:t>
            </a:r>
            <a:r>
              <a:rPr baseline="-25000"/>
              <a:t>128</a:t>
            </a:r>
            <a:r>
              <a:t>，</a:t>
            </a:r>
            <a:r>
              <a:t>R</a:t>
            </a:r>
            <a:r>
              <a:rPr baseline="-25000"/>
              <a:t>256</a:t>
            </a:r>
            <a:r>
              <a:t>，</a:t>
            </a:r>
            <a:r>
              <a:t>R</a:t>
            </a:r>
            <a:r>
              <a:rPr baseline="-25000"/>
              <a:t>512</a:t>
            </a:r>
          </a:p>
        </p:txBody>
      </p:sp>
      <p:pic>
        <p:nvPicPr>
          <p:cNvPr id="163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4900" y="5970239"/>
            <a:ext cx="5198079" cy="6480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评价标准</a:t>
            </a:r>
          </a:p>
        </p:txBody>
      </p:sp>
      <p:sp>
        <p:nvSpPr>
          <p:cNvPr id="166" name="Shape 16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N</a:t>
            </a:r>
            <a:r>
              <a:t>一定是</a:t>
            </a:r>
            <a:r>
              <a:t>32</a:t>
            </a:r>
            <a:r>
              <a:t>的倍数，测试的数据会如下表所示：</a:t>
            </a:r>
          </a:p>
        </p:txBody>
      </p:sp>
      <p:pic>
        <p:nvPicPr>
          <p:cNvPr id="167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1161" y="2835655"/>
            <a:ext cx="8366054" cy="34926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注册多个版本的代码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  <a:r>
              <a:t>可以注册多个版本的代码进行测试</a:t>
            </a:r>
          </a:p>
          <a:p>
            <a:pPr/>
          </a:p>
          <a:p>
            <a:pPr/>
            <a:r>
              <a:t>在上交之前记得在</a:t>
            </a:r>
            <a:r>
              <a:t>kernels.c</a:t>
            </a:r>
            <a:r>
              <a:t>的</a:t>
            </a:r>
            <a:r>
              <a:t>team</a:t>
            </a:r>
            <a:r>
              <a:t>中填充队名、名字和邮箱</a:t>
            </a:r>
            <a:r>
              <a:t>(Second member </a:t>
            </a:r>
            <a:r>
              <a:t>无需填充</a:t>
            </a:r>
            <a:r>
              <a:t>)</a:t>
            </a:r>
          </a:p>
        </p:txBody>
      </p:sp>
      <p:pic>
        <p:nvPicPr>
          <p:cNvPr id="171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576" y="1700808"/>
            <a:ext cx="7353301" cy="9429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规则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1</a:t>
            </a:r>
            <a:r>
              <a:t>、只能使用</a:t>
            </a:r>
            <a:r>
              <a:t>C</a:t>
            </a:r>
            <a:r>
              <a:t>语言，不能使用任何内嵌汇编语言的语句。</a:t>
            </a:r>
          </a:p>
          <a:p>
            <a:pPr/>
          </a:p>
          <a:p>
            <a:pPr/>
            <a:r>
              <a:t>2</a:t>
            </a:r>
            <a:r>
              <a:t>、不能打印无关的信息。</a:t>
            </a:r>
          </a:p>
          <a:p>
            <a:pPr/>
          </a:p>
          <a:p>
            <a:pPr/>
            <a:r>
              <a:t>3</a:t>
            </a:r>
            <a:r>
              <a:t>、不要修改时间测量的机制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评分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1</a:t>
            </a:r>
            <a:r>
              <a:t>、</a:t>
            </a:r>
            <a:r>
              <a:t>Rotate </a:t>
            </a:r>
            <a:r>
              <a:t>和 </a:t>
            </a:r>
            <a:r>
              <a:t>Smooth</a:t>
            </a:r>
            <a:r>
              <a:t>各占</a:t>
            </a:r>
            <a:r>
              <a:t>50</a:t>
            </a:r>
            <a:r>
              <a:t>分</a:t>
            </a:r>
          </a:p>
          <a:p>
            <a:pPr/>
            <a:r>
              <a:t>2</a:t>
            </a:r>
            <a:r>
              <a:t>、结果正确，起评分为</a:t>
            </a:r>
            <a:r>
              <a:t>75</a:t>
            </a:r>
            <a:r>
              <a:t>分</a:t>
            </a:r>
          </a:p>
          <a:p>
            <a:pPr/>
          </a:p>
          <a:p>
            <a:pPr/>
            <a:r>
              <a:t>3</a:t>
            </a:r>
            <a:r>
              <a:t>、对于结果正确的同学进行排名，前</a:t>
            </a:r>
            <a:r>
              <a:t>15%</a:t>
            </a:r>
            <a:r>
              <a:t>的同学可以拿到满分，其余同学按照速度的快慢线性得分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4</a:t>
            </a:r>
            <a:r>
              <a:t>、抄袭计</a:t>
            </a:r>
            <a:r>
              <a:t>0</a:t>
            </a:r>
            <a:r>
              <a:t>分！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上交作业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make handin TEAM=teamname</a:t>
            </a:r>
          </a:p>
          <a:p>
            <a:pPr/>
          </a:p>
          <a:p>
            <a:pPr/>
            <a:r>
              <a:t>会生成文件来上交</a:t>
            </a:r>
          </a:p>
          <a:p>
            <a:pPr/>
          </a:p>
          <a:p>
            <a:pPr/>
            <a:r>
              <a:t>或者直接提交kernels.c</a:t>
            </a:r>
          </a:p>
          <a:p>
            <a:pPr/>
          </a:p>
          <a:p>
            <a:pPr>
              <a:defRPr>
                <a:solidFill>
                  <a:srgbClr val="FF0000"/>
                </a:solidFill>
              </a:defRPr>
            </a:pPr>
            <a:r>
              <a:t>不要采用别的方式来压缩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3275855" y="2498624"/>
            <a:ext cx="3960441" cy="101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5400"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r>
              <a:t>Ｑ＆Ａ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实验目标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图像处理</a:t>
            </a:r>
          </a:p>
          <a:p>
            <a:pPr/>
          </a:p>
          <a:p>
            <a:pPr/>
            <a:r>
              <a:t>优化内存密集型代码</a:t>
            </a:r>
          </a:p>
          <a:p>
            <a:pPr/>
          </a:p>
          <a:p>
            <a:pPr/>
            <a:r>
              <a:t>两种图像操作</a:t>
            </a:r>
          </a:p>
          <a:p>
            <a:pPr/>
          </a:p>
          <a:p>
            <a:pPr/>
            <a:r>
              <a:t>Rotate </a:t>
            </a:r>
            <a:r>
              <a:rPr>
                <a:latin typeface="Arial"/>
                <a:ea typeface="Arial"/>
                <a:cs typeface="Arial"/>
                <a:sym typeface="Arial"/>
              </a:rPr>
              <a:t>&amp;</a:t>
            </a:r>
            <a:r>
              <a:t> Smooth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Perflab-handout.tar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在</a:t>
            </a:r>
            <a:r>
              <a:t>Linux</a:t>
            </a:r>
            <a:r>
              <a:t>环境下</a:t>
            </a:r>
          </a:p>
          <a:p>
            <a:pPr>
              <a:spcBef>
                <a:spcPts val="500"/>
              </a:spcBef>
              <a:defRPr sz="2400"/>
            </a:pPr>
            <a:r>
              <a:t>tar xvf perflab-handout.tar</a:t>
            </a:r>
          </a:p>
          <a:p>
            <a:pPr>
              <a:defRPr sz="2400"/>
            </a:pPr>
          </a:p>
          <a:p>
            <a:pPr>
              <a:defRPr>
                <a:solidFill>
                  <a:srgbClr val="FF0000"/>
                </a:solidFill>
              </a:defRPr>
            </a:pPr>
            <a:r>
              <a:t>不要采用其他的方式来解压缩</a:t>
            </a:r>
          </a:p>
          <a:p>
            <a:pPr/>
            <a:r>
              <a:t>只需修改</a:t>
            </a:r>
            <a:r>
              <a:t>Kernels.c</a:t>
            </a:r>
          </a:p>
          <a:p>
            <a:pPr/>
            <a:r>
              <a:t>make driver</a:t>
            </a:r>
          </a:p>
          <a:p>
            <a:pPr/>
            <a:r>
              <a:t>./driver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服务器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Mac or Linux环境下：</a:t>
            </a:r>
          </a:p>
          <a:p>
            <a:pPr/>
            <a:r>
              <a:t>ssh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2017210845@166.111.68.167</a:t>
            </a:r>
          </a:p>
          <a:p>
            <a:pPr/>
            <a:r>
              <a:t>Windows环境下</a:t>
            </a:r>
          </a:p>
          <a:p>
            <a:pPr/>
            <a:r>
              <a:t>使用PuTTY + pscp</a:t>
            </a:r>
          </a:p>
          <a:p>
            <a:pPr/>
            <a:r>
              <a:t>Host Name：</a:t>
            </a:r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2017210845@166.111.68.167</a:t>
            </a:r>
          </a:p>
          <a:p>
            <a:pPr/>
            <a:r>
              <a:t>Port：22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服务器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9184" indent="-329184" defTabSz="877823">
              <a:defRPr sz="3072"/>
            </a:pPr>
          </a:p>
          <a:p>
            <a:pPr marL="329184" indent="-329184" defTabSz="877823">
              <a:defRPr sz="3072"/>
            </a:pPr>
          </a:p>
          <a:p>
            <a:pPr marL="329184" indent="-329184" defTabSz="877823">
              <a:defRPr sz="3072"/>
            </a:pPr>
          </a:p>
          <a:p>
            <a:pPr marL="329184" indent="-329184" defTabSz="877823">
              <a:defRPr sz="3072"/>
            </a:pPr>
          </a:p>
          <a:p>
            <a:pPr marL="329184" indent="-329184" defTabSz="877823">
              <a:defRPr sz="3072"/>
            </a:pPr>
          </a:p>
          <a:p>
            <a:pPr marL="329184" indent="-329184" defTabSz="877823">
              <a:defRPr sz="3072"/>
            </a:pPr>
            <a:r>
              <a:t>运行cmd，进入pscp.exe的文件夹下</a:t>
            </a:r>
          </a:p>
          <a:p>
            <a:pPr marL="329184" indent="-329184" defTabSz="877823">
              <a:defRPr sz="3072"/>
            </a:pPr>
            <a:r>
              <a:t>pscp D:\1.txt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2017210845@166.111.68.167</a:t>
            </a:r>
            <a:r>
              <a:t>:/home/2017210845</a:t>
            </a:r>
          </a:p>
        </p:txBody>
      </p:sp>
      <p:pic>
        <p:nvPicPr>
          <p:cNvPr id="135" name="TJ29HMNKDKZSF4(W(BY{[F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9229" y="1467494"/>
            <a:ext cx="5892801" cy="2882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图像格式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二维矩阵</a:t>
            </a:r>
            <a:r>
              <a:t>M</a:t>
            </a:r>
            <a:r>
              <a:t>，</a:t>
            </a:r>
            <a:r>
              <a:t>M</a:t>
            </a:r>
            <a:r>
              <a:rPr baseline="-25000"/>
              <a:t>i,j</a:t>
            </a:r>
            <a:r>
              <a:t>代表第</a:t>
            </a:r>
            <a:r>
              <a:t>i</a:t>
            </a:r>
            <a:r>
              <a:t>行</a:t>
            </a:r>
            <a:r>
              <a:t>j</a:t>
            </a:r>
            <a:r>
              <a:t>列的像素值</a:t>
            </a:r>
          </a:p>
          <a:p>
            <a:pPr/>
            <a:r>
              <a:t>像素值是包括</a:t>
            </a:r>
            <a:r>
              <a:t>RGB</a:t>
            </a:r>
            <a:r>
              <a:t>三种值的结构体</a:t>
            </a:r>
          </a:p>
          <a:p>
            <a:pPr/>
          </a:p>
          <a:p>
            <a:pPr marL="0" indent="0">
              <a:buSzTx/>
              <a:buNone/>
            </a:pPr>
          </a:p>
          <a:p>
            <a:pPr/>
            <a:r>
              <a:t>矩阵都是方阵</a:t>
            </a:r>
          </a:p>
          <a:p>
            <a:pPr/>
            <a:r>
              <a:t>#define RIDX(i,j,n) ((i)*(n)+(j))</a:t>
            </a:r>
          </a:p>
          <a:p>
            <a:pPr/>
            <a:r>
              <a:t>详见</a:t>
            </a:r>
            <a:r>
              <a:t>defs.h</a:t>
            </a:r>
          </a:p>
        </p:txBody>
      </p:sp>
      <p:pic>
        <p:nvPicPr>
          <p:cNvPr id="139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1827" y="2842975"/>
            <a:ext cx="4471818" cy="1172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 A</a:t>
            </a:r>
            <a:r>
              <a:t>：</a:t>
            </a:r>
            <a:r>
              <a:t>Rotate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xfrm>
            <a:off x="467543" y="1310034"/>
            <a:ext cx="8229601" cy="4525963"/>
          </a:xfrm>
          <a:prstGeom prst="rect">
            <a:avLst/>
          </a:prstGeom>
        </p:spPr>
        <p:txBody>
          <a:bodyPr/>
          <a:lstStyle/>
          <a:p>
            <a:pPr/>
            <a:r>
              <a:t>将图像逆时针旋转</a:t>
            </a:r>
            <a:r>
              <a:t>90°</a:t>
            </a:r>
          </a:p>
          <a:p>
            <a:pPr/>
            <a:r>
              <a:t>可以通过以下操作来实现：</a:t>
            </a:r>
          </a:p>
          <a:p>
            <a:pPr lvl="1" marL="0" indent="457200">
              <a:spcBef>
                <a:spcPts val="400"/>
              </a:spcBef>
              <a:buSzTx/>
              <a:buNone/>
              <a:defRPr sz="2000"/>
            </a:pPr>
            <a:r>
              <a:t>	1</a:t>
            </a:r>
            <a:r>
              <a:t>、对于每个</a:t>
            </a:r>
            <a:r>
              <a:t>(i,j)</a:t>
            </a:r>
            <a:r>
              <a:t>，令</a:t>
            </a:r>
            <a:r>
              <a:t>M</a:t>
            </a:r>
            <a:r>
              <a:rPr baseline="-25000"/>
              <a:t>i,j</a:t>
            </a:r>
            <a:r>
              <a:t> = M</a:t>
            </a:r>
            <a:r>
              <a:rPr baseline="-25000"/>
              <a:t>j,i</a:t>
            </a:r>
            <a:endParaRPr baseline="-25000"/>
          </a:p>
          <a:p>
            <a:pPr lvl="1" marL="0" indent="457200">
              <a:spcBef>
                <a:spcPts val="400"/>
              </a:spcBef>
              <a:buSzTx/>
              <a:buNone/>
              <a:defRPr baseline="-25000" sz="2000"/>
            </a:pPr>
            <a:r>
              <a:t>	</a:t>
            </a:r>
            <a:r>
              <a:rPr baseline="0"/>
              <a:t>2</a:t>
            </a:r>
            <a:r>
              <a:rPr baseline="0"/>
              <a:t>、对于第</a:t>
            </a:r>
            <a:r>
              <a:rPr baseline="0"/>
              <a:t>i</a:t>
            </a:r>
            <a:r>
              <a:rPr baseline="0"/>
              <a:t>行，将其与第</a:t>
            </a:r>
            <a:r>
              <a:rPr baseline="0"/>
              <a:t>N-i-1</a:t>
            </a:r>
            <a:r>
              <a:rPr baseline="0"/>
              <a:t>行交换</a:t>
            </a:r>
          </a:p>
        </p:txBody>
      </p:sp>
      <p:pic>
        <p:nvPicPr>
          <p:cNvPr id="143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3075" y="3602483"/>
            <a:ext cx="4608514" cy="30681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 A</a:t>
            </a:r>
            <a:r>
              <a:t>：</a:t>
            </a:r>
            <a:r>
              <a:t>Rotate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传入矩阵为</a:t>
            </a:r>
            <a:r>
              <a:t>src</a:t>
            </a:r>
            <a:r>
              <a:t>，将结果写入矩阵</a:t>
            </a:r>
            <a:r>
              <a:t>dst</a:t>
            </a:r>
            <a:r>
              <a:t>中</a:t>
            </a:r>
          </a:p>
          <a:p>
            <a:pPr/>
          </a:p>
          <a:p>
            <a:pPr/>
            <a:r>
              <a:t>使其尽可能的快</a:t>
            </a:r>
          </a:p>
          <a:p>
            <a:pPr/>
          </a:p>
          <a:p>
            <a:pPr/>
            <a:r>
              <a:t>hints</a:t>
            </a:r>
            <a:r>
              <a:t>：可以采用代码移动</a:t>
            </a:r>
            <a:r>
              <a:t>(</a:t>
            </a:r>
            <a:r>
              <a:t>课本</a:t>
            </a:r>
            <a:r>
              <a:t>333</a:t>
            </a:r>
            <a:r>
              <a:t>页</a:t>
            </a:r>
            <a:r>
              <a:t>)</a:t>
            </a:r>
            <a:r>
              <a:t>、循环展开</a:t>
            </a:r>
            <a:r>
              <a:t>(</a:t>
            </a:r>
            <a:r>
              <a:t>课本</a:t>
            </a:r>
            <a:r>
              <a:t>348页)</a:t>
            </a:r>
            <a:r>
              <a:t>、分块这三个技术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40663">
              <a:defRPr sz="3564"/>
            </a:pPr>
            <a:r>
              <a:t>Blocking</a:t>
            </a:r>
          </a:p>
          <a:p>
            <a:pPr defTabSz="740663">
              <a:defRPr sz="3564"/>
            </a:pPr>
            <a:r>
              <a:t>C = A * B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6850" y="1676400"/>
            <a:ext cx="6438900" cy="3505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