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1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60" r:id="rId6"/>
    <p:sldId id="263" r:id="rId7"/>
    <p:sldId id="259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5" autoAdjust="0"/>
    <p:restoredTop sz="79075" autoAdjust="0"/>
  </p:normalViewPr>
  <p:slideViewPr>
    <p:cSldViewPr snapToGrid="0">
      <p:cViewPr varScale="1">
        <p:scale>
          <a:sx n="93" d="100"/>
          <a:sy n="93" d="100"/>
        </p:scale>
        <p:origin x="21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1E207-D627-4747-AD9E-CA385A93081E}" type="datetimeFigureOut">
              <a:rPr lang="de-AT" smtClean="0"/>
              <a:t>27.06.2014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E44B4-8C96-4613-BD69-655DEDE33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09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8696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Kommt </a:t>
            </a:r>
            <a:r>
              <a:rPr lang="de-DE" dirty="0" err="1" smtClean="0"/>
              <a:t>garnicht</a:t>
            </a:r>
            <a:r>
              <a:rPr lang="de-DE" dirty="0" smtClean="0"/>
              <a:t> </a:t>
            </a:r>
            <a:r>
              <a:rPr lang="de-DE" dirty="0" err="1" smtClean="0"/>
              <a:t>soo</a:t>
            </a:r>
            <a:r>
              <a:rPr lang="de-DE" dirty="0" smtClean="0"/>
              <a:t> auf den</a:t>
            </a:r>
            <a:r>
              <a:rPr lang="de-DE" baseline="0" dirty="0" smtClean="0"/>
              <a:t> Algorithmus an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812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542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NN jedem ein Begriff</a:t>
            </a:r>
          </a:p>
          <a:p>
            <a:r>
              <a:rPr lang="de-DE" dirty="0" smtClean="0"/>
              <a:t>Lösen (teilweise) komplexe Aufgaben ohne viel Verständnis von der Thematik</a:t>
            </a:r>
          </a:p>
          <a:p>
            <a:r>
              <a:rPr lang="de-DE" dirty="0" smtClean="0"/>
              <a:t>Nur so gut wie trainiert, Daten</a:t>
            </a:r>
            <a:r>
              <a:rPr lang="de-DE" baseline="0" dirty="0" smtClean="0"/>
              <a:t> im Überfluss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659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1950 </a:t>
            </a:r>
            <a:r>
              <a:rPr lang="de-DE" dirty="0" err="1" smtClean="0"/>
              <a:t>Perceptron</a:t>
            </a:r>
            <a:r>
              <a:rPr lang="de-DE" baseline="0" dirty="0" smtClean="0"/>
              <a:t> von F</a:t>
            </a:r>
            <a:r>
              <a:rPr lang="de-DE" dirty="0" smtClean="0"/>
              <a:t>rank </a:t>
            </a:r>
            <a:r>
              <a:rPr lang="de-DE" dirty="0" err="1" smtClean="0"/>
              <a:t>Rosenbaltt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Produktiver Einsatz in den 00er Jahre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394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2716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813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Hochauflösende Bilder!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553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0956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NVIDIA ein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jahr</a:t>
            </a:r>
            <a:r>
              <a:rPr lang="de-DE" baseline="0" dirty="0" smtClean="0"/>
              <a:t> später 6.5fach in 4 </a:t>
            </a:r>
            <a:r>
              <a:rPr lang="de-DE" baseline="0" dirty="0" err="1" smtClean="0"/>
              <a:t>servern</a:t>
            </a:r>
            <a:r>
              <a:rPr lang="de-DE" baseline="0" dirty="0" smtClean="0"/>
              <a:t> mit je 4 </a:t>
            </a:r>
            <a:r>
              <a:rPr lang="de-DE" baseline="0" dirty="0" err="1" smtClean="0"/>
              <a:t>grafikkarten</a:t>
            </a:r>
            <a:r>
              <a:rPr lang="de-DE" baseline="0" dirty="0" smtClean="0"/>
              <a:t> …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445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27.06.2014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14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27.06.2014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117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27.06.2014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623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27.06.2014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670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7A5911-471A-4A84-84C7-66D00F709D11}" type="datetimeFigureOut">
              <a:rPr lang="de-AT" smtClean="0"/>
              <a:t>27.06.2014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A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250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27.06.2014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65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27.06.2014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114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7A5911-471A-4A84-84C7-66D00F709D11}" type="datetimeFigureOut">
              <a:rPr lang="de-AT" smtClean="0"/>
              <a:t>27.06.2014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697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27.06.2014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01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27.06.2014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80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27.06.2014</a:t>
            </a:fld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652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7A5911-471A-4A84-84C7-66D00F709D11}" type="datetimeFigureOut">
              <a:rPr lang="de-AT" smtClean="0"/>
              <a:t>27.06.2014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814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Deep Learning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50900" y="3238500"/>
            <a:ext cx="6337300" cy="457200"/>
          </a:xfrm>
        </p:spPr>
        <p:txBody>
          <a:bodyPr>
            <a:noAutofit/>
          </a:bodyPr>
          <a:lstStyle/>
          <a:p>
            <a:r>
              <a:rPr lang="de-DE" sz="2000" dirty="0" smtClean="0"/>
              <a:t>Lernen von </a:t>
            </a:r>
            <a:r>
              <a:rPr lang="de-DE" sz="2400" dirty="0" smtClean="0"/>
              <a:t>vielschichtigen</a:t>
            </a:r>
            <a:r>
              <a:rPr lang="de-DE" sz="2000" dirty="0" smtClean="0"/>
              <a:t> neuronalen Netzen</a:t>
            </a: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850900" y="4468030"/>
            <a:ext cx="6337300" cy="1234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Seminararbeit von Kjartan Ferstl, </a:t>
            </a:r>
            <a:r>
              <a:rPr lang="de-AT" dirty="0" smtClean="0"/>
              <a:t>Betreuer Gabriel Kronberger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599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 &amp; Trend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/>
              <a:t>Richtiger Algorithmus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Mehr Schichten / Mehr Daten</a:t>
            </a:r>
            <a:endParaRPr lang="de-DE" sz="2600" dirty="0" smtClean="0"/>
          </a:p>
          <a:p>
            <a:pPr>
              <a:lnSpc>
                <a:spcPct val="150000"/>
              </a:lnSpc>
            </a:pPr>
            <a:r>
              <a:rPr lang="de-DE" sz="2800" dirty="0" smtClean="0"/>
              <a:t>Weniger Feature Engineering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Leistungssteigerungen</a:t>
            </a:r>
          </a:p>
        </p:txBody>
      </p:sp>
    </p:spTree>
    <p:extLst>
      <p:ext uri="{BB962C8B-B14F-4D97-AF65-F5344CB8AC3E}">
        <p14:creationId xmlns:p14="http://schemas.microsoft.com/office/powerpoint/2010/main" val="12130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2111134"/>
            <a:ext cx="7772400" cy="405079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/>
              <a:t>Zum </a:t>
            </a:r>
            <a:r>
              <a:rPr lang="de-DE" sz="2800" dirty="0" smtClean="0"/>
              <a:t>Allgemeinen </a:t>
            </a:r>
            <a:r>
              <a:rPr lang="de-DE" sz="2800" dirty="0" smtClean="0"/>
              <a:t>Verständnis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Algorithmen &amp; Herausforderungen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Faltungskodierte neuronale Netze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Beispiel</a:t>
            </a:r>
          </a:p>
          <a:p>
            <a:pPr>
              <a:lnSpc>
                <a:spcPct val="150000"/>
              </a:lnSpc>
            </a:pP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2454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Interesse und Zugang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/>
              <a:t>Neuronale Netze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Klassifizierung, Regression, …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Immer mehr Rechenleistung verfügbar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Daten im Überfluss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Aktuelle Entwicklungen?</a:t>
            </a:r>
          </a:p>
        </p:txBody>
      </p:sp>
    </p:spTree>
    <p:extLst>
      <p:ext uri="{BB962C8B-B14F-4D97-AF65-F5344CB8AC3E}">
        <p14:creationId xmlns:p14="http://schemas.microsoft.com/office/powerpoint/2010/main" val="22854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4057650" cy="4351338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de-DE" sz="2800" dirty="0" smtClean="0"/>
              <a:t>Lernen von </a:t>
            </a:r>
            <a:br>
              <a:rPr lang="de-DE" sz="2800" dirty="0" smtClean="0"/>
            </a:br>
            <a:r>
              <a:rPr lang="de-DE" sz="2800" dirty="0" smtClean="0"/>
              <a:t>neuronalen Netzen</a:t>
            </a:r>
          </a:p>
          <a:p>
            <a:pPr>
              <a:spcAft>
                <a:spcPts val="1200"/>
              </a:spcAft>
            </a:pPr>
            <a:r>
              <a:rPr lang="de-DE" sz="2800" dirty="0" err="1" smtClean="0"/>
              <a:t>Perceptron</a:t>
            </a:r>
            <a:r>
              <a:rPr lang="de-DE" sz="2800" dirty="0" smtClean="0"/>
              <a:t> 1950</a:t>
            </a:r>
          </a:p>
          <a:p>
            <a:pPr>
              <a:spcAft>
                <a:spcPts val="1200"/>
              </a:spcAft>
            </a:pPr>
            <a:r>
              <a:rPr lang="de-DE" sz="2800" dirty="0" smtClean="0"/>
              <a:t>Menschen imitieren</a:t>
            </a:r>
          </a:p>
          <a:p>
            <a:pPr>
              <a:spcAft>
                <a:spcPts val="1200"/>
              </a:spcAft>
            </a:pPr>
            <a:r>
              <a:rPr lang="de-DE" sz="2800" dirty="0" smtClean="0"/>
              <a:t>Höhen- und Tiefenflüge</a:t>
            </a:r>
          </a:p>
          <a:p>
            <a:pPr>
              <a:spcAft>
                <a:spcPts val="1200"/>
              </a:spcAft>
            </a:pPr>
            <a:r>
              <a:rPr lang="de-DE" sz="2800" dirty="0" smtClean="0"/>
              <a:t>00er Jahre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186684"/>
            <a:ext cx="4217845" cy="30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 Kurz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2121408"/>
            <a:ext cx="4381500" cy="405079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Backpropagation</a:t>
            </a:r>
            <a:endParaRPr lang="de-DE" sz="1800" dirty="0" smtClean="0"/>
          </a:p>
          <a:p>
            <a:pPr lvl="1"/>
            <a:r>
              <a:rPr lang="de-DE" dirty="0" smtClean="0"/>
              <a:t>Definierte Eingangs/Ausgangswerte</a:t>
            </a:r>
          </a:p>
          <a:p>
            <a:pPr lvl="1"/>
            <a:r>
              <a:rPr lang="de-DE" dirty="0" smtClean="0"/>
              <a:t>Anlegen / Ausgang berechnen</a:t>
            </a:r>
          </a:p>
          <a:p>
            <a:pPr lvl="1"/>
            <a:r>
              <a:rPr lang="de-DE" dirty="0" smtClean="0"/>
              <a:t>Fehler errechnen</a:t>
            </a:r>
          </a:p>
          <a:p>
            <a:pPr lvl="1"/>
            <a:r>
              <a:rPr lang="de-DE" dirty="0" smtClean="0"/>
              <a:t>Gewichte anpassen</a:t>
            </a:r>
          </a:p>
          <a:p>
            <a:pPr lvl="1"/>
            <a:endParaRPr lang="de-DE" dirty="0" smtClean="0"/>
          </a:p>
          <a:p>
            <a:r>
              <a:rPr lang="de-DE" sz="2400" dirty="0" smtClean="0"/>
              <a:t>Deep Autoencoder</a:t>
            </a:r>
          </a:p>
          <a:p>
            <a:pPr lvl="1"/>
            <a:r>
              <a:rPr lang="de-DE" dirty="0" smtClean="0"/>
              <a:t>Level </a:t>
            </a:r>
            <a:r>
              <a:rPr lang="de-DE" dirty="0" err="1" smtClean="0"/>
              <a:t>features</a:t>
            </a:r>
            <a:r>
              <a:rPr lang="de-DE" dirty="0" smtClean="0"/>
              <a:t> zu finden</a:t>
            </a:r>
          </a:p>
          <a:p>
            <a:pPr lvl="1"/>
            <a:r>
              <a:rPr lang="de-DE" dirty="0" smtClean="0"/>
              <a:t>Weniger/Mehr Schichten</a:t>
            </a:r>
          </a:p>
          <a:p>
            <a:pPr lvl="1"/>
            <a:r>
              <a:rPr lang="de-DE" dirty="0" smtClean="0"/>
              <a:t>Reproduzieren</a:t>
            </a:r>
          </a:p>
          <a:p>
            <a:pPr lvl="1"/>
            <a:r>
              <a:rPr lang="de-DE" dirty="0" smtClean="0"/>
              <a:t>Komprimierung / Klassifizierung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38" y="2093976"/>
            <a:ext cx="3220162" cy="35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89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 err="1" smtClean="0"/>
              <a:t>Overfitting</a:t>
            </a:r>
            <a:endParaRPr lang="de-DE" sz="3200" dirty="0" smtClean="0"/>
          </a:p>
          <a:p>
            <a:pPr>
              <a:lnSpc>
                <a:spcPct val="150000"/>
              </a:lnSpc>
            </a:pPr>
            <a:r>
              <a:rPr lang="de-DE" sz="3200" dirty="0" err="1" smtClean="0"/>
              <a:t>Underfitting</a:t>
            </a:r>
            <a:endParaRPr lang="de-DE" sz="3200" dirty="0" smtClean="0"/>
          </a:p>
          <a:p>
            <a:pPr>
              <a:lnSpc>
                <a:spcPct val="150000"/>
              </a:lnSpc>
            </a:pPr>
            <a:r>
              <a:rPr lang="de-DE" sz="3200" dirty="0" smtClean="0"/>
              <a:t>Lokale Minima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 rot="19813837">
            <a:off x="2505826" y="3327052"/>
            <a:ext cx="6395141" cy="1306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6000" dirty="0" smtClean="0">
                <a:solidFill>
                  <a:srgbClr val="C00000"/>
                </a:solidFill>
                <a:latin typeface="Impact" panose="020B0806030902050204" pitchFamily="34" charset="0"/>
              </a:rPr>
              <a:t>Rechenleistung</a:t>
            </a:r>
            <a:endParaRPr lang="de-AT" sz="6000" dirty="0" smtClean="0">
              <a:solidFill>
                <a:srgbClr val="C00000"/>
              </a:solidFill>
              <a:latin typeface="Impact" panose="020B0806030902050204" pitchFamily="34" charset="0"/>
            </a:endParaRPr>
          </a:p>
          <a:p>
            <a:pPr marL="0" indent="0">
              <a:buNone/>
            </a:pPr>
            <a:endParaRPr lang="de-AT" sz="60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52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Google Street 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/>
              <a:t>Jahr 2013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11 versteckte Schichten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100 Millionen Bilder</a:t>
            </a:r>
          </a:p>
          <a:p>
            <a:pPr>
              <a:lnSpc>
                <a:spcPct val="150000"/>
              </a:lnSpc>
            </a:pPr>
            <a:r>
              <a:rPr lang="de-DE" sz="2800" dirty="0" err="1" smtClean="0"/>
              <a:t>DistBelief</a:t>
            </a:r>
            <a:r>
              <a:rPr lang="de-DE" sz="2800" dirty="0" smtClean="0"/>
              <a:t> Trainings-Algorithmus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Faltungscodierte neuronale Netze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7163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Faltungskodiert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7" y="2351088"/>
            <a:ext cx="7880523" cy="30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Google Street View Erfolg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4900773"/>
            <a:ext cx="3727450" cy="127619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DE" sz="2800" dirty="0" smtClean="0"/>
              <a:t>Benutzereingaben</a:t>
            </a:r>
            <a:endParaRPr lang="de-DE" sz="2800" dirty="0" smtClean="0"/>
          </a:p>
        </p:txBody>
      </p:sp>
      <p:pic>
        <p:nvPicPr>
          <p:cNvPr id="5" name="Picture 2" descr="http://www.amuse-your-bouche.com/wp-content/uploads/2014/01/captcha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126" y="2130425"/>
            <a:ext cx="4606649" cy="184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agaciousnewsnetwork.com/wp-content/uploads/2014/01/Streetview-600x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85" y="4306094"/>
            <a:ext cx="4548190" cy="151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628650" y="3688421"/>
            <a:ext cx="3727450" cy="98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DE" sz="2800" dirty="0" smtClean="0"/>
              <a:t>99,8%</a:t>
            </a:r>
            <a:br>
              <a:rPr lang="de-DE" sz="2800" dirty="0" smtClean="0"/>
            </a:br>
            <a:r>
              <a:rPr lang="de-DE" sz="2800" dirty="0" smtClean="0"/>
              <a:t>Sicherheitscodes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8650" y="1829299"/>
            <a:ext cx="3727450" cy="1504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DE" sz="2800" dirty="0" smtClean="0"/>
              <a:t>97,84%</a:t>
            </a:r>
            <a:br>
              <a:rPr lang="de-DE" sz="2800" dirty="0" smtClean="0"/>
            </a:br>
            <a:r>
              <a:rPr lang="de-DE" sz="2800" dirty="0" smtClean="0"/>
              <a:t>Hausnummern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59933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TC103090434[[fn=Holzart]]</Template>
  <TotalTime>0</TotalTime>
  <Words>189</Words>
  <Application>Microsoft Office PowerPoint</Application>
  <PresentationFormat>Bildschirmpräsentation (4:3)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Wingdings</vt:lpstr>
      <vt:lpstr>Holzart</vt:lpstr>
      <vt:lpstr>Deep Learning</vt:lpstr>
      <vt:lpstr>Übersicht</vt:lpstr>
      <vt:lpstr>Interesse und Zugang</vt:lpstr>
      <vt:lpstr>Grundlegendes</vt:lpstr>
      <vt:lpstr>Algorithmen Kurz</vt:lpstr>
      <vt:lpstr>Herausforderungen</vt:lpstr>
      <vt:lpstr>Google Street View</vt:lpstr>
      <vt:lpstr>Faltungskodiert</vt:lpstr>
      <vt:lpstr>Google Street View Erfolg</vt:lpstr>
      <vt:lpstr>Zusammenfassung &amp; Trend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Kjartan Ferstl</dc:creator>
  <cp:lastModifiedBy>Kjartan Ferstl</cp:lastModifiedBy>
  <cp:revision>47</cp:revision>
  <dcterms:created xsi:type="dcterms:W3CDTF">2014-06-25T16:42:13Z</dcterms:created>
  <dcterms:modified xsi:type="dcterms:W3CDTF">2014-06-27T12:57:08Z</dcterms:modified>
</cp:coreProperties>
</file>