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75" r:id="rId7"/>
    <p:sldId id="270" r:id="rId8"/>
    <p:sldId id="258" r:id="rId9"/>
    <p:sldId id="269" r:id="rId10"/>
    <p:sldId id="289" r:id="rId11"/>
    <p:sldId id="277" r:id="rId12"/>
    <p:sldId id="276" r:id="rId13"/>
    <p:sldId id="271" r:id="rId14"/>
    <p:sldId id="278" r:id="rId15"/>
    <p:sldId id="272" r:id="rId16"/>
    <p:sldId id="263" r:id="rId17"/>
    <p:sldId id="282" r:id="rId18"/>
    <p:sldId id="283" r:id="rId19"/>
    <p:sldId id="284" r:id="rId20"/>
    <p:sldId id="293" r:id="rId21"/>
    <p:sldId id="291" r:id="rId22"/>
    <p:sldId id="285" r:id="rId23"/>
    <p:sldId id="286" r:id="rId24"/>
    <p:sldId id="290" r:id="rId25"/>
    <p:sldId id="287" r:id="rId26"/>
    <p:sldId id="273" r:id="rId27"/>
    <p:sldId id="267" r:id="rId28"/>
    <p:sldId id="265" r:id="rId29"/>
    <p:sldId id="288" r:id="rId30"/>
    <p:sldId id="274" r:id="rId31"/>
    <p:sldId id="262"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p:cViewPr varScale="1">
        <p:scale>
          <a:sx n="62" d="100"/>
          <a:sy n="62" d="100"/>
        </p:scale>
        <p:origin x="1416"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8T18:27:01.888"/>
    </inkml:context>
    <inkml:brush xml:id="br0">
      <inkml:brushProperty name="width" value="0.05" units="cm"/>
      <inkml:brushProperty name="height" value="0.05" units="cm"/>
      <inkml:brushProperty name="color" value="#FFFFFF"/>
    </inkml:brush>
  </inkml:definitions>
  <inkml:trace contextRef="#ctx0" brushRef="#br0">1 205 24575,'74'-3'0,"102"-10"0,1200-87-3289,-731 56 2245,-519 35 1146,557-26 1634,-669 35-1564,-1 0 0,26 4 0,-34-3 6,0 1 1,0-1 0,0 1-1,0 0 1,-1 1-1,1-1 1,-1 1 0,0 0-1,1 0 1,3 4 0,-3-3-178,0-1 0,1 1 1,0-1-1,-1 0 0,1 0 1,0-1-1,0 0 0,1 0 1,-1 0-1,0-1 0,12 1 1,8 0-4,43-3 1,-32 0 2,36 5-1,1 3 0,-1 3 0,73 21 0,-83-18 0,37 8 0,-1 4 0,126 50 0,-160-42 0,-51-24 0,1-1 0,0 0 0,30 10 0,-126-69 0,2 19-1365,55 18-5461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8T18:27:14.750"/>
    </inkml:context>
    <inkml:brush xml:id="br0">
      <inkml:brushProperty name="width" value="0.35" units="cm"/>
      <inkml:brushProperty name="height" value="0.35" units="cm"/>
      <inkml:brushProperty name="color" value="#FFFFFF"/>
    </inkml:brush>
  </inkml:definitions>
  <inkml:trace contextRef="#ctx0" brushRef="#br0">876 401 24575,'-17'-2'0,"0"0"0,1-1 0,0-1 0,0-1 0,0 0 0,-20-9 0,-6-2 0,-6 0 0,-1 3 0,0 2 0,-73-6 0,-153 9 0,243 9 0,18 0 0,1 0 0,-1-1 0,1-1 0,-1 0 0,1-1 0,-26-6 0,39 8 0,0 0 0,0 0 0,0 0 0,0 0 0,-1 0 0,1 0 0,0 0 0,0 0 0,0 0 0,-1 0 0,1 0 0,0 0 0,0 0 0,0 0 0,0 0 0,-1 0 0,1 0 0,0 0 0,0-1 0,0 1 0,0 0 0,0 0 0,-1 0 0,1 0 0,0 0 0,0-1 0,0 1 0,0 0 0,0 0 0,0 0 0,0 0 0,0-1 0,-1 1 0,1 0 0,0 0 0,0 0 0,0 0 0,0-1 0,0 1 0,0 0 0,0 0 0,0 0 0,0-1 0,0 1 0,1 0 0,8-4 0,18-1 0,130 1 0,-113 5 0,-1-2 0,1-2 0,-1-1 0,0-3 0,54-15 0,-29 0 0,1 2 0,97-14 0,-106 26 0,9-2 0,84-1 0,704 12 0,-808-3 0,57-10 0,-54 5 0,55-1 0,1354 9 0,-1454-1 0,-1 0 0,0 0 0,0-1 0,1 0 0,-1 0 0,10-3 0,-15 4 0,-1-1 0,1 1 0,0 0 0,0-1 0,-1 1 0,1-1 0,0 1 0,-1-1 0,1 1 0,0-1 0,-1 0 0,1 1 0,-1-1 0,1 0 0,-1 1 0,1-1 0,-1 0 0,0 0 0,1 1 0,-1-1 0,1-2 0,-1 2 0,-1-1 0,1 0 0,0 1 0,0-1 0,-1 0 0,1 1 0,-1-1 0,1 0 0,-1 1 0,0-1 0,0 1 0,0-1 0,1 1 0,-1 0 0,-2-3 0,-1 1 0,1-1 0,-1 0 0,0 1 0,0 0 0,0 0 0,0 0 0,0 1 0,0-1 0,-1 1 0,1 0 0,-1 0 0,0 1 0,0 0 0,0-1 0,1 1 0,-1 1 0,0-1 0,0 1 0,0 0 0,0 0 0,0 0 0,-6 2 0,-11 1 0,-1 2 0,1 1 0,-33 12 0,44-14 0,-56 19 0,-88 17 0,119-33 0,-1-2 0,0-2 0,0-1 0,-46-4 0,-127-23 0,-83-6 0,144 31 0,1 6 0,-225 38 0,109 6 0,-170 30 0,301-66 0,-244-7 0,294-9 0,81 2 0,-12 0 0,-1 0 0,1-2 0,-16-3 0,28 5 0,0 0 0,1-1 0,-1 1 0,1-1 0,-1 1 0,1-1 0,-1 0 0,1 0 0,-1 0 0,1 1 0,0-1 0,-1-1 0,1 1 0,0 0 0,0 0 0,-1-2 0,1 2 0,1 0 0,0 0 0,0 0 0,0-1 0,0 1 0,0 0 0,0 0 0,0 0 0,0 0 0,0 0 0,1-1 0,-1 1 0,0 0 0,1 0 0,-1 0 0,1 0 0,-1 0 0,1 0 0,0 0 0,-1 0 0,1 0 0,0 1 0,0-1 0,-1 0 0,1 0 0,2-1 0,2-2 0,0 0 0,0 0 0,1 1 0,-1-1 0,1 1 0,0 1 0,0-1 0,0 1 0,7-2 0,62-12 0,-42 9 0,55-19 0,-65 18 0,-1 1 0,47-9 0,-46 16-1365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8T18:27:22.266"/>
    </inkml:context>
    <inkml:brush xml:id="br0">
      <inkml:brushProperty name="width" value="0.35" units="cm"/>
      <inkml:brushProperty name="height" value="0.35" units="cm"/>
      <inkml:brushProperty name="color" value="#FFFFFF"/>
    </inkml:brush>
  </inkml:definitions>
  <inkml:trace contextRef="#ctx0" brushRef="#br0">1346 172 24575,'-245'-1'0,"-182"1"0,362 2 0,-105-3 0,149-2 0,-39-11 0,27 5 0,-88-30 0,94 28 0,0 2 0,0 1 0,0 1 0,-49-6 0,62 12 0,9 1 0,7 0 0,35 1 0,-7 0 0,19-1 0,51 8 0,-83-5 0,0 0 0,-1 1 0,1 1 0,-1 0 0,0 1 0,28 16 0,-25-13 0,-1 0 0,1-1 0,0-1 0,1-1 0,0-1 0,0 0 0,39 3 0,9-5 0,70-4 0,-40-2 0,898 3 0,-960-1 0,60-12 0,-57 7 0,43-2 0,128 9 0,72-3 0,-158-11 0,59-2 0,17 18 0,144-6 0,-288-3 0,-1-3 0,61-18 0,-66 14 0,1 2 0,87-7 0,304 17 0,-208 3 0,-207-3 0,0-2 0,35-8 0,-32 5 0,50-3 0,478 8 0,-269 3 0,-244-1 0,0 2 0,59 11 0,-35-6 0,1-2 0,125-7 0,-74-1 0,-43 1 0,90 3 0,-87 12 0,-58-9 0,-1-1 0,29 1 0,73 9 0,5 0 0,-77-14 0,-30-1 0,1 1 0,-1 1 0,0 2 0,25 4 0,-8 1 0,1-3 0,0-1 0,54-2 0,-42-1 0,60 8 0,21 4 0,242-8 0,-205-7 0,-58 2-1365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8T18:31:55.712"/>
    </inkml:context>
    <inkml:brush xml:id="br0">
      <inkml:brushProperty name="width" value="0.35" units="cm"/>
      <inkml:brushProperty name="height" value="0.35" units="cm"/>
      <inkml:brushProperty name="color" value="#FFFFFF"/>
    </inkml:brush>
  </inkml:definitions>
  <inkml:trace contextRef="#ctx0" brushRef="#br0">773 2 24575,'-80'-1'0,"0"4"0,-132 21 0,159-13 0,-89 7 0,124-17 0,1-1 0,-1-1 0,0 0 0,1-1 0,0-1 0,-1-1 0,1 0 0,-32-14 0,48 18 0,0 0 0,0-1 0,0 1 0,0-1 0,0 1 0,0-1 0,0 1 0,0-1 0,0 0 0,1 1 0,-1-1 0,0 0 0,0 0 0,0 1 0,1-1 0,-1 0 0,0-2 0,1 3 0,0-1 0,0 1 0,0 0 0,1-1 0,-1 1 0,0-1 0,0 1 0,1 0 0,-1-1 0,0 1 0,1 0 0,-1-1 0,0 1 0,1 0 0,-1 0 0,1-1 0,-1 1 0,0 0 0,1 0 0,-1 0 0,1-1 0,-1 1 0,1 0 0,-1 0 0,0 0 0,2 0 0,40-5 0,308 5 0,-141 2 0,-189-1 0,0 1 0,37 9 0,-35-6 0,0-1 0,26 1 0,529-4 0,-279-3 0,1718 2-1365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3872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4355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50130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35530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112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94477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81119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7/26/2024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70481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8BD707-D9CF-40AE-B4C6-C98DA3205C09}" type="datetimeFigureOut">
              <a:rPr lang="en-US" smtClean="0"/>
              <a:pPr/>
              <a:t>7/26/2024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692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D8BD707-D9CF-40AE-B4C6-C98DA3205C09}" type="datetimeFigureOut">
              <a:rPr lang="en-US" smtClean="0"/>
              <a:pPr/>
              <a:t>7/26/2024</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485022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38785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1D8BD707-D9CF-40AE-B4C6-C98DA3205C09}" type="datetimeFigureOut">
              <a:rPr lang="en-US" smtClean="0"/>
              <a:pPr/>
              <a:t>7/26/2024</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B6F15528-21DE-4FAA-801E-634DDDAF4B2B}"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99005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2.xm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customXml" Target="../ink/ink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Google Shape;105;p13">
            <a:extLst>
              <a:ext uri="{FF2B5EF4-FFF2-40B4-BE49-F238E27FC236}">
                <a16:creationId xmlns:a16="http://schemas.microsoft.com/office/drawing/2014/main" id="{2A7F42DA-86F4-66D1-F263-DBE43C3A0D70}"/>
              </a:ext>
            </a:extLst>
          </p:cNvPr>
          <p:cNvSpPr txBox="1">
            <a:spLocks noGrp="1"/>
          </p:cNvSpPr>
          <p:nvPr>
            <p:ph type="ctrTitle"/>
          </p:nvPr>
        </p:nvSpPr>
        <p:spPr>
          <a:xfrm>
            <a:off x="647700" y="1661849"/>
            <a:ext cx="7924800" cy="923400"/>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262626"/>
              </a:buClr>
              <a:buSzPts val="3200"/>
              <a:buFont typeface="Times New Roman"/>
              <a:buNone/>
            </a:pPr>
            <a:r>
              <a:rPr lang="en-US" sz="3200" dirty="0">
                <a:latin typeface="Times New Roman" panose="02020603050405020304" pitchFamily="18" charset="0"/>
                <a:cs typeface="Times New Roman" panose="02020603050405020304" pitchFamily="18" charset="0"/>
              </a:rPr>
              <a:t>Panel Presentation 1</a:t>
            </a:r>
            <a:endParaRPr sz="3200" dirty="0">
              <a:latin typeface="Times New Roman" panose="02020603050405020304" pitchFamily="18" charset="0"/>
              <a:cs typeface="Times New Roman" panose="02020603050405020304" pitchFamily="18" charset="0"/>
            </a:endParaRPr>
          </a:p>
        </p:txBody>
      </p:sp>
      <p:sp>
        <p:nvSpPr>
          <p:cNvPr id="23" name="Google Shape;106;p13">
            <a:extLst>
              <a:ext uri="{FF2B5EF4-FFF2-40B4-BE49-F238E27FC236}">
                <a16:creationId xmlns:a16="http://schemas.microsoft.com/office/drawing/2014/main" id="{2B0CB291-EB84-3774-1F9E-DDD92D69F371}"/>
              </a:ext>
            </a:extLst>
          </p:cNvPr>
          <p:cNvSpPr txBox="1">
            <a:spLocks noGrp="1"/>
          </p:cNvSpPr>
          <p:nvPr>
            <p:ph type="subTitle" idx="1"/>
          </p:nvPr>
        </p:nvSpPr>
        <p:spPr>
          <a:xfrm>
            <a:off x="3657600" y="4495800"/>
            <a:ext cx="5638800" cy="1965422"/>
          </a:xfrm>
          <a:prstGeom prst="rect">
            <a:avLst/>
          </a:prstGeom>
          <a:noFill/>
          <a:ln>
            <a:noFill/>
          </a:ln>
        </p:spPr>
        <p:txBody>
          <a:bodyPr spcFirstLastPara="1" wrap="square" lIns="91425" tIns="45700" rIns="91425" bIns="45700" anchor="t" anchorCtr="0">
            <a:normAutofit/>
          </a:bodyPr>
          <a:lstStyle/>
          <a:p>
            <a:pPr marL="0" lvl="0" indent="0" algn="ctr" rtl="0">
              <a:lnSpc>
                <a:spcPct val="80000"/>
              </a:lnSpc>
              <a:spcBef>
                <a:spcPts val="1400"/>
              </a:spcBef>
              <a:spcAft>
                <a:spcPts val="0"/>
              </a:spcAft>
              <a:buSzPts val="2600"/>
              <a:buNone/>
            </a:pPr>
            <a:r>
              <a:rPr lang="en-US" sz="2500" dirty="0">
                <a:solidFill>
                  <a:schemeClr val="dk1"/>
                </a:solidFill>
                <a:latin typeface="Times New Roman"/>
                <a:ea typeface="Times New Roman"/>
                <a:cs typeface="Times New Roman"/>
                <a:sym typeface="Times New Roman"/>
              </a:rPr>
              <a:t> Jayesh Arjun    01</a:t>
            </a:r>
            <a:endParaRPr sz="2500" dirty="0"/>
          </a:p>
          <a:p>
            <a:pPr marL="0" lvl="0" indent="0" algn="ctr" rtl="0">
              <a:lnSpc>
                <a:spcPct val="80000"/>
              </a:lnSpc>
              <a:spcBef>
                <a:spcPts val="1400"/>
              </a:spcBef>
              <a:spcAft>
                <a:spcPts val="0"/>
              </a:spcAft>
              <a:buSzPts val="2600"/>
              <a:buNone/>
            </a:pPr>
            <a:r>
              <a:rPr lang="en-US" sz="2500" dirty="0">
                <a:solidFill>
                  <a:schemeClr val="dk1"/>
                </a:solidFill>
                <a:latin typeface="Times New Roman"/>
                <a:ea typeface="Times New Roman"/>
                <a:cs typeface="Times New Roman"/>
                <a:sym typeface="Times New Roman"/>
              </a:rPr>
              <a:t> Puja Chafekar 05</a:t>
            </a:r>
            <a:endParaRPr lang="en-US" sz="2500" dirty="0"/>
          </a:p>
          <a:p>
            <a:pPr marL="0" lvl="0" indent="0" algn="ctr" rtl="0">
              <a:lnSpc>
                <a:spcPct val="80000"/>
              </a:lnSpc>
              <a:spcBef>
                <a:spcPts val="1400"/>
              </a:spcBef>
              <a:spcAft>
                <a:spcPts val="0"/>
              </a:spcAft>
              <a:buSzPts val="2600"/>
              <a:buNone/>
            </a:pPr>
            <a:r>
              <a:rPr lang="en-US" sz="2500" dirty="0">
                <a:solidFill>
                  <a:schemeClr val="dk1"/>
                </a:solidFill>
                <a:latin typeface="Times New Roman"/>
                <a:ea typeface="Times New Roman"/>
                <a:cs typeface="Times New Roman"/>
                <a:sym typeface="Times New Roman"/>
              </a:rPr>
              <a:t> Sachin Jadhav  16</a:t>
            </a:r>
            <a:endParaRPr lang="en-US" sz="2500" dirty="0"/>
          </a:p>
        </p:txBody>
      </p:sp>
      <p:sp>
        <p:nvSpPr>
          <p:cNvPr id="24" name="Google Shape;107;p13">
            <a:extLst>
              <a:ext uri="{FF2B5EF4-FFF2-40B4-BE49-F238E27FC236}">
                <a16:creationId xmlns:a16="http://schemas.microsoft.com/office/drawing/2014/main" id="{E98B66D8-E1ED-7A3D-E581-2C052ED491D1}"/>
              </a:ext>
            </a:extLst>
          </p:cNvPr>
          <p:cNvSpPr txBox="1"/>
          <p:nvPr/>
        </p:nvSpPr>
        <p:spPr>
          <a:xfrm>
            <a:off x="457200" y="304800"/>
            <a:ext cx="8077200" cy="9234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chemeClr val="dk1"/>
                </a:solidFill>
                <a:latin typeface="Times New Roman"/>
                <a:ea typeface="Times New Roman"/>
                <a:cs typeface="Times New Roman"/>
                <a:sym typeface="Times New Roman"/>
              </a:rPr>
              <a:t>Vidyavardhini’s College of Engineering &amp; Technology</a:t>
            </a:r>
            <a:endParaRPr dirty="0"/>
          </a:p>
          <a:p>
            <a:pPr marL="0" marR="0" lvl="0" indent="0" algn="ctr" rtl="0">
              <a:spcBef>
                <a:spcPts val="0"/>
              </a:spcBef>
              <a:spcAft>
                <a:spcPts val="0"/>
              </a:spcAft>
              <a:buNone/>
            </a:pPr>
            <a:r>
              <a:rPr lang="en-US" sz="1800" b="1" i="0" u="none" strike="noStrike" cap="none" dirty="0">
                <a:solidFill>
                  <a:schemeClr val="dk1"/>
                </a:solidFill>
                <a:latin typeface="Times New Roman"/>
                <a:ea typeface="Times New Roman"/>
                <a:cs typeface="Times New Roman"/>
                <a:sym typeface="Times New Roman"/>
              </a:rPr>
              <a:t>    Department of Computer Science and Engineering (Data Science)</a:t>
            </a:r>
            <a:endParaRPr dirty="0"/>
          </a:p>
          <a:p>
            <a:pPr marL="0" marR="0" lvl="0" indent="0" algn="ctr" rtl="0">
              <a:spcBef>
                <a:spcPts val="0"/>
              </a:spcBef>
              <a:spcAft>
                <a:spcPts val="0"/>
              </a:spcAft>
              <a:buNone/>
            </a:pPr>
            <a:r>
              <a:rPr lang="en-US" sz="1800" b="1" i="0" u="none" strike="noStrike" cap="none" dirty="0">
                <a:solidFill>
                  <a:schemeClr val="dk1"/>
                </a:solidFill>
                <a:latin typeface="Times New Roman"/>
                <a:ea typeface="Times New Roman"/>
                <a:cs typeface="Times New Roman"/>
                <a:sym typeface="Times New Roman"/>
              </a:rPr>
              <a:t>Academic Year: 2024-25</a:t>
            </a:r>
            <a:endParaRPr dirty="0"/>
          </a:p>
        </p:txBody>
      </p:sp>
      <p:pic>
        <p:nvPicPr>
          <p:cNvPr id="25" name="Google Shape;108;p13">
            <a:extLst>
              <a:ext uri="{FF2B5EF4-FFF2-40B4-BE49-F238E27FC236}">
                <a16:creationId xmlns:a16="http://schemas.microsoft.com/office/drawing/2014/main" id="{5FC7E622-5795-BE76-FA43-5DCCB9809A69}"/>
              </a:ext>
            </a:extLst>
          </p:cNvPr>
          <p:cNvPicPr preferRelativeResize="0"/>
          <p:nvPr/>
        </p:nvPicPr>
        <p:blipFill rotWithShape="1">
          <a:blip r:embed="rId2">
            <a:alphaModFix/>
          </a:blip>
          <a:srcRect/>
          <a:stretch/>
        </p:blipFill>
        <p:spPr>
          <a:xfrm>
            <a:off x="457200" y="305805"/>
            <a:ext cx="761365" cy="684530"/>
          </a:xfrm>
          <a:prstGeom prst="rect">
            <a:avLst/>
          </a:prstGeom>
          <a:noFill/>
          <a:ln>
            <a:noFill/>
          </a:ln>
        </p:spPr>
      </p:pic>
    </p:spTree>
    <p:extLst>
      <p:ext uri="{BB962C8B-B14F-4D97-AF65-F5344CB8AC3E}">
        <p14:creationId xmlns:p14="http://schemas.microsoft.com/office/powerpoint/2010/main" val="3066927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4ABB9-F585-0AA4-0D24-F2C70F0C31B0}"/>
              </a:ext>
            </a:extLst>
          </p:cNvPr>
          <p:cNvSpPr>
            <a:spLocks noGrp="1"/>
          </p:cNvSpPr>
          <p:nvPr>
            <p:ph type="title"/>
          </p:nvPr>
        </p:nvSpPr>
        <p:spPr>
          <a:xfrm>
            <a:off x="685800" y="1066800"/>
            <a:ext cx="8229600" cy="666801"/>
          </a:xfrm>
        </p:spPr>
        <p:txBody>
          <a:bodyPr>
            <a:normAutofit/>
          </a:bodyPr>
          <a:lstStyle/>
          <a:p>
            <a:r>
              <a:rPr lang="en-US" sz="2800" dirty="0">
                <a:latin typeface="Times New Roman" panose="02020603050405020304" pitchFamily="18" charset="0"/>
                <a:cs typeface="Times New Roman" panose="02020603050405020304" pitchFamily="18" charset="0"/>
              </a:rPr>
              <a:t>Technologies Used</a:t>
            </a:r>
          </a:p>
        </p:txBody>
      </p:sp>
      <p:sp>
        <p:nvSpPr>
          <p:cNvPr id="3" name="Content Placeholder 2">
            <a:extLst>
              <a:ext uri="{FF2B5EF4-FFF2-40B4-BE49-F238E27FC236}">
                <a16:creationId xmlns:a16="http://schemas.microsoft.com/office/drawing/2014/main" id="{93F4FFA7-B4B5-A650-01B4-A83EDFFD5EAC}"/>
              </a:ext>
            </a:extLst>
          </p:cNvPr>
          <p:cNvSpPr>
            <a:spLocks noGrp="1"/>
          </p:cNvSpPr>
          <p:nvPr>
            <p:ph idx="1"/>
          </p:nvPr>
        </p:nvSpPr>
        <p:spPr>
          <a:xfrm>
            <a:off x="762000" y="1905000"/>
            <a:ext cx="8229600" cy="4853782"/>
          </a:xfrm>
        </p:spPr>
        <p:txBody>
          <a:bodyPr>
            <a:noAutofit/>
          </a:bodyPr>
          <a:lstStyle/>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Matplotlib: Used for data visualization, particularly for creating graphs and charts to analyze and present the results of our bot detection model.</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TensorFlow: Employed for implementing deep learning algorithms, particularly for developing and training the LSTM model used in bot detection.</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Pandas: Utilized for data manipulation and analysis, particularly for handling the Twibot-20 dataset and extracting relevant features for bot detection.</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NumPy: Essential for numerical computing, particularly for handling arrays and matrices, which are fundamental for data manipulation and computations in our model.</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a:p>
            <a:pPr>
              <a:lnSpc>
                <a:spcPct val="107000"/>
              </a:lnSpc>
              <a:spcBef>
                <a:spcPts val="0"/>
              </a:spcBef>
              <a:spcAft>
                <a:spcPts val="800"/>
              </a:spcAft>
              <a:buFont typeface="Arial" panose="020B0604020202020204" pitchFamily="34" charset="0"/>
              <a:buChar char="•"/>
            </a:pP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scikit-learn: Used for machine learning tasks, particularly for implementing various classifiers and evaluation metrics for our bot detection model.</a:t>
            </a:r>
            <a:endParaRPr lang="en-US" sz="1800" kern="100" dirty="0">
              <a:effectLst/>
              <a:latin typeface="Calibri" panose="020F0502020204030204" pitchFamily="34" charset="0"/>
              <a:ea typeface="DengXian" panose="02010600030101010101" pitchFamily="2" charset="-122"/>
              <a:cs typeface="Times New Roman" panose="02020603050405020304" pitchFamily="18" charset="0"/>
            </a:endParaRPr>
          </a:p>
          <a:p>
            <a:pPr marL="0" marR="0" indent="0">
              <a:lnSpc>
                <a:spcPct val="107000"/>
              </a:lnSpc>
              <a:spcBef>
                <a:spcPts val="0"/>
              </a:spcBef>
              <a:spcAft>
                <a:spcPts val="800"/>
              </a:spcAft>
              <a:buNone/>
            </a:pP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8612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E9ECF0-A94B-A141-A79F-B457F0B7349B}"/>
              </a:ext>
            </a:extLst>
          </p:cNvPr>
          <p:cNvSpPr>
            <a:spLocks noGrp="1"/>
          </p:cNvSpPr>
          <p:nvPr>
            <p:ph idx="1"/>
          </p:nvPr>
        </p:nvSpPr>
        <p:spPr/>
        <p:txBody>
          <a:bodyPr>
            <a:normAutofit/>
          </a:bodyPr>
          <a:lstStyle/>
          <a:p>
            <a:pPr marR="0">
              <a:lnSpc>
                <a:spcPct val="107000"/>
              </a:lnSpc>
              <a:spcBef>
                <a:spcPts val="0"/>
              </a:spcBef>
              <a:spcAft>
                <a:spcPts val="800"/>
              </a:spcAft>
              <a:buFont typeface="Arial" panose="020B0604020202020204" pitchFamily="34" charset="0"/>
              <a:buChar char="•"/>
            </a:pP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NLTK (Natural Language Toolkit): Applied for natural language processing tasks, particularly for text preprocessing and feature extraction from social media text data.</a:t>
            </a:r>
            <a:endParaRPr lang="en-US" sz="1800" kern="100" dirty="0">
              <a:effectLst/>
              <a:latin typeface="Calibri" panose="020F0502020204030204" pitchFamily="34" charset="0"/>
              <a:ea typeface="DengXian" panose="02010600030101010101" pitchFamily="2" charset="-122"/>
              <a:cs typeface="Times New Roman" panose="02020603050405020304" pitchFamily="18" charset="0"/>
            </a:endParaRPr>
          </a:p>
          <a:p>
            <a:pPr marR="0">
              <a:lnSpc>
                <a:spcPct val="107000"/>
              </a:lnSpc>
              <a:spcBef>
                <a:spcPts val="0"/>
              </a:spcBef>
              <a:spcAft>
                <a:spcPts val="800"/>
              </a:spcAft>
              <a:buFont typeface="Arial" panose="020B0604020202020204" pitchFamily="34" charset="0"/>
              <a:buChar char="•"/>
            </a:pP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Torch (PyTorch): Employed for implementing deep learning algorithms, particularly for building and training neural networks for tasks such as image classification, natural language processing, and reinforcement learning.</a:t>
            </a:r>
            <a:endParaRPr lang="en-US" sz="1800" kern="1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sz="1800" dirty="0"/>
          </a:p>
        </p:txBody>
      </p:sp>
    </p:spTree>
    <p:extLst>
      <p:ext uri="{BB962C8B-B14F-4D97-AF65-F5344CB8AC3E}">
        <p14:creationId xmlns:p14="http://schemas.microsoft.com/office/powerpoint/2010/main" val="796546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3FF5B-8CBC-5DF7-BB95-BBAA4E3C9088}"/>
              </a:ext>
            </a:extLst>
          </p:cNvPr>
          <p:cNvSpPr>
            <a:spLocks noGrp="1"/>
          </p:cNvSpPr>
          <p:nvPr>
            <p:ph type="title"/>
          </p:nvPr>
        </p:nvSpPr>
        <p:spPr>
          <a:xfrm>
            <a:off x="762000" y="914400"/>
            <a:ext cx="8229600" cy="792162"/>
          </a:xfrm>
        </p:spPr>
        <p:txBody>
          <a:bodyPr>
            <a:normAutofit/>
          </a:bodyPr>
          <a:lstStyle/>
          <a:p>
            <a:r>
              <a:rPr lang="en-US" sz="28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0E5CD666-12A2-30F1-64CA-AA951784D24B}"/>
              </a:ext>
            </a:extLst>
          </p:cNvPr>
          <p:cNvSpPr>
            <a:spLocks noGrp="1"/>
          </p:cNvSpPr>
          <p:nvPr>
            <p:ph idx="1"/>
          </p:nvPr>
        </p:nvSpPr>
        <p:spPr>
          <a:xfrm>
            <a:off x="533400" y="1905000"/>
            <a:ext cx="8229600" cy="4525963"/>
          </a:xfrm>
        </p:spPr>
        <p:txBody>
          <a:bodyPr>
            <a:normAutofit/>
          </a:bodyPr>
          <a:lstStyle/>
          <a:p>
            <a:pPr marL="228600" marR="0">
              <a:lnSpc>
                <a:spcPct val="107000"/>
              </a:lnSpc>
              <a:spcBef>
                <a:spcPts val="0"/>
              </a:spcBef>
              <a:spcAft>
                <a:spcPts val="800"/>
              </a:spcAft>
            </a:pP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conclusion, our project represents a significant step towards addressing the pervasive issue of social bot detection on Twitter. Through the development and evaluation of LSTM-based and Random Forest models, we have demonstrated the efficacy of leveraging diverse data sources and machine learning techniques in distinguishing between genuine users and suspicious bot activity. </a:t>
            </a:r>
          </a:p>
          <a:p>
            <a:pPr marL="228600" marR="0">
              <a:lnSpc>
                <a:spcPct val="107000"/>
              </a:lnSpc>
              <a:spcBef>
                <a:spcPts val="0"/>
              </a:spcBef>
              <a:spcAft>
                <a:spcPts val="800"/>
              </a:spcAft>
            </a:pP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Moving forward, the future trajectory of research in social bot detection will focus on further refinement and validation of detection methodologies, including the integration of advanced techniques such as deep learning and ensemble methods. </a:t>
            </a:r>
            <a:endParaRPr lang="en-US" dirty="0"/>
          </a:p>
        </p:txBody>
      </p:sp>
    </p:spTree>
    <p:extLst>
      <p:ext uri="{BB962C8B-B14F-4D97-AF65-F5344CB8AC3E}">
        <p14:creationId xmlns:p14="http://schemas.microsoft.com/office/powerpoint/2010/main" val="3548218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0100" y="2743200"/>
            <a:ext cx="7543800" cy="1450848"/>
          </a:xfrm>
        </p:spPr>
        <p:txBody>
          <a:bodyPr>
            <a:normAutofit/>
          </a:bodyPr>
          <a:lstStyle/>
          <a:p>
            <a:r>
              <a:rPr lang="en-US" sz="3200" b="1" u="sng" dirty="0">
                <a:solidFill>
                  <a:schemeClr val="tx1"/>
                </a:solidFill>
                <a:latin typeface="Times New Roman" panose="02020603050405020304" pitchFamily="18" charset="0"/>
                <a:cs typeface="Times New Roman" panose="02020603050405020304" pitchFamily="18" charset="0"/>
              </a:rPr>
              <a:t>ML-based  WAF (Web application 	 	   firewall)</a:t>
            </a:r>
            <a:br>
              <a:rPr lang="en-US" sz="3200" b="1" u="sng" dirty="0">
                <a:solidFill>
                  <a:schemeClr val="tx1"/>
                </a:solidFill>
                <a:latin typeface="Times New Roman" panose="02020603050405020304" pitchFamily="18" charset="0"/>
                <a:cs typeface="Times New Roman" panose="02020603050405020304" pitchFamily="18" charset="0"/>
              </a:rPr>
            </a:br>
            <a:endParaRPr lang="en-US" sz="32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56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BF597-8CA1-2364-F5BA-ABCB4A5C03F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E52F97E-6EC6-BF0B-D83F-D136FA84A7F2}"/>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This project presents a machine learning-based Web Application Firewall (WAF) developed in Python 3.8, designed to detect various web attacks such as SQL injection, cross-site scripting (XSS), path traversal, and command injection. The WAF is also capable of identifying long parameters, which may indicate parameter tampering attacks. Additionally, the project includes a simple REST service code that can be used as a target for testing the WAF. The model utilizes natural language processing techniques and a linear support vector machine learning algorithm, achieving a high detection accuracy rate of 99.53% with character n-gram methods. This approach demonstrates a significant improvement in web attack detection, ensuring robust protection for web applications.</a:t>
            </a:r>
          </a:p>
        </p:txBody>
      </p:sp>
    </p:spTree>
    <p:extLst>
      <p:ext uri="{BB962C8B-B14F-4D97-AF65-F5344CB8AC3E}">
        <p14:creationId xmlns:p14="http://schemas.microsoft.com/office/powerpoint/2010/main" val="1947398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9655A7F3-0198-EBBB-778B-F2ACF1330D14}"/>
              </a:ext>
            </a:extLst>
          </p:cNvPr>
          <p:cNvGraphicFramePr>
            <a:graphicFrameLocks noGrp="1"/>
          </p:cNvGraphicFramePr>
          <p:nvPr>
            <p:ph idx="1"/>
            <p:extLst>
              <p:ext uri="{D42A27DB-BD31-4B8C-83A1-F6EECF244321}">
                <p14:modId xmlns:p14="http://schemas.microsoft.com/office/powerpoint/2010/main" val="2430273194"/>
              </p:ext>
            </p:extLst>
          </p:nvPr>
        </p:nvGraphicFramePr>
        <p:xfrm>
          <a:off x="457200" y="579122"/>
          <a:ext cx="8229600" cy="5364478"/>
        </p:xfrm>
        <a:graphic>
          <a:graphicData uri="http://schemas.openxmlformats.org/drawingml/2006/table">
            <a:tbl>
              <a:tblPr firstRow="1" bandRow="1">
                <a:tableStyleId>{69CF1AB2-1976-4502-BF36-3FF5EA218861}</a:tableStyleId>
              </a:tblPr>
              <a:tblGrid>
                <a:gridCol w="5334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609600">
                  <a:extLst>
                    <a:ext uri="{9D8B030D-6E8A-4147-A177-3AD203B41FA5}">
                      <a16:colId xmlns:a16="http://schemas.microsoft.com/office/drawing/2014/main" val="928126077"/>
                    </a:ext>
                  </a:extLst>
                </a:gridCol>
                <a:gridCol w="2743200">
                  <a:extLst>
                    <a:ext uri="{9D8B030D-6E8A-4147-A177-3AD203B41FA5}">
                      <a16:colId xmlns:a16="http://schemas.microsoft.com/office/drawing/2014/main" val="20002"/>
                    </a:ext>
                  </a:extLst>
                </a:gridCol>
                <a:gridCol w="2362200">
                  <a:extLst>
                    <a:ext uri="{9D8B030D-6E8A-4147-A177-3AD203B41FA5}">
                      <a16:colId xmlns:a16="http://schemas.microsoft.com/office/drawing/2014/main" val="20003"/>
                    </a:ext>
                  </a:extLst>
                </a:gridCol>
              </a:tblGrid>
              <a:tr h="506556">
                <a:tc>
                  <a:txBody>
                    <a:bodyPr/>
                    <a:lstStyle/>
                    <a:p>
                      <a:r>
                        <a:rPr lang="en-US" sz="1400">
                          <a:latin typeface="Times New Roman" panose="02020603050405020304" pitchFamily="18" charset="0"/>
                          <a:cs typeface="Times New Roman" panose="02020603050405020304" pitchFamily="18" charset="0"/>
                        </a:rPr>
                        <a:t>Sr. No</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Title of Paper</a:t>
                      </a:r>
                    </a:p>
                  </a:txBody>
                  <a:tcPr/>
                </a:tc>
                <a:tc>
                  <a:txBody>
                    <a:bodyPr/>
                    <a:lstStyle/>
                    <a:p>
                      <a:r>
                        <a:rPr lang="en-US" sz="1400">
                          <a:latin typeface="Times New Roman" panose="02020603050405020304" pitchFamily="18" charset="0"/>
                          <a:cs typeface="Times New Roman" panose="02020603050405020304" pitchFamily="18" charset="0"/>
                        </a:rPr>
                        <a:t>Year </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a:latin typeface="Times New Roman" panose="02020603050405020304" pitchFamily="18" charset="0"/>
                          <a:cs typeface="Times New Roman" panose="02020603050405020304" pitchFamily="18" charset="0"/>
                        </a:rPr>
                        <a:t>Advantages</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a:latin typeface="Times New Roman" panose="02020603050405020304" pitchFamily="18" charset="0"/>
                          <a:cs typeface="Times New Roman" panose="02020603050405020304" pitchFamily="18" charset="0"/>
                        </a:rPr>
                        <a:t>Disadvantages</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463039">
                <a:tc>
                  <a:txBody>
                    <a:bodyPr/>
                    <a:lstStyle/>
                    <a:p>
                      <a:pPr algn="ctr"/>
                      <a:r>
                        <a:rPr lang="en-US" sz="1400">
                          <a:latin typeface="Times New Roman" panose="02020603050405020304" pitchFamily="18" charset="0"/>
                          <a:cs typeface="Times New Roman" panose="02020603050405020304" pitchFamily="18" charset="0"/>
                        </a:rPr>
                        <a:t>1</a:t>
                      </a:r>
                      <a:endParaRPr lang="en-US"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Web Application Firewall Using Machine Learning and Features Engineering</a:t>
                      </a:r>
                    </a:p>
                  </a:txBody>
                  <a:tcPr/>
                </a:tc>
                <a:tc>
                  <a:txBody>
                    <a:bodyPr/>
                    <a:lstStyle/>
                    <a:p>
                      <a:pPr algn="l"/>
                      <a:r>
                        <a:rPr lang="en-US" sz="1400">
                          <a:latin typeface="Times New Roman" panose="02020603050405020304" pitchFamily="18" charset="0"/>
                          <a:cs typeface="Times New Roman" panose="02020603050405020304" pitchFamily="18" charset="0"/>
                        </a:rPr>
                        <a:t>2022</a:t>
                      </a:r>
                      <a:endParaRPr lang="en-US"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The proposed model achieves high classification accuracy (91.8% for custom datasets and 94.6% for standard datasets.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The extracted features may not be generalizable for all web applications, requiring extensive logs to classify requests accurately.</a:t>
                      </a:r>
                    </a:p>
                  </a:txBody>
                  <a:tcPr/>
                </a:tc>
                <a:extLst>
                  <a:ext uri="{0D108BD9-81ED-4DB2-BD59-A6C34878D82A}">
                    <a16:rowId xmlns:a16="http://schemas.microsoft.com/office/drawing/2014/main" val="10001"/>
                  </a:ext>
                </a:extLst>
              </a:tr>
              <a:tr h="1671386">
                <a:tc>
                  <a:txBody>
                    <a:bodyPr/>
                    <a:lstStyle/>
                    <a:p>
                      <a:pPr algn="ctr"/>
                      <a:r>
                        <a:rPr lang="en-US" sz="1400">
                          <a:latin typeface="Times New Roman" panose="02020603050405020304" pitchFamily="18" charset="0"/>
                          <a:cs typeface="Times New Roman" panose="02020603050405020304" pitchFamily="18" charset="0"/>
                        </a:rPr>
                        <a:t>2</a:t>
                      </a:r>
                      <a:endParaRPr lang="en-US"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Artificial Intelligence Web Application Firewall for advanced detection of web injection attacks</a:t>
                      </a:r>
                    </a:p>
                  </a:txBody>
                  <a:tcPr/>
                </a:tc>
                <a:tc>
                  <a:txBody>
                    <a:bodyPr/>
                    <a:lstStyle/>
                    <a:p>
                      <a:pPr algn="l"/>
                      <a:r>
                        <a:rPr lang="en-US" sz="1400" dirty="0">
                          <a:latin typeface="Times New Roman" panose="02020603050405020304" pitchFamily="18" charset="0"/>
                          <a:cs typeface="Times New Roman" panose="02020603050405020304" pitchFamily="18" charset="0"/>
                        </a:rPr>
                        <a:t>2023</a:t>
                      </a:r>
                    </a:p>
                  </a:txBody>
                  <a:tcPr/>
                </a:tc>
                <a:tc>
                  <a:txBody>
                    <a:bodyPr/>
                    <a:lstStyle/>
                    <a:p>
                      <a:pPr algn="l"/>
                      <a:r>
                        <a:rPr lang="en-US" sz="1400" dirty="0">
                          <a:latin typeface="Times New Roman" panose="02020603050405020304" pitchFamily="18" charset="0"/>
                          <a:cs typeface="Times New Roman" panose="02020603050405020304" pitchFamily="18" charset="0"/>
                        </a:rPr>
                        <a:t>Effective feature engineering improved detection performance by using generalizable features</a:t>
                      </a:r>
                    </a:p>
                  </a:txBody>
                  <a:tcPr/>
                </a:tc>
                <a:tc>
                  <a:txBody>
                    <a:bodyPr/>
                    <a:lstStyle/>
                    <a:p>
                      <a:pPr algn="l"/>
                      <a:r>
                        <a:rPr lang="en-US" sz="1400" dirty="0">
                          <a:latin typeface="Times New Roman" panose="02020603050405020304" pitchFamily="18" charset="0"/>
                          <a:cs typeface="Times New Roman" panose="02020603050405020304" pitchFamily="18" charset="0"/>
                        </a:rPr>
                        <a:t>The model requires a massive log of an application to effectively classify requests, which might not be feasible for all applications​.</a:t>
                      </a:r>
                    </a:p>
                  </a:txBody>
                  <a:tcPr/>
                </a:tc>
                <a:extLst>
                  <a:ext uri="{0D108BD9-81ED-4DB2-BD59-A6C34878D82A}">
                    <a16:rowId xmlns:a16="http://schemas.microsoft.com/office/drawing/2014/main" val="10002"/>
                  </a:ext>
                </a:extLst>
              </a:tr>
              <a:tr h="1711893">
                <a:tc>
                  <a:txBody>
                    <a:bodyPr/>
                    <a:lstStyle/>
                    <a:p>
                      <a:pPr algn="ctr"/>
                      <a:r>
                        <a:rPr lang="en-US" sz="1400">
                          <a:latin typeface="Times New Roman" panose="02020603050405020304" pitchFamily="18" charset="0"/>
                          <a:cs typeface="Times New Roman" panose="02020603050405020304" pitchFamily="18" charset="0"/>
                        </a:rPr>
                        <a:t>3</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Machine Learning Based Web Application Firewall</a:t>
                      </a:r>
                    </a:p>
                    <a:p>
                      <a:br>
                        <a:rPr lang="en-US" sz="1800" b="0" i="0" kern="1200" dirty="0">
                          <a:solidFill>
                            <a:schemeClr val="dk1"/>
                          </a:solidFill>
                          <a:effectLst/>
                          <a:latin typeface="Times New Roman" panose="02020603050405020304" pitchFamily="18" charset="0"/>
                          <a:ea typeface="+mn-ea"/>
                          <a:cs typeface="Times New Roman" panose="02020603050405020304" pitchFamily="18" charset="0"/>
                        </a:rPr>
                      </a:br>
                      <a:endParaRPr lang="en-US" sz="1400" b="0" dirty="0">
                        <a:latin typeface="Times New Roman" panose="02020603050405020304" pitchFamily="18" charset="0"/>
                        <a:cs typeface="Times New Roman" panose="02020603050405020304" pitchFamily="18" charset="0"/>
                      </a:endParaRPr>
                    </a:p>
                  </a:txBody>
                  <a:tcPr/>
                </a:tc>
                <a:tc>
                  <a:txBody>
                    <a:bodyPr/>
                    <a:lstStyle/>
                    <a:p>
                      <a:pPr algn="l"/>
                      <a:r>
                        <a:rPr lang="en-US" sz="1400">
                          <a:latin typeface="Times New Roman" panose="02020603050405020304" pitchFamily="18" charset="0"/>
                          <a:cs typeface="Times New Roman" panose="02020603050405020304" pitchFamily="18" charset="0"/>
                        </a:rPr>
                        <a:t>2021</a:t>
                      </a:r>
                      <a:endParaRPr lang="en-US"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The proposed model achieved an overall detection accuracy rate of 95.53%, demonstrating its effectiveness in detecting web attacks.</a:t>
                      </a:r>
                    </a:p>
                  </a:txBody>
                  <a:tcPr/>
                </a:tc>
                <a:tc>
                  <a:txBody>
                    <a:bodyPr/>
                    <a:lstStyle/>
                    <a:p>
                      <a:pPr algn="l"/>
                      <a:r>
                        <a:rPr lang="en-US" sz="1400" dirty="0">
                          <a:latin typeface="Times New Roman" panose="02020603050405020304" pitchFamily="18" charset="0"/>
                          <a:cs typeface="Times New Roman" panose="02020603050405020304" pitchFamily="18" charset="0"/>
                        </a:rPr>
                        <a:t>The model's effectiveness relies on comprehensive logs and may not generalize well across all web applications, limiting its applicability in diverse environments.</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03374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CCA30-2350-5AA6-D72E-C2F9C579E93C}"/>
              </a:ext>
            </a:extLst>
          </p:cNvPr>
          <p:cNvSpPr>
            <a:spLocks noGrp="1"/>
          </p:cNvSpPr>
          <p:nvPr>
            <p:ph type="title"/>
          </p:nvPr>
        </p:nvSpPr>
        <p:spPr>
          <a:xfrm>
            <a:off x="822960" y="152400"/>
            <a:ext cx="7543800" cy="1450757"/>
          </a:xfrm>
        </p:spPr>
        <p:txBody>
          <a:bodyPr/>
          <a:lstStyle/>
          <a:p>
            <a:r>
              <a:rPr lang="en-US" dirty="0">
                <a:latin typeface="Times New Roman" panose="02020603050405020304" pitchFamily="18" charset="0"/>
                <a:cs typeface="Times New Roman" panose="02020603050405020304" pitchFamily="18" charset="0"/>
              </a:rPr>
              <a:t>Diagram</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9564406-EA92-A997-9422-AD92EBAFAB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325" y="2151351"/>
            <a:ext cx="7543800" cy="3412548"/>
          </a:xfrm>
        </p:spPr>
      </p:pic>
    </p:spTree>
    <p:extLst>
      <p:ext uri="{BB962C8B-B14F-4D97-AF65-F5344CB8AC3E}">
        <p14:creationId xmlns:p14="http://schemas.microsoft.com/office/powerpoint/2010/main" val="2007241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0035E6-5236-703F-EFB4-4B58B279D2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152400"/>
            <a:ext cx="3038475" cy="6053138"/>
          </a:xfrm>
          <a:prstGeom prst="rect">
            <a:avLst/>
          </a:prstGeom>
        </p:spPr>
      </p:pic>
    </p:spTree>
    <p:extLst>
      <p:ext uri="{BB962C8B-B14F-4D97-AF65-F5344CB8AC3E}">
        <p14:creationId xmlns:p14="http://schemas.microsoft.com/office/powerpoint/2010/main" val="436339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A25F7-241B-93ED-25F8-8B059E3B525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Example:</a:t>
            </a:r>
            <a:endParaRPr lang="en-IN"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7B0D97FF-0F09-A5DB-F5B9-4ED71B20B2B9}"/>
              </a:ext>
            </a:extLst>
          </p:cNvPr>
          <p:cNvSpPr>
            <a:spLocks noGrp="1" noChangeArrowheads="1"/>
          </p:cNvSpPr>
          <p:nvPr>
            <p:ph idx="1"/>
          </p:nvPr>
        </p:nvSpPr>
        <p:spPr bwMode="auto">
          <a:xfrm>
            <a:off x="533400" y="1810099"/>
            <a:ext cx="829056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Imagine a user submitting a form on a website: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Normal Input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name=</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JohnDoe&amp;age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Suspicious Input for SQL Injection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name=' OR 1=1; -- &amp;age=25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Suspicious Input for XSS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name=&lt;script&gt;alert('XSS')&lt;/script&gt;&amp;age=25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Suspicious Input for Path Traversal</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file=../../</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etc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/passwd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Suspicious Input for Command Injection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name=</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JohnDoe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rm -rf / &amp;age=25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WAF uses these parameters to determine if the input data is trying to exploit the website. By analyzing patterns in the input data and comparing them with known attack signatures, the WAF can effectively detect and block malicious attempts.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t>
            </a:r>
          </a:p>
        </p:txBody>
      </p:sp>
    </p:spTree>
    <p:extLst>
      <p:ext uri="{BB962C8B-B14F-4D97-AF65-F5344CB8AC3E}">
        <p14:creationId xmlns:p14="http://schemas.microsoft.com/office/powerpoint/2010/main" val="1058709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18524C2B-58B1-48D2-68C6-FC3FED50173E}"/>
              </a:ext>
            </a:extLst>
          </p:cNvPr>
          <p:cNvSpPr>
            <a:spLocks noGrp="1" noChangeArrowheads="1"/>
          </p:cNvSpPr>
          <p:nvPr>
            <p:ph idx="1"/>
          </p:nvPr>
        </p:nvSpPr>
        <p:spPr bwMode="auto">
          <a:xfrm>
            <a:off x="685800" y="1707952"/>
            <a:ext cx="11216641"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Processor:</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Intel Core i5 or higher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RAM:</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8 GB or higher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Storage: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 GB free disk space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Operating System:</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Windows 10, macOS, or Linux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Programming Language: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Python 3.8</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Libraries and Frameworks:</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Scikit-learn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NumPy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Pandas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Flask (for REST service)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Development Environment:</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 (such as PyCharm, VS Code, or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Jupyter</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Notebook)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Operating System Compatibility:</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Windows, macOS, Linux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Additional Tools:</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Version Control:</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Package Manager:</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pip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Web Browser:</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Chrome, Firefox, or any modern web browser for testing the REST service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setup ensures a conducive environment for developing, testing, and deploying the machine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learning-based web application firewall.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E5F0B4F-14D8-C82B-18A1-4D5D69FEEB33}"/>
              </a:ext>
            </a:extLst>
          </p:cNvPr>
          <p:cNvSpPr txBox="1"/>
          <p:nvPr/>
        </p:nvSpPr>
        <p:spPr>
          <a:xfrm>
            <a:off x="685800" y="533400"/>
            <a:ext cx="601980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Hardware and Software requirement:</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3375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828800"/>
            <a:ext cx="7772400" cy="4343400"/>
          </a:xfrm>
        </p:spPr>
        <p:txBody>
          <a:bodyPr>
            <a:normAutofit fontScale="92500" lnSpcReduction="10000"/>
          </a:bodyPr>
          <a:lstStyle/>
          <a:p>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Social Bot Detection</a:t>
            </a:r>
            <a:endParaRPr lang="en-US" sz="2400" dirty="0">
              <a:solidFill>
                <a:schemeClr val="tx1"/>
              </a:solidFill>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Abstract</a:t>
            </a:r>
          </a:p>
          <a:p>
            <a:pPr lvl="1"/>
            <a:r>
              <a:rPr lang="en-US" sz="2000" dirty="0">
                <a:latin typeface="Times New Roman" panose="02020603050405020304" pitchFamily="18" charset="0"/>
                <a:cs typeface="Times New Roman" panose="02020603050405020304" pitchFamily="18" charset="0"/>
              </a:rPr>
              <a:t>Details of Papers</a:t>
            </a:r>
          </a:p>
          <a:p>
            <a:pPr lvl="1"/>
            <a:r>
              <a:rPr lang="en-US" sz="2000" dirty="0">
                <a:latin typeface="Times New Roman" panose="02020603050405020304" pitchFamily="18" charset="0"/>
                <a:cs typeface="Times New Roman" panose="02020603050405020304" pitchFamily="18" charset="0"/>
              </a:rPr>
              <a:t>Hardware / Software required</a:t>
            </a:r>
            <a:endParaRPr lang="en-US" sz="2400" dirty="0">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ML-based  WAF (Web application firewall)</a:t>
            </a:r>
          </a:p>
          <a:p>
            <a:pPr lvl="1"/>
            <a:r>
              <a:rPr lang="en-US" sz="2000" dirty="0">
                <a:latin typeface="Times New Roman" panose="02020603050405020304" pitchFamily="18" charset="0"/>
                <a:cs typeface="Times New Roman" panose="02020603050405020304" pitchFamily="18" charset="0"/>
              </a:rPr>
              <a:t>Abstract</a:t>
            </a:r>
          </a:p>
          <a:p>
            <a:pPr lvl="1"/>
            <a:r>
              <a:rPr lang="en-US" sz="2000" dirty="0">
                <a:latin typeface="Times New Roman" panose="02020603050405020304" pitchFamily="18" charset="0"/>
                <a:cs typeface="Times New Roman" panose="02020603050405020304" pitchFamily="18" charset="0"/>
              </a:rPr>
              <a:t>Details of Papers</a:t>
            </a:r>
          </a:p>
          <a:p>
            <a:pPr lvl="1"/>
            <a:r>
              <a:rPr lang="en-US" sz="2000" dirty="0">
                <a:latin typeface="Times New Roman" panose="02020603050405020304" pitchFamily="18" charset="0"/>
                <a:cs typeface="Times New Roman" panose="02020603050405020304" pitchFamily="18" charset="0"/>
              </a:rPr>
              <a:t>Hardware / Software required</a:t>
            </a:r>
            <a:endParaRPr lang="en-US" sz="2400" dirty="0">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Motion Detection using background subtraction</a:t>
            </a:r>
          </a:p>
          <a:p>
            <a:pPr lvl="1"/>
            <a:r>
              <a:rPr lang="en-US" sz="2000" dirty="0">
                <a:latin typeface="Times New Roman" panose="02020603050405020304" pitchFamily="18" charset="0"/>
                <a:cs typeface="Times New Roman" panose="02020603050405020304" pitchFamily="18" charset="0"/>
              </a:rPr>
              <a:t>Abstract</a:t>
            </a:r>
          </a:p>
          <a:p>
            <a:pPr lvl="1"/>
            <a:r>
              <a:rPr lang="en-US" sz="2000" dirty="0">
                <a:latin typeface="Times New Roman" panose="02020603050405020304" pitchFamily="18" charset="0"/>
                <a:cs typeface="Times New Roman" panose="02020603050405020304" pitchFamily="18" charset="0"/>
              </a:rPr>
              <a:t>Details of Papers</a:t>
            </a:r>
          </a:p>
          <a:p>
            <a:pPr lvl="1"/>
            <a:r>
              <a:rPr lang="en-US" sz="2000" dirty="0">
                <a:latin typeface="Times New Roman" panose="02020603050405020304" pitchFamily="18" charset="0"/>
                <a:cs typeface="Times New Roman" panose="02020603050405020304" pitchFamily="18" charset="0"/>
              </a:rPr>
              <a:t>Hardware / Software required</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6346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9DEFE-5CEA-B4CA-5EC4-DD3FA7CB96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B2AAF7-FD73-2C1C-A3D6-CB4CABDB9487}"/>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We developed a machine learning-based Web Application Firewall (WAF) using Python 3.8 to detect web attacks like SQL injection, XSS, path traversal, and command injection. Utilizing natural language processing and a linear support vector machine, our WAF achieved a 99.53% detection accuracy with character n-gram methods. The inclusion of a simple REST service for testing validates its effectiveness, significantly enhancing web application security against various threats.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3678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4BCEA-BEFE-48B7-B564-C3BD4636792B}"/>
              </a:ext>
            </a:extLst>
          </p:cNvPr>
          <p:cNvSpPr>
            <a:spLocks noGrp="1"/>
          </p:cNvSpPr>
          <p:nvPr>
            <p:ph type="title"/>
          </p:nvPr>
        </p:nvSpPr>
        <p:spPr/>
        <p:txBody>
          <a:bodyPr/>
          <a:lstStyle/>
          <a:p>
            <a:r>
              <a:rPr lang="en-US" dirty="0"/>
              <a:t>Summary:</a:t>
            </a:r>
            <a:endParaRPr lang="en-IN" dirty="0"/>
          </a:p>
        </p:txBody>
      </p:sp>
      <p:sp>
        <p:nvSpPr>
          <p:cNvPr id="4" name="Rectangle 1">
            <a:extLst>
              <a:ext uri="{FF2B5EF4-FFF2-40B4-BE49-F238E27FC236}">
                <a16:creationId xmlns:a16="http://schemas.microsoft.com/office/drawing/2014/main" id="{4744AF69-0D05-2B9F-3828-E950C1F0CE65}"/>
              </a:ext>
            </a:extLst>
          </p:cNvPr>
          <p:cNvSpPr>
            <a:spLocks noGrp="1" noChangeArrowheads="1"/>
          </p:cNvSpPr>
          <p:nvPr>
            <p:ph idx="1"/>
          </p:nvPr>
        </p:nvSpPr>
        <p:spPr bwMode="auto">
          <a:xfrm>
            <a:off x="822960" y="1828056"/>
            <a:ext cx="801790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Web Application Firewall (WAF)</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Protects websites from harmful data.</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Detects Web Attacks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SQL Injection, XSS, Path Traversal, Command Injection.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Uses NLP and Character N-Grams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Breaks down data into smaller parts to analyze patterns.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Linear Support Vector Machine (SVM)</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Draws a line to separate good data from bad data.</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Accuracy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Detects attacks correctly 99.53% of the time. </a:t>
            </a:r>
          </a:p>
        </p:txBody>
      </p:sp>
    </p:spTree>
    <p:extLst>
      <p:ext uri="{BB962C8B-B14F-4D97-AF65-F5344CB8AC3E}">
        <p14:creationId xmlns:p14="http://schemas.microsoft.com/office/powerpoint/2010/main" val="2121950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DB149-7255-7385-A835-36A80E5A771A}"/>
              </a:ext>
            </a:extLst>
          </p:cNvPr>
          <p:cNvSpPr>
            <a:spLocks noGrp="1"/>
          </p:cNvSpPr>
          <p:nvPr>
            <p:ph type="title"/>
          </p:nvPr>
        </p:nvSpPr>
        <p:spPr>
          <a:xfrm>
            <a:off x="762000" y="530443"/>
            <a:ext cx="7543800" cy="1450757"/>
          </a:xfrm>
        </p:spPr>
        <p:txBody>
          <a:bodyPr>
            <a:noAutofit/>
          </a:bodyPr>
          <a:lstStyle/>
          <a:p>
            <a:r>
              <a:rPr lang="en-US" sz="3200" dirty="0">
                <a:latin typeface="Times New Roman" panose="02020603050405020304" pitchFamily="18" charset="0"/>
                <a:cs typeface="Times New Roman" panose="02020603050405020304" pitchFamily="18" charset="0"/>
              </a:rPr>
              <a:t>Topic 3 : </a:t>
            </a:r>
            <a:r>
              <a:rPr lang="en-US" sz="3200" dirty="0">
                <a:solidFill>
                  <a:schemeClr val="tx1"/>
                </a:solidFill>
                <a:latin typeface="Times New Roman" panose="02020603050405020304" pitchFamily="18" charset="0"/>
                <a:cs typeface="Times New Roman" panose="02020603050405020304" pitchFamily="18" charset="0"/>
              </a:rPr>
              <a:t>Motion Detection using background subtraction</a:t>
            </a:r>
            <a:br>
              <a:rPr lang="en-US" sz="3200" dirty="0">
                <a:solidFill>
                  <a:schemeClr val="tx1"/>
                </a:solidFill>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167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DFED5-6A2B-299D-9ADD-B5B8ACD7005B}"/>
              </a:ext>
            </a:extLst>
          </p:cNvPr>
          <p:cNvSpPr>
            <a:spLocks noGrp="1"/>
          </p:cNvSpPr>
          <p:nvPr>
            <p:ph type="title"/>
          </p:nvPr>
        </p:nvSpPr>
        <p:spPr>
          <a:xfrm>
            <a:off x="491447" y="1112838"/>
            <a:ext cx="8229600" cy="639762"/>
          </a:xfrm>
        </p:spPr>
        <p:txBody>
          <a:bodyPr>
            <a:noAutofit/>
          </a:bodyPr>
          <a:lstStyle/>
          <a:p>
            <a:r>
              <a:rPr lang="en-US" sz="3200" dirty="0">
                <a:latin typeface="Times New Roman" panose="02020603050405020304" pitchFamily="18" charset="0"/>
                <a:cs typeface="Times New Roman" panose="02020603050405020304" pitchFamily="18" charset="0"/>
              </a:rPr>
              <a:t>Abstract</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D508D1-A4D8-FC65-43EB-F75B08C3CFD0}"/>
              </a:ext>
            </a:extLst>
          </p:cNvPr>
          <p:cNvSpPr>
            <a:spLocks noGrp="1"/>
          </p:cNvSpPr>
          <p:nvPr>
            <p:ph idx="1"/>
          </p:nvPr>
        </p:nvSpPr>
        <p:spPr>
          <a:xfrm>
            <a:off x="457200" y="1752600"/>
            <a:ext cx="8229600" cy="4525963"/>
          </a:xfrm>
        </p:spPr>
        <p:txBody>
          <a:bodyPr/>
          <a:lstStyle/>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Motion detection is a critical component in various applications such as surveillance systems, human-computer interaction, and autonomous vehicles. Background subtraction is a popular technique for detecting moving objects in video sequences. It involves modeling the background scene and identifying changes by comparing each frame with the background model. This project aims to develop an efficient motion detection system using background subtraction techniques.</a:t>
            </a:r>
          </a:p>
        </p:txBody>
      </p:sp>
    </p:spTree>
    <p:extLst>
      <p:ext uri="{BB962C8B-B14F-4D97-AF65-F5344CB8AC3E}">
        <p14:creationId xmlns:p14="http://schemas.microsoft.com/office/powerpoint/2010/main" val="15782070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7543800" cy="594361"/>
          </a:xfrm>
        </p:spPr>
        <p:txBody>
          <a:bodyPr>
            <a:normAutofit/>
          </a:bodyPr>
          <a:lstStyle/>
          <a:p>
            <a:r>
              <a:rPr lang="en-US" sz="3200" dirty="0">
                <a:latin typeface="Times New Roman" panose="02020603050405020304" pitchFamily="18" charset="0"/>
                <a:cs typeface="Times New Roman" panose="02020603050405020304" pitchFamily="18" charset="0"/>
              </a:rPr>
              <a:t>Details of Paper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61276826"/>
              </p:ext>
            </p:extLst>
          </p:nvPr>
        </p:nvGraphicFramePr>
        <p:xfrm>
          <a:off x="473075" y="822961"/>
          <a:ext cx="7985125" cy="5175473"/>
        </p:xfrm>
        <a:graphic>
          <a:graphicData uri="http://schemas.openxmlformats.org/drawingml/2006/table">
            <a:tbl>
              <a:tblPr firstRow="1" bandRow="1">
                <a:tableStyleId>{69CF1AB2-1976-4502-BF36-3FF5EA218861}</a:tableStyleId>
              </a:tblPr>
              <a:tblGrid>
                <a:gridCol w="601618">
                  <a:extLst>
                    <a:ext uri="{9D8B030D-6E8A-4147-A177-3AD203B41FA5}">
                      <a16:colId xmlns:a16="http://schemas.microsoft.com/office/drawing/2014/main" val="20000"/>
                    </a:ext>
                  </a:extLst>
                </a:gridCol>
                <a:gridCol w="2076894">
                  <a:extLst>
                    <a:ext uri="{9D8B030D-6E8A-4147-A177-3AD203B41FA5}">
                      <a16:colId xmlns:a16="http://schemas.microsoft.com/office/drawing/2014/main" val="20001"/>
                    </a:ext>
                  </a:extLst>
                </a:gridCol>
                <a:gridCol w="806578">
                  <a:extLst>
                    <a:ext uri="{9D8B030D-6E8A-4147-A177-3AD203B41FA5}">
                      <a16:colId xmlns:a16="http://schemas.microsoft.com/office/drawing/2014/main" val="928126077"/>
                    </a:ext>
                  </a:extLst>
                </a:gridCol>
                <a:gridCol w="1925110">
                  <a:extLst>
                    <a:ext uri="{9D8B030D-6E8A-4147-A177-3AD203B41FA5}">
                      <a16:colId xmlns:a16="http://schemas.microsoft.com/office/drawing/2014/main" val="20002"/>
                    </a:ext>
                  </a:extLst>
                </a:gridCol>
                <a:gridCol w="2574925">
                  <a:extLst>
                    <a:ext uri="{9D8B030D-6E8A-4147-A177-3AD203B41FA5}">
                      <a16:colId xmlns:a16="http://schemas.microsoft.com/office/drawing/2014/main" val="20003"/>
                    </a:ext>
                  </a:extLst>
                </a:gridCol>
              </a:tblGrid>
              <a:tr h="633953">
                <a:tc>
                  <a:txBody>
                    <a:bodyPr/>
                    <a:lstStyle/>
                    <a:p>
                      <a:r>
                        <a:rPr lang="en-US" sz="1400" dirty="0">
                          <a:latin typeface="Times New Roman" panose="02020603050405020304" pitchFamily="18" charset="0"/>
                          <a:cs typeface="Times New Roman" panose="02020603050405020304" pitchFamily="18" charset="0"/>
                        </a:rPr>
                        <a:t>Sr. No</a:t>
                      </a:r>
                    </a:p>
                  </a:txBody>
                  <a:tcPr marL="83820" marR="83820"/>
                </a:tc>
                <a:tc>
                  <a:txBody>
                    <a:bodyPr/>
                    <a:lstStyle/>
                    <a:p>
                      <a:r>
                        <a:rPr lang="en-US" sz="1400" dirty="0">
                          <a:latin typeface="Times New Roman" panose="02020603050405020304" pitchFamily="18" charset="0"/>
                          <a:cs typeface="Times New Roman" panose="02020603050405020304" pitchFamily="18" charset="0"/>
                        </a:rPr>
                        <a:t>Title of Paper</a:t>
                      </a:r>
                    </a:p>
                  </a:txBody>
                  <a:tcPr marL="83820" marR="83820"/>
                </a:tc>
                <a:tc>
                  <a:txBody>
                    <a:bodyPr/>
                    <a:lstStyle/>
                    <a:p>
                      <a:r>
                        <a:rPr lang="en-US" sz="1400" dirty="0">
                          <a:latin typeface="Times New Roman" panose="02020603050405020304" pitchFamily="18" charset="0"/>
                          <a:cs typeface="Times New Roman" panose="02020603050405020304" pitchFamily="18" charset="0"/>
                        </a:rPr>
                        <a:t>Year </a:t>
                      </a:r>
                    </a:p>
                  </a:txBody>
                  <a:tcPr marL="83820" marR="83820"/>
                </a:tc>
                <a:tc>
                  <a:txBody>
                    <a:bodyPr/>
                    <a:lstStyle/>
                    <a:p>
                      <a:r>
                        <a:rPr lang="en-US" sz="1400" dirty="0">
                          <a:latin typeface="Times New Roman" panose="02020603050405020304" pitchFamily="18" charset="0"/>
                          <a:cs typeface="Times New Roman" panose="02020603050405020304" pitchFamily="18" charset="0"/>
                        </a:rPr>
                        <a:t>Advantages</a:t>
                      </a:r>
                    </a:p>
                  </a:txBody>
                  <a:tcPr marL="83820" marR="83820"/>
                </a:tc>
                <a:tc>
                  <a:txBody>
                    <a:bodyPr/>
                    <a:lstStyle/>
                    <a:p>
                      <a:r>
                        <a:rPr lang="en-US" sz="1400" dirty="0">
                          <a:latin typeface="Times New Roman" panose="02020603050405020304" pitchFamily="18" charset="0"/>
                          <a:cs typeface="Times New Roman" panose="02020603050405020304" pitchFamily="18" charset="0"/>
                        </a:rPr>
                        <a:t>Disadvantages</a:t>
                      </a:r>
                    </a:p>
                  </a:txBody>
                  <a:tcPr marL="83820" marR="83820"/>
                </a:tc>
                <a:extLst>
                  <a:ext uri="{0D108BD9-81ED-4DB2-BD59-A6C34878D82A}">
                    <a16:rowId xmlns:a16="http://schemas.microsoft.com/office/drawing/2014/main" val="10000"/>
                  </a:ext>
                </a:extLst>
              </a:tr>
              <a:tr h="1514886">
                <a:tc>
                  <a:txBody>
                    <a:bodyPr/>
                    <a:lstStyle/>
                    <a:p>
                      <a:pPr algn="ctr"/>
                      <a:r>
                        <a:rPr lang="en-US" sz="1400" dirty="0">
                          <a:latin typeface="Times New Roman" panose="02020603050405020304" pitchFamily="18" charset="0"/>
                          <a:cs typeface="Times New Roman" panose="02020603050405020304" pitchFamily="18" charset="0"/>
                        </a:rPr>
                        <a:t>1</a:t>
                      </a:r>
                    </a:p>
                  </a:txBody>
                  <a:tcPr marL="83820" marR="83820"/>
                </a:tc>
                <a:tc>
                  <a:txBody>
                    <a:bodyPr/>
                    <a:lstStyle/>
                    <a:p>
                      <a:pPr algn="l"/>
                      <a:r>
                        <a:rPr lang="en-US" sz="1400" dirty="0">
                          <a:latin typeface="Times New Roman" panose="02020603050405020304" pitchFamily="18" charset="0"/>
                          <a:cs typeface="Times New Roman" panose="02020603050405020304" pitchFamily="18" charset="0"/>
                        </a:rPr>
                        <a:t>Improved Adaptive Gaussian Mixture Model for Background Subtraction.</a:t>
                      </a:r>
                    </a:p>
                  </a:txBody>
                  <a:tcPr marL="83820" marR="83820"/>
                </a:tc>
                <a:tc>
                  <a:txBody>
                    <a:bodyPr/>
                    <a:lstStyle/>
                    <a:p>
                      <a:pPr algn="l"/>
                      <a:r>
                        <a:rPr lang="en-US" sz="1400" dirty="0">
                          <a:latin typeface="Times New Roman" panose="02020603050405020304" pitchFamily="18" charset="0"/>
                          <a:cs typeface="Times New Roman" panose="02020603050405020304" pitchFamily="18" charset="0"/>
                        </a:rPr>
                        <a:t>2018</a:t>
                      </a:r>
                    </a:p>
                  </a:txBody>
                  <a:tcPr marL="83820" marR="83820"/>
                </a:tc>
                <a:tc>
                  <a:txBody>
                    <a:bodyPr/>
                    <a:lstStyle/>
                    <a:p>
                      <a:pPr algn="l"/>
                      <a:r>
                        <a:rPr lang="en-US" sz="1400" b="0" dirty="0">
                          <a:latin typeface="Times New Roman" panose="02020603050405020304" pitchFamily="18" charset="0"/>
                          <a:cs typeface="Times New Roman" panose="02020603050405020304" pitchFamily="18" charset="0"/>
                        </a:rPr>
                        <a:t>Robustness</a:t>
                      </a:r>
                      <a:r>
                        <a:rPr lang="en-US" sz="1400" b="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The model adjusts parameters automatically based on the input, making it robust against various types of background changes.</a:t>
                      </a:r>
                    </a:p>
                  </a:txBody>
                  <a:tcPr marL="83820" marR="83820"/>
                </a:tc>
                <a:tc>
                  <a:txBody>
                    <a:bodyPr/>
                    <a:lstStyle/>
                    <a:p>
                      <a:pPr algn="l"/>
                      <a:r>
                        <a:rPr lang="en-US" sz="1400" dirty="0">
                          <a:latin typeface="Times New Roman" panose="02020603050405020304" pitchFamily="18" charset="0"/>
                          <a:cs typeface="Times New Roman" panose="02020603050405020304" pitchFamily="18" charset="0"/>
                        </a:rPr>
                        <a:t>It does not address real-time performance optimization or the system's scalability when applied to high-resolution video streams and large-scale surveillance systems.</a:t>
                      </a:r>
                    </a:p>
                  </a:txBody>
                  <a:tcPr marL="83820" marR="83820"/>
                </a:tc>
                <a:extLst>
                  <a:ext uri="{0D108BD9-81ED-4DB2-BD59-A6C34878D82A}">
                    <a16:rowId xmlns:a16="http://schemas.microsoft.com/office/drawing/2014/main" val="10001"/>
                  </a:ext>
                </a:extLst>
              </a:tr>
              <a:tr h="367290">
                <a:tc>
                  <a:txBody>
                    <a:bodyPr/>
                    <a:lstStyle/>
                    <a:p>
                      <a:pPr algn="ctr"/>
                      <a:r>
                        <a:rPr lang="en-US" sz="1400" dirty="0">
                          <a:latin typeface="Times New Roman" panose="02020603050405020304" pitchFamily="18" charset="0"/>
                          <a:cs typeface="Times New Roman" panose="02020603050405020304" pitchFamily="18" charset="0"/>
                        </a:rPr>
                        <a:t>2</a:t>
                      </a:r>
                    </a:p>
                  </a:txBody>
                  <a:tcPr marL="83820" marR="83820"/>
                </a:tc>
                <a:tc>
                  <a:txBody>
                    <a:bodyPr/>
                    <a:lstStyle/>
                    <a:p>
                      <a:pPr algn="l"/>
                      <a:r>
                        <a:rPr lang="en-US" sz="1400" dirty="0">
                          <a:latin typeface="Times New Roman" panose="02020603050405020304" pitchFamily="18" charset="0"/>
                          <a:cs typeface="Times New Roman" panose="02020603050405020304" pitchFamily="18" charset="0"/>
                        </a:rPr>
                        <a:t>An improved background subtraction algorithm based on a combination of Bayesian and fuzzy theory.</a:t>
                      </a:r>
                    </a:p>
                  </a:txBody>
                  <a:tcPr marL="83820" marR="83820"/>
                </a:tc>
                <a:tc>
                  <a:txBody>
                    <a:bodyPr/>
                    <a:lstStyle/>
                    <a:p>
                      <a:pPr algn="l"/>
                      <a:r>
                        <a:rPr lang="en-US" sz="1400" dirty="0">
                          <a:latin typeface="Times New Roman" panose="02020603050405020304" pitchFamily="18" charset="0"/>
                          <a:cs typeface="Times New Roman" panose="02020603050405020304" pitchFamily="18" charset="0"/>
                        </a:rPr>
                        <a:t>2019</a:t>
                      </a:r>
                    </a:p>
                  </a:txBody>
                  <a:tcPr marL="83820" marR="83820"/>
                </a:tc>
                <a:tc>
                  <a:txBody>
                    <a:bodyPr/>
                    <a:lstStyle/>
                    <a:p>
                      <a:pPr algn="l"/>
                      <a:r>
                        <a:rPr lang="en-US" sz="1400" dirty="0">
                          <a:latin typeface="Times New Roman" panose="02020603050405020304" pitchFamily="18" charset="0"/>
                          <a:cs typeface="Times New Roman" panose="02020603050405020304" pitchFamily="18" charset="0"/>
                        </a:rPr>
                        <a:t>Accuracy: Combines Bayesian and fuzzy logic to enhance the accuracy of background subtraction, particularly in complex environments.</a:t>
                      </a:r>
                    </a:p>
                  </a:txBody>
                  <a:tcPr marL="83820" marR="83820"/>
                </a:tc>
                <a:tc>
                  <a:txBody>
                    <a:bodyPr/>
                    <a:lstStyle/>
                    <a:p>
                      <a:pPr algn="l"/>
                      <a:r>
                        <a:rPr lang="en-US" sz="1400" dirty="0">
                          <a:latin typeface="Times New Roman" panose="02020603050405020304" pitchFamily="18" charset="0"/>
                          <a:cs typeface="Times New Roman" panose="02020603050405020304" pitchFamily="18" charset="0"/>
                        </a:rPr>
                        <a:t>the computational complexity of combining these approaches is high. The paper lacks an exploration of lightweight, real-time implementations suitable for resource-constrained environments such as edge devices.</a:t>
                      </a:r>
                    </a:p>
                  </a:txBody>
                  <a:tcPr marL="83820" marR="83820"/>
                </a:tc>
                <a:extLst>
                  <a:ext uri="{0D108BD9-81ED-4DB2-BD59-A6C34878D82A}">
                    <a16:rowId xmlns:a16="http://schemas.microsoft.com/office/drawing/2014/main" val="10002"/>
                  </a:ext>
                </a:extLst>
              </a:tr>
              <a:tr h="367290">
                <a:tc>
                  <a:txBody>
                    <a:bodyPr/>
                    <a:lstStyle/>
                    <a:p>
                      <a:pPr algn="ctr"/>
                      <a:r>
                        <a:rPr lang="en-US" sz="1400" dirty="0">
                          <a:latin typeface="Times New Roman" panose="02020603050405020304" pitchFamily="18" charset="0"/>
                          <a:cs typeface="Times New Roman" panose="02020603050405020304" pitchFamily="18" charset="0"/>
                        </a:rPr>
                        <a:t>3</a:t>
                      </a:r>
                    </a:p>
                  </a:txBody>
                  <a:tcPr marL="83820" marR="83820"/>
                </a:tc>
                <a:tc>
                  <a:txBody>
                    <a:bodyPr/>
                    <a:lstStyle/>
                    <a:p>
                      <a:pPr algn="l"/>
                      <a:r>
                        <a:rPr lang="en-US" sz="1400" dirty="0">
                          <a:latin typeface="Times New Roman" panose="02020603050405020304" pitchFamily="18" charset="0"/>
                          <a:cs typeface="Times New Roman" panose="02020603050405020304" pitchFamily="18" charset="0"/>
                        </a:rPr>
                        <a:t>Improving motion detection by using spatial and temporal context in background subtraction.</a:t>
                      </a:r>
                    </a:p>
                  </a:txBody>
                  <a:tcPr marL="83820" marR="83820"/>
                </a:tc>
                <a:tc>
                  <a:txBody>
                    <a:bodyPr/>
                    <a:lstStyle/>
                    <a:p>
                      <a:pPr algn="l"/>
                      <a:r>
                        <a:rPr lang="en-US" sz="1400" dirty="0">
                          <a:latin typeface="Times New Roman" panose="02020603050405020304" pitchFamily="18" charset="0"/>
                          <a:cs typeface="Times New Roman" panose="02020603050405020304" pitchFamily="18" charset="0"/>
                        </a:rPr>
                        <a:t>2019</a:t>
                      </a:r>
                    </a:p>
                  </a:txBody>
                  <a:tcPr marL="83820" marR="83820"/>
                </a:tc>
                <a:tc>
                  <a:txBody>
                    <a:bodyPr/>
                    <a:lstStyle/>
                    <a:p>
                      <a:pPr algn="l"/>
                      <a:r>
                        <a:rPr lang="en-US" sz="1400" dirty="0">
                          <a:latin typeface="Times New Roman" panose="02020603050405020304" pitchFamily="18" charset="0"/>
                          <a:cs typeface="Times New Roman" panose="02020603050405020304" pitchFamily="18" charset="0"/>
                        </a:rPr>
                        <a:t>Easy to implement and computationally lightweight, which is beneficial for practical applications.</a:t>
                      </a:r>
                    </a:p>
                  </a:txBody>
                  <a:tcPr marL="83820" marR="83820"/>
                </a:tc>
                <a:tc>
                  <a:txBody>
                    <a:bodyPr/>
                    <a:lstStyle/>
                    <a:p>
                      <a:pPr algn="l"/>
                      <a:r>
                        <a:rPr lang="en-US" sz="1400" dirty="0">
                          <a:latin typeface="Times New Roman" panose="02020603050405020304" pitchFamily="18" charset="0"/>
                          <a:cs typeface="Times New Roman" panose="02020603050405020304" pitchFamily="18" charset="0"/>
                        </a:rPr>
                        <a:t>However, it does not thoroughly investigate the impact of varying environmental conditions such as extreme weather, night-time, or crowded scenes. </a:t>
                      </a:r>
                    </a:p>
                  </a:txBody>
                  <a:tcPr marL="83820" marR="8382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9398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615" y="1295400"/>
            <a:ext cx="8229600" cy="381000"/>
          </a:xfrm>
        </p:spPr>
        <p:txBody>
          <a:bodyPr>
            <a:noAutofit/>
          </a:bodyPr>
          <a:lstStyle/>
          <a:p>
            <a:pPr algn="l"/>
            <a:r>
              <a:rPr lang="en-US" sz="3200" dirty="0">
                <a:latin typeface="Times New Roman" panose="02020603050405020304" pitchFamily="18" charset="0"/>
                <a:cs typeface="Times New Roman" panose="02020603050405020304" pitchFamily="18" charset="0"/>
              </a:rPr>
              <a:t>Methodology</a:t>
            </a:r>
          </a:p>
        </p:txBody>
      </p:sp>
      <p:sp>
        <p:nvSpPr>
          <p:cNvPr id="5" name="Rectangle 2">
            <a:extLst>
              <a:ext uri="{FF2B5EF4-FFF2-40B4-BE49-F238E27FC236}">
                <a16:creationId xmlns:a16="http://schemas.microsoft.com/office/drawing/2014/main" id="{52ECF440-3CE7-05CD-DBA5-4ED0D5AEA713}"/>
              </a:ext>
            </a:extLst>
          </p:cNvPr>
          <p:cNvSpPr>
            <a:spLocks noGrp="1" noChangeArrowheads="1"/>
          </p:cNvSpPr>
          <p:nvPr>
            <p:ph idx="1"/>
          </p:nvPr>
        </p:nvSpPr>
        <p:spPr bwMode="auto">
          <a:xfrm>
            <a:off x="609600" y="1752600"/>
            <a:ext cx="860043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Video Capture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Capture video frames from a camera.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Background Modeling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model of the background by analyzing a series of frames.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Foreground Detection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Subtract the current frame from the background model.</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significant changes as foreground objects (moving objects).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Post-processing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Apply morphological operations to reduce noise and enhance the detected motion regions.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1538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A5717-FC05-A3FA-B9F7-79D40F10F770}"/>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Hardware/Software Used:</a:t>
            </a:r>
            <a:endParaRPr lang="en-IN" sz="36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939070E5-BB4B-E341-606F-E3A5B4312359}"/>
              </a:ext>
            </a:extLst>
          </p:cNvPr>
          <p:cNvSpPr>
            <a:spLocks noGrp="1" noChangeArrowheads="1"/>
          </p:cNvSpPr>
          <p:nvPr>
            <p:ph idx="1"/>
          </p:nvPr>
        </p:nvSpPr>
        <p:spPr bwMode="auto">
          <a:xfrm>
            <a:off x="794706" y="1905000"/>
            <a:ext cx="679704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Hardware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Camera for video capture.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Computer with GPU for faster processing.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Software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Programming languages: Python, C++.</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Libraries: OpenCV, NumPy.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 PyCharm, Visual Studio Code.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1577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4CD08-6F8D-8633-0029-8672FD266D68}"/>
              </a:ext>
            </a:extLst>
          </p:cNvPr>
          <p:cNvSpPr>
            <a:spLocks noGrp="1"/>
          </p:cNvSpPr>
          <p:nvPr>
            <p:ph type="title"/>
          </p:nvPr>
        </p:nvSpPr>
        <p:spPr>
          <a:xfrm>
            <a:off x="685800" y="1189038"/>
            <a:ext cx="8229600" cy="563562"/>
          </a:xfrm>
        </p:spPr>
        <p:txBody>
          <a:bodyPr/>
          <a:lstStyle/>
          <a:p>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Conclusion</a:t>
            </a:r>
            <a:endParaRPr lang="en-US" dirty="0"/>
          </a:p>
        </p:txBody>
      </p:sp>
      <p:sp>
        <p:nvSpPr>
          <p:cNvPr id="3" name="Content Placeholder 2">
            <a:extLst>
              <a:ext uri="{FF2B5EF4-FFF2-40B4-BE49-F238E27FC236}">
                <a16:creationId xmlns:a16="http://schemas.microsoft.com/office/drawing/2014/main" id="{F2AAB4FA-1EEA-51A1-AC91-72705D980F8C}"/>
              </a:ext>
            </a:extLst>
          </p:cNvPr>
          <p:cNvSpPr>
            <a:spLocks noGrp="1"/>
          </p:cNvSpPr>
          <p:nvPr>
            <p:ph idx="1"/>
          </p:nvPr>
        </p:nvSpPr>
        <p:spPr>
          <a:xfrm>
            <a:off x="609600" y="1874837"/>
            <a:ext cx="8229600" cy="2392363"/>
          </a:xfrm>
        </p:spPr>
        <p:txBody>
          <a:bodyPr>
            <a:normAutofit/>
          </a:bodyPr>
          <a:lstStyle/>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Motion detection using background subtraction techniques is a pivotal technology with widespread applications in areas such as surveillance systems, human-computer interaction, and autonomous vehicles. This method involves detecting moving objects by distinguishing them from the static background in video sequences.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065193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EC2ADE-FF28-A5ED-99F5-BCCF4E304680}"/>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88903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BD4C8-6273-64EF-F8B7-D3C16C445275}"/>
              </a:ext>
            </a:extLst>
          </p:cNvPr>
          <p:cNvSpPr>
            <a:spLocks noGrp="1"/>
          </p:cNvSpPr>
          <p:nvPr>
            <p:ph type="title"/>
          </p:nvPr>
        </p:nvSpPr>
        <p:spPr>
          <a:xfrm>
            <a:off x="838200" y="0"/>
            <a:ext cx="7543800" cy="1084996"/>
          </a:xfrm>
        </p:spPr>
        <p:txBody>
          <a:bodyPr>
            <a:normAutofit/>
          </a:bodyPr>
          <a:lstStyle/>
          <a:p>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Topic -1 </a:t>
            </a:r>
            <a:r>
              <a:rPr lang="en-US" sz="2800" spc="0" dirty="0">
                <a:solidFill>
                  <a:prstClr val="black"/>
                </a:solidFill>
                <a:latin typeface="Times New Roman" panose="02020603050405020304" pitchFamily="18" charset="0"/>
                <a:cs typeface="Times New Roman" panose="02020603050405020304" pitchFamily="18" charset="0"/>
              </a:rPr>
              <a:t>Social Bot Detection</a:t>
            </a:r>
            <a:endParaRPr lang="en-US" sz="4000" dirty="0"/>
          </a:p>
        </p:txBody>
      </p:sp>
      <p:sp>
        <p:nvSpPr>
          <p:cNvPr id="4" name="TextBox 3">
            <a:extLst>
              <a:ext uri="{FF2B5EF4-FFF2-40B4-BE49-F238E27FC236}">
                <a16:creationId xmlns:a16="http://schemas.microsoft.com/office/drawing/2014/main" id="{D595D3BE-0EB0-E701-66EF-39A0E51CA99D}"/>
              </a:ext>
            </a:extLst>
          </p:cNvPr>
          <p:cNvSpPr txBox="1"/>
          <p:nvPr/>
        </p:nvSpPr>
        <p:spPr>
          <a:xfrm>
            <a:off x="850900" y="1295400"/>
            <a:ext cx="7391400" cy="5170646"/>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Introduction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Prevalence and Complexity of Social Bots:</a:t>
            </a:r>
          </a:p>
          <a:p>
            <a:r>
              <a:rPr lang="en-US" dirty="0">
                <a:latin typeface="Times New Roman" panose="02020603050405020304" pitchFamily="18" charset="0"/>
                <a:cs typeface="Times New Roman" panose="02020603050405020304" pitchFamily="18" charset="0"/>
              </a:rPr>
              <a:t>Social bots are automated software programs designed to mimic human behavior on social media platforms.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Growth Due to Social Media Adoption:</a:t>
            </a:r>
          </a:p>
          <a:p>
            <a:r>
              <a:rPr lang="en-US" dirty="0">
                <a:latin typeface="Times New Roman" panose="02020603050405020304" pitchFamily="18" charset="0"/>
                <a:cs typeface="Times New Roman" panose="02020603050405020304" pitchFamily="18" charset="0"/>
              </a:rPr>
              <a:t>The widespread use of social media has facilitated the growth of social bots.</a:t>
            </a:r>
          </a:p>
          <a:p>
            <a:r>
              <a:rPr lang="en-US" dirty="0">
                <a:latin typeface="Times New Roman" panose="02020603050405020304" pitchFamily="18" charset="0"/>
                <a:cs typeface="Times New Roman" panose="02020603050405020304" pitchFamily="18" charset="0"/>
              </a:rPr>
              <a:t>Bots are used for both benign purposes (e.g., customer service) and malicious activities (e.g., spreading misinformation).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Influence on Public Opinion:</a:t>
            </a:r>
          </a:p>
          <a:p>
            <a:r>
              <a:rPr lang="en-US" dirty="0">
                <a:latin typeface="Times New Roman" panose="02020603050405020304" pitchFamily="18" charset="0"/>
                <a:cs typeface="Times New Roman" panose="02020603050405020304" pitchFamily="18" charset="0"/>
              </a:rPr>
              <a:t>Social bots can significantly influence public opinion and shape online discourse.</a:t>
            </a:r>
          </a:p>
          <a:p>
            <a:r>
              <a:rPr lang="en-US" dirty="0">
                <a:latin typeface="Times New Roman" panose="02020603050405020304" pitchFamily="18" charset="0"/>
                <a:cs typeface="Times New Roman" panose="02020603050405020304" pitchFamily="18" charset="0"/>
              </a:rPr>
              <a:t>They amplify specific messages, create illusions of widespread support or opposition, and can sway political outcomes.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7666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D6E5764-F202-7129-5B34-761E0FD58E0B}"/>
              </a:ext>
            </a:extLst>
          </p:cNvPr>
          <p:cNvSpPr txBox="1"/>
          <p:nvPr/>
        </p:nvSpPr>
        <p:spPr>
          <a:xfrm>
            <a:off x="685800" y="1447800"/>
            <a:ext cx="7924800" cy="1477328"/>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Importance of Maintaining Online Integrity:</a:t>
            </a:r>
          </a:p>
          <a:p>
            <a:r>
              <a:rPr lang="en-US" dirty="0">
                <a:latin typeface="Times New Roman" panose="02020603050405020304" pitchFamily="18" charset="0"/>
                <a:cs typeface="Times New Roman" panose="02020603050405020304" pitchFamily="18" charset="0"/>
              </a:rPr>
              <a:t>Understanding the prevalence and impact of social bots is crucial for maintaining the integrity of online discourse.</a:t>
            </a:r>
          </a:p>
          <a:p>
            <a:r>
              <a:rPr lang="en-US" dirty="0">
                <a:latin typeface="Times New Roman" panose="02020603050405020304" pitchFamily="18" charset="0"/>
                <a:cs typeface="Times New Roman" panose="02020603050405020304" pitchFamily="18" charset="0"/>
              </a:rPr>
              <a:t>Ensuring that social media remains an authentic space for human interaction requires ongoing advancements in detection algorithms and strategies</a:t>
            </a:r>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5067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3200" dirty="0">
                <a:latin typeface="Times New Roman" panose="02020603050405020304" pitchFamily="18" charset="0"/>
                <a:cs typeface="Times New Roman" panose="02020603050405020304" pitchFamily="18" charset="0"/>
              </a:rPr>
              <a:t>Literature Review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80144054"/>
              </p:ext>
            </p:extLst>
          </p:nvPr>
        </p:nvGraphicFramePr>
        <p:xfrm>
          <a:off x="452284" y="1104900"/>
          <a:ext cx="8382000" cy="4861560"/>
        </p:xfrm>
        <a:graphic>
          <a:graphicData uri="http://schemas.openxmlformats.org/drawingml/2006/table">
            <a:tbl>
              <a:tblPr firstRow="1" bandRow="1">
                <a:tableStyleId>{69CF1AB2-1976-4502-BF36-3FF5EA218861}</a:tableStyleId>
              </a:tblPr>
              <a:tblGrid>
                <a:gridCol w="5334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685800">
                  <a:extLst>
                    <a:ext uri="{9D8B030D-6E8A-4147-A177-3AD203B41FA5}">
                      <a16:colId xmlns:a16="http://schemas.microsoft.com/office/drawing/2014/main" val="928126077"/>
                    </a:ext>
                  </a:extLst>
                </a:gridCol>
                <a:gridCol w="2590800">
                  <a:extLst>
                    <a:ext uri="{9D8B030D-6E8A-4147-A177-3AD203B41FA5}">
                      <a16:colId xmlns:a16="http://schemas.microsoft.com/office/drawing/2014/main" val="20002"/>
                    </a:ext>
                  </a:extLst>
                </a:gridCol>
                <a:gridCol w="2667000">
                  <a:extLst>
                    <a:ext uri="{9D8B030D-6E8A-4147-A177-3AD203B41FA5}">
                      <a16:colId xmlns:a16="http://schemas.microsoft.com/office/drawing/2014/main" val="20003"/>
                    </a:ext>
                  </a:extLst>
                </a:gridCol>
              </a:tblGrid>
              <a:tr h="494868">
                <a:tc>
                  <a:txBody>
                    <a:bodyPr/>
                    <a:lstStyle/>
                    <a:p>
                      <a:r>
                        <a:rPr lang="en-US" sz="1400" dirty="0">
                          <a:latin typeface="Times New Roman" panose="02020603050405020304" pitchFamily="18" charset="0"/>
                          <a:cs typeface="Times New Roman" panose="02020603050405020304" pitchFamily="18" charset="0"/>
                        </a:rPr>
                        <a:t>Sr.</a:t>
                      </a:r>
                    </a:p>
                    <a:p>
                      <a:r>
                        <a:rPr lang="en-US" sz="1400" dirty="0">
                          <a:latin typeface="Times New Roman" panose="02020603050405020304" pitchFamily="18" charset="0"/>
                          <a:cs typeface="Times New Roman" panose="02020603050405020304" pitchFamily="18" charset="0"/>
                        </a:rPr>
                        <a:t>No</a:t>
                      </a:r>
                    </a:p>
                  </a:txBody>
                  <a:tcPr/>
                </a:tc>
                <a:tc>
                  <a:txBody>
                    <a:bodyPr/>
                    <a:lstStyle/>
                    <a:p>
                      <a:r>
                        <a:rPr lang="en-US" sz="1400" dirty="0">
                          <a:latin typeface="Times New Roman" panose="02020603050405020304" pitchFamily="18" charset="0"/>
                          <a:cs typeface="Times New Roman" panose="02020603050405020304" pitchFamily="18" charset="0"/>
                        </a:rPr>
                        <a:t>Title of Paper</a:t>
                      </a:r>
                    </a:p>
                  </a:txBody>
                  <a:tcPr/>
                </a:tc>
                <a:tc>
                  <a:txBody>
                    <a:bodyPr/>
                    <a:lstStyle/>
                    <a:p>
                      <a:r>
                        <a:rPr lang="en-US" sz="1400" dirty="0">
                          <a:latin typeface="Times New Roman" panose="02020603050405020304" pitchFamily="18" charset="0"/>
                          <a:cs typeface="Times New Roman" panose="02020603050405020304" pitchFamily="18" charset="0"/>
                        </a:rPr>
                        <a:t>Year </a:t>
                      </a:r>
                    </a:p>
                  </a:txBody>
                  <a:tcPr/>
                </a:tc>
                <a:tc>
                  <a:txBody>
                    <a:bodyPr/>
                    <a:lstStyle/>
                    <a:p>
                      <a:r>
                        <a:rPr lang="en-US" sz="1400" dirty="0">
                          <a:latin typeface="Times New Roman" panose="02020603050405020304" pitchFamily="18" charset="0"/>
                          <a:cs typeface="Times New Roman" panose="02020603050405020304" pitchFamily="18" charset="0"/>
                        </a:rPr>
                        <a:t>Advantages</a:t>
                      </a:r>
                    </a:p>
                  </a:txBody>
                  <a:tcPr/>
                </a:tc>
                <a:tc>
                  <a:txBody>
                    <a:bodyPr/>
                    <a:lstStyle/>
                    <a:p>
                      <a:r>
                        <a:rPr lang="en-US" sz="1400" dirty="0">
                          <a:latin typeface="Times New Roman" panose="02020603050405020304" pitchFamily="18" charset="0"/>
                          <a:cs typeface="Times New Roman" panose="02020603050405020304" pitchFamily="18" charset="0"/>
                        </a:rPr>
                        <a:t>Disadvantages</a:t>
                      </a:r>
                    </a:p>
                  </a:txBody>
                  <a:tcPr/>
                </a:tc>
                <a:extLst>
                  <a:ext uri="{0D108BD9-81ED-4DB2-BD59-A6C34878D82A}">
                    <a16:rowId xmlns:a16="http://schemas.microsoft.com/office/drawing/2014/main" val="10000"/>
                  </a:ext>
                </a:extLst>
              </a:tr>
              <a:tr h="1386840">
                <a:tc>
                  <a:txBody>
                    <a:bodyPr/>
                    <a:lstStyle/>
                    <a:p>
                      <a:pPr algn="ctr"/>
                      <a:r>
                        <a:rPr lang="en-US" sz="1400" dirty="0">
                          <a:latin typeface="Times New Roman" panose="02020603050405020304" pitchFamily="18" charset="0"/>
                          <a:cs typeface="Times New Roman" panose="02020603050405020304" pitchFamily="18" charset="0"/>
                        </a:rPr>
                        <a:t>1</a:t>
                      </a:r>
                    </a:p>
                  </a:txBody>
                  <a:tcPr/>
                </a:tc>
                <a:tc>
                  <a:txBody>
                    <a:bodyPr/>
                    <a:lstStyle/>
                    <a:p>
                      <a:pPr algn="l"/>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 A Social Bots</a:t>
                      </a:r>
                    </a:p>
                    <a:p>
                      <a:pPr algn="l"/>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Detection Model</a:t>
                      </a:r>
                    </a:p>
                    <a:p>
                      <a:pPr algn="l"/>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Based on Deep</a:t>
                      </a:r>
                    </a:p>
                    <a:p>
                      <a:pPr algn="l"/>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Learning Algorithm</a:t>
                      </a:r>
                      <a:endParaRPr lang="en-US"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2021</a:t>
                      </a:r>
                    </a:p>
                  </a:txBody>
                  <a:tcPr/>
                </a:tc>
                <a:tc>
                  <a:txBody>
                    <a:bodyPr/>
                    <a:lstStyle/>
                    <a:p>
                      <a:pPr algn="l"/>
                      <a:r>
                        <a:rPr lang="en-US" sz="1400" dirty="0">
                          <a:latin typeface="Times New Roman" panose="02020603050405020304" pitchFamily="18" charset="0"/>
                          <a:cs typeface="Times New Roman" panose="02020603050405020304" pitchFamily="18" charset="0"/>
                        </a:rPr>
                        <a:t>This method consists of three parts:</a:t>
                      </a:r>
                    </a:p>
                    <a:p>
                      <a:pPr algn="l"/>
                      <a:r>
                        <a:rPr lang="en-US" sz="1400" dirty="0">
                          <a:latin typeface="Times New Roman" panose="02020603050405020304" pitchFamily="18" charset="0"/>
                          <a:cs typeface="Times New Roman" panose="02020603050405020304" pitchFamily="18" charset="0"/>
                        </a:rPr>
                        <a:t>social bot detection based on tweet joint features, social bot</a:t>
                      </a:r>
                    </a:p>
                    <a:p>
                      <a:pPr algn="l"/>
                      <a:r>
                        <a:rPr lang="en-US" sz="1400" dirty="0">
                          <a:latin typeface="Times New Roman" panose="02020603050405020304" pitchFamily="18" charset="0"/>
                          <a:cs typeface="Times New Roman" panose="02020603050405020304" pitchFamily="18" charset="0"/>
                        </a:rPr>
                        <a:t>detection based on tweet metadata temporal features, and feature fusing.</a:t>
                      </a:r>
                    </a:p>
                  </a:txBody>
                  <a:tcPr/>
                </a:tc>
                <a:tc>
                  <a:txBody>
                    <a:bodyPr/>
                    <a:lstStyle/>
                    <a:p>
                      <a:pPr algn="l"/>
                      <a:r>
                        <a:rPr lang="en-US" sz="1400" dirty="0">
                          <a:latin typeface="Times New Roman" panose="02020603050405020304" pitchFamily="18" charset="0"/>
                          <a:cs typeface="Times New Roman" panose="02020603050405020304" pitchFamily="18" charset="0"/>
                        </a:rPr>
                        <a:t>One potential limitation of this paper is its focus on English language bots, which may limit its effectiveness in detecting bots that communicate in other languages</a:t>
                      </a:r>
                      <a:r>
                        <a:rPr lang="en-US" sz="1400" dirty="0"/>
                        <a:t>.</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173480">
                <a:tc>
                  <a:txBody>
                    <a:bodyPr/>
                    <a:lstStyle/>
                    <a:p>
                      <a:pPr algn="ctr"/>
                      <a:r>
                        <a:rPr lang="en-US" sz="1400" dirty="0">
                          <a:latin typeface="Times New Roman" panose="02020603050405020304" pitchFamily="18" charset="0"/>
                          <a:cs typeface="Times New Roman" panose="02020603050405020304" pitchFamily="18" charset="0"/>
                        </a:rPr>
                        <a:t>2</a:t>
                      </a:r>
                    </a:p>
                  </a:txBody>
                  <a:tcPr/>
                </a:tc>
                <a:tc>
                  <a:txBody>
                    <a:bodyPr/>
                    <a:lstStyle/>
                    <a:p>
                      <a:pPr algn="l"/>
                      <a:r>
                        <a:rPr lang="en-US" sz="1400" dirty="0">
                          <a:latin typeface="Times New Roman" panose="02020603050405020304" pitchFamily="18" charset="0"/>
                          <a:cs typeface="Times New Roman" panose="02020603050405020304" pitchFamily="18" charset="0"/>
                        </a:rPr>
                        <a:t>Twitter Bot</a:t>
                      </a:r>
                    </a:p>
                    <a:p>
                      <a:pPr algn="l"/>
                      <a:r>
                        <a:rPr lang="en-US" sz="1400" dirty="0">
                          <a:latin typeface="Times New Roman" panose="02020603050405020304" pitchFamily="18" charset="0"/>
                          <a:cs typeface="Times New Roman" panose="02020603050405020304" pitchFamily="18" charset="0"/>
                        </a:rPr>
                        <a:t>Detection using</a:t>
                      </a:r>
                    </a:p>
                    <a:p>
                      <a:pPr algn="l"/>
                      <a:r>
                        <a:rPr lang="en-US" sz="1400" dirty="0">
                          <a:latin typeface="Times New Roman" panose="02020603050405020304" pitchFamily="18" charset="0"/>
                          <a:cs typeface="Times New Roman" panose="02020603050405020304" pitchFamily="18" charset="0"/>
                        </a:rPr>
                        <a:t>Social Network</a:t>
                      </a:r>
                    </a:p>
                    <a:p>
                      <a:pPr algn="l"/>
                      <a:r>
                        <a:rPr lang="en-US" sz="1400" dirty="0">
                          <a:latin typeface="Times New Roman" panose="02020603050405020304" pitchFamily="18" charset="0"/>
                          <a:cs typeface="Times New Roman" panose="02020603050405020304" pitchFamily="18" charset="0"/>
                        </a:rPr>
                        <a:t>Analysis</a:t>
                      </a:r>
                    </a:p>
                  </a:txBody>
                  <a:tcPr/>
                </a:tc>
                <a:tc>
                  <a:txBody>
                    <a:bodyPr/>
                    <a:lstStyle/>
                    <a:p>
                      <a:pPr algn="l"/>
                      <a:r>
                        <a:rPr lang="en-US" sz="1400" dirty="0">
                          <a:latin typeface="Times New Roman" panose="02020603050405020304" pitchFamily="18" charset="0"/>
                          <a:cs typeface="Times New Roman" panose="02020603050405020304" pitchFamily="18" charset="0"/>
                        </a:rPr>
                        <a:t>2022</a:t>
                      </a:r>
                    </a:p>
                  </a:txBody>
                  <a:tcPr/>
                </a:tc>
                <a:tc>
                  <a:txBody>
                    <a:bodyPr/>
                    <a:lstStyle/>
                    <a:p>
                      <a:pPr algn="l"/>
                      <a:r>
                        <a:rPr lang="en-US" sz="1400" dirty="0">
                          <a:latin typeface="Times New Roman" panose="02020603050405020304" pitchFamily="18" charset="0"/>
                          <a:cs typeface="Times New Roman" panose="02020603050405020304" pitchFamily="18" charset="0"/>
                        </a:rPr>
                        <a:t>The results show that</a:t>
                      </a:r>
                    </a:p>
                    <a:p>
                      <a:pPr algn="l"/>
                      <a:r>
                        <a:rPr lang="en-US" sz="1400" dirty="0">
                          <a:latin typeface="Times New Roman" panose="02020603050405020304" pitchFamily="18" charset="0"/>
                          <a:cs typeface="Times New Roman" panose="02020603050405020304" pitchFamily="18" charset="0"/>
                        </a:rPr>
                        <a:t>the social network of real accounts has significantly more nodes and edges compared</a:t>
                      </a:r>
                    </a:p>
                    <a:p>
                      <a:pPr algn="l"/>
                      <a:r>
                        <a:rPr lang="en-US" sz="1400" dirty="0">
                          <a:latin typeface="Times New Roman" panose="02020603050405020304" pitchFamily="18" charset="0"/>
                          <a:cs typeface="Times New Roman" panose="02020603050405020304" pitchFamily="18" charset="0"/>
                        </a:rPr>
                        <a:t>to bot networks.</a:t>
                      </a:r>
                    </a:p>
                  </a:txBody>
                  <a:tcPr/>
                </a:tc>
                <a:tc>
                  <a:txBody>
                    <a:bodyPr/>
                    <a:lstStyle/>
                    <a:p>
                      <a:pPr algn="l"/>
                      <a:r>
                        <a:rPr lang="en-US" sz="1400" dirty="0">
                          <a:latin typeface="Times New Roman" panose="02020603050405020304" pitchFamily="18" charset="0"/>
                          <a:cs typeface="Times New Roman" panose="02020603050405020304" pitchFamily="18" charset="0"/>
                        </a:rPr>
                        <a:t>As the number of nodes and edges in the graph increases, the computational resources required for analysis also increase significantly.</a:t>
                      </a:r>
                    </a:p>
                  </a:txBody>
                  <a:tcPr/>
                </a:tc>
                <a:extLst>
                  <a:ext uri="{0D108BD9-81ED-4DB2-BD59-A6C34878D82A}">
                    <a16:rowId xmlns:a16="http://schemas.microsoft.com/office/drawing/2014/main" val="10002"/>
                  </a:ext>
                </a:extLst>
              </a:tr>
              <a:tr h="562272">
                <a:tc>
                  <a:txBody>
                    <a:bodyPr/>
                    <a:lstStyle/>
                    <a:p>
                      <a:pPr algn="ctr"/>
                      <a:r>
                        <a:rPr lang="en-US" sz="1400" dirty="0">
                          <a:latin typeface="Times New Roman" panose="02020603050405020304" pitchFamily="18" charset="0"/>
                          <a:cs typeface="Times New Roman" panose="02020603050405020304" pitchFamily="18" charset="0"/>
                        </a:rPr>
                        <a:t>3</a:t>
                      </a:r>
                    </a:p>
                  </a:txBody>
                  <a:tcPr/>
                </a:tc>
                <a:tc>
                  <a:txBody>
                    <a:bodyPr/>
                    <a:lstStyle/>
                    <a:p>
                      <a:pPr algn="l"/>
                      <a:r>
                        <a:rPr lang="en-US" sz="1400" dirty="0">
                          <a:latin typeface="Times New Roman" panose="02020603050405020304" pitchFamily="18" charset="0"/>
                          <a:cs typeface="Times New Roman" panose="02020603050405020304" pitchFamily="18" charset="0"/>
                        </a:rPr>
                        <a:t>Bot Conversations are Different: Leveraging</a:t>
                      </a:r>
                    </a:p>
                    <a:p>
                      <a:pPr algn="l"/>
                      <a:r>
                        <a:rPr lang="en-US" sz="1400" dirty="0">
                          <a:latin typeface="Times New Roman" panose="02020603050405020304" pitchFamily="18" charset="0"/>
                          <a:cs typeface="Times New Roman" panose="02020603050405020304" pitchFamily="18" charset="0"/>
                        </a:rPr>
                        <a:t>Network Metrics for Bot Detection in Twitter</a:t>
                      </a:r>
                    </a:p>
                  </a:txBody>
                  <a:tcPr/>
                </a:tc>
                <a:tc>
                  <a:txBody>
                    <a:bodyPr/>
                    <a:lstStyle/>
                    <a:p>
                      <a:pPr algn="l"/>
                      <a:r>
                        <a:rPr lang="en-US" sz="1400" dirty="0">
                          <a:latin typeface="Times New Roman" panose="02020603050405020304" pitchFamily="18" charset="0"/>
                          <a:cs typeface="Times New Roman" panose="02020603050405020304" pitchFamily="18" charset="0"/>
                        </a:rPr>
                        <a:t>2021</a:t>
                      </a:r>
                    </a:p>
                  </a:txBody>
                  <a:tcPr/>
                </a:tc>
                <a:tc>
                  <a:txBody>
                    <a:bodyPr/>
                    <a:lstStyle/>
                    <a:p>
                      <a:pPr algn="l"/>
                      <a:r>
                        <a:rPr lang="en-US" sz="1400" dirty="0">
                          <a:latin typeface="Times New Roman" panose="02020603050405020304" pitchFamily="18" charset="0"/>
                          <a:cs typeface="Times New Roman" panose="02020603050405020304" pitchFamily="18" charset="0"/>
                        </a:rPr>
                        <a:t>The paper highlights the challenges in detecting bots due to their evolving nature and the sophistication of their behaviors.</a:t>
                      </a:r>
                    </a:p>
                  </a:txBody>
                  <a:tcPr/>
                </a:tc>
                <a:tc>
                  <a:txBody>
                    <a:bodyPr/>
                    <a:lstStyle/>
                    <a:p>
                      <a:pPr algn="l"/>
                      <a:r>
                        <a:rPr lang="en-US" sz="1400" dirty="0">
                          <a:latin typeface="Times New Roman" panose="02020603050405020304" pitchFamily="18" charset="0"/>
                          <a:cs typeface="Times New Roman" panose="02020603050405020304" pitchFamily="18" charset="0"/>
                        </a:rPr>
                        <a:t>Real-time detection remains a challenge due to the computational complexity and the need for immediate responses.</a:t>
                      </a:r>
                    </a:p>
                    <a:p>
                      <a:pPr algn="l"/>
                      <a:r>
                        <a:rPr lang="en-US" sz="1400" dirty="0">
                          <a:latin typeface="Times New Roman" panose="02020603050405020304" pitchFamily="18" charset="0"/>
                          <a:cs typeface="Times New Roman" panose="02020603050405020304" pitchFamily="18" charset="0"/>
                        </a:rPr>
                        <a:t>It focuses on text-based features. Incorporating multi-modal data, could improve detection accuracy.</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4220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4F71F-9EA5-6D65-302E-9946052CAAEF}"/>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Aim &amp; Objective</a:t>
            </a:r>
          </a:p>
        </p:txBody>
      </p:sp>
      <p:sp>
        <p:nvSpPr>
          <p:cNvPr id="3" name="Content Placeholder 2">
            <a:extLst>
              <a:ext uri="{FF2B5EF4-FFF2-40B4-BE49-F238E27FC236}">
                <a16:creationId xmlns:a16="http://schemas.microsoft.com/office/drawing/2014/main" id="{46AC8B7A-9113-DE5A-2329-9D920A389F2A}"/>
              </a:ext>
            </a:extLst>
          </p:cNvPr>
          <p:cNvSpPr>
            <a:spLocks noGrp="1"/>
          </p:cNvSpPr>
          <p:nvPr>
            <p:ph idx="1"/>
          </p:nvPr>
        </p:nvSpPr>
        <p:spPr>
          <a:xfrm>
            <a:off x="609600" y="1828800"/>
            <a:ext cx="8229600" cy="4525963"/>
          </a:xfrm>
        </p:spPr>
        <p:txBody>
          <a:bodyPr/>
          <a:lstStyle/>
          <a:p>
            <a:pPr marL="0" marR="0"/>
            <a:r>
              <a:rPr lang="en-US" sz="1800" dirty="0">
                <a:solidFill>
                  <a:srgbClr val="000000"/>
                </a:solidFill>
                <a:effectLst/>
                <a:latin typeface="Times New Roman" panose="02020603050405020304" pitchFamily="18" charset="0"/>
                <a:ea typeface="Times New Roman" panose="02020603050405020304" pitchFamily="18" charset="0"/>
              </a:rPr>
              <a:t>1. Identify challenges in social bot detection posed by AI-powered chatbots like</a:t>
            </a:r>
            <a:br>
              <a:rPr lang="en-US" sz="1800" dirty="0">
                <a:solidFill>
                  <a:srgbClr val="000000"/>
                </a:solidFill>
                <a:effectLst/>
                <a:latin typeface="Times New Roman" panose="02020603050405020304" pitchFamily="18" charset="0"/>
                <a:ea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rPr>
              <a:t>      ChatGPT.</a:t>
            </a:r>
          </a:p>
          <a:p>
            <a:pPr marL="0" marR="0"/>
            <a:r>
              <a:rPr lang="en-US" sz="1800" dirty="0">
                <a:solidFill>
                  <a:srgbClr val="000000"/>
                </a:solidFill>
                <a:effectLst/>
                <a:latin typeface="Times New Roman" panose="02020603050405020304" pitchFamily="18" charset="0"/>
                <a:ea typeface="Times New Roman" panose="02020603050405020304" pitchFamily="18" charset="0"/>
              </a:rPr>
              <a:t>2. Explore opportunities for innovative bot detection techniques leveraging AI</a:t>
            </a:r>
            <a:br>
              <a:rPr lang="en-US" sz="1800" dirty="0">
                <a:solidFill>
                  <a:srgbClr val="000000"/>
                </a:solidFill>
                <a:effectLst/>
                <a:latin typeface="Times New Roman" panose="02020603050405020304" pitchFamily="18" charset="0"/>
                <a:ea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rPr>
              <a:t>     advancements.</a:t>
            </a:r>
          </a:p>
          <a:p>
            <a:pPr marL="0" marR="0"/>
            <a:r>
              <a:rPr lang="en-US" sz="1800" dirty="0">
                <a:solidFill>
                  <a:srgbClr val="000000"/>
                </a:solidFill>
                <a:effectLst/>
                <a:latin typeface="Times New Roman" panose="02020603050405020304" pitchFamily="18" charset="0"/>
                <a:ea typeface="Times New Roman" panose="02020603050405020304" pitchFamily="18" charset="0"/>
              </a:rPr>
              <a:t>3. Examine best practices for social bot detection, emphasizing stakeholder</a:t>
            </a:r>
            <a:br>
              <a:rPr lang="en-US" sz="1800" dirty="0">
                <a:solidFill>
                  <a:srgbClr val="000000"/>
                </a:solidFill>
                <a:effectLst/>
                <a:latin typeface="Times New Roman" panose="02020603050405020304" pitchFamily="18" charset="0"/>
                <a:ea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rPr>
              <a:t>     collaboration and ethical considerations.</a:t>
            </a:r>
          </a:p>
          <a:p>
            <a:pPr marL="0" marR="0"/>
            <a:r>
              <a:rPr lang="en-US" sz="1800" dirty="0">
                <a:solidFill>
                  <a:srgbClr val="000000"/>
                </a:solidFill>
                <a:effectLst/>
                <a:latin typeface="Times New Roman" panose="02020603050405020304" pitchFamily="18" charset="0"/>
                <a:ea typeface="Times New Roman" panose="02020603050405020304" pitchFamily="18" charset="0"/>
              </a:rPr>
              <a:t>4. Discuss future directions in bot detection, including the adoption of explainable AI</a:t>
            </a:r>
            <a:br>
              <a:rPr lang="en-US" sz="1800" dirty="0">
                <a:solidFill>
                  <a:srgbClr val="000000"/>
                </a:solidFill>
                <a:effectLst/>
                <a:latin typeface="Times New Roman" panose="02020603050405020304" pitchFamily="18" charset="0"/>
                <a:ea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rPr>
              <a:t>      and human-in-the-loop approaches.</a:t>
            </a:r>
          </a:p>
        </p:txBody>
      </p:sp>
    </p:spTree>
    <p:extLst>
      <p:ext uri="{BB962C8B-B14F-4D97-AF65-F5344CB8AC3E}">
        <p14:creationId xmlns:p14="http://schemas.microsoft.com/office/powerpoint/2010/main" val="2942347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3C38A-70F2-4652-E4FE-340B32F22E3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How do we detect a bot?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3155AE-0DF6-1745-5DF7-C4BBD252D7B4}"/>
              </a:ext>
            </a:extLst>
          </p:cNvPr>
          <p:cNvSpPr>
            <a:spLocks noGrp="1"/>
          </p:cNvSpPr>
          <p:nvPr>
            <p:ph idx="1"/>
          </p:nvPr>
        </p:nvSpPr>
        <p:spPr/>
        <p:txBody>
          <a:bodyPr>
            <a:normAutofit fontScale="85000" lnSpcReduction="10000"/>
          </a:bodyPr>
          <a:lstStyle/>
          <a:p>
            <a:r>
              <a:rPr lang="en-US" dirty="0">
                <a:latin typeface="Times New Roman" panose="02020603050405020304" pitchFamily="18" charset="0"/>
                <a:cs typeface="Times New Roman" panose="02020603050405020304" pitchFamily="18" charset="0"/>
              </a:rPr>
              <a:t>Some typical characteristics of bots on Twitter include:</a:t>
            </a:r>
          </a:p>
          <a:p>
            <a:r>
              <a:rPr lang="en-US" dirty="0">
                <a:latin typeface="Times New Roman" panose="02020603050405020304" pitchFamily="18" charset="0"/>
                <a:cs typeface="Times New Roman" panose="02020603050405020304" pitchFamily="18" charset="0"/>
              </a:rPr>
              <a:t>Many Twitter bots have a relatively recent creation date.</a:t>
            </a:r>
          </a:p>
          <a:p>
            <a:r>
              <a:rPr lang="en-US" dirty="0">
                <a:latin typeface="Times New Roman" panose="02020603050405020304" pitchFamily="18" charset="0"/>
                <a:cs typeface="Times New Roman" panose="02020603050405020304" pitchFamily="18" charset="0"/>
              </a:rPr>
              <a:t>Many bot user names contain numbers, which can indicate automatic name generation.</a:t>
            </a:r>
          </a:p>
          <a:p>
            <a:r>
              <a:rPr lang="en-US" dirty="0">
                <a:latin typeface="Times New Roman" panose="02020603050405020304" pitchFamily="18" charset="0"/>
                <a:cs typeface="Times New Roman" panose="02020603050405020304" pitchFamily="18" charset="0"/>
              </a:rPr>
              <a:t>The account primarily retweets content, rather than tweeting original content.</a:t>
            </a:r>
          </a:p>
          <a:p>
            <a:r>
              <a:rPr lang="en-US" dirty="0">
                <a:latin typeface="Times New Roman" panose="02020603050405020304" pitchFamily="18" charset="0"/>
                <a:cs typeface="Times New Roman" panose="02020603050405020304" pitchFamily="18" charset="0"/>
              </a:rPr>
              <a:t>The account’s tweet frequency is higher than a human user could feasibly achieve.</a:t>
            </a:r>
          </a:p>
          <a:p>
            <a:r>
              <a:rPr lang="en-US" dirty="0">
                <a:latin typeface="Times New Roman" panose="02020603050405020304" pitchFamily="18" charset="0"/>
                <a:cs typeface="Times New Roman" panose="02020603050405020304" pitchFamily="18" charset="0"/>
              </a:rPr>
              <a:t>The account may have a high number of followers and also be following a lot of accounts; conversely, some bot accounts are identifiable because they send a lot of tweets but only have a few followers.</a:t>
            </a:r>
          </a:p>
          <a:p>
            <a:r>
              <a:rPr lang="en-US" dirty="0">
                <a:latin typeface="Times New Roman" panose="02020603050405020304" pitchFamily="18" charset="0"/>
                <a:cs typeface="Times New Roman" panose="02020603050405020304" pitchFamily="18" charset="0"/>
              </a:rPr>
              <a:t>Many bots tweet the same content as other users at roughly the same time.</a:t>
            </a:r>
          </a:p>
          <a:p>
            <a:r>
              <a:rPr lang="en-US" dirty="0">
                <a:latin typeface="Times New Roman" panose="02020603050405020304" pitchFamily="18" charset="0"/>
                <a:cs typeface="Times New Roman" panose="02020603050405020304" pitchFamily="18" charset="0"/>
              </a:rPr>
              <a:t>Short replies to other tweets can also indicate automated behavior.</a:t>
            </a:r>
          </a:p>
          <a:p>
            <a:r>
              <a:rPr lang="en-US" dirty="0">
                <a:latin typeface="Times New Roman" panose="02020603050405020304" pitchFamily="18" charset="0"/>
                <a:cs typeface="Times New Roman" panose="02020603050405020304" pitchFamily="18" charset="0"/>
              </a:rPr>
              <a:t>There is often no biography, or indeed a photo, associated with bot Twitter accounts.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3955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7EA39-D871-CBF0-DA89-2456F02A2C37}"/>
              </a:ext>
            </a:extLst>
          </p:cNvPr>
          <p:cNvSpPr>
            <a:spLocks noGrp="1"/>
          </p:cNvSpPr>
          <p:nvPr>
            <p:ph type="title"/>
          </p:nvPr>
        </p:nvSpPr>
        <p:spPr>
          <a:xfrm>
            <a:off x="685800" y="439004"/>
            <a:ext cx="7543800" cy="551596"/>
          </a:xfrm>
        </p:spPr>
        <p:txBody>
          <a:bodyPr>
            <a:noAutofit/>
          </a:bodyPr>
          <a:lstStyle/>
          <a:p>
            <a:pPr algn="ctr"/>
            <a:r>
              <a:rPr lang="en-US" sz="3200" dirty="0">
                <a:latin typeface="Times New Roman" panose="02020603050405020304" pitchFamily="18" charset="0"/>
                <a:cs typeface="Times New Roman" panose="02020603050405020304" pitchFamily="18" charset="0"/>
              </a:rPr>
              <a:t>Methodology</a:t>
            </a:r>
          </a:p>
        </p:txBody>
      </p:sp>
      <p:pic>
        <p:nvPicPr>
          <p:cNvPr id="5" name="Content Placeholder 4">
            <a:extLst>
              <a:ext uri="{FF2B5EF4-FFF2-40B4-BE49-F238E27FC236}">
                <a16:creationId xmlns:a16="http://schemas.microsoft.com/office/drawing/2014/main" id="{F81346F2-440D-6C4C-4E52-4688E5248C42}"/>
              </a:ext>
            </a:extLst>
          </p:cNvPr>
          <p:cNvPicPr>
            <a:picLocks noGrp="1" noChangeAspect="1"/>
          </p:cNvPicPr>
          <p:nvPr>
            <p:ph idx="1"/>
          </p:nvPr>
        </p:nvPicPr>
        <p:blipFill rotWithShape="1">
          <a:blip r:embed="rId2"/>
          <a:srcRect t="5831" b="7974"/>
          <a:stretch/>
        </p:blipFill>
        <p:spPr>
          <a:xfrm>
            <a:off x="2036327" y="938981"/>
            <a:ext cx="5071346" cy="5261863"/>
          </a:xfrm>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1EF6663A-C871-B930-127C-D198BEAA935F}"/>
                  </a:ext>
                </a:extLst>
              </p14:cNvPr>
              <p14:cNvContentPartPr/>
              <p14:nvPr/>
            </p14:nvContentPartPr>
            <p14:xfrm>
              <a:off x="5720000" y="2517280"/>
              <a:ext cx="1592280" cy="117720"/>
            </p14:xfrm>
          </p:contentPart>
        </mc:Choice>
        <mc:Fallback xmlns="">
          <p:pic>
            <p:nvPicPr>
              <p:cNvPr id="8" name="Ink 7">
                <a:extLst>
                  <a:ext uri="{FF2B5EF4-FFF2-40B4-BE49-F238E27FC236}">
                    <a16:creationId xmlns:a16="http://schemas.microsoft.com/office/drawing/2014/main" id="{1EF6663A-C871-B930-127C-D198BEAA935F}"/>
                  </a:ext>
                </a:extLst>
              </p:cNvPr>
              <p:cNvPicPr/>
              <p:nvPr/>
            </p:nvPicPr>
            <p:blipFill>
              <a:blip r:embed="rId4"/>
              <a:stretch>
                <a:fillRect/>
              </a:stretch>
            </p:blipFill>
            <p:spPr>
              <a:xfrm>
                <a:off x="5711360" y="2508640"/>
                <a:ext cx="160992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F4A42E71-C91E-333E-696A-CCCB33554605}"/>
                  </a:ext>
                </a:extLst>
              </p14:cNvPr>
              <p14:cNvContentPartPr/>
              <p14:nvPr/>
            </p14:nvContentPartPr>
            <p14:xfrm>
              <a:off x="4978400" y="1542400"/>
              <a:ext cx="1365120" cy="144360"/>
            </p14:xfrm>
          </p:contentPart>
        </mc:Choice>
        <mc:Fallback xmlns="">
          <p:pic>
            <p:nvPicPr>
              <p:cNvPr id="9" name="Ink 8">
                <a:extLst>
                  <a:ext uri="{FF2B5EF4-FFF2-40B4-BE49-F238E27FC236}">
                    <a16:creationId xmlns:a16="http://schemas.microsoft.com/office/drawing/2014/main" id="{F4A42E71-C91E-333E-696A-CCCB33554605}"/>
                  </a:ext>
                </a:extLst>
              </p:cNvPr>
              <p:cNvPicPr/>
              <p:nvPr/>
            </p:nvPicPr>
            <p:blipFill>
              <a:blip r:embed="rId6"/>
              <a:stretch>
                <a:fillRect/>
              </a:stretch>
            </p:blipFill>
            <p:spPr>
              <a:xfrm>
                <a:off x="4915400" y="1479760"/>
                <a:ext cx="149076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A6A965D7-C8D2-E5AE-C733-60F24DEABA6C}"/>
                  </a:ext>
                </a:extLst>
              </p14:cNvPr>
              <p14:cNvContentPartPr/>
              <p14:nvPr/>
            </p14:nvContentPartPr>
            <p14:xfrm>
              <a:off x="5326880" y="1726000"/>
              <a:ext cx="3004920" cy="63720"/>
            </p14:xfrm>
          </p:contentPart>
        </mc:Choice>
        <mc:Fallback xmlns="">
          <p:pic>
            <p:nvPicPr>
              <p:cNvPr id="10" name="Ink 9">
                <a:extLst>
                  <a:ext uri="{FF2B5EF4-FFF2-40B4-BE49-F238E27FC236}">
                    <a16:creationId xmlns:a16="http://schemas.microsoft.com/office/drawing/2014/main" id="{A6A965D7-C8D2-E5AE-C733-60F24DEABA6C}"/>
                  </a:ext>
                </a:extLst>
              </p:cNvPr>
              <p:cNvPicPr/>
              <p:nvPr/>
            </p:nvPicPr>
            <p:blipFill>
              <a:blip r:embed="rId8"/>
              <a:stretch>
                <a:fillRect/>
              </a:stretch>
            </p:blipFill>
            <p:spPr>
              <a:xfrm>
                <a:off x="5264240" y="1663360"/>
                <a:ext cx="313056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30BF77B7-EA51-7A76-D7B6-5370CDF5DCC9}"/>
                  </a:ext>
                </a:extLst>
              </p14:cNvPr>
              <p14:cNvContentPartPr/>
              <p14:nvPr/>
            </p14:nvContentPartPr>
            <p14:xfrm>
              <a:off x="705050" y="1759188"/>
              <a:ext cx="1329480" cy="21240"/>
            </p14:xfrm>
          </p:contentPart>
        </mc:Choice>
        <mc:Fallback xmlns="">
          <p:pic>
            <p:nvPicPr>
              <p:cNvPr id="11" name="Ink 10">
                <a:extLst>
                  <a:ext uri="{FF2B5EF4-FFF2-40B4-BE49-F238E27FC236}">
                    <a16:creationId xmlns:a16="http://schemas.microsoft.com/office/drawing/2014/main" id="{30BF77B7-EA51-7A76-D7B6-5370CDF5DCC9}"/>
                  </a:ext>
                </a:extLst>
              </p:cNvPr>
              <p:cNvPicPr/>
              <p:nvPr/>
            </p:nvPicPr>
            <p:blipFill>
              <a:blip r:embed="rId10"/>
              <a:stretch>
                <a:fillRect/>
              </a:stretch>
            </p:blipFill>
            <p:spPr>
              <a:xfrm>
                <a:off x="642410" y="1696188"/>
                <a:ext cx="1455120" cy="146880"/>
              </a:xfrm>
              <a:prstGeom prst="rect">
                <a:avLst/>
              </a:prstGeom>
            </p:spPr>
          </p:pic>
        </mc:Fallback>
      </mc:AlternateContent>
    </p:spTree>
    <p:extLst>
      <p:ext uri="{BB962C8B-B14F-4D97-AF65-F5344CB8AC3E}">
        <p14:creationId xmlns:p14="http://schemas.microsoft.com/office/powerpoint/2010/main" val="554336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70A15-BB04-3ECB-26C3-9245C7FF18C5}"/>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Design/Architecture</a:t>
            </a:r>
          </a:p>
        </p:txBody>
      </p:sp>
      <p:pic>
        <p:nvPicPr>
          <p:cNvPr id="5" name="Content Placeholder 4">
            <a:extLst>
              <a:ext uri="{FF2B5EF4-FFF2-40B4-BE49-F238E27FC236}">
                <a16:creationId xmlns:a16="http://schemas.microsoft.com/office/drawing/2014/main" id="{0D2D67E9-7A5F-C1CA-37C3-7C550311F807}"/>
              </a:ext>
            </a:extLst>
          </p:cNvPr>
          <p:cNvPicPr>
            <a:picLocks noGrp="1" noChangeAspect="1"/>
          </p:cNvPicPr>
          <p:nvPr>
            <p:ph idx="1"/>
          </p:nvPr>
        </p:nvPicPr>
        <p:blipFill rotWithShape="1">
          <a:blip r:embed="rId2"/>
          <a:srcRect r="3427"/>
          <a:stretch/>
        </p:blipFill>
        <p:spPr>
          <a:xfrm>
            <a:off x="142119" y="1828800"/>
            <a:ext cx="8925681" cy="4038600"/>
          </a:xfrm>
        </p:spPr>
      </p:pic>
    </p:spTree>
    <p:extLst>
      <p:ext uri="{BB962C8B-B14F-4D97-AF65-F5344CB8AC3E}">
        <p14:creationId xmlns:p14="http://schemas.microsoft.com/office/powerpoint/2010/main" val="82639884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5C5D038F4DA6E4E919809F6DE0503C6" ma:contentTypeVersion="3" ma:contentTypeDescription="Create a new document." ma:contentTypeScope="" ma:versionID="07d2b5743ff7dfdbde161cf648d38976">
  <xsd:schema xmlns:xsd="http://www.w3.org/2001/XMLSchema" xmlns:xs="http://www.w3.org/2001/XMLSchema" xmlns:p="http://schemas.microsoft.com/office/2006/metadata/properties" xmlns:ns3="513479a0-e5bf-4e6f-835d-4e3827cd3069" targetNamespace="http://schemas.microsoft.com/office/2006/metadata/properties" ma:root="true" ma:fieldsID="a4885a3d233dc7fc78e786d0dfeace80" ns3:_="">
    <xsd:import namespace="513479a0-e5bf-4e6f-835d-4e3827cd3069"/>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3479a0-e5bf-4e6f-835d-4e3827cd306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40FBC86-79D6-4E03-8838-0898BD243C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13479a0-e5bf-4e6f-835d-4e3827cd30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F9D83B0-F63E-4777-8F39-6DFB276533DA}">
  <ds:schemaRefs>
    <ds:schemaRef ds:uri="http://schemas.microsoft.com/sharepoint/v3/contenttype/forms"/>
  </ds:schemaRefs>
</ds:datastoreItem>
</file>

<file path=customXml/itemProps3.xml><?xml version="1.0" encoding="utf-8"?>
<ds:datastoreItem xmlns:ds="http://schemas.openxmlformats.org/officeDocument/2006/customXml" ds:itemID="{96D202D6-07AD-40DA-8338-78B939157E89}">
  <ds:schemaRefs>
    <ds:schemaRef ds:uri="http://schemas.microsoft.com/office/infopath/2007/PartnerControls"/>
    <ds:schemaRef ds:uri="http://schemas.microsoft.com/office/2006/documentManagement/types"/>
    <ds:schemaRef ds:uri="http://purl.org/dc/terms/"/>
    <ds:schemaRef ds:uri="http://purl.org/dc/elements/1.1/"/>
    <ds:schemaRef ds:uri="http://schemas.microsoft.com/office/2006/metadata/properties"/>
    <ds:schemaRef ds:uri="513479a0-e5bf-4e6f-835d-4e3827cd3069"/>
    <ds:schemaRef ds:uri="http://www.w3.org/XML/1998/namespace"/>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Retrospect</Template>
  <TotalTime>4931</TotalTime>
  <Words>2063</Words>
  <Application>Microsoft Office PowerPoint</Application>
  <PresentationFormat>On-screen Show (4:3)</PresentationFormat>
  <Paragraphs>205</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Times New Roman</vt:lpstr>
      <vt:lpstr>Retrospect</vt:lpstr>
      <vt:lpstr>Panel Presentation 1</vt:lpstr>
      <vt:lpstr>PowerPoint Presentation</vt:lpstr>
      <vt:lpstr>Topic -1 Social Bot Detection</vt:lpstr>
      <vt:lpstr>PowerPoint Presentation</vt:lpstr>
      <vt:lpstr>Literature Review</vt:lpstr>
      <vt:lpstr>Aim &amp; Objective</vt:lpstr>
      <vt:lpstr>How do we detect a bot?</vt:lpstr>
      <vt:lpstr>Methodology</vt:lpstr>
      <vt:lpstr>Design/Architecture</vt:lpstr>
      <vt:lpstr>Technologies Used</vt:lpstr>
      <vt:lpstr>PowerPoint Presentation</vt:lpstr>
      <vt:lpstr>Conclusion</vt:lpstr>
      <vt:lpstr>ML-based  WAF (Web application       firewall) </vt:lpstr>
      <vt:lpstr>Abstract:</vt:lpstr>
      <vt:lpstr>PowerPoint Presentation</vt:lpstr>
      <vt:lpstr>Diagram</vt:lpstr>
      <vt:lpstr>PowerPoint Presentation</vt:lpstr>
      <vt:lpstr>Example:</vt:lpstr>
      <vt:lpstr>PowerPoint Presentation</vt:lpstr>
      <vt:lpstr>Conclusion:</vt:lpstr>
      <vt:lpstr>Summary:</vt:lpstr>
      <vt:lpstr>Topic 3 : Motion Detection using background subtraction </vt:lpstr>
      <vt:lpstr>Abstract</vt:lpstr>
      <vt:lpstr>Details of Paper</vt:lpstr>
      <vt:lpstr>Methodology</vt:lpstr>
      <vt:lpstr>Hardware/Software Used:</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Selection</dc:title>
  <dc:creator>TINA D'ABREO</dc:creator>
  <cp:lastModifiedBy>SACHIN JADHAV</cp:lastModifiedBy>
  <cp:revision>39</cp:revision>
  <dcterms:created xsi:type="dcterms:W3CDTF">2006-08-16T00:00:00Z</dcterms:created>
  <dcterms:modified xsi:type="dcterms:W3CDTF">2024-07-26T12:00:56Z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0x01010045C5D038F4DA6E4E919809F6DE0503C6</vt:lpwstr>
  </property>
</Properties>
</file>