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0" r:id="rId16"/>
    <p:sldId id="269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A3573-F15F-457F-B00B-C9084BC12DE0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D32087B-90D6-40B7-B6CE-BC933BD73061}">
      <dgm:prSet phldrT="[Text]"/>
      <dgm:spPr/>
      <dgm:t>
        <a:bodyPr/>
        <a:lstStyle/>
        <a:p>
          <a:r>
            <a:rPr lang="es-AR" dirty="0" smtClean="0"/>
            <a:t>Usuario A</a:t>
          </a:r>
          <a:endParaRPr lang="es-AR" dirty="0"/>
        </a:p>
      </dgm:t>
    </dgm:pt>
    <dgm:pt modelId="{971192BD-9A21-424E-8439-A3C2E443B70B}" type="parTrans" cxnId="{6F2D218D-D224-4BB2-9106-18B0051CB36B}">
      <dgm:prSet/>
      <dgm:spPr/>
      <dgm:t>
        <a:bodyPr/>
        <a:lstStyle/>
        <a:p>
          <a:endParaRPr lang="es-AR"/>
        </a:p>
      </dgm:t>
    </dgm:pt>
    <dgm:pt modelId="{81A88A4E-DE3A-4C55-A11E-F0541DF5CA70}" type="sibTrans" cxnId="{6F2D218D-D224-4BB2-9106-18B0051CB36B}">
      <dgm:prSet/>
      <dgm:spPr/>
      <dgm:t>
        <a:bodyPr/>
        <a:lstStyle/>
        <a:p>
          <a:endParaRPr lang="es-AR"/>
        </a:p>
      </dgm:t>
    </dgm:pt>
    <dgm:pt modelId="{16DF9C22-B8CC-4869-B9B4-484EE05BFD57}">
      <dgm:prSet phldrT="[Text]"/>
      <dgm:spPr/>
      <dgm:t>
        <a:bodyPr/>
        <a:lstStyle/>
        <a:p>
          <a:r>
            <a:rPr lang="es-AR" dirty="0" smtClean="0"/>
            <a:t>Usuario B</a:t>
          </a:r>
          <a:endParaRPr lang="es-AR" dirty="0"/>
        </a:p>
      </dgm:t>
    </dgm:pt>
    <dgm:pt modelId="{0C6BB071-5BBB-49B4-A33E-1D2BBC388CE7}" type="parTrans" cxnId="{C3E37A54-5813-4837-AE55-6E4843E951E6}">
      <dgm:prSet/>
      <dgm:spPr/>
      <dgm:t>
        <a:bodyPr/>
        <a:lstStyle/>
        <a:p>
          <a:endParaRPr lang="es-AR"/>
        </a:p>
      </dgm:t>
    </dgm:pt>
    <dgm:pt modelId="{0AF09ACB-62C4-42C5-81A5-AF4537F25BB0}" type="sibTrans" cxnId="{C3E37A54-5813-4837-AE55-6E4843E951E6}">
      <dgm:prSet/>
      <dgm:spPr/>
      <dgm:t>
        <a:bodyPr/>
        <a:lstStyle/>
        <a:p>
          <a:endParaRPr lang="es-AR"/>
        </a:p>
      </dgm:t>
    </dgm:pt>
    <dgm:pt modelId="{97585A9C-A065-4D4B-8C2C-646401E63976}" type="pres">
      <dgm:prSet presAssocID="{C06A3573-F15F-457F-B00B-C9084BC12DE0}" presName="cycle" presStyleCnt="0">
        <dgm:presLayoutVars>
          <dgm:dir/>
          <dgm:resizeHandles val="exact"/>
        </dgm:presLayoutVars>
      </dgm:prSet>
      <dgm:spPr/>
    </dgm:pt>
    <dgm:pt modelId="{21F56461-BB4B-47C9-AB4C-AA475CE70B6C}" type="pres">
      <dgm:prSet presAssocID="{CD32087B-90D6-40B7-B6CE-BC933BD73061}" presName="dummy" presStyleCnt="0"/>
      <dgm:spPr/>
    </dgm:pt>
    <dgm:pt modelId="{E9B9415C-423B-4201-98EB-DE2E34C8CC89}" type="pres">
      <dgm:prSet presAssocID="{CD32087B-90D6-40B7-B6CE-BC933BD73061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BBE6298-B748-4465-82EF-6A8AE645CCB1}" type="pres">
      <dgm:prSet presAssocID="{81A88A4E-DE3A-4C55-A11E-F0541DF5CA70}" presName="sibTrans" presStyleLbl="node1" presStyleIdx="0" presStyleCnt="2"/>
      <dgm:spPr/>
    </dgm:pt>
    <dgm:pt modelId="{919F64A8-4CF2-469F-8ED0-6F5CD3164C32}" type="pres">
      <dgm:prSet presAssocID="{16DF9C22-B8CC-4869-B9B4-484EE05BFD57}" presName="dummy" presStyleCnt="0"/>
      <dgm:spPr/>
    </dgm:pt>
    <dgm:pt modelId="{9DA347C5-C10B-4C9B-A35B-C57EFAEF268C}" type="pres">
      <dgm:prSet presAssocID="{16DF9C22-B8CC-4869-B9B4-484EE05BFD57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CC76331-56B2-4FCE-BA8D-8D8534AF0606}" type="pres">
      <dgm:prSet presAssocID="{0AF09ACB-62C4-42C5-81A5-AF4537F25BB0}" presName="sibTrans" presStyleLbl="node1" presStyleIdx="1" presStyleCnt="2"/>
      <dgm:spPr/>
    </dgm:pt>
  </dgm:ptLst>
  <dgm:cxnLst>
    <dgm:cxn modelId="{6C684667-CFCF-454B-874D-576A5118D9AD}" type="presOf" srcId="{16DF9C22-B8CC-4869-B9B4-484EE05BFD57}" destId="{9DA347C5-C10B-4C9B-A35B-C57EFAEF268C}" srcOrd="0" destOrd="0" presId="urn:microsoft.com/office/officeart/2005/8/layout/cycle1"/>
    <dgm:cxn modelId="{0D0E8B07-4269-4D55-A3FF-838C568A8197}" type="presOf" srcId="{0AF09ACB-62C4-42C5-81A5-AF4537F25BB0}" destId="{ACC76331-56B2-4FCE-BA8D-8D8534AF0606}" srcOrd="0" destOrd="0" presId="urn:microsoft.com/office/officeart/2005/8/layout/cycle1"/>
    <dgm:cxn modelId="{3F668784-57A3-452D-9049-1B5B7DF798D8}" type="presOf" srcId="{C06A3573-F15F-457F-B00B-C9084BC12DE0}" destId="{97585A9C-A065-4D4B-8C2C-646401E63976}" srcOrd="0" destOrd="0" presId="urn:microsoft.com/office/officeart/2005/8/layout/cycle1"/>
    <dgm:cxn modelId="{29743CA0-9811-412B-99C1-6DDC68908162}" type="presOf" srcId="{CD32087B-90D6-40B7-B6CE-BC933BD73061}" destId="{E9B9415C-423B-4201-98EB-DE2E34C8CC89}" srcOrd="0" destOrd="0" presId="urn:microsoft.com/office/officeart/2005/8/layout/cycle1"/>
    <dgm:cxn modelId="{C3E37A54-5813-4837-AE55-6E4843E951E6}" srcId="{C06A3573-F15F-457F-B00B-C9084BC12DE0}" destId="{16DF9C22-B8CC-4869-B9B4-484EE05BFD57}" srcOrd="1" destOrd="0" parTransId="{0C6BB071-5BBB-49B4-A33E-1D2BBC388CE7}" sibTransId="{0AF09ACB-62C4-42C5-81A5-AF4537F25BB0}"/>
    <dgm:cxn modelId="{6F2D218D-D224-4BB2-9106-18B0051CB36B}" srcId="{C06A3573-F15F-457F-B00B-C9084BC12DE0}" destId="{CD32087B-90D6-40B7-B6CE-BC933BD73061}" srcOrd="0" destOrd="0" parTransId="{971192BD-9A21-424E-8439-A3C2E443B70B}" sibTransId="{81A88A4E-DE3A-4C55-A11E-F0541DF5CA70}"/>
    <dgm:cxn modelId="{10B41523-3917-4825-A7FF-8B84252C86BC}" type="presOf" srcId="{81A88A4E-DE3A-4C55-A11E-F0541DF5CA70}" destId="{5BBE6298-B748-4465-82EF-6A8AE645CCB1}" srcOrd="0" destOrd="0" presId="urn:microsoft.com/office/officeart/2005/8/layout/cycle1"/>
    <dgm:cxn modelId="{26A6C80A-3DE0-468C-96E7-035D07C004EB}" type="presParOf" srcId="{97585A9C-A065-4D4B-8C2C-646401E63976}" destId="{21F56461-BB4B-47C9-AB4C-AA475CE70B6C}" srcOrd="0" destOrd="0" presId="urn:microsoft.com/office/officeart/2005/8/layout/cycle1"/>
    <dgm:cxn modelId="{FB5A9C27-3525-47CF-B694-9246EBE5FDBF}" type="presParOf" srcId="{97585A9C-A065-4D4B-8C2C-646401E63976}" destId="{E9B9415C-423B-4201-98EB-DE2E34C8CC89}" srcOrd="1" destOrd="0" presId="urn:microsoft.com/office/officeart/2005/8/layout/cycle1"/>
    <dgm:cxn modelId="{7EC6B1B4-D3E9-48AF-802F-79E6F649A450}" type="presParOf" srcId="{97585A9C-A065-4D4B-8C2C-646401E63976}" destId="{5BBE6298-B748-4465-82EF-6A8AE645CCB1}" srcOrd="2" destOrd="0" presId="urn:microsoft.com/office/officeart/2005/8/layout/cycle1"/>
    <dgm:cxn modelId="{1EF9EFE0-9DA8-4609-A7A6-BD58F822A044}" type="presParOf" srcId="{97585A9C-A065-4D4B-8C2C-646401E63976}" destId="{919F64A8-4CF2-469F-8ED0-6F5CD3164C32}" srcOrd="3" destOrd="0" presId="urn:microsoft.com/office/officeart/2005/8/layout/cycle1"/>
    <dgm:cxn modelId="{9664D58B-F899-4C4A-8B9B-0AA73166515E}" type="presParOf" srcId="{97585A9C-A065-4D4B-8C2C-646401E63976}" destId="{9DA347C5-C10B-4C9B-A35B-C57EFAEF268C}" srcOrd="4" destOrd="0" presId="urn:microsoft.com/office/officeart/2005/8/layout/cycle1"/>
    <dgm:cxn modelId="{823D0D26-40E0-4D77-81F0-7B09A753B84B}" type="presParOf" srcId="{97585A9C-A065-4D4B-8C2C-646401E63976}" destId="{ACC76331-56B2-4FCE-BA8D-8D8534AF060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9415C-423B-4201-98EB-DE2E34C8CC89}">
      <dsp:nvSpPr>
        <dsp:cNvPr id="0" name=""/>
        <dsp:cNvSpPr/>
      </dsp:nvSpPr>
      <dsp:spPr>
        <a:xfrm>
          <a:off x="3323387" y="795428"/>
          <a:ext cx="1505487" cy="150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 smtClean="0"/>
            <a:t>Usuario A</a:t>
          </a:r>
          <a:endParaRPr lang="es-AR" sz="3100" kern="1200" dirty="0"/>
        </a:p>
      </dsp:txBody>
      <dsp:txXfrm>
        <a:off x="3323387" y="795428"/>
        <a:ext cx="1505487" cy="1505487"/>
      </dsp:txXfrm>
    </dsp:sp>
    <dsp:sp modelId="{5BBE6298-B748-4465-82EF-6A8AE645CCB1}">
      <dsp:nvSpPr>
        <dsp:cNvPr id="0" name=""/>
        <dsp:cNvSpPr/>
      </dsp:nvSpPr>
      <dsp:spPr>
        <a:xfrm>
          <a:off x="1294466" y="-1677"/>
          <a:ext cx="3099698" cy="3099698"/>
        </a:xfrm>
        <a:prstGeom prst="circularArrow">
          <a:avLst>
            <a:gd name="adj1" fmla="val 9471"/>
            <a:gd name="adj2" fmla="val 683873"/>
            <a:gd name="adj3" fmla="val 7856047"/>
            <a:gd name="adj4" fmla="val 2260080"/>
            <a:gd name="adj5" fmla="val 110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A347C5-C10B-4C9B-A35B-C57EFAEF268C}">
      <dsp:nvSpPr>
        <dsp:cNvPr id="0" name=""/>
        <dsp:cNvSpPr/>
      </dsp:nvSpPr>
      <dsp:spPr>
        <a:xfrm>
          <a:off x="859757" y="795428"/>
          <a:ext cx="1505487" cy="150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 smtClean="0"/>
            <a:t>Usuario B</a:t>
          </a:r>
          <a:endParaRPr lang="es-AR" sz="3100" kern="1200" dirty="0"/>
        </a:p>
      </dsp:txBody>
      <dsp:txXfrm>
        <a:off x="859757" y="795428"/>
        <a:ext cx="1505487" cy="1505487"/>
      </dsp:txXfrm>
    </dsp:sp>
    <dsp:sp modelId="{ACC76331-56B2-4FCE-BA8D-8D8534AF0606}">
      <dsp:nvSpPr>
        <dsp:cNvPr id="0" name=""/>
        <dsp:cNvSpPr/>
      </dsp:nvSpPr>
      <dsp:spPr>
        <a:xfrm>
          <a:off x="1294466" y="-1677"/>
          <a:ext cx="3099698" cy="3099698"/>
        </a:xfrm>
        <a:prstGeom prst="circularArrow">
          <a:avLst>
            <a:gd name="adj1" fmla="val 9471"/>
            <a:gd name="adj2" fmla="val 683873"/>
            <a:gd name="adj3" fmla="val 18656047"/>
            <a:gd name="adj4" fmla="val 13060080"/>
            <a:gd name="adj5" fmla="val 110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06725-2919-43FE-B557-DB962B580351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8A7C7-7773-435D-883D-C71D681E7D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1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Cafetera</a:t>
            </a:r>
            <a:r>
              <a:rPr lang="es-AR" baseline="0" dirty="0" smtClean="0"/>
              <a:t> que nos avisa del café por un mensaje</a:t>
            </a:r>
          </a:p>
          <a:p>
            <a:r>
              <a:rPr lang="es-AR" baseline="0" dirty="0" smtClean="0"/>
              <a:t>Heladera que nos puede decir cuando se descongeló por ultima vez o temperatura</a:t>
            </a:r>
          </a:p>
          <a:p>
            <a:r>
              <a:rPr lang="es-AR" baseline="0" dirty="0" smtClean="0"/>
              <a:t>Lavarropas que nos permite saltar pasos o ver por donde está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849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Poder saber por</a:t>
            </a:r>
            <a:r>
              <a:rPr lang="es-AR" baseline="0" dirty="0" smtClean="0"/>
              <a:t> donde anda cada unidad, qué disponibilidad hay en cada </a:t>
            </a:r>
            <a:r>
              <a:rPr lang="es-AR" baseline="0" dirty="0" err="1" smtClean="0"/>
              <a:t>linea</a:t>
            </a:r>
            <a:endParaRPr lang="es-AR" baseline="0" dirty="0" smtClean="0"/>
          </a:p>
          <a:p>
            <a:r>
              <a:rPr lang="es-AR" baseline="0" dirty="0" smtClean="0"/>
              <a:t>Cuanto falta para el próximo, etc.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22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Desde sacar turno a resolver problemas concretos</a:t>
            </a:r>
            <a:r>
              <a:rPr lang="es-AR" baseline="0" dirty="0" smtClean="0"/>
              <a:t> sin tener que estar </a:t>
            </a:r>
            <a:r>
              <a:rPr lang="es-AR" baseline="0" dirty="0" err="1" smtClean="0"/>
              <a:t>fisicamente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Mapa del lugar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584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Si pongo un carburador de otra marca el sistema</a:t>
            </a:r>
            <a:r>
              <a:rPr lang="es-AR" baseline="0" dirty="0" smtClean="0"/>
              <a:t> central igual lo reconoce y presenta su estado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89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Cada nodo al</a:t>
            </a:r>
            <a:r>
              <a:rPr lang="es-AR" baseline="0" dirty="0" smtClean="0"/>
              <a:t> ser parte de la red va generando una imagen del resto que va compartiendo para generar una imagen global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64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Por la manera en que funciona </a:t>
            </a:r>
            <a:r>
              <a:rPr lang="es-AR" dirty="0" err="1" smtClean="0"/>
              <a:t>vortex</a:t>
            </a:r>
            <a:r>
              <a:rPr lang="es-AR" baseline="0" dirty="0" smtClean="0"/>
              <a:t>, no depende del medio para mantener una </a:t>
            </a:r>
            <a:r>
              <a:rPr lang="es-AR" baseline="0" dirty="0" err="1" smtClean="0"/>
              <a:t>conexion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59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Al agregar partes a</a:t>
            </a:r>
            <a:r>
              <a:rPr lang="es-AR" baseline="0" dirty="0" smtClean="0"/>
              <a:t> la </a:t>
            </a:r>
            <a:r>
              <a:rPr lang="es-AR" baseline="0" dirty="0" err="1" smtClean="0"/>
              <a:t>linea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produccion</a:t>
            </a:r>
            <a:r>
              <a:rPr lang="es-AR" baseline="0" dirty="0" smtClean="0"/>
              <a:t> me parecen en el tablero de control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837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Cualquier medidor que te compres puede integrarse en una</a:t>
            </a:r>
            <a:r>
              <a:rPr lang="es-AR" baseline="0" dirty="0" smtClean="0"/>
              <a:t> </a:t>
            </a:r>
            <a:r>
              <a:rPr lang="es-AR" baseline="0" dirty="0" err="1" smtClean="0"/>
              <a:t>vision</a:t>
            </a:r>
            <a:r>
              <a:rPr lang="es-AR" baseline="0" dirty="0" smtClean="0"/>
              <a:t> global y tomar sus datos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786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7AE805-304E-459A-ADC4-3CE86BC0EA48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7AE805-304E-459A-ADC4-3CE86BC0EA48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7AE805-304E-459A-ADC4-3CE86BC0EA48}" type="datetimeFigureOut">
              <a:rPr lang="es-AR" smtClean="0"/>
              <a:t>2013-02-20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microsoft.com/office/2007/relationships/hdphoto" Target="../media/hdphoto10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1.xml"/><Relationship Id="rId9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23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9.pn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eg"/><Relationship Id="rId4" Type="http://schemas.microsoft.com/office/2007/relationships/hdphoto" Target="../media/hdphoto13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3.jpg"/><Relationship Id="rId7" Type="http://schemas.microsoft.com/office/2007/relationships/hdphoto" Target="../media/hdphoto6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Qué es y por qué lo quiero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Intro</a:t>
            </a:r>
            <a:r>
              <a:rPr lang="es-AR" dirty="0" smtClean="0"/>
              <a:t> a </a:t>
            </a:r>
            <a:r>
              <a:rPr lang="es-AR" dirty="0" err="1" smtClean="0"/>
              <a:t>Vortex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68326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6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Red de comunicación entre pares mediante medios inusuales (mail, mensaje, teléfono, personas?)</a:t>
            </a:r>
            <a:endParaRPr lang="es-A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40733831"/>
              </p:ext>
            </p:extLst>
          </p:nvPr>
        </p:nvGraphicFramePr>
        <p:xfrm>
          <a:off x="1403648" y="2996952"/>
          <a:ext cx="5688632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4667" l="2667" r="96889">
                        <a14:foregroundMark x1="31111" y1="31111" x2="61778" y2="3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52936"/>
            <a:ext cx="855538" cy="855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778" b="96000" l="7111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356415"/>
            <a:ext cx="783530" cy="7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7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Tablero de control </a:t>
            </a:r>
            <a:r>
              <a:rPr lang="es-AR" dirty="0" err="1" smtClean="0"/>
              <a:t>autoconfigurable</a:t>
            </a:r>
            <a:r>
              <a:rPr lang="es-AR" dirty="0" smtClean="0"/>
              <a:t> con dispositivos que se conecten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532857"/>
            <a:ext cx="5473886" cy="3792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525185"/>
            <a:ext cx="2796854" cy="2097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3" b="98661" l="889" r="98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34" y="3705966"/>
            <a:ext cx="460692" cy="458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5" b="98985" l="1172" r="9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941168"/>
            <a:ext cx="1672045" cy="12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5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8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Red social con base de datos distribuida. Cada uno es dueño de su perfil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77560"/>
            <a:ext cx="7344816" cy="3637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72128"/>
            <a:ext cx="3324192" cy="34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9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Laboratorio climático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32" b="97382" l="1552" r="977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068960"/>
            <a:ext cx="3261028" cy="2147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3" y="2492896"/>
            <a:ext cx="1239985" cy="1405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467087"/>
            <a:ext cx="1186440" cy="1675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3" y="4848039"/>
            <a:ext cx="1281832" cy="1273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312" y="4758269"/>
            <a:ext cx="1394526" cy="14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Cómo? 1</a:t>
            </a:r>
            <a:endParaRPr lang="es-AR" dirty="0"/>
          </a:p>
        </p:txBody>
      </p:sp>
      <p:sp>
        <p:nvSpPr>
          <p:cNvPr id="4" name="Oval 3"/>
          <p:cNvSpPr/>
          <p:nvPr/>
        </p:nvSpPr>
        <p:spPr>
          <a:xfrm>
            <a:off x="2843808" y="3356992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Oval 4"/>
          <p:cNvSpPr/>
          <p:nvPr/>
        </p:nvSpPr>
        <p:spPr>
          <a:xfrm>
            <a:off x="1043608" y="3356992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Oval 5"/>
          <p:cNvSpPr/>
          <p:nvPr/>
        </p:nvSpPr>
        <p:spPr>
          <a:xfrm>
            <a:off x="4572000" y="2708920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572000" y="4005064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Straight Connector 8"/>
          <p:cNvCxnSpPr>
            <a:stCxn id="4" idx="7"/>
            <a:endCxn id="6" idx="2"/>
          </p:cNvCxnSpPr>
          <p:nvPr/>
        </p:nvCxnSpPr>
        <p:spPr>
          <a:xfrm flipV="1">
            <a:off x="3396972" y="3032956"/>
            <a:ext cx="1175028" cy="418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7" idx="2"/>
          </p:cNvCxnSpPr>
          <p:nvPr/>
        </p:nvCxnSpPr>
        <p:spPr>
          <a:xfrm>
            <a:off x="3396972" y="3910156"/>
            <a:ext cx="1175028" cy="418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4" idx="2"/>
          </p:cNvCxnSpPr>
          <p:nvPr/>
        </p:nvCxnSpPr>
        <p:spPr>
          <a:xfrm>
            <a:off x="1691680" y="3681028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36898" y="312606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Publicación de filtros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442798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Oval 15"/>
          <p:cNvSpPr/>
          <p:nvPr/>
        </p:nvSpPr>
        <p:spPr>
          <a:xfrm>
            <a:off x="3324964" y="39756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Oval 16"/>
          <p:cNvSpPr/>
          <p:nvPr/>
        </p:nvSpPr>
        <p:spPr>
          <a:xfrm>
            <a:off x="2711205" y="345957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/>
          <p:cNvSpPr/>
          <p:nvPr/>
        </p:nvSpPr>
        <p:spPr>
          <a:xfrm>
            <a:off x="4436368" y="404762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Oval 18"/>
          <p:cNvSpPr/>
          <p:nvPr/>
        </p:nvSpPr>
        <p:spPr>
          <a:xfrm>
            <a:off x="3508388" y="3475328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Oval 19"/>
          <p:cNvSpPr/>
          <p:nvPr/>
        </p:nvSpPr>
        <p:spPr>
          <a:xfrm>
            <a:off x="2711205" y="376614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extBox 20"/>
          <p:cNvSpPr txBox="1"/>
          <p:nvPr/>
        </p:nvSpPr>
        <p:spPr>
          <a:xfrm>
            <a:off x="1251426" y="3557917"/>
            <a:ext cx="232436" cy="24622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Wingdings" pitchFamily="2" charset="2"/>
              </a:rPr>
              <a:t>*</a:t>
            </a:r>
            <a:endParaRPr lang="es-AR" sz="1600" b="1" dirty="0">
              <a:solidFill>
                <a:schemeClr val="bg1"/>
              </a:solidFill>
              <a:latin typeface="Wingdings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1426" y="3569619"/>
            <a:ext cx="232436" cy="246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Wingdings" pitchFamily="2" charset="2"/>
              </a:rPr>
              <a:t>*</a:t>
            </a:r>
            <a:endParaRPr lang="es-AR" sz="1600" b="1" dirty="0">
              <a:solidFill>
                <a:schemeClr val="bg1"/>
              </a:solidFill>
              <a:latin typeface="Wingdings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6133" y="3641167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Ruteo de mensajes</a:t>
            </a:r>
            <a:endParaRPr lang="es-AR" dirty="0"/>
          </a:p>
        </p:txBody>
      </p:sp>
      <p:sp>
        <p:nvSpPr>
          <p:cNvPr id="25" name="TextBox 24"/>
          <p:cNvSpPr txBox="1"/>
          <p:nvPr/>
        </p:nvSpPr>
        <p:spPr>
          <a:xfrm>
            <a:off x="4779818" y="2909845"/>
            <a:ext cx="232436" cy="246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Wingdings" pitchFamily="2" charset="2"/>
              </a:rPr>
              <a:t>*</a:t>
            </a:r>
            <a:endParaRPr lang="es-AR" sz="1600" b="1" dirty="0">
              <a:solidFill>
                <a:schemeClr val="bg1"/>
              </a:solidFill>
              <a:latin typeface="Wingdings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3058" y="278092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  <a:latin typeface="Wingdings"/>
              </a:rPr>
              <a:t>*</a:t>
            </a:r>
            <a:endParaRPr lang="es-A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3058" y="411962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  <a:latin typeface="Wingdings"/>
              </a:rPr>
              <a:t>*</a:t>
            </a:r>
            <a:endParaRPr lang="es-AR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55309E-6 L -0.12586 0.0943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4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17372E-6 L 0.12865 0.0464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23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4737E-6 L -0.11927 0.0166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41499E-6 L -0.12691 -0.0377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-1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61046E-7 L 0.1085 -0.06963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349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47513E-6 L -0.11927 -0.00694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1177E-6 L 0.19826 -1.71177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26 -1.71177E-6 L 0.38194 -0.0994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-4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1177E-6 L 0.19826 -1.71177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87 -2.27851E-6 L 0.38455 0.0874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4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509 L -0.18385 0.0946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4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07 0.09623 L -0.00139 0.1836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4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/>
      <p:bldP spid="25" grpId="0" animBg="1"/>
      <p:bldP spid="25" grpId="1" animBg="1"/>
      <p:bldP spid="25" grpId="2" animBg="1"/>
      <p:bldP spid="25" grpId="3" animBg="1"/>
      <p:bldP spid="26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Cómo? 2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Cada nodo </a:t>
            </a:r>
            <a:r>
              <a:rPr lang="es-AR" dirty="0" err="1" smtClean="0"/>
              <a:t>rutea</a:t>
            </a:r>
            <a:r>
              <a:rPr lang="es-AR" dirty="0" smtClean="0"/>
              <a:t> los mensajes</a:t>
            </a:r>
          </a:p>
          <a:p>
            <a:r>
              <a:rPr lang="es-AR" dirty="0" smtClean="0"/>
              <a:t>Puede entender parcialmente filtros de otros nodos para decidir si debe enviar o no</a:t>
            </a:r>
          </a:p>
          <a:p>
            <a:r>
              <a:rPr lang="es-AR" dirty="0" smtClean="0"/>
              <a:t>La semántica de los filtros es adaptable por lo que cada nodo puede tener sus reglas aunque existe una base común</a:t>
            </a:r>
          </a:p>
          <a:p>
            <a:r>
              <a:rPr lang="es-AR" dirty="0" smtClean="0"/>
              <a:t>Los mensajes tienen estructura tipo mapa de mapas de primitivas = JSON. Fácilmente procesable por lenguajes modernos</a:t>
            </a:r>
          </a:p>
          <a:p>
            <a:r>
              <a:rPr lang="es-AR" dirty="0" smtClean="0"/>
              <a:t>La red se adapta a los intereses de cada nodo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32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actual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Tercera generación del protocolo evolucionado durante año y medio</a:t>
            </a:r>
          </a:p>
          <a:p>
            <a:r>
              <a:rPr lang="es-AR" dirty="0" smtClean="0"/>
              <a:t>Implementada la estructura de mensajes</a:t>
            </a:r>
          </a:p>
          <a:p>
            <a:r>
              <a:rPr lang="es-AR" dirty="0" smtClean="0"/>
              <a:t>Implementado el ruteo</a:t>
            </a:r>
          </a:p>
          <a:p>
            <a:r>
              <a:rPr lang="es-AR" dirty="0" smtClean="0"/>
              <a:t>Implementados algunos ejemplos en Java y </a:t>
            </a:r>
            <a:r>
              <a:rPr lang="es-AR" dirty="0" err="1" smtClean="0"/>
              <a:t>Javascript</a:t>
            </a:r>
            <a:r>
              <a:rPr lang="es-AR" dirty="0" smtClean="0"/>
              <a:t>. Desarrollando demos con Android</a:t>
            </a:r>
          </a:p>
          <a:p>
            <a:r>
              <a:rPr lang="es-AR" dirty="0" smtClean="0"/>
              <a:t>Buscamos colaboradores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Qué tipo de colaboradores?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Programadores que les interese la idea</a:t>
            </a:r>
          </a:p>
          <a:p>
            <a:r>
              <a:rPr lang="es-AR" dirty="0" smtClean="0"/>
              <a:t>Con tiempo libre disponible para experimentar</a:t>
            </a:r>
          </a:p>
          <a:p>
            <a:r>
              <a:rPr lang="es-AR" dirty="0" smtClean="0"/>
              <a:t>Más variedad de lenguajes mejor</a:t>
            </a:r>
          </a:p>
          <a:p>
            <a:r>
              <a:rPr lang="es-AR" dirty="0" smtClean="0"/>
              <a:t>Queremos empezar a sacar prototipos de todo tipo y calibre para probar las ideas y el protocolo</a:t>
            </a:r>
          </a:p>
          <a:p>
            <a:r>
              <a:rPr lang="es-AR" dirty="0" smtClean="0"/>
              <a:t>No $$ por ahora pero sería interesante empezar a conseguir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45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 futuro próximo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Integración de más lenguajes</a:t>
            </a:r>
          </a:p>
          <a:p>
            <a:r>
              <a:rPr lang="es-AR" dirty="0" smtClean="0"/>
              <a:t>Resolver problemas de la comunicación asíncrona (es un don y maldición a la vez)</a:t>
            </a:r>
          </a:p>
          <a:p>
            <a:r>
              <a:rPr lang="es-AR" dirty="0" smtClean="0"/>
              <a:t>Buscar financiación para poder dedicarle más tiempo</a:t>
            </a:r>
          </a:p>
          <a:p>
            <a:r>
              <a:rPr lang="es-AR" dirty="0" smtClean="0"/>
              <a:t>Mejorar algoritmo de ruteo para poder conectar en </a:t>
            </a:r>
            <a:r>
              <a:rPr lang="es-AR" dirty="0" err="1" smtClean="0"/>
              <a:t>loops</a:t>
            </a:r>
            <a:endParaRPr lang="es-AR" dirty="0" smtClean="0"/>
          </a:p>
          <a:p>
            <a:r>
              <a:rPr lang="es-AR" dirty="0" smtClean="0"/>
              <a:t>Realizar aplicaciones de valor real (no solo demos)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563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 futuro lejano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Concentrarse en la parte de los agentes (los que consumen y generan los mensajes)</a:t>
            </a:r>
          </a:p>
          <a:p>
            <a:r>
              <a:rPr lang="es-AR" dirty="0" smtClean="0"/>
              <a:t>Trabajar en el hardware</a:t>
            </a:r>
          </a:p>
          <a:p>
            <a:pPr lvl="1"/>
            <a:r>
              <a:rPr lang="es-AR" dirty="0" err="1" smtClean="0"/>
              <a:t>Arduino</a:t>
            </a:r>
            <a:r>
              <a:rPr lang="es-AR" dirty="0" smtClean="0"/>
              <a:t> o </a:t>
            </a:r>
            <a:r>
              <a:rPr lang="es-AR" dirty="0" err="1" smtClean="0"/>
              <a:t>raspberry</a:t>
            </a:r>
            <a:r>
              <a:rPr lang="es-AR" dirty="0" smtClean="0"/>
              <a:t> como comunicante para integración con </a:t>
            </a:r>
            <a:r>
              <a:rPr lang="es-AR" dirty="0" err="1" smtClean="0"/>
              <a:t>microcontroladores</a:t>
            </a:r>
            <a:r>
              <a:rPr lang="es-AR" dirty="0" smtClean="0"/>
              <a:t> (fábricas)</a:t>
            </a:r>
          </a:p>
          <a:p>
            <a:pPr lvl="1"/>
            <a:r>
              <a:rPr lang="es-AR" dirty="0" smtClean="0"/>
              <a:t>Desarrollar aplicaciones que sean realmente paralelizadas a nivel hardware con </a:t>
            </a:r>
            <a:r>
              <a:rPr lang="es-AR" dirty="0" err="1" smtClean="0"/>
              <a:t>FPGAs</a:t>
            </a:r>
            <a:endParaRPr lang="es-AR" dirty="0" smtClean="0"/>
          </a:p>
          <a:p>
            <a:r>
              <a:rPr lang="es-AR" dirty="0" smtClean="0"/>
              <a:t>Trabajar en la parte teórica para cambiar el paradigma de “sólo objetos”, resaltar la importancia de los mensajes, y agregar el concepto de agentes como algo masivo</a:t>
            </a:r>
          </a:p>
          <a:p>
            <a:pPr marL="457200" lvl="1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5671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Qué es?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Es un lenguaje y protocolo para la comunicación de sistemas mediante mensajes </a:t>
            </a:r>
          </a:p>
          <a:p>
            <a:pPr lvl="1"/>
            <a:r>
              <a:rPr lang="es-AR" dirty="0" smtClean="0"/>
              <a:t>Mensajes estructurados tipo JSON</a:t>
            </a:r>
          </a:p>
          <a:p>
            <a:pPr lvl="1"/>
            <a:r>
              <a:rPr lang="es-AR" dirty="0" smtClean="0"/>
              <a:t>Reglas para ruteo de mensajes entre pares</a:t>
            </a:r>
          </a:p>
          <a:p>
            <a:pPr lvl="1"/>
            <a:r>
              <a:rPr lang="es-AR" dirty="0" smtClean="0"/>
              <a:t>Red </a:t>
            </a:r>
            <a:r>
              <a:rPr lang="es-AR" dirty="0" err="1" smtClean="0"/>
              <a:t>decentralizada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83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Preguntas?</a:t>
            </a:r>
            <a:endParaRPr lang="es-AR"/>
          </a:p>
        </p:txBody>
      </p:sp>
      <p:sp>
        <p:nvSpPr>
          <p:cNvPr id="4" name="TextBox 3"/>
          <p:cNvSpPr txBox="1"/>
          <p:nvPr/>
        </p:nvSpPr>
        <p:spPr>
          <a:xfrm>
            <a:off x="3563888" y="1772816"/>
            <a:ext cx="194636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700" dirty="0" smtClean="0"/>
              <a:t>?</a:t>
            </a:r>
            <a:endParaRPr lang="es-AR" sz="28700" dirty="0"/>
          </a:p>
        </p:txBody>
      </p:sp>
      <p:sp>
        <p:nvSpPr>
          <p:cNvPr id="5" name="Rectangle 4"/>
          <p:cNvSpPr/>
          <p:nvPr/>
        </p:nvSpPr>
        <p:spPr>
          <a:xfrm>
            <a:off x="3779912" y="4797152"/>
            <a:ext cx="1080120" cy="72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97152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 qué apunta?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Definir la base común para que los sistemas hablen entre sí</a:t>
            </a:r>
          </a:p>
          <a:p>
            <a:r>
              <a:rPr lang="es-AR" dirty="0" smtClean="0"/>
              <a:t>Que se integren sin estar hechos para ello</a:t>
            </a:r>
          </a:p>
          <a:p>
            <a:r>
              <a:rPr lang="es-AR" dirty="0" smtClean="0"/>
              <a:t>Que puedan agregarse mediadores en la comunicación para cambiar el comportamiento del sistema cambiar el comportamiento de las partes (modificar el emergente)</a:t>
            </a:r>
          </a:p>
          <a:p>
            <a:r>
              <a:rPr lang="es-AR" dirty="0" smtClean="0"/>
              <a:t>Escalar sistemas mediante </a:t>
            </a:r>
            <a:r>
              <a:rPr lang="es-AR" dirty="0" err="1" smtClean="0"/>
              <a:t>composicíón</a:t>
            </a:r>
            <a:r>
              <a:rPr lang="es-AR" dirty="0" smtClean="0"/>
              <a:t> tipo LEGO</a:t>
            </a:r>
          </a:p>
          <a:p>
            <a:r>
              <a:rPr lang="es-AR" dirty="0" smtClean="0"/>
              <a:t>Permitir alto paralelismo en forma nativa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69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 qué?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Mejora en los medios de comunicación (más ancho de banda, mayor diversidad de medios)</a:t>
            </a:r>
          </a:p>
          <a:p>
            <a:r>
              <a:rPr lang="es-AR" dirty="0" smtClean="0"/>
              <a:t>Imposibilidad de preestablecer mejor comportamiento en cada componente para todo contexto</a:t>
            </a:r>
          </a:p>
          <a:p>
            <a:r>
              <a:rPr lang="es-AR" dirty="0" smtClean="0"/>
              <a:t>Extracción del comportamiento a </a:t>
            </a:r>
            <a:r>
              <a:rPr lang="es-AR" dirty="0" err="1" smtClean="0"/>
              <a:t>organo</a:t>
            </a:r>
            <a:r>
              <a:rPr lang="es-AR" dirty="0" smtClean="0"/>
              <a:t> central (tipo cerebro) para adaptar comportamiento de partes al contexto =&gt; mayor comunicación</a:t>
            </a:r>
          </a:p>
          <a:p>
            <a:r>
              <a:rPr lang="es-AR" dirty="0" smtClean="0"/>
              <a:t>Menos responsabilidades, mejor diseño, más confiable, menos errores, mayor reutilización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63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1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Casa con </a:t>
            </a:r>
            <a:r>
              <a:rPr lang="es-AR" dirty="0" err="1" smtClean="0"/>
              <a:t>electrodómesticos</a:t>
            </a:r>
            <a:r>
              <a:rPr lang="es-AR" dirty="0" smtClean="0"/>
              <a:t> </a:t>
            </a:r>
            <a:r>
              <a:rPr lang="es-AR" dirty="0" smtClean="0"/>
              <a:t>inteligentes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496022"/>
            <a:ext cx="1085106" cy="1085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62" b="96215" l="27129" r="728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9" y="2348880"/>
            <a:ext cx="1317943" cy="1317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6" b="96959" l="15203" r="854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291279"/>
            <a:ext cx="1375544" cy="1375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" b="97667" l="1266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65" y="4581128"/>
            <a:ext cx="1592530" cy="159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4156" b="82338" l="5589" r="942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24" y="4576764"/>
            <a:ext cx="2081807" cy="1601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ightning Bolt 9"/>
          <p:cNvSpPr/>
          <p:nvPr/>
        </p:nvSpPr>
        <p:spPr>
          <a:xfrm>
            <a:off x="2411760" y="2708920"/>
            <a:ext cx="1512168" cy="86409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Lightning Bolt 10"/>
          <p:cNvSpPr/>
          <p:nvPr/>
        </p:nvSpPr>
        <p:spPr>
          <a:xfrm flipV="1">
            <a:off x="2577182" y="4598510"/>
            <a:ext cx="1512168" cy="104660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Lightning Bolt 11"/>
          <p:cNvSpPr/>
          <p:nvPr/>
        </p:nvSpPr>
        <p:spPr>
          <a:xfrm flipH="1">
            <a:off x="5153050" y="2861320"/>
            <a:ext cx="1575792" cy="86409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Lightning Bolt 12"/>
          <p:cNvSpPr/>
          <p:nvPr/>
        </p:nvSpPr>
        <p:spPr>
          <a:xfrm flipH="1" flipV="1">
            <a:off x="4921889" y="4598510"/>
            <a:ext cx="1575792" cy="84732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61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20" y="2347913"/>
            <a:ext cx="5616624" cy="4184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2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Ciudad con sistema de tránsito con eventos (</a:t>
            </a:r>
            <a:r>
              <a:rPr lang="es-AR" dirty="0" err="1" smtClean="0"/>
              <a:t>recibible</a:t>
            </a:r>
            <a:r>
              <a:rPr lang="es-AR" dirty="0" smtClean="0"/>
              <a:t> en teléfono)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01008"/>
            <a:ext cx="1665734" cy="1665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97152"/>
            <a:ext cx="1028700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99939"/>
            <a:ext cx="1626737" cy="1001069"/>
          </a:xfrm>
          <a:prstGeom prst="rect">
            <a:avLst/>
          </a:prstGeom>
        </p:spPr>
      </p:pic>
      <p:sp>
        <p:nvSpPr>
          <p:cNvPr id="8" name="8-Point Star 7"/>
          <p:cNvSpPr/>
          <p:nvPr/>
        </p:nvSpPr>
        <p:spPr>
          <a:xfrm>
            <a:off x="6516216" y="4444329"/>
            <a:ext cx="576064" cy="53078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08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3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Módulo de autogestión genérico para empresas de clientes masivos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73016"/>
            <a:ext cx="2518538" cy="2518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24" b="95361" l="10039" r="895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61" b="96447" l="12157" r="878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64691"/>
            <a:ext cx="1302149" cy="1005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649090"/>
            <a:ext cx="3805680" cy="302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4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Integración de componentes hardware para sistemas de transporte (auto, avión, </a:t>
            </a:r>
            <a:r>
              <a:rPr lang="es-AR" dirty="0" err="1" smtClean="0"/>
              <a:t>etc</a:t>
            </a:r>
            <a:r>
              <a:rPr lang="es-AR" dirty="0" smtClean="0"/>
              <a:t>).</a:t>
            </a:r>
            <a:br>
              <a:rPr lang="es-AR" dirty="0" smtClean="0"/>
            </a:br>
            <a:r>
              <a:rPr lang="es-AR" dirty="0" smtClean="0"/>
              <a:t>Sólo con enchufarlo comienza a funcionar con el resto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202340"/>
            <a:ext cx="4672236" cy="3068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808" b="85222" l="6855" r="943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293096"/>
            <a:ext cx="1800200" cy="1473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4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5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Red de componentes </a:t>
            </a:r>
            <a:r>
              <a:rPr lang="es-AR" dirty="0" smtClean="0"/>
              <a:t>auto-descriptivos </a:t>
            </a:r>
            <a:r>
              <a:rPr lang="es-AR" dirty="0" smtClean="0"/>
              <a:t>que pueden generar una imagen de la red en cada nodo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66" b="99263" l="2930" r="97461">
                        <a14:foregroundMark x1="63477" y1="37101" x2="70703" y2="29484"/>
                        <a14:foregroundMark x1="49219" y1="34644" x2="46289" y2="20639"/>
                        <a14:foregroundMark x1="51758" y1="23342" x2="55273" y2="5897"/>
                        <a14:foregroundMark x1="66602" y1="28501" x2="91797" y2="14251"/>
                        <a14:foregroundMark x1="75195" y1="21130" x2="75195" y2="4423"/>
                        <a14:foregroundMark x1="74805" y1="14251" x2="70898" y2="14496"/>
                        <a14:foregroundMark x1="80664" y1="43980" x2="68555" y2="44472"/>
                        <a14:foregroundMark x1="80664" y1="49386" x2="91602" y2="45700"/>
                        <a14:foregroundMark x1="91992" y1="45946" x2="95313" y2="59459"/>
                        <a14:foregroundMark x1="83789" y1="62899" x2="87695" y2="78870"/>
                        <a14:foregroundMark x1="75000" y1="80344" x2="85547" y2="85258"/>
                        <a14:foregroundMark x1="59375" y1="85504" x2="57813" y2="95577"/>
                        <a14:foregroundMark x1="61914" y1="95086" x2="82617" y2="87961"/>
                        <a14:backgroundMark x1="68359" y1="98034" x2="90820" y2="9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40796"/>
            <a:ext cx="4012704" cy="318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04" y="2769081"/>
            <a:ext cx="3084547" cy="33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141</TotalTime>
  <Words>751</Words>
  <Application>Microsoft Office PowerPoint</Application>
  <PresentationFormat>On-screen Show (4:3)</PresentationFormat>
  <Paragraphs>99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Intro a Vortex</vt:lpstr>
      <vt:lpstr>Qué es?</vt:lpstr>
      <vt:lpstr>A qué apunta?</vt:lpstr>
      <vt:lpstr>Por qué?</vt:lpstr>
      <vt:lpstr>Ejemplos? 1</vt:lpstr>
      <vt:lpstr>Ejemplos? 2</vt:lpstr>
      <vt:lpstr>Ejemplos? 3</vt:lpstr>
      <vt:lpstr>Ejemplos? 4</vt:lpstr>
      <vt:lpstr>Ejemplos? 5</vt:lpstr>
      <vt:lpstr>Ejemplos? 6</vt:lpstr>
      <vt:lpstr>Ejemplos? 7</vt:lpstr>
      <vt:lpstr>Ejemplos? 8</vt:lpstr>
      <vt:lpstr>Ejemplos? 9</vt:lpstr>
      <vt:lpstr>Cómo? 1</vt:lpstr>
      <vt:lpstr>Cómo? 2</vt:lpstr>
      <vt:lpstr>Estado actual</vt:lpstr>
      <vt:lpstr>Qué tipo de colaboradores?</vt:lpstr>
      <vt:lpstr>Trabajo futuro próximo</vt:lpstr>
      <vt:lpstr>Trabajo futuro lejano</vt:lpstr>
      <vt:lpstr>Preguntas?</vt:lpstr>
    </vt:vector>
  </TitlesOfParts>
  <Company>Windows 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 Vortex</dc:title>
  <dc:creator>Dario Garcia</dc:creator>
  <cp:lastModifiedBy>Dario Garcia</cp:lastModifiedBy>
  <cp:revision>28</cp:revision>
  <dcterms:created xsi:type="dcterms:W3CDTF">2013-02-15T15:17:28Z</dcterms:created>
  <dcterms:modified xsi:type="dcterms:W3CDTF">2013-02-20T19:31:20Z</dcterms:modified>
</cp:coreProperties>
</file>