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485f41886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485f4188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485f41886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485f4188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485f41886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485f4188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485f41886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f485f4188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485f41886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485f4188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485f41886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f485f4188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485f41886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485f41886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485f41886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485f4188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485f41886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485f41886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485f41886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485f41886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485f41886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485f4188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85f41886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85f4188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485f41886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485f4188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485f41886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485f4188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85f41886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85f4188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G2M Case Study</a:t>
            </a:r>
            <a:endParaRPr/>
          </a:p>
          <a:p>
            <a:pPr marL="0" lvl="0" indent="0" algn="l" rtl="0">
              <a:spcBef>
                <a:spcPts val="0"/>
              </a:spcBef>
              <a:spcAft>
                <a:spcPts val="0"/>
              </a:spcAft>
              <a:buNone/>
            </a:pPr>
            <a:r>
              <a:rPr lang="en" sz="1500"/>
              <a:t>Virtual Internship</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7/18/2022</a:t>
            </a:r>
            <a:endParaRPr sz="15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Kenneth Fields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297500" y="4092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a:t>Users</a:t>
            </a:r>
            <a:endParaRPr/>
          </a:p>
        </p:txBody>
      </p:sp>
      <p:sp>
        <p:nvSpPr>
          <p:cNvPr id="201" name="Google Shape;201;p22"/>
          <p:cNvSpPr txBox="1">
            <a:spLocks noGrp="1"/>
          </p:cNvSpPr>
          <p:nvPr>
            <p:ph type="body" idx="1"/>
          </p:nvPr>
        </p:nvSpPr>
        <p:spPr>
          <a:xfrm>
            <a:off x="1297500" y="1567550"/>
            <a:ext cx="37983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Profits for each Income Class User</a:t>
            </a:r>
            <a:endParaRPr/>
          </a:p>
          <a:p>
            <a:pPr marL="0" lvl="0" indent="0" algn="l" rtl="0">
              <a:spcBef>
                <a:spcPts val="1200"/>
              </a:spcBef>
              <a:spcAft>
                <a:spcPts val="1200"/>
              </a:spcAft>
              <a:buNone/>
            </a:pPr>
            <a:endParaRPr/>
          </a:p>
        </p:txBody>
      </p:sp>
      <p:pic>
        <p:nvPicPr>
          <p:cNvPr id="202" name="Google Shape;202;p22"/>
          <p:cNvPicPr preferRelativeResize="0"/>
          <p:nvPr/>
        </p:nvPicPr>
        <p:blipFill>
          <a:blip r:embed="rId3">
            <a:alphaModFix/>
          </a:blip>
          <a:stretch>
            <a:fillRect/>
          </a:stretch>
        </p:blipFill>
        <p:spPr>
          <a:xfrm>
            <a:off x="1378675" y="1980950"/>
            <a:ext cx="3460050" cy="2243500"/>
          </a:xfrm>
          <a:prstGeom prst="rect">
            <a:avLst/>
          </a:prstGeom>
          <a:noFill/>
          <a:ln>
            <a:noFill/>
          </a:ln>
        </p:spPr>
      </p:pic>
      <p:sp>
        <p:nvSpPr>
          <p:cNvPr id="203" name="Google Shape;203;p22"/>
          <p:cNvSpPr txBox="1"/>
          <p:nvPr/>
        </p:nvSpPr>
        <p:spPr>
          <a:xfrm>
            <a:off x="5571775" y="1892975"/>
            <a:ext cx="2618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Each class provides similar profit margins, with the middle class providing the most by a slim margin. </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a:t>Users</a:t>
            </a:r>
            <a:endParaRPr/>
          </a:p>
        </p:txBody>
      </p:sp>
      <p:sp>
        <p:nvSpPr>
          <p:cNvPr id="209" name="Google Shape;209;p23"/>
          <p:cNvSpPr txBox="1">
            <a:spLocks noGrp="1"/>
          </p:cNvSpPr>
          <p:nvPr>
            <p:ph type="body" idx="1"/>
          </p:nvPr>
        </p:nvSpPr>
        <p:spPr>
          <a:xfrm>
            <a:off x="1297500" y="1567550"/>
            <a:ext cx="75696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Profit per user in each city.				  Users for each company in each city.</a:t>
            </a:r>
            <a:endParaRPr/>
          </a:p>
          <a:p>
            <a:pPr marL="0" lvl="0" indent="0" algn="l" rtl="0">
              <a:spcBef>
                <a:spcPts val="1200"/>
              </a:spcBef>
              <a:spcAft>
                <a:spcPts val="1200"/>
              </a:spcAft>
              <a:buNone/>
            </a:pPr>
            <a:endParaRPr/>
          </a:p>
        </p:txBody>
      </p:sp>
      <p:pic>
        <p:nvPicPr>
          <p:cNvPr id="210" name="Google Shape;210;p23"/>
          <p:cNvPicPr preferRelativeResize="0"/>
          <p:nvPr/>
        </p:nvPicPr>
        <p:blipFill>
          <a:blip r:embed="rId3">
            <a:alphaModFix/>
          </a:blip>
          <a:stretch>
            <a:fillRect/>
          </a:stretch>
        </p:blipFill>
        <p:spPr>
          <a:xfrm>
            <a:off x="1387548" y="1993375"/>
            <a:ext cx="3594875" cy="2164675"/>
          </a:xfrm>
          <a:prstGeom prst="rect">
            <a:avLst/>
          </a:prstGeom>
          <a:noFill/>
          <a:ln>
            <a:noFill/>
          </a:ln>
        </p:spPr>
      </p:pic>
      <p:sp>
        <p:nvSpPr>
          <p:cNvPr id="211" name="Google Shape;211;p23"/>
          <p:cNvSpPr txBox="1"/>
          <p:nvPr/>
        </p:nvSpPr>
        <p:spPr>
          <a:xfrm>
            <a:off x="1387550" y="4296525"/>
            <a:ext cx="680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New York city has the highest profit per user. The Yellow cab company has the most users in NYC.</a:t>
            </a:r>
            <a:endParaRPr>
              <a:solidFill>
                <a:schemeClr val="lt1"/>
              </a:solidFill>
              <a:latin typeface="Lato"/>
              <a:ea typeface="Lato"/>
              <a:cs typeface="Lato"/>
              <a:sym typeface="Lato"/>
            </a:endParaRPr>
          </a:p>
        </p:txBody>
      </p:sp>
      <p:pic>
        <p:nvPicPr>
          <p:cNvPr id="212" name="Google Shape;212;p23"/>
          <p:cNvPicPr preferRelativeResize="0"/>
          <p:nvPr/>
        </p:nvPicPr>
        <p:blipFill>
          <a:blip r:embed="rId4">
            <a:alphaModFix/>
          </a:blip>
          <a:stretch>
            <a:fillRect/>
          </a:stretch>
        </p:blipFill>
        <p:spPr>
          <a:xfrm>
            <a:off x="5124650" y="1993375"/>
            <a:ext cx="3583200" cy="21362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a:t>Users</a:t>
            </a:r>
            <a:endParaRPr/>
          </a:p>
        </p:txBody>
      </p:sp>
      <p:sp>
        <p:nvSpPr>
          <p:cNvPr id="218" name="Google Shape;218;p24"/>
          <p:cNvSpPr txBox="1">
            <a:spLocks noGrp="1"/>
          </p:cNvSpPr>
          <p:nvPr>
            <p:ph type="body" idx="1"/>
          </p:nvPr>
        </p:nvSpPr>
        <p:spPr>
          <a:xfrm>
            <a:off x="1297500" y="1567550"/>
            <a:ext cx="32271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Loyalty</a:t>
            </a:r>
            <a:endParaRPr/>
          </a:p>
        </p:txBody>
      </p:sp>
      <p:pic>
        <p:nvPicPr>
          <p:cNvPr id="219" name="Google Shape;219;p24"/>
          <p:cNvPicPr preferRelativeResize="0"/>
          <p:nvPr/>
        </p:nvPicPr>
        <p:blipFill>
          <a:blip r:embed="rId3">
            <a:alphaModFix/>
          </a:blip>
          <a:stretch>
            <a:fillRect/>
          </a:stretch>
        </p:blipFill>
        <p:spPr>
          <a:xfrm>
            <a:off x="1297496" y="2093175"/>
            <a:ext cx="2720750" cy="2004100"/>
          </a:xfrm>
          <a:prstGeom prst="rect">
            <a:avLst/>
          </a:prstGeom>
          <a:noFill/>
          <a:ln>
            <a:noFill/>
          </a:ln>
        </p:spPr>
      </p:pic>
      <p:sp>
        <p:nvSpPr>
          <p:cNvPr id="220" name="Google Shape;220;p24"/>
          <p:cNvSpPr txBox="1"/>
          <p:nvPr/>
        </p:nvSpPr>
        <p:spPr>
          <a:xfrm>
            <a:off x="4740500" y="2093175"/>
            <a:ext cx="2962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This chart shows the percentage of customers in each company that have used the same company more than 5 and 10 times.</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a:t>Users</a:t>
            </a:r>
            <a:endParaRPr/>
          </a:p>
        </p:txBody>
      </p:sp>
      <p:sp>
        <p:nvSpPr>
          <p:cNvPr id="226" name="Google Shape;226;p25"/>
          <p:cNvSpPr txBox="1">
            <a:spLocks noGrp="1"/>
          </p:cNvSpPr>
          <p:nvPr>
            <p:ph type="body" idx="1"/>
          </p:nvPr>
        </p:nvSpPr>
        <p:spPr>
          <a:xfrm>
            <a:off x="1297500" y="1567550"/>
            <a:ext cx="35355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Loyalty Crossover</a:t>
            </a:r>
            <a:endParaRPr/>
          </a:p>
          <a:p>
            <a:pPr marL="0" lvl="0" indent="0" algn="l" rtl="0">
              <a:spcBef>
                <a:spcPts val="1200"/>
              </a:spcBef>
              <a:spcAft>
                <a:spcPts val="1200"/>
              </a:spcAft>
              <a:buNone/>
            </a:pPr>
            <a:endParaRPr/>
          </a:p>
        </p:txBody>
      </p:sp>
      <p:pic>
        <p:nvPicPr>
          <p:cNvPr id="227" name="Google Shape;227;p25"/>
          <p:cNvPicPr preferRelativeResize="0"/>
          <p:nvPr/>
        </p:nvPicPr>
        <p:blipFill>
          <a:blip r:embed="rId3">
            <a:alphaModFix/>
          </a:blip>
          <a:stretch>
            <a:fillRect/>
          </a:stretch>
        </p:blipFill>
        <p:spPr>
          <a:xfrm>
            <a:off x="1362298" y="2092025"/>
            <a:ext cx="3209700" cy="2289225"/>
          </a:xfrm>
          <a:prstGeom prst="rect">
            <a:avLst/>
          </a:prstGeom>
          <a:noFill/>
          <a:ln>
            <a:noFill/>
          </a:ln>
        </p:spPr>
      </p:pic>
      <p:sp>
        <p:nvSpPr>
          <p:cNvPr id="228" name="Google Shape;228;p25"/>
          <p:cNvSpPr txBox="1"/>
          <p:nvPr/>
        </p:nvSpPr>
        <p:spPr>
          <a:xfrm>
            <a:off x="5249650" y="1511125"/>
            <a:ext cx="29622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Do the loyal customers (customers with more than 5 and 10 trips with the same company) use the opposing company?</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The False indicated that a loyal customer did not use the opposing company while True means that they did.</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this we can see Yellow customers generally do not use Pink while Loyal Pink customers still use Yellow Cab frequently.</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 Answers</a:t>
            </a:r>
            <a:endParaRPr/>
          </a:p>
        </p:txBody>
      </p:sp>
      <p:sp>
        <p:nvSpPr>
          <p:cNvPr id="234" name="Google Shape;234;p26"/>
          <p:cNvSpPr txBox="1">
            <a:spLocks noGrp="1"/>
          </p:cNvSpPr>
          <p:nvPr>
            <p:ph type="body" idx="1"/>
          </p:nvPr>
        </p:nvSpPr>
        <p:spPr>
          <a:xfrm>
            <a:off x="1297500" y="1048275"/>
            <a:ext cx="7038900" cy="34305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b="1"/>
              <a:t>Hypothesis 1: Does the season affect amount of Cab users?</a:t>
            </a:r>
            <a:endParaRPr b="1"/>
          </a:p>
          <a:p>
            <a:pPr marL="0" lvl="0" indent="0" algn="l" rtl="0">
              <a:spcBef>
                <a:spcPts val="1200"/>
              </a:spcBef>
              <a:spcAft>
                <a:spcPts val="0"/>
              </a:spcAft>
              <a:buNone/>
            </a:pPr>
            <a:r>
              <a:rPr lang="en"/>
              <a:t>Yes! Colder seasons have significantly higher cab usage. This is likely a combination of users not wanting to walk in the cold, while increase of tourists for the holiday season increasing demand. </a:t>
            </a:r>
            <a:endParaRPr/>
          </a:p>
          <a:p>
            <a:pPr marL="0" lvl="0" indent="0" algn="l" rtl="0">
              <a:spcBef>
                <a:spcPts val="1200"/>
              </a:spcBef>
              <a:spcAft>
                <a:spcPts val="0"/>
              </a:spcAft>
              <a:buNone/>
            </a:pPr>
            <a:r>
              <a:rPr lang="en" b="1"/>
              <a:t>Hypothesis 2: Does the city affect profit margins for Cab company?</a:t>
            </a:r>
            <a:endParaRPr b="1"/>
          </a:p>
          <a:p>
            <a:pPr marL="0" lvl="0" indent="0" algn="l" rtl="0">
              <a:spcBef>
                <a:spcPts val="1200"/>
              </a:spcBef>
              <a:spcAft>
                <a:spcPts val="0"/>
              </a:spcAft>
              <a:buNone/>
            </a:pPr>
            <a:r>
              <a:rPr lang="en"/>
              <a:t>Yes, the data shows that NYC Cab companies have an average of 80 profit per user while the rest of the country falls between 20 and 50 per user. Yellow Cab company has significantly more users in NYC which increases their profit margins considerably. </a:t>
            </a:r>
            <a:endParaRPr/>
          </a:p>
          <a:p>
            <a:pPr marL="0" lvl="0" indent="0" algn="l" rtl="0">
              <a:spcBef>
                <a:spcPts val="1200"/>
              </a:spcBef>
              <a:spcAft>
                <a:spcPts val="0"/>
              </a:spcAft>
              <a:buNone/>
            </a:pPr>
            <a:r>
              <a:rPr lang="en" b="1"/>
              <a:t>Hypothesis 3: Do customer loyalty affect each Cab company?</a:t>
            </a:r>
            <a:endParaRPr b="1"/>
          </a:p>
          <a:p>
            <a:pPr marL="0" lvl="0" indent="0" algn="l" rtl="0">
              <a:spcBef>
                <a:spcPts val="1200"/>
              </a:spcBef>
              <a:spcAft>
                <a:spcPts val="0"/>
              </a:spcAft>
              <a:buNone/>
            </a:pPr>
            <a:r>
              <a:rPr lang="en"/>
              <a:t>Yes, the Yellow Cab Company has shown that its customers overwhelmingly stick with the Yellow Cab company, while the Pink Cab company most frequent users also frequent the Yellow Cab company. The profits per user for Yellow Cab company are also  significantly higher.</a:t>
            </a:r>
            <a:endParaRPr/>
          </a:p>
          <a:p>
            <a:pPr marL="0" lvl="0" indent="0" algn="l" rtl="0">
              <a:spcBef>
                <a:spcPts val="1200"/>
              </a:spcBef>
              <a:spcAft>
                <a:spcPts val="0"/>
              </a:spcAft>
              <a:buNone/>
            </a:pPr>
            <a:r>
              <a:rPr lang="en" b="1"/>
              <a:t>Hypothesis 4: Does income of cab users affect the profit gained per trip?</a:t>
            </a:r>
            <a:endParaRPr b="1"/>
          </a:p>
          <a:p>
            <a:pPr marL="0" lvl="0" indent="0" algn="l" rtl="0">
              <a:spcBef>
                <a:spcPts val="1200"/>
              </a:spcBef>
              <a:spcAft>
                <a:spcPts val="0"/>
              </a:spcAft>
              <a:buNone/>
            </a:pPr>
            <a:r>
              <a:rPr lang="en"/>
              <a:t>No. The data shows us that profit per user remains consistent with each income bracket of its users.</a:t>
            </a:r>
            <a:endParaRPr/>
          </a:p>
          <a:p>
            <a:pPr marL="0" lvl="0" indent="0" algn="l" rtl="0">
              <a:spcBef>
                <a:spcPts val="1200"/>
              </a:spcBef>
              <a:spcAft>
                <a:spcPts val="0"/>
              </a:spcAft>
              <a:buNone/>
            </a:pPr>
            <a:r>
              <a:rPr lang="en" b="1"/>
              <a:t>Hypothesis 5: How does distance travelled for a ride impact the profit per ride?</a:t>
            </a:r>
            <a:endParaRPr b="1"/>
          </a:p>
          <a:p>
            <a:pPr marL="0" lvl="0" indent="0" algn="l" rtl="0">
              <a:spcBef>
                <a:spcPts val="1200"/>
              </a:spcBef>
              <a:spcAft>
                <a:spcPts val="0"/>
              </a:spcAft>
              <a:buNone/>
            </a:pPr>
            <a:r>
              <a:rPr lang="en"/>
              <a:t>For both companies the average ride distance was similar, as was the tendency for profit to increase linearly with ride distance. However, the Yellow Cab company showed that it has significantly higher average profit per kilometer travelled than the Pink Cab Company. The Yellow Cab company utilizes distance travelled for profit much better than the Pink Cab Company</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a:t>
            </a:r>
            <a:endParaRPr/>
          </a:p>
        </p:txBody>
      </p:sp>
      <p:sp>
        <p:nvSpPr>
          <p:cNvPr id="240" name="Google Shape;240;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From the findings, XYZ should invest in the Yellow Cab Company for the following reasons:</a:t>
            </a:r>
            <a:endParaRPr/>
          </a:p>
          <a:p>
            <a:pPr marL="0" lvl="0" indent="0" algn="l" rtl="0">
              <a:spcBef>
                <a:spcPts val="1200"/>
              </a:spcBef>
              <a:spcAft>
                <a:spcPts val="0"/>
              </a:spcAft>
              <a:buNone/>
            </a:pPr>
            <a:endParaRPr/>
          </a:p>
          <a:p>
            <a:pPr marL="0" lvl="0" indent="0" algn="l" rtl="0">
              <a:spcBef>
                <a:spcPts val="1200"/>
              </a:spcBef>
              <a:spcAft>
                <a:spcPts val="0"/>
              </a:spcAft>
              <a:buNone/>
            </a:pPr>
            <a:r>
              <a:rPr lang="en"/>
              <a:t>- Profit margins per user are much higher (160 vs 63) while simultaneously having a much higher # of users</a:t>
            </a:r>
            <a:endParaRPr/>
          </a:p>
          <a:p>
            <a:pPr marL="0" lvl="0" indent="0" algn="l" rtl="0">
              <a:spcBef>
                <a:spcPts val="1200"/>
              </a:spcBef>
              <a:spcAft>
                <a:spcPts val="0"/>
              </a:spcAft>
              <a:buNone/>
            </a:pPr>
            <a:r>
              <a:rPr lang="en"/>
              <a:t>- The Yellow Cab Company operates in significantly more Cites</a:t>
            </a:r>
            <a:endParaRPr/>
          </a:p>
          <a:p>
            <a:pPr marL="0" lvl="0" indent="0" algn="l" rtl="0">
              <a:spcBef>
                <a:spcPts val="1200"/>
              </a:spcBef>
              <a:spcAft>
                <a:spcPts val="0"/>
              </a:spcAft>
              <a:buNone/>
            </a:pPr>
            <a:r>
              <a:rPr lang="en"/>
              <a:t>- The Yellow Cab company has a higher user loyalty rate with nearly 70% of their frequent users (users with more than 5 trips) using only the Yellow Cab company, while the Pink Cab Company has a loyalty rate of roughly 10%</a:t>
            </a:r>
            <a:endParaRPr/>
          </a:p>
          <a:p>
            <a:pPr marL="0" lvl="0" indent="0" algn="l" rtl="0">
              <a:spcBef>
                <a:spcPts val="1200"/>
              </a:spcBef>
              <a:spcAft>
                <a:spcPts val="0"/>
              </a:spcAft>
              <a:buNone/>
            </a:pPr>
            <a:r>
              <a:rPr lang="en"/>
              <a:t>- The most profitable city per user is NYC and the Yellow Cab company services over 85,000 users in NYC vs the Pink Cab company only servicing 16,000 users.</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title"/>
          </p:nvPr>
        </p:nvSpPr>
        <p:spPr>
          <a:xfrm>
            <a:off x="3588450" y="2114700"/>
            <a:ext cx="19671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G2M Business Mission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a:p>
          <a:p>
            <a:pPr marL="457200" lvl="0" indent="-311150" algn="l" rtl="0">
              <a:spcBef>
                <a:spcPts val="0"/>
              </a:spcBef>
              <a:spcAft>
                <a:spcPts val="0"/>
              </a:spcAft>
              <a:buSzPts val="1300"/>
              <a:buChar char="●"/>
            </a:pPr>
            <a:r>
              <a:rPr lang="en"/>
              <a:t>Objective - Provide insight to help XYZ make an informed investment decision between two cab companies, Pink Cab and Yellow Cab.</a:t>
            </a: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Understanding</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Provided includes 4 csv files</a:t>
            </a:r>
            <a:endParaRPr/>
          </a:p>
          <a:p>
            <a:pPr marL="914400" lvl="1" indent="-298450" algn="l" rtl="0">
              <a:spcBef>
                <a:spcPts val="0"/>
              </a:spcBef>
              <a:spcAft>
                <a:spcPts val="0"/>
              </a:spcAft>
              <a:buSzPts val="1100"/>
              <a:buChar char="○"/>
            </a:pPr>
            <a:r>
              <a:rPr lang="en"/>
              <a:t>Cab Data - Transaction Id, Date of Travel, Distance, Price Charged, and Cost to Company</a:t>
            </a:r>
            <a:endParaRPr/>
          </a:p>
          <a:p>
            <a:pPr marL="914400" lvl="1" indent="-298450" algn="l" rtl="0">
              <a:spcBef>
                <a:spcPts val="0"/>
              </a:spcBef>
              <a:spcAft>
                <a:spcPts val="0"/>
              </a:spcAft>
              <a:buSzPts val="1100"/>
              <a:buChar char="○"/>
            </a:pPr>
            <a:r>
              <a:rPr lang="en"/>
              <a:t>City Data - Data on each city the cab company operates in</a:t>
            </a:r>
            <a:endParaRPr/>
          </a:p>
          <a:p>
            <a:pPr marL="914400" lvl="1" indent="-298450" algn="l" rtl="0">
              <a:spcBef>
                <a:spcPts val="0"/>
              </a:spcBef>
              <a:spcAft>
                <a:spcPts val="0"/>
              </a:spcAft>
              <a:buSzPts val="1100"/>
              <a:buChar char="○"/>
            </a:pPr>
            <a:r>
              <a:rPr lang="en"/>
              <a:t>Customer Data - Includes Customer ID, Age, and Income</a:t>
            </a:r>
            <a:endParaRPr/>
          </a:p>
          <a:p>
            <a:pPr marL="914400" lvl="1" indent="-298450" algn="l" rtl="0">
              <a:spcBef>
                <a:spcPts val="0"/>
              </a:spcBef>
              <a:spcAft>
                <a:spcPts val="0"/>
              </a:spcAft>
              <a:buSzPts val="1100"/>
              <a:buChar char="○"/>
            </a:pPr>
            <a:r>
              <a:rPr lang="en"/>
              <a:t>Transaction Data - Documents each transaction price, time, and which customer</a:t>
            </a:r>
            <a:endParaRPr/>
          </a:p>
          <a:p>
            <a:pPr marL="457200" lvl="0" indent="-311150" algn="l" rtl="0">
              <a:spcBef>
                <a:spcPts val="0"/>
              </a:spcBef>
              <a:spcAft>
                <a:spcPts val="0"/>
              </a:spcAft>
              <a:buSzPts val="1300"/>
              <a:buChar char="●"/>
            </a:pPr>
            <a:r>
              <a:rPr lang="en"/>
              <a:t>Total Data Points - 359,392</a:t>
            </a:r>
            <a:endParaRPr/>
          </a:p>
          <a:p>
            <a:pPr marL="457200" lvl="0" indent="-311150" algn="l" rtl="0">
              <a:spcBef>
                <a:spcPts val="0"/>
              </a:spcBef>
              <a:spcAft>
                <a:spcPts val="0"/>
              </a:spcAft>
              <a:buSzPts val="1300"/>
              <a:buChar char="●"/>
            </a:pPr>
            <a:r>
              <a:rPr lang="en"/>
              <a:t>Size of Data - 25Mb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 for Insight</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Hypothesis 1: Does the season affect amount of Cab users?</a:t>
            </a:r>
            <a:endParaRPr/>
          </a:p>
          <a:p>
            <a:pPr marL="457200" lvl="0" indent="-311150" algn="l" rtl="0">
              <a:spcBef>
                <a:spcPts val="0"/>
              </a:spcBef>
              <a:spcAft>
                <a:spcPts val="0"/>
              </a:spcAft>
              <a:buSzPts val="1300"/>
              <a:buChar char="●"/>
            </a:pPr>
            <a:r>
              <a:rPr lang="en"/>
              <a:t>Hypothesis 2: Does the city affect profit margins for Cab company?</a:t>
            </a:r>
            <a:endParaRPr/>
          </a:p>
          <a:p>
            <a:pPr marL="457200" lvl="0" indent="-311150" algn="l" rtl="0">
              <a:spcBef>
                <a:spcPts val="0"/>
              </a:spcBef>
              <a:spcAft>
                <a:spcPts val="0"/>
              </a:spcAft>
              <a:buSzPts val="1300"/>
              <a:buChar char="●"/>
            </a:pPr>
            <a:r>
              <a:rPr lang="en"/>
              <a:t>Hypothesis 3: Does customer loyalty affect each Cab company profits?</a:t>
            </a:r>
            <a:endParaRPr/>
          </a:p>
          <a:p>
            <a:pPr marL="457200" lvl="0" indent="-311150" algn="l" rtl="0">
              <a:spcBef>
                <a:spcPts val="0"/>
              </a:spcBef>
              <a:spcAft>
                <a:spcPts val="0"/>
              </a:spcAft>
              <a:buSzPts val="1300"/>
              <a:buChar char="●"/>
            </a:pPr>
            <a:r>
              <a:rPr lang="en"/>
              <a:t>Hypothesis 4: Does income of cab users affect the profit gained per trip?</a:t>
            </a:r>
            <a:endParaRPr/>
          </a:p>
          <a:p>
            <a:pPr marL="457200" lvl="0" indent="-311150" algn="l" rtl="0">
              <a:spcBef>
                <a:spcPts val="0"/>
              </a:spcBef>
              <a:spcAft>
                <a:spcPts val="0"/>
              </a:spcAft>
              <a:buSzPts val="1300"/>
              <a:buChar char="●"/>
            </a:pPr>
            <a:r>
              <a:rPr lang="en"/>
              <a:t>Hypothesis 5: How does distance travelled for a ride impact the profit per ride?</a:t>
            </a:r>
            <a:endParaRPr/>
          </a:p>
          <a:p>
            <a:pPr marL="0" lvl="0" indent="0" algn="l" rtl="0">
              <a:spcBef>
                <a:spcPts val="1200"/>
              </a:spcBef>
              <a:spcAft>
                <a:spcPts val="1200"/>
              </a:spcAft>
              <a:buNone/>
            </a:pPr>
            <a:r>
              <a:rPr lang="en"/>
              <a:t>We will use Data analytic tools to find insight in the data and answer these questions to provide a recommendation for investment.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sz="1388"/>
              <a:t>Profits</a:t>
            </a:r>
            <a:endParaRPr sz="1388"/>
          </a:p>
        </p:txBody>
      </p:sp>
      <p:sp>
        <p:nvSpPr>
          <p:cNvPr id="159" name="Google Shape;159;p17"/>
          <p:cNvSpPr txBox="1">
            <a:spLocks noGrp="1"/>
          </p:cNvSpPr>
          <p:nvPr>
            <p:ph type="body" idx="1"/>
          </p:nvPr>
        </p:nvSpPr>
        <p:spPr>
          <a:xfrm>
            <a:off x="1297500" y="1251675"/>
            <a:ext cx="7038900" cy="2911200"/>
          </a:xfrm>
          <a:prstGeom prst="rect">
            <a:avLst/>
          </a:prstGeom>
        </p:spPr>
        <p:txBody>
          <a:bodyPr spcFirstLastPara="1" wrap="square" lIns="91425" tIns="91425" rIns="91425" bIns="91425" anchor="t" anchorCtr="0">
            <a:normAutofit/>
          </a:bodyPr>
          <a:lstStyle/>
          <a:p>
            <a:pPr marL="1828800" lvl="0" indent="457200" algn="l" rtl="0">
              <a:spcBef>
                <a:spcPts val="0"/>
              </a:spcBef>
              <a:spcAft>
                <a:spcPts val="0"/>
              </a:spcAft>
              <a:buNone/>
            </a:pPr>
            <a:r>
              <a:rPr lang="en"/>
              <a:t>     Yearly Profit                             Yellow Cab Profit</a:t>
            </a:r>
            <a:endParaRPr/>
          </a:p>
          <a:p>
            <a:pPr marL="1828800" lvl="0" indent="457200" algn="l" rtl="0">
              <a:spcBef>
                <a:spcPts val="1200"/>
              </a:spcBef>
              <a:spcAft>
                <a:spcPts val="0"/>
              </a:spcAft>
              <a:buNone/>
            </a:pPr>
            <a:endParaRPr/>
          </a:p>
          <a:p>
            <a:pPr marL="1828800" lvl="0" indent="457200" algn="l" rtl="0">
              <a:spcBef>
                <a:spcPts val="1200"/>
              </a:spcBef>
              <a:spcAft>
                <a:spcPts val="0"/>
              </a:spcAft>
              <a:buNone/>
            </a:pPr>
            <a:endParaRPr/>
          </a:p>
          <a:p>
            <a:pPr marL="1828800" lvl="0" indent="457200" algn="l" rtl="0">
              <a:spcBef>
                <a:spcPts val="1200"/>
              </a:spcBef>
              <a:spcAft>
                <a:spcPts val="0"/>
              </a:spcAft>
              <a:buNone/>
            </a:pPr>
            <a:endParaRPr/>
          </a:p>
          <a:p>
            <a:pPr marL="1828800" lvl="0" indent="457200" algn="l" rtl="0">
              <a:spcBef>
                <a:spcPts val="1200"/>
              </a:spcBef>
              <a:spcAft>
                <a:spcPts val="0"/>
              </a:spcAft>
              <a:buNone/>
            </a:pPr>
            <a:r>
              <a:rPr lang="en"/>
              <a:t>				</a:t>
            </a:r>
            <a:endParaRPr/>
          </a:p>
          <a:p>
            <a:pPr marL="1828800" lvl="0" indent="457200" algn="l" rtl="0">
              <a:spcBef>
                <a:spcPts val="1200"/>
              </a:spcBef>
              <a:spcAft>
                <a:spcPts val="0"/>
              </a:spcAft>
              <a:buNone/>
            </a:pPr>
            <a:r>
              <a:rPr lang="en"/>
              <a:t>			   	    Pink Cab Profits</a:t>
            </a:r>
            <a:endParaRPr/>
          </a:p>
          <a:p>
            <a:pPr marL="0" lvl="0" indent="0" algn="l" rtl="0">
              <a:spcBef>
                <a:spcPts val="1200"/>
              </a:spcBef>
              <a:spcAft>
                <a:spcPts val="1200"/>
              </a:spcAft>
              <a:buNone/>
            </a:pPr>
            <a:endParaRPr/>
          </a:p>
        </p:txBody>
      </p:sp>
      <p:pic>
        <p:nvPicPr>
          <p:cNvPr id="160" name="Google Shape;160;p17"/>
          <p:cNvPicPr preferRelativeResize="0"/>
          <p:nvPr/>
        </p:nvPicPr>
        <p:blipFill>
          <a:blip r:embed="rId3">
            <a:alphaModFix/>
          </a:blip>
          <a:stretch>
            <a:fillRect/>
          </a:stretch>
        </p:blipFill>
        <p:spPr>
          <a:xfrm>
            <a:off x="1194700" y="1668238"/>
            <a:ext cx="3524250" cy="3133725"/>
          </a:xfrm>
          <a:prstGeom prst="rect">
            <a:avLst/>
          </a:prstGeom>
          <a:noFill/>
          <a:ln>
            <a:noFill/>
          </a:ln>
        </p:spPr>
      </p:pic>
      <p:pic>
        <p:nvPicPr>
          <p:cNvPr id="161" name="Google Shape;161;p17"/>
          <p:cNvPicPr preferRelativeResize="0"/>
          <p:nvPr/>
        </p:nvPicPr>
        <p:blipFill>
          <a:blip r:embed="rId4">
            <a:alphaModFix/>
          </a:blip>
          <a:stretch>
            <a:fillRect/>
          </a:stretch>
        </p:blipFill>
        <p:spPr>
          <a:xfrm>
            <a:off x="5625924" y="1668250"/>
            <a:ext cx="1398675" cy="1314450"/>
          </a:xfrm>
          <a:prstGeom prst="rect">
            <a:avLst/>
          </a:prstGeom>
          <a:noFill/>
          <a:ln>
            <a:noFill/>
          </a:ln>
        </p:spPr>
      </p:pic>
      <p:pic>
        <p:nvPicPr>
          <p:cNvPr id="162" name="Google Shape;162;p17"/>
          <p:cNvPicPr preferRelativeResize="0"/>
          <p:nvPr/>
        </p:nvPicPr>
        <p:blipFill>
          <a:blip r:embed="rId5">
            <a:alphaModFix/>
          </a:blip>
          <a:stretch>
            <a:fillRect/>
          </a:stretch>
        </p:blipFill>
        <p:spPr>
          <a:xfrm>
            <a:off x="5625913" y="3522825"/>
            <a:ext cx="1362075" cy="135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sz="1388"/>
              <a:t>Profits</a:t>
            </a:r>
            <a:endParaRPr/>
          </a:p>
        </p:txBody>
      </p:sp>
      <p:sp>
        <p:nvSpPr>
          <p:cNvPr id="168" name="Google Shape;168;p18"/>
          <p:cNvSpPr txBox="1">
            <a:spLocks noGrp="1"/>
          </p:cNvSpPr>
          <p:nvPr>
            <p:ph type="body" idx="1"/>
          </p:nvPr>
        </p:nvSpPr>
        <p:spPr>
          <a:xfrm>
            <a:off x="1297500" y="1307850"/>
            <a:ext cx="23100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Profits vs Cost of Trip						</a:t>
            </a:r>
            <a:endParaRPr/>
          </a:p>
        </p:txBody>
      </p:sp>
      <p:pic>
        <p:nvPicPr>
          <p:cNvPr id="169" name="Google Shape;169;p18"/>
          <p:cNvPicPr preferRelativeResize="0"/>
          <p:nvPr/>
        </p:nvPicPr>
        <p:blipFill>
          <a:blip r:embed="rId3">
            <a:alphaModFix/>
          </a:blip>
          <a:stretch>
            <a:fillRect/>
          </a:stretch>
        </p:blipFill>
        <p:spPr>
          <a:xfrm>
            <a:off x="1374225" y="1857250"/>
            <a:ext cx="3829050" cy="2895600"/>
          </a:xfrm>
          <a:prstGeom prst="rect">
            <a:avLst/>
          </a:prstGeom>
          <a:noFill/>
          <a:ln>
            <a:noFill/>
          </a:ln>
        </p:spPr>
      </p:pic>
      <p:sp>
        <p:nvSpPr>
          <p:cNvPr id="170" name="Google Shape;170;p18"/>
          <p:cNvSpPr txBox="1"/>
          <p:nvPr/>
        </p:nvSpPr>
        <p:spPr>
          <a:xfrm>
            <a:off x="5414650" y="1868975"/>
            <a:ext cx="3263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This graph shows the Yellow Cab company operates each individual ride at a significantly lower cost for each trip which increases their average profit of each trip by nearly 100</a:t>
            </a:r>
            <a:r>
              <a:rPr lang="en">
                <a:latin typeface="Lato"/>
                <a:ea typeface="Lato"/>
                <a:cs typeface="Lato"/>
                <a:sym typeface="Lato"/>
              </a:rPr>
              <a:t>.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171" name="Google Shape;171;p18"/>
          <p:cNvPicPr preferRelativeResize="0"/>
          <p:nvPr/>
        </p:nvPicPr>
        <p:blipFill>
          <a:blip r:embed="rId4">
            <a:alphaModFix/>
          </a:blip>
          <a:stretch>
            <a:fillRect/>
          </a:stretch>
        </p:blipFill>
        <p:spPr>
          <a:xfrm>
            <a:off x="5449950" y="3594125"/>
            <a:ext cx="2581275" cy="80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sz="1388"/>
              <a:t>Profits</a:t>
            </a:r>
            <a:endParaRPr/>
          </a:p>
        </p:txBody>
      </p:sp>
      <p:sp>
        <p:nvSpPr>
          <p:cNvPr id="177" name="Google Shape;177;p19"/>
          <p:cNvSpPr txBox="1">
            <a:spLocks noGrp="1"/>
          </p:cNvSpPr>
          <p:nvPr>
            <p:ph type="body" idx="1"/>
          </p:nvPr>
        </p:nvSpPr>
        <p:spPr>
          <a:xfrm>
            <a:off x="1297500" y="1567550"/>
            <a:ext cx="3557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Profits vs Distance Travelled</a:t>
            </a:r>
            <a:endParaRPr/>
          </a:p>
          <a:p>
            <a:pPr marL="0" lvl="0" indent="0" algn="l" rtl="0">
              <a:spcBef>
                <a:spcPts val="1200"/>
              </a:spcBef>
              <a:spcAft>
                <a:spcPts val="1200"/>
              </a:spcAft>
              <a:buNone/>
            </a:pPr>
            <a:endParaRPr/>
          </a:p>
        </p:txBody>
      </p:sp>
      <p:pic>
        <p:nvPicPr>
          <p:cNvPr id="178" name="Google Shape;178;p19"/>
          <p:cNvPicPr preferRelativeResize="0"/>
          <p:nvPr/>
        </p:nvPicPr>
        <p:blipFill>
          <a:blip r:embed="rId3">
            <a:alphaModFix/>
          </a:blip>
          <a:stretch>
            <a:fillRect/>
          </a:stretch>
        </p:blipFill>
        <p:spPr>
          <a:xfrm>
            <a:off x="1387847" y="1972772"/>
            <a:ext cx="3279875" cy="2552625"/>
          </a:xfrm>
          <a:prstGeom prst="rect">
            <a:avLst/>
          </a:prstGeom>
          <a:noFill/>
          <a:ln>
            <a:noFill/>
          </a:ln>
        </p:spPr>
      </p:pic>
      <p:sp>
        <p:nvSpPr>
          <p:cNvPr id="179" name="Google Shape;179;p19"/>
          <p:cNvSpPr txBox="1"/>
          <p:nvPr/>
        </p:nvSpPr>
        <p:spPr>
          <a:xfrm>
            <a:off x="5424325" y="1602175"/>
            <a:ext cx="3070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Yellow Cab company more effectively increases profits with longer distance trips.</a:t>
            </a:r>
            <a:endParaRPr>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sz="1388"/>
              <a:t>Profits</a:t>
            </a:r>
            <a:endParaRPr/>
          </a:p>
        </p:txBody>
      </p:sp>
      <p:sp>
        <p:nvSpPr>
          <p:cNvPr id="185" name="Google Shape;185;p20"/>
          <p:cNvSpPr txBox="1">
            <a:spLocks noGrp="1"/>
          </p:cNvSpPr>
          <p:nvPr>
            <p:ph type="body" idx="1"/>
          </p:nvPr>
        </p:nvSpPr>
        <p:spPr>
          <a:xfrm>
            <a:off x="1297500" y="1567550"/>
            <a:ext cx="3772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Month to Month Profits vs Average Yearly Profit</a:t>
            </a:r>
            <a:endParaRPr/>
          </a:p>
          <a:p>
            <a:pPr marL="0" lvl="0" indent="0" algn="l" rtl="0">
              <a:spcBef>
                <a:spcPts val="1200"/>
              </a:spcBef>
              <a:spcAft>
                <a:spcPts val="1200"/>
              </a:spcAft>
              <a:buNone/>
            </a:pPr>
            <a:endParaRPr/>
          </a:p>
        </p:txBody>
      </p:sp>
      <p:pic>
        <p:nvPicPr>
          <p:cNvPr id="186" name="Google Shape;186;p20"/>
          <p:cNvPicPr preferRelativeResize="0"/>
          <p:nvPr/>
        </p:nvPicPr>
        <p:blipFill>
          <a:blip r:embed="rId3">
            <a:alphaModFix/>
          </a:blip>
          <a:stretch>
            <a:fillRect/>
          </a:stretch>
        </p:blipFill>
        <p:spPr>
          <a:xfrm>
            <a:off x="1380822" y="1903825"/>
            <a:ext cx="3232100" cy="2722525"/>
          </a:xfrm>
          <a:prstGeom prst="rect">
            <a:avLst/>
          </a:prstGeom>
          <a:noFill/>
          <a:ln>
            <a:noFill/>
          </a:ln>
        </p:spPr>
      </p:pic>
      <p:sp>
        <p:nvSpPr>
          <p:cNvPr id="187" name="Google Shape;187;p20"/>
          <p:cNvSpPr txBox="1"/>
          <p:nvPr/>
        </p:nvSpPr>
        <p:spPr>
          <a:xfrm>
            <a:off x="5054100" y="1717050"/>
            <a:ext cx="3000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This chart shows percent change in monthly profits vs each companies average for the entire year.</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Pink Cab company utilizes the busy period more effectively than yellow cab, however, yellow cab is more consistent across the entire year, even during the slow period.</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Analysis</a:t>
            </a:r>
            <a:endParaRPr/>
          </a:p>
          <a:p>
            <a:pPr marL="0" lvl="0" indent="0" algn="l" rtl="0">
              <a:spcBef>
                <a:spcPts val="0"/>
              </a:spcBef>
              <a:spcAft>
                <a:spcPts val="0"/>
              </a:spcAft>
              <a:buNone/>
            </a:pPr>
            <a:r>
              <a:rPr lang="en"/>
              <a:t>Users</a:t>
            </a:r>
            <a:endParaRPr/>
          </a:p>
        </p:txBody>
      </p:sp>
      <p:sp>
        <p:nvSpPr>
          <p:cNvPr id="193" name="Google Shape;193;p21"/>
          <p:cNvSpPr txBox="1">
            <a:spLocks noGrp="1"/>
          </p:cNvSpPr>
          <p:nvPr>
            <p:ph type="body" idx="1"/>
          </p:nvPr>
        </p:nvSpPr>
        <p:spPr>
          <a:xfrm>
            <a:off x="1297500" y="1546675"/>
            <a:ext cx="31563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Monthly Users</a:t>
            </a:r>
            <a:endParaRPr/>
          </a:p>
          <a:p>
            <a:pPr marL="0" lvl="0" indent="0" algn="l" rtl="0">
              <a:spcBef>
                <a:spcPts val="1200"/>
              </a:spcBef>
              <a:spcAft>
                <a:spcPts val="1200"/>
              </a:spcAft>
              <a:buNone/>
            </a:pPr>
            <a:endParaRPr/>
          </a:p>
        </p:txBody>
      </p:sp>
      <p:pic>
        <p:nvPicPr>
          <p:cNvPr id="194" name="Google Shape;194;p21"/>
          <p:cNvPicPr preferRelativeResize="0"/>
          <p:nvPr/>
        </p:nvPicPr>
        <p:blipFill>
          <a:blip r:embed="rId3">
            <a:alphaModFix/>
          </a:blip>
          <a:stretch>
            <a:fillRect/>
          </a:stretch>
        </p:blipFill>
        <p:spPr>
          <a:xfrm>
            <a:off x="1367646" y="2067221"/>
            <a:ext cx="2767876" cy="2279825"/>
          </a:xfrm>
          <a:prstGeom prst="rect">
            <a:avLst/>
          </a:prstGeom>
          <a:noFill/>
          <a:ln>
            <a:noFill/>
          </a:ln>
        </p:spPr>
      </p:pic>
      <p:sp>
        <p:nvSpPr>
          <p:cNvPr id="195" name="Google Shape;195;p21"/>
          <p:cNvSpPr txBox="1"/>
          <p:nvPr/>
        </p:nvSpPr>
        <p:spPr>
          <a:xfrm>
            <a:off x="4897150" y="1553600"/>
            <a:ext cx="295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Yellow Cab consistently has more monthly users. Each Company peaks in users during the holiday seasons (Months 10-12).</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1010</Words>
  <Application>Microsoft Office PowerPoint</Application>
  <PresentationFormat>On-screen Show (16:9)</PresentationFormat>
  <Paragraphs>88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Montserrat</vt:lpstr>
      <vt:lpstr>Lato</vt:lpstr>
      <vt:lpstr>Arial</vt:lpstr>
      <vt:lpstr>Focus</vt:lpstr>
      <vt:lpstr>G2M Case Study Virtual Internship  7/18/2022</vt:lpstr>
      <vt:lpstr>G2M Business Mission </vt:lpstr>
      <vt:lpstr>Data Understanding</vt:lpstr>
      <vt:lpstr>Hypothesis for Insight</vt:lpstr>
      <vt:lpstr>Company Analysis Profits</vt:lpstr>
      <vt:lpstr>Company Analysis Profits</vt:lpstr>
      <vt:lpstr>Company Analysis Profits</vt:lpstr>
      <vt:lpstr>Company Analysis Profits</vt:lpstr>
      <vt:lpstr>Company Analysis Users</vt:lpstr>
      <vt:lpstr>Company Analysis Users</vt:lpstr>
      <vt:lpstr>Company Analysis Users</vt:lpstr>
      <vt:lpstr>Company Analysis Users</vt:lpstr>
      <vt:lpstr>Company Analysis Users</vt:lpstr>
      <vt:lpstr>Hypothesis Answers</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 Virtual Internship  7/18/2022</dc:title>
  <cp:lastModifiedBy>Kenneth</cp:lastModifiedBy>
  <cp:revision>1</cp:revision>
  <dcterms:modified xsi:type="dcterms:W3CDTF">2022-07-21T15:37:55Z</dcterms:modified>
</cp:coreProperties>
</file>