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1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842F9-B3FF-4629-8E99-CEA3DFA74FBD}" type="datetimeFigureOut">
              <a:rPr lang="en-US" smtClean="0"/>
              <a:t>12/3/2009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87393-8D10-4734-A4CB-94A53AA1E1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7393-8D10-4734-A4CB-94A53AA1E1E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7393-8D10-4734-A4CB-94A53AA1E1E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7393-8D10-4734-A4CB-94A53AA1E1E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7393-8D10-4734-A4CB-94A53AA1E1E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7393-8D10-4734-A4CB-94A53AA1E1E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7393-8D10-4734-A4CB-94A53AA1E1E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023C-3041-4C62-9DED-34FF229ECD25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C893-7C4B-4F04-91FA-13B4406DB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BigMeasure</a:t>
            </a:r>
            <a:r>
              <a:rPr lang="en-US" dirty="0"/>
              <a:t> </a:t>
            </a:r>
            <a:r>
              <a:rPr lang="en-US" dirty="0" smtClean="0"/>
              <a:t>Trigger Configurations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K. </a:t>
            </a:r>
            <a:r>
              <a:rPr lang="en-US" dirty="0" smtClean="0"/>
              <a:t>Fine</a:t>
            </a:r>
          </a:p>
          <a:p>
            <a:r>
              <a:rPr lang="en-US" dirty="0" smtClean="0"/>
              <a:t>J. Eagan</a:t>
            </a:r>
            <a:endParaRPr lang="en-US" dirty="0" smtClean="0"/>
          </a:p>
          <a:p>
            <a:r>
              <a:rPr lang="en-US" dirty="0" smtClean="0"/>
              <a:t>03 Dec 2009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of multiple DAQs for use with </a:t>
            </a:r>
            <a:r>
              <a:rPr lang="en-US" dirty="0" err="1" smtClean="0"/>
              <a:t>BigMeasure</a:t>
            </a:r>
            <a:r>
              <a:rPr lang="en-US" dirty="0" smtClean="0"/>
              <a:t> program.</a:t>
            </a:r>
          </a:p>
          <a:p>
            <a:r>
              <a:rPr lang="en-US" dirty="0" smtClean="0"/>
              <a:t>Describe connections between NI DAQs when multiple DAQs are present.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Justin E. and Kevin F. have tested these modes on NI-6259 and NI-6225 with one slave.</a:t>
            </a:r>
          </a:p>
          <a:p>
            <a:r>
              <a:rPr lang="en-US" dirty="0" smtClean="0"/>
              <a:t>Analog Channel trigger not available on NI-6255.</a:t>
            </a:r>
          </a:p>
          <a:p>
            <a:r>
              <a:rPr lang="en-US" dirty="0" smtClean="0"/>
              <a:t>All wiring between DAQs is same between trig modes. Only difference is external trigger for Master.</a:t>
            </a:r>
          </a:p>
          <a:p>
            <a:r>
              <a:rPr lang="en-US" dirty="0" smtClean="0"/>
              <a:t>Testing showed that connections between DAQs should be short and twisted pair or they will not trigger reliably.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Immediate Trigger</a:t>
            </a:r>
            <a:br>
              <a:rPr lang="en-US" dirty="0" smtClean="0"/>
            </a:br>
            <a:r>
              <a:rPr lang="en-US" sz="2700" dirty="0" smtClean="0"/>
              <a:t>DAQ is triggered when GO </a:t>
            </a:r>
            <a:r>
              <a:rPr lang="en-US" sz="2700" dirty="0" smtClean="0"/>
              <a:t>button of </a:t>
            </a:r>
            <a:r>
              <a:rPr lang="en-US" sz="2700" dirty="0" err="1" smtClean="0"/>
              <a:t>BigMeasure</a:t>
            </a:r>
            <a:r>
              <a:rPr lang="en-US" sz="2700" dirty="0" smtClean="0"/>
              <a:t> pressed</a:t>
            </a:r>
            <a:endParaRPr lang="en-US" sz="2700" dirty="0"/>
          </a:p>
        </p:txBody>
      </p:sp>
      <p:sp>
        <p:nvSpPr>
          <p:cNvPr id="8" name="Rectangle 7"/>
          <p:cNvSpPr/>
          <p:nvPr/>
        </p:nvSpPr>
        <p:spPr>
          <a:xfrm>
            <a:off x="1143000" y="4672026"/>
            <a:ext cx="293035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Master Properties:</a:t>
            </a:r>
          </a:p>
          <a:p>
            <a:r>
              <a:rPr lang="en-US" sz="1200" dirty="0" err="1" smtClean="0"/>
              <a:t>TriggerType</a:t>
            </a:r>
            <a:r>
              <a:rPr lang="en-US" sz="1200" dirty="0" smtClean="0"/>
              <a:t>                                </a:t>
            </a:r>
            <a:r>
              <a:rPr lang="en-US" sz="1200" dirty="0" smtClean="0"/>
              <a:t>   = </a:t>
            </a:r>
            <a:r>
              <a:rPr lang="en-US" sz="1200" dirty="0" smtClean="0"/>
              <a:t>Immediate</a:t>
            </a:r>
          </a:p>
          <a:p>
            <a:r>
              <a:rPr lang="en-US" sz="1200" dirty="0" err="1" smtClean="0"/>
              <a:t>ExternalTriggerDriveLine</a:t>
            </a:r>
            <a:r>
              <a:rPr lang="en-US" sz="1200" dirty="0" smtClean="0"/>
              <a:t>         </a:t>
            </a:r>
            <a:r>
              <a:rPr lang="en-US" sz="1200" dirty="0" smtClean="0"/>
              <a:t>   = </a:t>
            </a:r>
            <a:r>
              <a:rPr lang="en-US" sz="1200" dirty="0" smtClean="0"/>
              <a:t>PFI10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 smtClean="0"/>
              <a:t>ClockSource</a:t>
            </a:r>
            <a:r>
              <a:rPr lang="en-US" sz="1200" dirty="0" smtClean="0"/>
              <a:t>                              </a:t>
            </a:r>
            <a:r>
              <a:rPr lang="en-US" sz="1200" dirty="0" smtClean="0"/>
              <a:t>    = </a:t>
            </a:r>
            <a:r>
              <a:rPr lang="en-US" sz="1200" dirty="0" smtClean="0"/>
              <a:t>(Internal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ExternalSampleClockDriveLine</a:t>
            </a:r>
            <a:r>
              <a:rPr lang="en-US" sz="1200" dirty="0" smtClean="0"/>
              <a:t> = PFI11</a:t>
            </a:r>
            <a:endParaRPr lang="en-US" sz="1200" dirty="0"/>
          </a:p>
          <a:p>
            <a:r>
              <a:rPr lang="en-US" sz="1200" dirty="0" err="1" smtClean="0"/>
              <a:t>ExternalScanClockDriveLine</a:t>
            </a:r>
            <a:r>
              <a:rPr lang="en-US" sz="1200" dirty="0" smtClean="0"/>
              <a:t>  </a:t>
            </a:r>
            <a:r>
              <a:rPr lang="en-US" sz="1200" dirty="0" smtClean="0"/>
              <a:t>    = </a:t>
            </a:r>
            <a:r>
              <a:rPr lang="en-US" sz="1200" dirty="0" smtClean="0"/>
              <a:t>PFI12</a:t>
            </a:r>
          </a:p>
          <a:p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00600" y="4672026"/>
            <a:ext cx="388285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Slave Properties:</a:t>
            </a:r>
          </a:p>
          <a:p>
            <a:r>
              <a:rPr lang="en-US" sz="1200" dirty="0" err="1" smtClean="0"/>
              <a:t>TriggerType</a:t>
            </a:r>
            <a:r>
              <a:rPr lang="en-US" sz="1200" dirty="0" smtClean="0"/>
              <a:t>                                = </a:t>
            </a:r>
            <a:r>
              <a:rPr lang="en-US" sz="1200" dirty="0" err="1" smtClean="0"/>
              <a:t>HwDigital</a:t>
            </a:r>
            <a:endParaRPr lang="en-US" sz="1200" b="1" dirty="0" smtClean="0"/>
          </a:p>
          <a:p>
            <a:r>
              <a:rPr lang="en-US" sz="1200" dirty="0" err="1" smtClean="0"/>
              <a:t>HwDigitalTriggerSource</a:t>
            </a:r>
            <a:r>
              <a:rPr lang="en-US" sz="1200" dirty="0" smtClean="0"/>
              <a:t>           = </a:t>
            </a:r>
            <a:r>
              <a:rPr lang="en-US" sz="1200" dirty="0" smtClean="0"/>
              <a:t>PFI10</a:t>
            </a:r>
            <a:endParaRPr lang="en-US" sz="1200" dirty="0" smtClean="0"/>
          </a:p>
          <a:p>
            <a:r>
              <a:rPr lang="en-US" sz="1200" dirty="0" err="1" smtClean="0"/>
              <a:t>TriggerCondition</a:t>
            </a:r>
            <a:r>
              <a:rPr lang="en-US" sz="1200" dirty="0" smtClean="0"/>
              <a:t>                       = Negative Edge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 smtClean="0"/>
              <a:t>ClockSource</a:t>
            </a:r>
            <a:r>
              <a:rPr lang="en-US" sz="1200" dirty="0" smtClean="0"/>
              <a:t>                               = </a:t>
            </a:r>
            <a:r>
              <a:rPr lang="en-US" sz="1200" dirty="0" err="1" smtClean="0"/>
              <a:t>ExternalSampleAndScanCtrl</a:t>
            </a:r>
            <a:endParaRPr lang="en-US" sz="1200" dirty="0" smtClean="0"/>
          </a:p>
          <a:p>
            <a:r>
              <a:rPr lang="en-US" sz="1200" dirty="0" err="1" smtClean="0"/>
              <a:t>ExternalSampleClockSource</a:t>
            </a:r>
            <a:r>
              <a:rPr lang="en-US" sz="1200" dirty="0" smtClean="0"/>
              <a:t>   = PFI11</a:t>
            </a:r>
            <a:endParaRPr lang="en-US" sz="1200" dirty="0" smtClean="0"/>
          </a:p>
          <a:p>
            <a:r>
              <a:rPr lang="en-US" sz="1200" dirty="0" err="1" smtClean="0"/>
              <a:t>ExternalScanClockSource</a:t>
            </a:r>
            <a:r>
              <a:rPr lang="en-US" sz="1200" dirty="0" smtClean="0"/>
              <a:t>        = </a:t>
            </a:r>
            <a:r>
              <a:rPr lang="en-US" sz="1200" dirty="0" smtClean="0"/>
              <a:t>PFI12</a:t>
            </a:r>
            <a:endParaRPr lang="en-US" sz="1200" dirty="0" smtClean="0"/>
          </a:p>
          <a:p>
            <a:endParaRPr lang="en-US" sz="1200" b="1" dirty="0" smtClean="0"/>
          </a:p>
          <a:p>
            <a:endParaRPr lang="en-US" sz="1200" b="1" dirty="0"/>
          </a:p>
        </p:txBody>
      </p:sp>
      <p:cxnSp>
        <p:nvCxnSpPr>
          <p:cNvPr id="33" name="Elbow Connector 34"/>
          <p:cNvCxnSpPr>
            <a:stCxn id="39" idx="2"/>
            <a:endCxn id="40" idx="2"/>
          </p:cNvCxnSpPr>
          <p:nvPr/>
        </p:nvCxnSpPr>
        <p:spPr>
          <a:xfrm rot="10800000" flipH="1">
            <a:off x="3190860" y="2316150"/>
            <a:ext cx="1749444" cy="1588"/>
          </a:xfrm>
          <a:prstGeom prst="bentConnector5">
            <a:avLst>
              <a:gd name="adj1" fmla="val -13067"/>
              <a:gd name="adj2" fmla="val 48106879"/>
              <a:gd name="adj3" fmla="val 787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766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292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818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3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190860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40304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89748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36898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3" name="Elbow Connector 34"/>
          <p:cNvCxnSpPr>
            <a:stCxn id="44" idx="6"/>
            <a:endCxn id="39" idx="2"/>
          </p:cNvCxnSpPr>
          <p:nvPr/>
        </p:nvCxnSpPr>
        <p:spPr>
          <a:xfrm>
            <a:off x="2668566" y="2316150"/>
            <a:ext cx="522294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592366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22530" y="218597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Trig Out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7" name="Elbow Connector 34"/>
          <p:cNvCxnSpPr>
            <a:stCxn id="39" idx="2"/>
            <a:endCxn id="41" idx="2"/>
          </p:cNvCxnSpPr>
          <p:nvPr/>
        </p:nvCxnSpPr>
        <p:spPr>
          <a:xfrm rot="10800000" flipH="1">
            <a:off x="3190860" y="2316150"/>
            <a:ext cx="3498888" cy="1588"/>
          </a:xfrm>
          <a:prstGeom prst="bentConnector5">
            <a:avLst>
              <a:gd name="adj1" fmla="val -6534"/>
              <a:gd name="adj2" fmla="val 48106879"/>
              <a:gd name="adj3" fmla="val 911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86342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5786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2366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682890" y="376549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Out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206736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6180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05624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36898" y="376549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86342" y="376549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35786" y="376549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8" name="Elbow Connector 34"/>
          <p:cNvCxnSpPr>
            <a:stCxn id="50" idx="6"/>
            <a:endCxn id="52" idx="2"/>
          </p:cNvCxnSpPr>
          <p:nvPr/>
        </p:nvCxnSpPr>
        <p:spPr>
          <a:xfrm>
            <a:off x="2668566" y="3989394"/>
            <a:ext cx="53817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34"/>
          <p:cNvCxnSpPr>
            <a:stCxn id="52" idx="2"/>
            <a:endCxn id="53" idx="2"/>
          </p:cNvCxnSpPr>
          <p:nvPr/>
        </p:nvCxnSpPr>
        <p:spPr>
          <a:xfrm rot="10800000" flipH="1">
            <a:off x="3206736" y="3989394"/>
            <a:ext cx="1749444" cy="1588"/>
          </a:xfrm>
          <a:prstGeom prst="bentConnector5">
            <a:avLst>
              <a:gd name="adj1" fmla="val -8665"/>
              <a:gd name="adj2" fmla="val -33766194"/>
              <a:gd name="adj3" fmla="val 882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34"/>
          <p:cNvCxnSpPr>
            <a:stCxn id="52" idx="2"/>
            <a:endCxn id="54" idx="2"/>
          </p:cNvCxnSpPr>
          <p:nvPr/>
        </p:nvCxnSpPr>
        <p:spPr>
          <a:xfrm rot="10800000" flipH="1">
            <a:off x="3206736" y="3989394"/>
            <a:ext cx="3498888" cy="1588"/>
          </a:xfrm>
          <a:prstGeom prst="bentConnector5">
            <a:avLst>
              <a:gd name="adj1" fmla="val -4333"/>
              <a:gd name="adj2" fmla="val -33766194"/>
              <a:gd name="adj3" fmla="val 945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26244" y="3382962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Out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27729" y="33829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92366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190860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79347" y="33829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28791" y="33829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956180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21500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34"/>
          <p:cNvCxnSpPr>
            <a:stCxn id="63" idx="6"/>
            <a:endCxn id="64" idx="2"/>
          </p:cNvCxnSpPr>
          <p:nvPr/>
        </p:nvCxnSpPr>
        <p:spPr>
          <a:xfrm>
            <a:off x="2668566" y="3575052"/>
            <a:ext cx="522294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34"/>
          <p:cNvCxnSpPr>
            <a:stCxn id="64" idx="2"/>
            <a:endCxn id="68" idx="2"/>
          </p:cNvCxnSpPr>
          <p:nvPr/>
        </p:nvCxnSpPr>
        <p:spPr>
          <a:xfrm rot="10800000" flipH="1">
            <a:off x="3190860" y="3575052"/>
            <a:ext cx="1765320" cy="1588"/>
          </a:xfrm>
          <a:prstGeom prst="bentConnector5">
            <a:avLst>
              <a:gd name="adj1" fmla="val -20582"/>
              <a:gd name="adj2" fmla="val -49525456"/>
              <a:gd name="adj3" fmla="val 777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4"/>
          <p:cNvCxnSpPr>
            <a:stCxn id="68" idx="2"/>
            <a:endCxn id="69" idx="2"/>
          </p:cNvCxnSpPr>
          <p:nvPr/>
        </p:nvCxnSpPr>
        <p:spPr>
          <a:xfrm rot="10800000" flipH="1">
            <a:off x="4956180" y="3575052"/>
            <a:ext cx="1765320" cy="1588"/>
          </a:xfrm>
          <a:prstGeom prst="bentConnector5">
            <a:avLst>
              <a:gd name="adj1" fmla="val -21673"/>
              <a:gd name="adj2" fmla="val -49525456"/>
              <a:gd name="adj3" fmla="val 772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Elbow Connector 34"/>
          <p:cNvCxnSpPr>
            <a:stCxn id="29" idx="2"/>
            <a:endCxn id="30" idx="2"/>
          </p:cNvCxnSpPr>
          <p:nvPr/>
        </p:nvCxnSpPr>
        <p:spPr>
          <a:xfrm rot="10800000" flipH="1">
            <a:off x="3190860" y="2316150"/>
            <a:ext cx="1749444" cy="1588"/>
          </a:xfrm>
          <a:prstGeom prst="bentConnector5">
            <a:avLst>
              <a:gd name="adj1" fmla="val -13067"/>
              <a:gd name="adj2" fmla="val 48106879"/>
              <a:gd name="adj3" fmla="val 787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Digital Trigger</a:t>
            </a:r>
            <a:br>
              <a:rPr lang="en-US" dirty="0" smtClean="0"/>
            </a:br>
            <a:r>
              <a:rPr lang="en-US" sz="3100" dirty="0" smtClean="0"/>
              <a:t>DAQ is triggered by external TTL</a:t>
            </a:r>
            <a:endParaRPr lang="en-US" sz="31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718064"/>
            <a:ext cx="37055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Master Properties:</a:t>
            </a:r>
          </a:p>
          <a:p>
            <a:r>
              <a:rPr lang="en-US" sz="1200" dirty="0" err="1" smtClean="0"/>
              <a:t>TriggerType</a:t>
            </a:r>
            <a:r>
              <a:rPr lang="en-US" sz="1200" dirty="0" smtClean="0"/>
              <a:t>                              </a:t>
            </a:r>
            <a:r>
              <a:rPr lang="en-US" sz="1200" dirty="0" smtClean="0"/>
              <a:t>     </a:t>
            </a:r>
            <a:r>
              <a:rPr lang="en-US" sz="1200" dirty="0" smtClean="0"/>
              <a:t>= </a:t>
            </a:r>
            <a:r>
              <a:rPr lang="en-US" sz="1200" dirty="0" err="1" smtClean="0"/>
              <a:t>HwDigital</a:t>
            </a:r>
            <a:endParaRPr lang="en-US" sz="1200" dirty="0" smtClean="0"/>
          </a:p>
          <a:p>
            <a:r>
              <a:rPr lang="en-US" sz="1200" dirty="0" err="1" smtClean="0"/>
              <a:t>TriggerCondition</a:t>
            </a:r>
            <a:r>
              <a:rPr lang="en-US" sz="1200" dirty="0" smtClean="0"/>
              <a:t>                     </a:t>
            </a:r>
            <a:r>
              <a:rPr lang="en-US" sz="1200" dirty="0" smtClean="0"/>
              <a:t>     </a:t>
            </a:r>
            <a:r>
              <a:rPr lang="en-US" sz="1200" dirty="0" smtClean="0"/>
              <a:t>= Negative Edge</a:t>
            </a:r>
          </a:p>
          <a:p>
            <a:r>
              <a:rPr lang="en-US" sz="1200" dirty="0" smtClean="0"/>
              <a:t>                                                 </a:t>
            </a:r>
            <a:r>
              <a:rPr lang="en-US" sz="1200" dirty="0" smtClean="0"/>
              <a:t>    </a:t>
            </a:r>
            <a:r>
              <a:rPr lang="en-US" sz="1200" dirty="0" smtClean="0"/>
              <a:t>or Positive Edge</a:t>
            </a:r>
          </a:p>
          <a:p>
            <a:r>
              <a:rPr lang="en-US" sz="1200" dirty="0" err="1" smtClean="0"/>
              <a:t>HwDigitalTriggerSource</a:t>
            </a:r>
            <a:r>
              <a:rPr lang="en-US" sz="1200" dirty="0" smtClean="0"/>
              <a:t>         </a:t>
            </a:r>
            <a:r>
              <a:rPr lang="en-US" sz="1200" dirty="0" smtClean="0"/>
              <a:t>     </a:t>
            </a:r>
            <a:r>
              <a:rPr lang="en-US" sz="1200" dirty="0" smtClean="0"/>
              <a:t>= PFI0-9 </a:t>
            </a:r>
            <a:r>
              <a:rPr lang="en-US" sz="1200" dirty="0" smtClean="0"/>
              <a:t>(user selectable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ExternalTriggerDriveLine</a:t>
            </a:r>
            <a:r>
              <a:rPr lang="en-US" sz="1200" dirty="0" smtClean="0"/>
              <a:t>       </a:t>
            </a:r>
            <a:r>
              <a:rPr lang="en-US" sz="1200" dirty="0" smtClean="0"/>
              <a:t>     </a:t>
            </a:r>
            <a:r>
              <a:rPr lang="en-US" sz="1200" dirty="0" smtClean="0"/>
              <a:t>= PFI10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ClockSource</a:t>
            </a:r>
            <a:r>
              <a:rPr lang="en-US" sz="1200" dirty="0" smtClean="0"/>
              <a:t>                             </a:t>
            </a:r>
            <a:r>
              <a:rPr lang="en-US" sz="1200" dirty="0" smtClean="0"/>
              <a:t>     </a:t>
            </a:r>
            <a:r>
              <a:rPr lang="en-US" sz="1200" dirty="0" smtClean="0"/>
              <a:t>= (Internal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ExternalSampleClockDriveLine</a:t>
            </a:r>
            <a:r>
              <a:rPr lang="en-US" sz="1200" dirty="0" smtClean="0"/>
              <a:t> = </a:t>
            </a:r>
            <a:r>
              <a:rPr lang="en-US" sz="1200" dirty="0" smtClean="0"/>
              <a:t>PFI11</a:t>
            </a:r>
            <a:endParaRPr lang="en-US" sz="1200" dirty="0"/>
          </a:p>
          <a:p>
            <a:r>
              <a:rPr lang="en-US" sz="1200" dirty="0" err="1" smtClean="0"/>
              <a:t>ExternalScanClockDriveLine</a:t>
            </a:r>
            <a:r>
              <a:rPr lang="en-US" sz="1200" dirty="0" smtClean="0"/>
              <a:t>  </a:t>
            </a:r>
            <a:r>
              <a:rPr lang="en-US" sz="1200" dirty="0" smtClean="0"/>
              <a:t>    = </a:t>
            </a:r>
            <a:r>
              <a:rPr lang="en-US" sz="1200" dirty="0" smtClean="0"/>
              <a:t>PFI12</a:t>
            </a:r>
          </a:p>
          <a:p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00600" y="4718064"/>
            <a:ext cx="414501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Slave Properties:</a:t>
            </a:r>
          </a:p>
          <a:p>
            <a:r>
              <a:rPr lang="en-US" sz="1200" dirty="0" err="1" smtClean="0"/>
              <a:t>TriggerType</a:t>
            </a:r>
            <a:r>
              <a:rPr lang="en-US" sz="1200" dirty="0" smtClean="0"/>
              <a:t>                                = </a:t>
            </a:r>
            <a:r>
              <a:rPr lang="en-US" sz="1200" dirty="0" err="1" smtClean="0"/>
              <a:t>HwDigital</a:t>
            </a:r>
            <a:endParaRPr lang="en-US" sz="1200" b="1" dirty="0" smtClean="0"/>
          </a:p>
          <a:p>
            <a:r>
              <a:rPr lang="en-US" sz="1200" dirty="0" err="1" smtClean="0"/>
              <a:t>HwDigitalTriggerSource</a:t>
            </a:r>
            <a:r>
              <a:rPr lang="en-US" sz="1200" dirty="0" smtClean="0"/>
              <a:t>           = </a:t>
            </a:r>
            <a:r>
              <a:rPr lang="en-US" sz="1200" dirty="0" smtClean="0"/>
              <a:t>PFI10</a:t>
            </a:r>
            <a:endParaRPr lang="en-US" sz="1200" dirty="0" smtClean="0"/>
          </a:p>
          <a:p>
            <a:r>
              <a:rPr lang="en-US" sz="1200" dirty="0" err="1" smtClean="0"/>
              <a:t>TriggerCondition</a:t>
            </a:r>
            <a:r>
              <a:rPr lang="en-US" sz="1200" dirty="0" smtClean="0"/>
              <a:t>                       = Negative Edge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 smtClean="0"/>
              <a:t>ClockSource</a:t>
            </a:r>
            <a:r>
              <a:rPr lang="en-US" sz="1200" dirty="0" smtClean="0"/>
              <a:t>                               = </a:t>
            </a:r>
            <a:r>
              <a:rPr lang="en-US" sz="1200" dirty="0" err="1" smtClean="0"/>
              <a:t>ExternalSampleAndScanCtrl</a:t>
            </a:r>
            <a:endParaRPr lang="en-US" sz="1200" dirty="0" smtClean="0"/>
          </a:p>
          <a:p>
            <a:r>
              <a:rPr lang="en-US" sz="1200" dirty="0" err="1" smtClean="0"/>
              <a:t>ExternalSampleClockSource</a:t>
            </a:r>
            <a:r>
              <a:rPr lang="en-US" sz="1200" dirty="0" smtClean="0"/>
              <a:t>   = </a:t>
            </a:r>
            <a:r>
              <a:rPr lang="en-US" sz="1200" dirty="0" smtClean="0"/>
              <a:t>PFI11</a:t>
            </a:r>
            <a:endParaRPr lang="en-US" sz="1200" dirty="0" smtClean="0"/>
          </a:p>
          <a:p>
            <a:r>
              <a:rPr lang="en-US" sz="1200" dirty="0" err="1" smtClean="0"/>
              <a:t>ExternalScanClockSource</a:t>
            </a:r>
            <a:r>
              <a:rPr lang="en-US" sz="1200" dirty="0" smtClean="0"/>
              <a:t>        = </a:t>
            </a:r>
            <a:r>
              <a:rPr lang="en-US" sz="1200" dirty="0" smtClean="0"/>
              <a:t>PFI12</a:t>
            </a:r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1441416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endCxn id="13" idx="2"/>
          </p:cNvCxnSpPr>
          <p:nvPr/>
        </p:nvCxnSpPr>
        <p:spPr>
          <a:xfrm flipV="1">
            <a:off x="244428" y="2316150"/>
            <a:ext cx="1196988" cy="79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190860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40304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89748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36898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66" name="Elbow Connector 34"/>
          <p:cNvCxnSpPr>
            <a:stCxn id="72" idx="6"/>
            <a:endCxn id="29" idx="2"/>
          </p:cNvCxnSpPr>
          <p:nvPr/>
        </p:nvCxnSpPr>
        <p:spPr>
          <a:xfrm>
            <a:off x="2668566" y="2316150"/>
            <a:ext cx="522294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8390" y="1863708"/>
            <a:ext cx="69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</a:t>
            </a:r>
          </a:p>
          <a:p>
            <a:r>
              <a:rPr lang="en-US" sz="1200" dirty="0" smtClean="0"/>
              <a:t>Trigger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2592366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022530" y="218597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Trig Out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87454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PFI0-9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7" name="Elbow Connector 34"/>
          <p:cNvCxnSpPr>
            <a:stCxn id="29" idx="2"/>
            <a:endCxn id="31" idx="2"/>
          </p:cNvCxnSpPr>
          <p:nvPr/>
        </p:nvCxnSpPr>
        <p:spPr>
          <a:xfrm rot="10800000" flipH="1">
            <a:off x="3190860" y="2316150"/>
            <a:ext cx="3498888" cy="1588"/>
          </a:xfrm>
          <a:prstGeom prst="bentConnector5">
            <a:avLst>
              <a:gd name="adj1" fmla="val -6534"/>
              <a:gd name="adj2" fmla="val 48106879"/>
              <a:gd name="adj3" fmla="val 911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86342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35786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592366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682890" y="376549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Out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6736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956180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705624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236898" y="376549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86342" y="376549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35786" y="376549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26" name="Elbow Connector 34"/>
          <p:cNvCxnSpPr>
            <a:stCxn id="118" idx="6"/>
            <a:endCxn id="120" idx="2"/>
          </p:cNvCxnSpPr>
          <p:nvPr/>
        </p:nvCxnSpPr>
        <p:spPr>
          <a:xfrm>
            <a:off x="2668566" y="3989394"/>
            <a:ext cx="53817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4"/>
          <p:cNvCxnSpPr>
            <a:stCxn id="120" idx="2"/>
            <a:endCxn id="121" idx="2"/>
          </p:cNvCxnSpPr>
          <p:nvPr/>
        </p:nvCxnSpPr>
        <p:spPr>
          <a:xfrm rot="10800000" flipH="1">
            <a:off x="3206736" y="3989394"/>
            <a:ext cx="1749444" cy="1588"/>
          </a:xfrm>
          <a:prstGeom prst="bentConnector5">
            <a:avLst>
              <a:gd name="adj1" fmla="val -8665"/>
              <a:gd name="adj2" fmla="val -33766194"/>
              <a:gd name="adj3" fmla="val 882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34"/>
          <p:cNvCxnSpPr>
            <a:stCxn id="120" idx="2"/>
            <a:endCxn id="122" idx="2"/>
          </p:cNvCxnSpPr>
          <p:nvPr/>
        </p:nvCxnSpPr>
        <p:spPr>
          <a:xfrm rot="10800000" flipH="1">
            <a:off x="3206736" y="3989394"/>
            <a:ext cx="3498888" cy="1588"/>
          </a:xfrm>
          <a:prstGeom prst="bentConnector5">
            <a:avLst>
              <a:gd name="adj1" fmla="val -4333"/>
              <a:gd name="adj2" fmla="val -33766194"/>
              <a:gd name="adj3" fmla="val 945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6244" y="3382962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Out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7729" y="33829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592366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90860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979347" y="33829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28791" y="33829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56180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21500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34"/>
          <p:cNvCxnSpPr>
            <a:stCxn id="38" idx="6"/>
            <a:endCxn id="39" idx="2"/>
          </p:cNvCxnSpPr>
          <p:nvPr/>
        </p:nvCxnSpPr>
        <p:spPr>
          <a:xfrm>
            <a:off x="2668566" y="3575052"/>
            <a:ext cx="522294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4"/>
          <p:cNvCxnSpPr>
            <a:stCxn id="39" idx="2"/>
            <a:endCxn id="42" idx="2"/>
          </p:cNvCxnSpPr>
          <p:nvPr/>
        </p:nvCxnSpPr>
        <p:spPr>
          <a:xfrm rot="10800000" flipH="1">
            <a:off x="3190860" y="3575052"/>
            <a:ext cx="1765320" cy="1588"/>
          </a:xfrm>
          <a:prstGeom prst="bentConnector5">
            <a:avLst>
              <a:gd name="adj1" fmla="val -20582"/>
              <a:gd name="adj2" fmla="val -49525456"/>
              <a:gd name="adj3" fmla="val 777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34"/>
          <p:cNvCxnSpPr>
            <a:stCxn id="42" idx="2"/>
            <a:endCxn id="43" idx="2"/>
          </p:cNvCxnSpPr>
          <p:nvPr/>
        </p:nvCxnSpPr>
        <p:spPr>
          <a:xfrm rot="10800000" flipH="1">
            <a:off x="4956180" y="3575052"/>
            <a:ext cx="1765320" cy="1588"/>
          </a:xfrm>
          <a:prstGeom prst="bentConnector5">
            <a:avLst>
              <a:gd name="adj1" fmla="val -21673"/>
              <a:gd name="adj2" fmla="val -49525456"/>
              <a:gd name="adj3" fmla="val 772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2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Analog Channel Trigger</a:t>
            </a:r>
            <a:br>
              <a:rPr lang="en-US" dirty="0" smtClean="0"/>
            </a:br>
            <a:r>
              <a:rPr lang="en-US" sz="3100" dirty="0" smtClean="0"/>
              <a:t>DAQ is triggered by first input channel</a:t>
            </a:r>
            <a:br>
              <a:rPr lang="en-US" sz="3100" dirty="0" smtClean="0"/>
            </a:br>
            <a:r>
              <a:rPr lang="en-US" sz="3100" dirty="0" smtClean="0"/>
              <a:t>(not available on </a:t>
            </a:r>
            <a:r>
              <a:rPr lang="en-US" sz="3100" smtClean="0"/>
              <a:t>NI </a:t>
            </a:r>
            <a:r>
              <a:rPr lang="en-US" sz="3100" smtClean="0"/>
              <a:t>USB-6225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8" name="Rectangle 7"/>
          <p:cNvSpPr/>
          <p:nvPr/>
        </p:nvSpPr>
        <p:spPr>
          <a:xfrm>
            <a:off x="1143000" y="4625988"/>
            <a:ext cx="340150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Master Properties:</a:t>
            </a:r>
          </a:p>
          <a:p>
            <a:r>
              <a:rPr lang="en-US" sz="1200" dirty="0" err="1" smtClean="0"/>
              <a:t>TriggerType</a:t>
            </a:r>
            <a:r>
              <a:rPr lang="en-US" sz="1200" dirty="0" smtClean="0"/>
              <a:t>                            </a:t>
            </a:r>
            <a:r>
              <a:rPr lang="en-US" sz="1200" dirty="0" smtClean="0"/>
              <a:t>       </a:t>
            </a:r>
            <a:r>
              <a:rPr lang="en-US" sz="1200" dirty="0" smtClean="0"/>
              <a:t>= </a:t>
            </a:r>
            <a:r>
              <a:rPr lang="en-US" sz="1200" dirty="0" err="1" smtClean="0"/>
              <a:t>HwAnalogChannel</a:t>
            </a:r>
            <a:endParaRPr lang="en-US" sz="1200" dirty="0" smtClean="0"/>
          </a:p>
          <a:p>
            <a:r>
              <a:rPr lang="en-US" sz="1200" dirty="0" err="1" smtClean="0"/>
              <a:t>TriggerCondition</a:t>
            </a:r>
            <a:r>
              <a:rPr lang="en-US" sz="1200" dirty="0" smtClean="0"/>
              <a:t>          	</a:t>
            </a:r>
            <a:r>
              <a:rPr lang="en-US" sz="1200" dirty="0" smtClean="0"/>
              <a:t>   = </a:t>
            </a:r>
            <a:r>
              <a:rPr lang="en-US" sz="1200" dirty="0" err="1" smtClean="0"/>
              <a:t>AboveHighLevel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                          </a:t>
            </a:r>
            <a:r>
              <a:rPr lang="en-US" sz="1200" dirty="0" smtClean="0"/>
              <a:t>     </a:t>
            </a:r>
            <a:r>
              <a:rPr lang="en-US" sz="1200" dirty="0" smtClean="0"/>
              <a:t>or </a:t>
            </a:r>
            <a:r>
              <a:rPr lang="en-US" sz="1200" dirty="0" err="1" smtClean="0"/>
              <a:t>BelowLowLevel</a:t>
            </a:r>
            <a:endParaRPr lang="en-US" sz="1200" dirty="0" smtClean="0"/>
          </a:p>
          <a:p>
            <a:r>
              <a:rPr lang="en-US" sz="1200" dirty="0" err="1" smtClean="0"/>
              <a:t>TriggerConditionValue</a:t>
            </a:r>
            <a:r>
              <a:rPr lang="en-US" sz="1200" dirty="0" smtClean="0"/>
              <a:t>            </a:t>
            </a:r>
            <a:r>
              <a:rPr lang="en-US" sz="1200" dirty="0" smtClean="0"/>
              <a:t>    </a:t>
            </a:r>
            <a:r>
              <a:rPr lang="en-US" sz="1200" dirty="0" smtClean="0"/>
              <a:t>= Trig Volts</a:t>
            </a:r>
          </a:p>
          <a:p>
            <a:r>
              <a:rPr lang="en-US" sz="1200" dirty="0" err="1" smtClean="0"/>
              <a:t>ExternalTriggerDriveLine</a:t>
            </a:r>
            <a:r>
              <a:rPr lang="en-US" sz="1200" dirty="0" smtClean="0"/>
              <a:t>        </a:t>
            </a:r>
            <a:r>
              <a:rPr lang="en-US" sz="1200" dirty="0" smtClean="0"/>
              <a:t>    </a:t>
            </a:r>
            <a:r>
              <a:rPr lang="en-US" sz="1200" dirty="0" smtClean="0"/>
              <a:t>= PFI10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ClockSource</a:t>
            </a:r>
            <a:r>
              <a:rPr lang="en-US" sz="1200" dirty="0" smtClean="0"/>
              <a:t>                              </a:t>
            </a:r>
            <a:r>
              <a:rPr lang="en-US" sz="1200" dirty="0" smtClean="0"/>
              <a:t>    = </a:t>
            </a:r>
            <a:r>
              <a:rPr lang="en-US" sz="1200" dirty="0" smtClean="0"/>
              <a:t>(Internal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ExternalSampleClockDriveLine</a:t>
            </a:r>
            <a:r>
              <a:rPr lang="en-US" sz="1200" dirty="0" smtClean="0"/>
              <a:t> = </a:t>
            </a:r>
            <a:r>
              <a:rPr lang="en-US" sz="1200" dirty="0" smtClean="0"/>
              <a:t>PFI11</a:t>
            </a:r>
            <a:endParaRPr lang="en-US" sz="1200" dirty="0"/>
          </a:p>
          <a:p>
            <a:r>
              <a:rPr lang="en-US" sz="1200" dirty="0" err="1" smtClean="0"/>
              <a:t>ExternalScanClockDriveLine</a:t>
            </a:r>
            <a:r>
              <a:rPr lang="en-US" sz="1200" dirty="0" smtClean="0"/>
              <a:t>  </a:t>
            </a:r>
            <a:r>
              <a:rPr lang="en-US" sz="1200" dirty="0" smtClean="0"/>
              <a:t>    = </a:t>
            </a:r>
            <a:r>
              <a:rPr lang="en-US" sz="1200" dirty="0" smtClean="0"/>
              <a:t>PFI12</a:t>
            </a:r>
          </a:p>
          <a:p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00600" y="4625988"/>
            <a:ext cx="388285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Slave Properties:</a:t>
            </a:r>
          </a:p>
          <a:p>
            <a:r>
              <a:rPr lang="en-US" sz="1200" dirty="0" err="1" smtClean="0"/>
              <a:t>TriggerType</a:t>
            </a:r>
            <a:r>
              <a:rPr lang="en-US" sz="1200" dirty="0" smtClean="0"/>
              <a:t>                                = </a:t>
            </a:r>
            <a:r>
              <a:rPr lang="en-US" sz="1200" dirty="0" err="1" smtClean="0"/>
              <a:t>HwDigital</a:t>
            </a:r>
            <a:endParaRPr lang="en-US" sz="1200" b="1" dirty="0" smtClean="0"/>
          </a:p>
          <a:p>
            <a:r>
              <a:rPr lang="en-US" sz="1200" dirty="0" err="1" smtClean="0"/>
              <a:t>HwDigitalTriggerSource</a:t>
            </a:r>
            <a:r>
              <a:rPr lang="en-US" sz="1200" dirty="0" smtClean="0"/>
              <a:t>           = </a:t>
            </a:r>
            <a:r>
              <a:rPr lang="en-US" sz="1200" dirty="0" smtClean="0"/>
              <a:t>PFI10</a:t>
            </a:r>
            <a:endParaRPr lang="en-US" sz="1200" dirty="0" smtClean="0"/>
          </a:p>
          <a:p>
            <a:r>
              <a:rPr lang="en-US" sz="1200" dirty="0" err="1" smtClean="0"/>
              <a:t>TriggerCondition</a:t>
            </a:r>
            <a:r>
              <a:rPr lang="en-US" sz="1200" dirty="0" smtClean="0"/>
              <a:t>                       = Negative Edge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ClockSource</a:t>
            </a:r>
            <a:r>
              <a:rPr lang="en-US" sz="1200" dirty="0" smtClean="0"/>
              <a:t>                               = </a:t>
            </a:r>
            <a:r>
              <a:rPr lang="en-US" sz="1200" dirty="0" err="1" smtClean="0"/>
              <a:t>ExternalSampleAndScanCtrl</a:t>
            </a:r>
            <a:endParaRPr lang="en-US" sz="1200" dirty="0" smtClean="0"/>
          </a:p>
          <a:p>
            <a:r>
              <a:rPr lang="en-US" sz="1200" dirty="0" err="1" smtClean="0"/>
              <a:t>ExternalSampleClockSource</a:t>
            </a:r>
            <a:r>
              <a:rPr lang="en-US" sz="1200" dirty="0" smtClean="0"/>
              <a:t>   = </a:t>
            </a:r>
            <a:r>
              <a:rPr lang="en-US" sz="1200" dirty="0" smtClean="0"/>
              <a:t>PFI11</a:t>
            </a:r>
            <a:endParaRPr lang="en-US" sz="1200" dirty="0" smtClean="0"/>
          </a:p>
          <a:p>
            <a:r>
              <a:rPr lang="en-US" sz="1200" dirty="0" err="1" smtClean="0"/>
              <a:t>ExternalScanClockSource</a:t>
            </a:r>
            <a:r>
              <a:rPr lang="en-US" sz="1200" dirty="0" smtClean="0"/>
              <a:t>        = </a:t>
            </a:r>
            <a:r>
              <a:rPr lang="en-US" sz="1200" dirty="0" smtClean="0"/>
              <a:t>PFI12</a:t>
            </a:r>
            <a:endParaRPr lang="en-US" sz="1200" b="1" dirty="0" smtClean="0"/>
          </a:p>
          <a:p>
            <a:endParaRPr lang="en-US" sz="1200" b="1" dirty="0"/>
          </a:p>
        </p:txBody>
      </p:sp>
      <p:cxnSp>
        <p:nvCxnSpPr>
          <p:cNvPr id="33" name="Elbow Connector 34"/>
          <p:cNvCxnSpPr>
            <a:stCxn id="39" idx="2"/>
            <a:endCxn id="40" idx="2"/>
          </p:cNvCxnSpPr>
          <p:nvPr/>
        </p:nvCxnSpPr>
        <p:spPr>
          <a:xfrm rot="10800000" flipH="1">
            <a:off x="3190860" y="2316150"/>
            <a:ext cx="1749444" cy="1588"/>
          </a:xfrm>
          <a:prstGeom prst="bentConnector5">
            <a:avLst>
              <a:gd name="adj1" fmla="val -13067"/>
              <a:gd name="adj2" fmla="val 48106879"/>
              <a:gd name="adj3" fmla="val 787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766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292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81800" y="1993896"/>
            <a:ext cx="1066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3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190860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40304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89748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36898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3" name="Elbow Connector 34"/>
          <p:cNvCxnSpPr>
            <a:stCxn id="44" idx="6"/>
            <a:endCxn id="39" idx="2"/>
          </p:cNvCxnSpPr>
          <p:nvPr/>
        </p:nvCxnSpPr>
        <p:spPr>
          <a:xfrm>
            <a:off x="2668566" y="2316150"/>
            <a:ext cx="522294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592366" y="22780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22530" y="218597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Trig Out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7" name="Elbow Connector 34"/>
          <p:cNvCxnSpPr>
            <a:stCxn id="39" idx="2"/>
            <a:endCxn id="41" idx="2"/>
          </p:cNvCxnSpPr>
          <p:nvPr/>
        </p:nvCxnSpPr>
        <p:spPr>
          <a:xfrm rot="10800000" flipH="1">
            <a:off x="3190860" y="2316150"/>
            <a:ext cx="3498888" cy="1588"/>
          </a:xfrm>
          <a:prstGeom prst="bentConnector5">
            <a:avLst>
              <a:gd name="adj1" fmla="val -6534"/>
              <a:gd name="adj2" fmla="val 48106879"/>
              <a:gd name="adj3" fmla="val 911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86342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5786" y="213993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PFI10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Trig 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2366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682890" y="376549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Out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206736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6180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05624" y="395129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36898" y="376549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86342" y="376549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35786" y="376549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PFI12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Scan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8" name="Elbow Connector 34"/>
          <p:cNvCxnSpPr>
            <a:stCxn id="50" idx="6"/>
            <a:endCxn id="52" idx="2"/>
          </p:cNvCxnSpPr>
          <p:nvPr/>
        </p:nvCxnSpPr>
        <p:spPr>
          <a:xfrm>
            <a:off x="2668566" y="3989394"/>
            <a:ext cx="53817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34"/>
          <p:cNvCxnSpPr>
            <a:stCxn id="52" idx="2"/>
            <a:endCxn id="53" idx="2"/>
          </p:cNvCxnSpPr>
          <p:nvPr/>
        </p:nvCxnSpPr>
        <p:spPr>
          <a:xfrm rot="10800000" flipH="1">
            <a:off x="3206736" y="3989394"/>
            <a:ext cx="1749444" cy="1588"/>
          </a:xfrm>
          <a:prstGeom prst="bentConnector5">
            <a:avLst>
              <a:gd name="adj1" fmla="val -8665"/>
              <a:gd name="adj2" fmla="val -33766194"/>
              <a:gd name="adj3" fmla="val 882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34"/>
          <p:cNvCxnSpPr>
            <a:stCxn id="52" idx="2"/>
            <a:endCxn id="54" idx="2"/>
          </p:cNvCxnSpPr>
          <p:nvPr/>
        </p:nvCxnSpPr>
        <p:spPr>
          <a:xfrm rot="10800000" flipH="1">
            <a:off x="3206736" y="3989394"/>
            <a:ext cx="3498888" cy="1588"/>
          </a:xfrm>
          <a:prstGeom prst="bentConnector5">
            <a:avLst>
              <a:gd name="adj1" fmla="val -4333"/>
              <a:gd name="adj2" fmla="val -33766194"/>
              <a:gd name="adj3" fmla="val 945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26244" y="3382962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Out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27729" y="33829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92366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190860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79347" y="33829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28791" y="33829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PFI11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Sample Clock </a:t>
            </a:r>
            <a:r>
              <a:rPr lang="en-US" sz="1000" b="1" dirty="0" smtClean="0">
                <a:solidFill>
                  <a:schemeClr val="bg1"/>
                </a:solidFill>
              </a:rPr>
              <a:t>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956180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21500" y="3536952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34"/>
          <p:cNvCxnSpPr>
            <a:stCxn id="63" idx="6"/>
            <a:endCxn id="64" idx="2"/>
          </p:cNvCxnSpPr>
          <p:nvPr/>
        </p:nvCxnSpPr>
        <p:spPr>
          <a:xfrm>
            <a:off x="2668566" y="3575052"/>
            <a:ext cx="522294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34"/>
          <p:cNvCxnSpPr>
            <a:stCxn id="64" idx="2"/>
            <a:endCxn id="68" idx="2"/>
          </p:cNvCxnSpPr>
          <p:nvPr/>
        </p:nvCxnSpPr>
        <p:spPr>
          <a:xfrm rot="10800000" flipH="1">
            <a:off x="3190860" y="3575052"/>
            <a:ext cx="1765320" cy="1588"/>
          </a:xfrm>
          <a:prstGeom prst="bentConnector5">
            <a:avLst>
              <a:gd name="adj1" fmla="val -20582"/>
              <a:gd name="adj2" fmla="val -49525456"/>
              <a:gd name="adj3" fmla="val 777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4"/>
          <p:cNvCxnSpPr>
            <a:stCxn id="68" idx="2"/>
            <a:endCxn id="69" idx="2"/>
          </p:cNvCxnSpPr>
          <p:nvPr/>
        </p:nvCxnSpPr>
        <p:spPr>
          <a:xfrm rot="10800000" flipH="1">
            <a:off x="4956180" y="3575052"/>
            <a:ext cx="1765320" cy="1588"/>
          </a:xfrm>
          <a:prstGeom prst="bentConnector5">
            <a:avLst>
              <a:gd name="adj1" fmla="val -21673"/>
              <a:gd name="adj2" fmla="val -49525456"/>
              <a:gd name="adj3" fmla="val 772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400</Words>
  <Application>Microsoft Office PowerPoint</Application>
  <PresentationFormat>On-screen Show (4:3)</PresentationFormat>
  <Paragraphs>165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BigMeasure Trigger Configurations</vt:lpstr>
      <vt:lpstr>Purpose</vt:lpstr>
      <vt:lpstr>Important Points</vt:lpstr>
      <vt:lpstr>Immediate Trigger DAQ is triggered when GO button of BigMeasure pressed</vt:lpstr>
      <vt:lpstr>External Digital Trigger DAQ is triggered by external TTL</vt:lpstr>
      <vt:lpstr>Analog Channel Trigger DAQ is triggered by first input channel (not available on NI USB-6225)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BigMeasure Trigger Configurations</dc:title>
  <dc:creator>Kevin</dc:creator>
  <cp:lastModifiedBy>kfine</cp:lastModifiedBy>
  <cp:revision>45</cp:revision>
  <dcterms:created xsi:type="dcterms:W3CDTF">2009-11-27T17:47:04Z</dcterms:created>
  <dcterms:modified xsi:type="dcterms:W3CDTF">2009-12-03T17:37:06Z</dcterms:modified>
</cp:coreProperties>
</file>