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CJxRgEwlHHyPC1OSpkn7NbHlw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4B7CC2-980D-4964-97A7-6E0C83A57B16}">
  <a:tblStyle styleId="{CD4B7CC2-980D-4964-97A7-6E0C83A57B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92de4b54_0_1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6b92de4b54_0_1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State some conclusions here. One of your conclusions must be your determination of which algorithm works best in the Hold-Out data.  You must have at least 6 conclusions.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6b92de4b54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94d7cb0e_1_4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b94d7cb0e_1_4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94d7cb0e_1_1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b94d7cb0e_1_1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Fill in the detection and false alarm rates you get for each method.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Fill in the value you used for K in KNN, your parameters for random forest, and the kernel you used for SVM.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For a 5% bonus, add another column and include AUC (area under the curve) values for each method.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Fill in the detection and false alarm rates you get for each method.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Fill in the value you used for K in KNN, your parameters for random forest, and the kernel you used for SVM.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For an additional 5% bonus, add another column and include AUC (area under the curve) values for each method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For an additional 5% bonus, add another slide with ROC curves for all methods.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State some conclusions here. One of your conclusions must be your determination of which algorithm works best in the Hold-Out data.  You must have at least 6 conclusions.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94d7cb0e_1_24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6b94d7cb0e_1_24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State some conclusions here. One of your conclusions must be your determination of which algorithm works best in the Hold-Out data.  You must have at least 6 conclusions.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6b94d7cb0e_1_24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Disaster Relief Project</a:t>
            </a:r>
            <a:br>
              <a:rPr b="0" i="0" lang="en-US" sz="1656" u="none" cap="none" strike="noStrike"/>
            </a:br>
            <a:r>
              <a:rPr b="0" i="0" lang="en-US" sz="55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Detecting Blue Tarps</a:t>
            </a:r>
            <a:br>
              <a:rPr b="0" i="0" lang="en-US" sz="1656" u="none" cap="none" strike="noStrike"/>
            </a:br>
            <a:r>
              <a:rPr b="0" i="0" lang="en-US" sz="55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  <a:endParaRPr b="0" i="0" sz="552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1523880" y="4303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   Kevin Finity, kf2tg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      2019-11-21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COURSE NAME AND NUMBER    SYS 6018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b92de4b54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Conclusions: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6b92de4b54_0_1"/>
          <p:cNvSpPr txBox="1"/>
          <p:nvPr/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QDA confusion matrix: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Reference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   Blue Tarp Not Blue Tarp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Blue Tarp         14363         67164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Not Blue Tarp       117       1922533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confusion matrix: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Reference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   Blue Tarp Not Blue Tarp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Blue Tarp         14338         49031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Not Blue Tarp       142       1940666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6b92de4b54_0_1"/>
          <p:cNvSpPr/>
          <p:nvPr/>
        </p:nvSpPr>
        <p:spPr>
          <a:xfrm>
            <a:off x="91440" y="69120"/>
            <a:ext cx="4529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257400" y="682560"/>
            <a:ext cx="11095920" cy="570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used: 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tested a series of classification algorithms: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K-Nearest Neighbors (KNN), from the “class” package.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 Discriminant Analysis and Quadratic Discriminant Analysis (LDA, QDA), from the “MASS” package.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Regression (glm).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Forest, from the “randomForest” package.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Vector Machines (SVM) from the “e1071” package.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processed the hold out data in “holdout.R”: we used “read.fwf” to load the fixed-width format raw files into a dataframe, then extracted the useful fields and saved them to a CSV.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96129" y="69125"/>
            <a:ext cx="8458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/>
        </p:nvSpPr>
        <p:spPr>
          <a:xfrm>
            <a:off x="257400" y="675325"/>
            <a:ext cx="110958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Pre-processing: the data itself was not altered, but we discarded the categorial “Class” response variable in favor of a binary “Is it a blue tarp” response variable.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Feature engineering: we added two interaction features: “br” or “Blue / Red” and “bg” for “Blue / Green”, to show the relative proportion of blue in each pixel (ie, how blue it is). These features were more helpful with some algorithms than others.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96128" y="69125"/>
            <a:ext cx="7472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250" y="3407575"/>
            <a:ext cx="4650925" cy="31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288275" y="3603550"/>
            <a:ext cx="6198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6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Optimization: several algorithms required parameter optimization: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6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- We ran 10x cross-validation for each value of k from 1:10, and selected k=7 as having the highest detect rate for the initial data set.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94d7cb0e_1_4"/>
          <p:cNvSpPr txBox="1"/>
          <p:nvPr/>
        </p:nvSpPr>
        <p:spPr>
          <a:xfrm>
            <a:off x="257400" y="675325"/>
            <a:ext cx="7526400" cy="5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- optimizing "ntree" and "mtry"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Since randomForest was much slower to train than the other algorithms, we searched for the optimal parameters using the full initial data set (without cross-validation), then ran 10x CV with the resulting parameters.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ntree: We chose an ntree value of 87, since the test error plot showed a local minimum near that value.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mtry: We chose an mtry value of 2, since that had the lowest out-of-bag error when we ran "tuneRF" on all 5 features.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6b94d7cb0e_1_4"/>
          <p:cNvSpPr/>
          <p:nvPr/>
        </p:nvSpPr>
        <p:spPr>
          <a:xfrm>
            <a:off x="96128" y="69125"/>
            <a:ext cx="7472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6b94d7cb0e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802" y="675325"/>
            <a:ext cx="4311750" cy="29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6b94d7cb0e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6200" y="3762949"/>
            <a:ext cx="4103399" cy="279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94d7cb0e_1_13"/>
          <p:cNvSpPr txBox="1"/>
          <p:nvPr/>
        </p:nvSpPr>
        <p:spPr>
          <a:xfrm>
            <a:off x="257400" y="675325"/>
            <a:ext cx="116103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 - optimizing kernel selection and parameters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kernel (linear, polynomial, radial), we tuned the "cost" (and "gamma" for radial) parameters using 10x cross-validation using the "tune" function.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selected the kernel and parameters with the lowest CV error rate: radial kernel, cost=10, gamma=4. CV error: 0.00262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6b94d7cb0e_1_13"/>
          <p:cNvSpPr/>
          <p:nvPr/>
        </p:nvSpPr>
        <p:spPr>
          <a:xfrm>
            <a:off x="96128" y="69125"/>
            <a:ext cx="7472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6b94d7cb0e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9" y="4089125"/>
            <a:ext cx="4067371" cy="27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6b94d7cb0e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488" y="4089125"/>
            <a:ext cx="4067400" cy="276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6b94d7cb0e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0013" y="4049725"/>
            <a:ext cx="3755411" cy="27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Metrics, 10x Cross-Validation: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432350" y="5971675"/>
            <a:ext cx="11571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 parameters: ntree=87, mtry=2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SVM parameters: cost=10, gamma=4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96120" y="69120"/>
            <a:ext cx="45198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4"/>
          <p:cNvGraphicFramePr/>
          <p:nvPr/>
        </p:nvGraphicFramePr>
        <p:xfrm>
          <a:off x="432360" y="1456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{CD4B7CC2-980D-4964-97A7-6E0C83A57B16}</a:tableStyleId>
              </a:tblPr>
              <a:tblGrid>
                <a:gridCol w="5322600"/>
                <a:gridCol w="2689200"/>
                <a:gridCol w="3402350"/>
              </a:tblGrid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Method: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Detect Rate: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Alarm Rate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 (</a:t>
                      </a:r>
                      <a:r>
                        <a:rPr b="0" i="1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 </a:t>
                      </a:r>
                      <a:r>
                        <a:rPr b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7 ) (3 features)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0.977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0.00153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LDA 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0.841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0.000816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QDA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0.970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0.00268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0.904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0.00162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(3 feat.)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0.950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0.00134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 (radial)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0.978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0.000898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Metrics, Hold-Out Data: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5"/>
          <p:cNvGraphicFramePr/>
          <p:nvPr/>
        </p:nvGraphicFramePr>
        <p:xfrm>
          <a:off x="432360" y="1456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{CD4B7CC2-980D-4964-97A7-6E0C83A57B16}</a:tableStyleId>
              </a:tblPr>
              <a:tblGrid>
                <a:gridCol w="5322600"/>
                <a:gridCol w="2689200"/>
                <a:gridCol w="3402350"/>
              </a:tblGrid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Method: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Detect Rate: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Alarm Rate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 (</a:t>
                      </a:r>
                      <a:r>
                        <a:rPr b="0" i="1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 </a:t>
                      </a: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7 ) (3 features)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0.830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0.00651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LDA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0.983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0.0172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QDA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0.992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0.0338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0.990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0.0246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(3 feat.)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0.790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0.00528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 (linear)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0.990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0.0325</a:t>
                      </a:r>
                      <a:endParaRPr b="0" sz="3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" marL="3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5"/>
          <p:cNvSpPr/>
          <p:nvPr/>
        </p:nvSpPr>
        <p:spPr>
          <a:xfrm>
            <a:off x="432350" y="6046050"/>
            <a:ext cx="11571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 parameters: ntree=87, mtry=2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SVM parameters: cost=1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96120" y="69120"/>
            <a:ext cx="45198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Conclusions: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high flexibility algorithms (KNN, Random Forests, SVM) were easily overtrained on the initial data, with poor holdout results.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 originally selected a radial kernel for SVM based on its low error rate, but it performed so poorly on the holdout data (detect rate 0.25) that we switched to a simpler linear kernel, with much better results.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 suspect that random forests might have performed better if the parameters were selected using cross-validation, but it seemed computationally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prohibitive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for this application.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 retrospect, the reduced test performance when adding the 2 interaction features could have been a sign of overtraining.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91440" y="69120"/>
            <a:ext cx="45295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94d7cb0e_1_24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Conclusions: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6b94d7cb0e_1_24"/>
          <p:cNvSpPr txBox="1"/>
          <p:nvPr/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overfitted algorithms also had the lowest false alarm rates on the hold out data, suggesting a detection-false-alarm tradeoff.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recommend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QDA - it had the best detection rate on the hold out data, and also performed reasonably well on the initial data set. It also trains relatively fast.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we would nominate Linear Regression as the runner-up. Its detection rate was lower than QDA (and the same as linear SVM), but it had a relatively low false alarm score for its detection rate. Depending on the application, this could be desirable.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6b94d7cb0e_1_24"/>
          <p:cNvSpPr/>
          <p:nvPr/>
        </p:nvSpPr>
        <p:spPr>
          <a:xfrm>
            <a:off x="91440" y="69120"/>
            <a:ext cx="4529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2019-07-15T18:51:17Z</dcterms:created>
  <dc:creator>William Basener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