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0d79bf54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d79bf54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9f14c3f3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9f14c3f3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0d79bf5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d79bf5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9b97428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9b97428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9f14c3f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9f14c3f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9f14c3f3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9f14c3f3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0d79bf5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d79bf5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10d79bf54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d79bf54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0d79bf54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79bf54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0d79bf54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d79bf54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localhost:8888/notebooks/generator.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888/notebooks/profiling.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jupyter.org/install" TargetMode="External"/><Relationship Id="rId4" Type="http://schemas.openxmlformats.org/officeDocument/2006/relationships/hyperlink" Target="https://www.cheatography.com/weidadeyue/cheat-sheets/jupyter-notebook/" TargetMode="External"/><Relationship Id="rId5" Type="http://schemas.openxmlformats.org/officeDocument/2006/relationships/hyperlink" Target="https://docs.python.org/3/library/pdb.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localhost:8888/notebooks/containers.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8888/notebooks/func-programming.ipynb"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8888/notebooks/decorators.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localhost:8888/notebooks/context_manager.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 Advanced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Keren Finkelstein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Generators</a:t>
            </a:r>
            <a:endParaRPr/>
          </a:p>
        </p:txBody>
      </p:sp>
      <p:sp>
        <p:nvSpPr>
          <p:cNvPr id="114" name="Google Shape;114;p22"/>
          <p:cNvSpPr txBox="1"/>
          <p:nvPr>
            <p:ph idx="1" type="body"/>
          </p:nvPr>
        </p:nvSpPr>
        <p:spPr>
          <a:xfrm>
            <a:off x="311700" y="1152475"/>
            <a:ext cx="8520600" cy="34164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45454"/>
              </a:lnSpc>
              <a:spcBef>
                <a:spcPts val="0"/>
              </a:spcBef>
              <a:spcAft>
                <a:spcPts val="0"/>
              </a:spcAft>
              <a:buNone/>
            </a:pPr>
            <a:r>
              <a:rPr lang="en" sz="2100"/>
              <a:t>Use generators if you don’t need to modify the object at all. Generators are made using yield statements and take up less memory/overhead.</a:t>
            </a:r>
            <a:endParaRPr sz="2100"/>
          </a:p>
          <a:p>
            <a:pPr indent="0" lvl="0" marL="0" rtl="0" algn="l">
              <a:lnSpc>
                <a:spcPct val="145454"/>
              </a:lnSpc>
              <a:spcBef>
                <a:spcPts val="1200"/>
              </a:spcBef>
              <a:spcAft>
                <a:spcPts val="0"/>
              </a:spcAft>
              <a:buNone/>
            </a:pPr>
            <a:r>
              <a:rPr lang="en" sz="2100" u="sng">
                <a:solidFill>
                  <a:schemeClr val="hlink"/>
                </a:solidFill>
                <a:hlinkClick r:id="rId3"/>
              </a:rPr>
              <a:t>http://localhost:8888/notebooks/generator.ipynb</a:t>
            </a:r>
            <a:endParaRPr sz="2100"/>
          </a:p>
          <a:p>
            <a:pPr indent="0" lvl="0" marL="0" rtl="0" algn="l">
              <a:lnSpc>
                <a:spcPct val="145454"/>
              </a:lnSpc>
              <a:spcBef>
                <a:spcPts val="1200"/>
              </a:spcBef>
              <a:spcAft>
                <a:spcPts val="0"/>
              </a:spcAft>
              <a:buNone/>
            </a:pPr>
            <a:r>
              <a:t/>
            </a:r>
            <a:endParaRPr sz="2100"/>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Profiling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%time &amp; %timeit: See how long a script takes to run (one time, or averaged over a bunch of runs).</a:t>
            </a:r>
            <a:endParaRPr/>
          </a:p>
          <a:p>
            <a:pPr indent="-342900" lvl="0" marL="457200" marR="0" rtl="0" algn="l">
              <a:lnSpc>
                <a:spcPct val="115000"/>
              </a:lnSpc>
              <a:spcBef>
                <a:spcPts val="0"/>
              </a:spcBef>
              <a:spcAft>
                <a:spcPts val="0"/>
              </a:spcAft>
              <a:buSzPts val="1800"/>
              <a:buChar char="●"/>
            </a:pPr>
            <a:r>
              <a:rPr lang="en"/>
              <a:t>%prun: See how long it took each function in a script to run.</a:t>
            </a:r>
            <a:endParaRPr/>
          </a:p>
          <a:p>
            <a:pPr indent="-342900" lvl="0" marL="457200" marR="0" rtl="0" algn="l">
              <a:lnSpc>
                <a:spcPct val="115000"/>
              </a:lnSpc>
              <a:spcBef>
                <a:spcPts val="0"/>
              </a:spcBef>
              <a:spcAft>
                <a:spcPts val="0"/>
              </a:spcAft>
              <a:buSzPts val="1800"/>
              <a:buChar char="●"/>
            </a:pPr>
            <a:r>
              <a:rPr lang="en"/>
              <a:t>%lprun: See how long it took each line in a function to run.</a:t>
            </a:r>
            <a:endParaRPr/>
          </a:p>
          <a:p>
            <a:pPr indent="0" lvl="0" marL="0" marR="0" rtl="0" algn="l">
              <a:lnSpc>
                <a:spcPct val="115000"/>
              </a:lnSpc>
              <a:spcBef>
                <a:spcPts val="800"/>
              </a:spcBef>
              <a:spcAft>
                <a:spcPts val="0"/>
              </a:spcAft>
              <a:buNone/>
            </a:pPr>
            <a:r>
              <a:t/>
            </a:r>
            <a:endParaRPr/>
          </a:p>
          <a:p>
            <a:pPr indent="0" lvl="0" marL="0" marR="0" rtl="0" algn="l">
              <a:lnSpc>
                <a:spcPct val="115000"/>
              </a:lnSpc>
              <a:spcBef>
                <a:spcPts val="800"/>
              </a:spcBef>
              <a:spcAft>
                <a:spcPts val="0"/>
              </a:spcAft>
              <a:buNone/>
            </a:pPr>
            <a:r>
              <a:rPr lang="en" u="sng">
                <a:solidFill>
                  <a:schemeClr val="hlink"/>
                </a:solidFill>
                <a:hlinkClick r:id="rId3"/>
              </a:rPr>
              <a:t>http://localhost:8888/notebooks/profiling.ipynb</a:t>
            </a:r>
            <a:endParaRPr/>
          </a:p>
          <a:p>
            <a:pPr indent="0" lvl="0" marL="0" marR="0" rtl="0" algn="l">
              <a:lnSpc>
                <a:spcPct val="115000"/>
              </a:lnSpc>
              <a:spcBef>
                <a:spcPts val="800"/>
              </a:spcBef>
              <a:spcAft>
                <a:spcPts val="0"/>
              </a:spcAft>
              <a:buNone/>
            </a:pPr>
            <a:r>
              <a:t/>
            </a:r>
            <a:endParaRPr/>
          </a:p>
          <a:p>
            <a:pPr indent="0" lvl="0" marL="0" marR="0" rtl="0" algn="l">
              <a:lnSpc>
                <a:spcPct val="115000"/>
              </a:lnSpc>
              <a:spcBef>
                <a:spcPts val="800"/>
              </a:spcBef>
              <a:spcAft>
                <a:spcPts val="0"/>
              </a:spcAft>
              <a:buNone/>
            </a:pPr>
            <a:r>
              <a:t/>
            </a:r>
            <a:endParaRPr sz="1100">
              <a:solidFill>
                <a:srgbClr val="000000"/>
              </a:solidFill>
              <a:highlight>
                <a:srgbClr val="FFFFFF"/>
              </a:highlight>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946750"/>
            <a:ext cx="8520600" cy="3969300"/>
          </a:xfrm>
          <a:prstGeom prst="rect">
            <a:avLst/>
          </a:prstGeom>
        </p:spPr>
        <p:txBody>
          <a:bodyPr anchorCtr="0" anchor="t" bIns="91425" lIns="91425" spcFirstLastPara="1" rIns="91425" wrap="square" tIns="91425">
            <a:noAutofit/>
          </a:bodyPr>
          <a:lstStyle/>
          <a:p>
            <a:pPr indent="-317500" lvl="0" marL="457200" marR="0" rtl="0" algn="l">
              <a:lnSpc>
                <a:spcPct val="145454"/>
              </a:lnSpc>
              <a:spcBef>
                <a:spcPts val="0"/>
              </a:spcBef>
              <a:spcAft>
                <a:spcPts val="0"/>
              </a:spcAft>
              <a:buClr>
                <a:schemeClr val="accent3"/>
              </a:buClr>
              <a:buSzPts val="1400"/>
              <a:buFont typeface="Average"/>
              <a:buChar char="●"/>
            </a:pPr>
            <a:r>
              <a:rPr lang="en"/>
              <a:t>Modules and Packages </a:t>
            </a:r>
            <a:endParaRPr/>
          </a:p>
          <a:p>
            <a:pPr indent="-317500" lvl="0" marL="457200" marR="0" rtl="0" algn="l">
              <a:lnSpc>
                <a:spcPct val="145454"/>
              </a:lnSpc>
              <a:spcBef>
                <a:spcPts val="0"/>
              </a:spcBef>
              <a:spcAft>
                <a:spcPts val="0"/>
              </a:spcAft>
              <a:buClr>
                <a:schemeClr val="accent3"/>
              </a:buClr>
              <a:buSzPts val="1400"/>
              <a:buFont typeface="Average"/>
              <a:buChar char="●"/>
            </a:pPr>
            <a:r>
              <a:rPr lang="en"/>
              <a:t>Exceptions</a:t>
            </a:r>
            <a:endParaRPr/>
          </a:p>
          <a:p>
            <a:pPr indent="-342900" lvl="0" marL="457200" rtl="0" algn="l">
              <a:lnSpc>
                <a:spcPct val="145454"/>
              </a:lnSpc>
              <a:spcBef>
                <a:spcPts val="0"/>
              </a:spcBef>
              <a:spcAft>
                <a:spcPts val="0"/>
              </a:spcAft>
              <a:buSzPts val="1800"/>
              <a:buChar char="●"/>
            </a:pPr>
            <a:r>
              <a:rPr lang="en"/>
              <a:t>Debug</a:t>
            </a:r>
            <a:endParaRPr/>
          </a:p>
          <a:p>
            <a:pPr indent="-342900" lvl="0" marL="457200" rtl="0" algn="l">
              <a:lnSpc>
                <a:spcPct val="145454"/>
              </a:lnSpc>
              <a:spcBef>
                <a:spcPts val="0"/>
              </a:spcBef>
              <a:spcAft>
                <a:spcPts val="0"/>
              </a:spcAft>
              <a:buSzPts val="1800"/>
              <a:buChar char="●"/>
            </a:pPr>
            <a:r>
              <a:rPr lang="en"/>
              <a:t>Playing with containers</a:t>
            </a:r>
            <a:endParaRPr/>
          </a:p>
          <a:p>
            <a:pPr indent="-342900" lvl="0" marL="457200" rtl="0" algn="l">
              <a:spcBef>
                <a:spcPts val="0"/>
              </a:spcBef>
              <a:spcAft>
                <a:spcPts val="0"/>
              </a:spcAft>
              <a:buSzPts val="1800"/>
              <a:buChar char="●"/>
            </a:pPr>
            <a:r>
              <a:rPr lang="en"/>
              <a:t>Functional programming</a:t>
            </a:r>
            <a:endParaRPr/>
          </a:p>
          <a:p>
            <a:pPr indent="-342900" lvl="0" marL="457200" rtl="0" algn="l">
              <a:lnSpc>
                <a:spcPct val="145454"/>
              </a:lnSpc>
              <a:spcBef>
                <a:spcPts val="0"/>
              </a:spcBef>
              <a:spcAft>
                <a:spcPts val="0"/>
              </a:spcAft>
              <a:buSzPts val="1800"/>
              <a:buChar char="●"/>
            </a:pPr>
            <a:r>
              <a:rPr lang="en"/>
              <a:t>Decorator</a:t>
            </a:r>
            <a:endParaRPr/>
          </a:p>
          <a:p>
            <a:pPr indent="-342900" lvl="0" marL="457200" rtl="0" algn="l">
              <a:lnSpc>
                <a:spcPct val="145454"/>
              </a:lnSpc>
              <a:spcBef>
                <a:spcPts val="0"/>
              </a:spcBef>
              <a:spcAft>
                <a:spcPts val="0"/>
              </a:spcAft>
              <a:buSzPts val="1800"/>
              <a:buChar char="●"/>
            </a:pPr>
            <a:r>
              <a:rPr lang="en"/>
              <a:t>Context manager </a:t>
            </a:r>
            <a:endParaRPr/>
          </a:p>
          <a:p>
            <a:pPr indent="-342900" lvl="0" marL="457200" rtl="0" algn="l">
              <a:lnSpc>
                <a:spcPct val="145454"/>
              </a:lnSpc>
              <a:spcBef>
                <a:spcPts val="0"/>
              </a:spcBef>
              <a:spcAft>
                <a:spcPts val="0"/>
              </a:spcAft>
              <a:buSzPts val="1800"/>
              <a:buChar char="●"/>
            </a:pPr>
            <a:r>
              <a:rPr lang="en"/>
              <a:t>Generators</a:t>
            </a:r>
            <a:endParaRPr/>
          </a:p>
          <a:p>
            <a:pPr indent="-342900" lvl="0" marL="457200" rtl="0" algn="l">
              <a:lnSpc>
                <a:spcPct val="145454"/>
              </a:lnSpc>
              <a:spcBef>
                <a:spcPts val="0"/>
              </a:spcBef>
              <a:spcAft>
                <a:spcPts val="0"/>
              </a:spcAft>
              <a:buSzPts val="1800"/>
              <a:buChar char="●"/>
            </a:pPr>
            <a:r>
              <a:rPr lang="en"/>
              <a:t>Profiling</a:t>
            </a:r>
            <a:endParaRPr/>
          </a:p>
          <a:p>
            <a:pPr indent="0" lvl="0" marL="0" rtl="0" algn="l">
              <a:spcBef>
                <a:spcPts val="12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 and Packages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A module is a file containing Python definitions and statements:</a:t>
            </a:r>
            <a:br>
              <a:rPr lang="en"/>
            </a:br>
            <a:r>
              <a:rPr lang="en" sz="1000">
                <a:solidFill>
                  <a:srgbClr val="24292E"/>
                </a:solidFill>
                <a:highlight>
                  <a:srgbClr val="F6F8FA"/>
                </a:highlight>
                <a:latin typeface="Consolas"/>
                <a:ea typeface="Consolas"/>
                <a:cs typeface="Consolas"/>
                <a:sym typeface="Consolas"/>
              </a:rPr>
              <a:t># utensils.py</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def eat_soup():</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return 'spoon'</a:t>
            </a:r>
            <a:br>
              <a:rPr lang="en" sz="1000">
                <a:solidFill>
                  <a:srgbClr val="24292E"/>
                </a:solidFill>
                <a:highlight>
                  <a:srgbClr val="F6F8FA"/>
                </a:highlight>
                <a:latin typeface="Consolas"/>
                <a:ea typeface="Consolas"/>
                <a:cs typeface="Consolas"/>
                <a:sym typeface="Consolas"/>
              </a:rPr>
            </a:b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 main.py </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import utensils</a:t>
            </a:r>
            <a:br>
              <a:rPr lang="en" sz="1000">
                <a:solidFill>
                  <a:srgbClr val="24292E"/>
                </a:solidFill>
                <a:highlight>
                  <a:srgbClr val="F6F8FA"/>
                </a:highlight>
                <a:latin typeface="Consolas"/>
                <a:ea typeface="Consolas"/>
                <a:cs typeface="Consolas"/>
                <a:sym typeface="Consolas"/>
              </a:rPr>
            </a:br>
            <a:r>
              <a:rPr lang="en" sz="1000">
                <a:solidFill>
                  <a:srgbClr val="24292E"/>
                </a:solidFill>
                <a:highlight>
                  <a:srgbClr val="F6F8FA"/>
                </a:highlight>
                <a:latin typeface="Consolas"/>
                <a:ea typeface="Consolas"/>
                <a:cs typeface="Consolas"/>
                <a:sym typeface="Consolas"/>
              </a:rPr>
              <a:t>print(utensils.eat_soup())</a:t>
            </a:r>
            <a:br>
              <a:rPr lang="en" sz="1000">
                <a:solidFill>
                  <a:srgbClr val="24292E"/>
                </a:solidFill>
                <a:highlight>
                  <a:srgbClr val="F6F8FA"/>
                </a:highlight>
                <a:latin typeface="Consolas"/>
                <a:ea typeface="Consolas"/>
                <a:cs typeface="Consolas"/>
                <a:sym typeface="Consolas"/>
              </a:rPr>
            </a:br>
            <a:endParaRPr sz="1000">
              <a:solidFill>
                <a:srgbClr val="24292E"/>
              </a:solidFill>
              <a:highlight>
                <a:srgbClr val="F6F8FA"/>
              </a:highlight>
              <a:latin typeface="Consolas"/>
              <a:ea typeface="Consolas"/>
              <a:cs typeface="Consolas"/>
              <a:sym typeface="Consolas"/>
            </a:endParaRPr>
          </a:p>
          <a:p>
            <a:pPr indent="-342900" lvl="0" marL="457200" rtl="0" algn="l">
              <a:spcBef>
                <a:spcPts val="0"/>
              </a:spcBef>
              <a:spcAft>
                <a:spcPts val="0"/>
              </a:spcAft>
              <a:buSzPts val="1800"/>
              <a:buChar char="●"/>
            </a:pPr>
            <a:r>
              <a:rPr lang="en"/>
              <a:t>Packages are namespaces which contain multiple packages and modules themselves. Packages are simply directories, but there is a twist: each package/directory MUST contain a special file called __init__.py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Try-except-else:</a:t>
            </a:r>
            <a:br>
              <a:rPr lang="en"/>
            </a:br>
            <a:r>
              <a:rPr lang="en"/>
              <a:t>Else</a:t>
            </a:r>
            <a:r>
              <a:rPr lang="en"/>
              <a:t> option is to run additional code before finalization. We do not want to add this code into the try block because it risks raising exceptions in code that wasn't intended to be protected by the try-block.</a:t>
            </a:r>
            <a:endParaRPr/>
          </a:p>
          <a:p>
            <a:pPr indent="0" lvl="0" marL="965200" marR="50800" rtl="0" algn="l">
              <a:spcBef>
                <a:spcPts val="1600"/>
              </a:spcBef>
              <a:spcAft>
                <a:spcPts val="0"/>
              </a:spcAft>
              <a:buNone/>
            </a:pPr>
            <a:r>
              <a:rPr lang="en" sz="1200">
                <a:solidFill>
                  <a:srgbClr val="000000"/>
                </a:solidFill>
                <a:highlight>
                  <a:srgbClr val="FFFFFF"/>
                </a:highlight>
              </a:rPr>
              <a:t>try: </a:t>
            </a:r>
            <a:br>
              <a:rPr lang="en" sz="1200">
                <a:solidFill>
                  <a:srgbClr val="000000"/>
                </a:solidFill>
                <a:highlight>
                  <a:srgbClr val="FFFFFF"/>
                </a:highlight>
              </a:rPr>
            </a:br>
            <a:r>
              <a:rPr lang="en" sz="1200">
                <a:solidFill>
                  <a:srgbClr val="000000"/>
                </a:solidFill>
                <a:highlight>
                  <a:srgbClr val="FFFFFF"/>
                </a:highlight>
              </a:rPr>
              <a:t>    raw_value = int(input()) </a:t>
            </a:r>
            <a:br>
              <a:rPr lang="en" sz="1200">
                <a:solidFill>
                  <a:srgbClr val="000000"/>
                </a:solidFill>
                <a:highlight>
                  <a:srgbClr val="FFFFFF"/>
                </a:highlight>
              </a:rPr>
            </a:br>
            <a:r>
              <a:rPr lang="en" sz="1200">
                <a:solidFill>
                  <a:srgbClr val="000000"/>
                </a:solidFill>
                <a:highlight>
                  <a:srgbClr val="FFFFFF"/>
                </a:highlight>
              </a:rPr>
              <a:t>except ValueError: </a:t>
            </a:r>
            <a:br>
              <a:rPr lang="en" sz="1200">
                <a:solidFill>
                  <a:srgbClr val="000000"/>
                </a:solidFill>
                <a:highlight>
                  <a:srgbClr val="FFFFFF"/>
                </a:highlight>
              </a:rPr>
            </a:br>
            <a:r>
              <a:rPr lang="en" sz="1200">
                <a:solidFill>
                  <a:srgbClr val="000000"/>
                </a:solidFill>
                <a:highlight>
                  <a:srgbClr val="FFFFFF"/>
                </a:highlight>
              </a:rPr>
              <a:t>    value = some_processed_value </a:t>
            </a:r>
            <a:br>
              <a:rPr lang="en" sz="1200">
                <a:solidFill>
                  <a:srgbClr val="000000"/>
                </a:solidFill>
                <a:highlight>
                  <a:srgbClr val="FFFFFF"/>
                </a:highlight>
              </a:rPr>
            </a:br>
            <a:r>
              <a:rPr lang="en" sz="1200">
                <a:solidFill>
                  <a:srgbClr val="000000"/>
                </a:solidFill>
                <a:highlight>
                  <a:srgbClr val="FFFFFF"/>
                </a:highlight>
              </a:rPr>
              <a:t>else: # no error occured </a:t>
            </a:r>
            <a:br>
              <a:rPr lang="en" sz="1200">
                <a:solidFill>
                  <a:srgbClr val="000000"/>
                </a:solidFill>
                <a:highlight>
                  <a:srgbClr val="FFFFFF"/>
                </a:highlight>
              </a:rPr>
            </a:br>
            <a:r>
              <a:rPr lang="en" sz="1200">
                <a:solidFill>
                  <a:srgbClr val="000000"/>
                </a:solidFill>
                <a:highlight>
                  <a:srgbClr val="FFFFFF"/>
                </a:highlight>
              </a:rPr>
              <a:t>    value = process_value(raw_value)</a:t>
            </a:r>
            <a:endParaRPr sz="1200">
              <a:solidFill>
                <a:srgbClr val="000000"/>
              </a:solidFill>
              <a:highlight>
                <a:srgbClr val="FFFFFF"/>
              </a:highlight>
              <a:latin typeface="Consolas"/>
              <a:ea typeface="Consolas"/>
              <a:cs typeface="Consolas"/>
              <a:sym typeface="Consolas"/>
            </a:endParaRPr>
          </a:p>
          <a:p>
            <a:pPr indent="0" lvl="0" marL="0" rtl="0" algn="l">
              <a:spcBef>
                <a:spcPts val="1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45454"/>
              </a:lnSpc>
              <a:spcBef>
                <a:spcPts val="0"/>
              </a:spcBef>
              <a:spcAft>
                <a:spcPts val="0"/>
              </a:spcAft>
              <a:buNone/>
            </a:pPr>
            <a:r>
              <a:rPr lang="en"/>
              <a:t>Debug</a:t>
            </a:r>
            <a:endParaRPr/>
          </a:p>
          <a:p>
            <a:pPr indent="0" lvl="0" marL="0" rtl="0" algn="l">
              <a:spcBef>
                <a:spcPts val="120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Jupiter:</a:t>
            </a:r>
            <a:br>
              <a:rPr lang="en"/>
            </a:br>
            <a:r>
              <a:rPr lang="en" u="sng">
                <a:solidFill>
                  <a:schemeClr val="hlink"/>
                </a:solidFill>
                <a:hlinkClick r:id="rId3"/>
              </a:rPr>
              <a:t>http://jupyter.org/install</a:t>
            </a:r>
            <a:br>
              <a:rPr lang="en"/>
            </a:br>
            <a:r>
              <a:rPr lang="en" u="sng">
                <a:solidFill>
                  <a:schemeClr val="hlink"/>
                </a:solidFill>
                <a:hlinkClick r:id="rId4"/>
              </a:rPr>
              <a:t>https://www.cheatography.com/weidadeyue/cheat-sheets/jupyter-notebook/</a:t>
            </a:r>
            <a:endParaRPr/>
          </a:p>
          <a:p>
            <a:pPr indent="-342900" lvl="0" marL="457200" rtl="0" algn="l">
              <a:spcBef>
                <a:spcPts val="0"/>
              </a:spcBef>
              <a:spcAft>
                <a:spcPts val="0"/>
              </a:spcAft>
              <a:buSzPts val="1800"/>
              <a:buChar char="●"/>
            </a:pPr>
            <a:r>
              <a:rPr lang="en"/>
              <a:t>Debug with pdb: </a:t>
            </a:r>
            <a:r>
              <a:rPr lang="en" sz="2000"/>
              <a:t>a simple import pdb; pdb.set_trace() to create a breakpoint in your code</a:t>
            </a:r>
            <a:br>
              <a:rPr lang="en"/>
            </a:br>
            <a:r>
              <a:rPr lang="en" u="sng">
                <a:solidFill>
                  <a:schemeClr val="hlink"/>
                </a:solidFill>
                <a:hlinkClick r:id="rId5"/>
              </a:rPr>
              <a:t>https://docs.python.org/3/library/pdb.html</a:t>
            </a:r>
            <a:endParaRPr/>
          </a:p>
          <a:p>
            <a:pPr indent="-342900" lvl="0" marL="457200" rtl="0" algn="l">
              <a:spcBef>
                <a:spcPts val="0"/>
              </a:spcBef>
              <a:spcAft>
                <a:spcPts val="0"/>
              </a:spcAft>
              <a:buSzPts val="1800"/>
              <a:buChar char="●"/>
            </a:pPr>
            <a:r>
              <a:rPr lang="en"/>
              <a:t>The "dir" function</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with containers (list, dict)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http://localhost:8888/notebooks/containers.ipynb#</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unctional programming</a:t>
            </a:r>
            <a:endParaRPr/>
          </a:p>
        </p:txBody>
      </p:sp>
      <p:sp>
        <p:nvSpPr>
          <p:cNvPr id="96" name="Google Shape;96;p19"/>
          <p:cNvSpPr txBox="1"/>
          <p:nvPr>
            <p:ph idx="1" type="body"/>
          </p:nvPr>
        </p:nvSpPr>
        <p:spPr>
          <a:xfrm>
            <a:off x="311700" y="1152475"/>
            <a:ext cx="8520600" cy="3759000"/>
          </a:xfrm>
          <a:prstGeom prst="rect">
            <a:avLst/>
          </a:prstGeom>
        </p:spPr>
        <p:txBody>
          <a:bodyPr anchorCtr="0" anchor="t" bIns="91425" lIns="91425" spcFirstLastPara="1" rIns="91425" wrap="square" tIns="91425">
            <a:noAutofit/>
          </a:bodyPr>
          <a:lstStyle/>
          <a:p>
            <a:pPr indent="-342900" lvl="0" marL="457200" rtl="0" algn="l">
              <a:lnSpc>
                <a:spcPct val="125000"/>
              </a:lnSpc>
              <a:spcBef>
                <a:spcPts val="1800"/>
              </a:spcBef>
              <a:spcAft>
                <a:spcPts val="0"/>
              </a:spcAft>
              <a:buSzPts val="1800"/>
              <a:buChar char="●"/>
            </a:pPr>
            <a:r>
              <a:rPr lang="en"/>
              <a:t>Functions can accept other functions as arguments and return functions to the caller.</a:t>
            </a:r>
            <a:endParaRPr/>
          </a:p>
          <a:p>
            <a:pPr indent="-342900" lvl="0" marL="457200" rtl="0" algn="l">
              <a:lnSpc>
                <a:spcPct val="125000"/>
              </a:lnSpc>
              <a:spcBef>
                <a:spcPts val="0"/>
              </a:spcBef>
              <a:spcAft>
                <a:spcPts val="0"/>
              </a:spcAft>
              <a:buSzPts val="1800"/>
              <a:buChar char="●"/>
            </a:pPr>
            <a:r>
              <a:rPr lang="en"/>
              <a:t>Closure</a:t>
            </a:r>
            <a:endParaRPr/>
          </a:p>
          <a:p>
            <a:pPr indent="-342900" lvl="0" marL="457200" rtl="0" algn="l">
              <a:lnSpc>
                <a:spcPct val="125000"/>
              </a:lnSpc>
              <a:spcBef>
                <a:spcPts val="0"/>
              </a:spcBef>
              <a:spcAft>
                <a:spcPts val="0"/>
              </a:spcAft>
              <a:buSzPts val="1800"/>
              <a:buChar char="●"/>
            </a:pPr>
            <a:r>
              <a:rPr lang="en"/>
              <a:t>λ (lambda) Functions</a:t>
            </a:r>
            <a:endParaRPr/>
          </a:p>
          <a:p>
            <a:pPr indent="-342900" lvl="0" marL="457200" rtl="0" algn="l">
              <a:lnSpc>
                <a:spcPct val="125000"/>
              </a:lnSpc>
              <a:spcBef>
                <a:spcPts val="0"/>
              </a:spcBef>
              <a:spcAft>
                <a:spcPts val="0"/>
              </a:spcAft>
              <a:buSzPts val="1800"/>
              <a:buChar char="●"/>
            </a:pPr>
            <a:r>
              <a:rPr lang="en"/>
              <a:t>Map, filter, reduce</a:t>
            </a:r>
            <a:endParaRPr/>
          </a:p>
          <a:p>
            <a:pPr indent="0" lvl="0" marL="0" rtl="0" algn="l">
              <a:lnSpc>
                <a:spcPct val="125000"/>
              </a:lnSpc>
              <a:spcBef>
                <a:spcPts val="1800"/>
              </a:spcBef>
              <a:spcAft>
                <a:spcPts val="0"/>
              </a:spcAft>
              <a:buNone/>
            </a:pPr>
            <a:r>
              <a:rPr lang="en" u="sng">
                <a:solidFill>
                  <a:schemeClr val="hlink"/>
                </a:solidFill>
                <a:hlinkClick r:id="rId3"/>
              </a:rPr>
              <a:t>http://localhost:8888/notebooks/func-programming.ipynb</a:t>
            </a:r>
            <a:endParaRPr/>
          </a:p>
          <a:p>
            <a:pPr indent="0" lvl="0" marL="0" rtl="0" algn="l">
              <a:lnSpc>
                <a:spcPct val="125000"/>
              </a:lnSpc>
              <a:spcBef>
                <a:spcPts val="1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Decorators</a:t>
            </a:r>
            <a:endParaRPr/>
          </a:p>
        </p:txBody>
      </p:sp>
      <p:sp>
        <p:nvSpPr>
          <p:cNvPr id="102" name="Google Shape;102;p20"/>
          <p:cNvSpPr txBox="1"/>
          <p:nvPr>
            <p:ph idx="1" type="body"/>
          </p:nvPr>
        </p:nvSpPr>
        <p:spPr>
          <a:xfrm>
            <a:off x="311700" y="1017725"/>
            <a:ext cx="8520600" cy="38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decorators are convenient ways to make changes to the functionality of code without making changes to the code (like AOP)</a:t>
            </a:r>
            <a:endParaRPr/>
          </a:p>
          <a:p>
            <a:pPr indent="0" lvl="0" marL="0" rtl="0" algn="l">
              <a:spcBef>
                <a:spcPts val="1600"/>
              </a:spcBef>
              <a:spcAft>
                <a:spcPts val="0"/>
              </a:spcAft>
              <a:buNone/>
            </a:pPr>
            <a:r>
              <a:rPr lang="en" u="sng">
                <a:solidFill>
                  <a:schemeClr val="hlink"/>
                </a:solidFill>
                <a:hlinkClick r:id="rId3"/>
              </a:rPr>
              <a:t>http://localhost:8888/notebooks/decorators.ipynb</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Context Manager</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88900" marR="88900" rtl="0" algn="l">
              <a:lnSpc>
                <a:spcPct val="142857"/>
              </a:lnSpc>
              <a:spcBef>
                <a:spcPts val="0"/>
              </a:spcBef>
              <a:spcAft>
                <a:spcPts val="0"/>
              </a:spcAft>
              <a:buNone/>
            </a:pPr>
            <a:r>
              <a:rPr lang="en"/>
              <a:t>Let someone else handle stream closing or releasing the lock...</a:t>
            </a:r>
            <a:endParaRPr/>
          </a:p>
          <a:p>
            <a:pPr indent="368300" lvl="0" marL="88900" marR="88900" rtl="0" algn="l">
              <a:lnSpc>
                <a:spcPct val="142857"/>
              </a:lnSpc>
              <a:spcBef>
                <a:spcPts val="800"/>
              </a:spcBef>
              <a:spcAft>
                <a:spcPts val="0"/>
              </a:spcAft>
              <a:buNone/>
            </a:pPr>
            <a:r>
              <a:rPr lang="en" u="sng">
                <a:solidFill>
                  <a:schemeClr val="hlink"/>
                </a:solidFill>
                <a:hlinkClick r:id="rId3"/>
              </a:rPr>
              <a:t>http://localhost:8888/notebooks/context_manager.ipynb</a:t>
            </a:r>
            <a:endParaRPr/>
          </a:p>
          <a:p>
            <a:pPr indent="368300" lvl="0" marL="88900" marR="88900" rtl="0" algn="l">
              <a:lnSpc>
                <a:spcPct val="142857"/>
              </a:lnSpc>
              <a:spcBef>
                <a:spcPts val="800"/>
              </a:spcBef>
              <a:spcAft>
                <a:spcPts val="0"/>
              </a:spcAft>
              <a:buNone/>
            </a:pPr>
            <a:r>
              <a:t/>
            </a:r>
            <a:endParaRPr/>
          </a:p>
          <a:p>
            <a:pPr indent="0" lvl="0" marL="0" rtl="0" algn="l">
              <a:lnSpc>
                <a:spcPct val="145454"/>
              </a:lnSpc>
              <a:spcBef>
                <a:spcPts val="800"/>
              </a:spcBef>
              <a:spcAft>
                <a:spcPts val="1200"/>
              </a:spcAft>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