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25"/>
  </p:notesMasterIdLst>
  <p:sldIdLst>
    <p:sldId id="268" r:id="rId3"/>
    <p:sldId id="256" r:id="rId4"/>
    <p:sldId id="269" r:id="rId5"/>
    <p:sldId id="272" r:id="rId6"/>
    <p:sldId id="271" r:id="rId7"/>
    <p:sldId id="258" r:id="rId8"/>
    <p:sldId id="273" r:id="rId9"/>
    <p:sldId id="274" r:id="rId10"/>
    <p:sldId id="259" r:id="rId11"/>
    <p:sldId id="275" r:id="rId12"/>
    <p:sldId id="282" r:id="rId13"/>
    <p:sldId id="276" r:id="rId14"/>
    <p:sldId id="277" r:id="rId15"/>
    <p:sldId id="278" r:id="rId16"/>
    <p:sldId id="279" r:id="rId17"/>
    <p:sldId id="283" r:id="rId18"/>
    <p:sldId id="284" r:id="rId19"/>
    <p:sldId id="280" r:id="rId20"/>
    <p:sldId id="264" r:id="rId21"/>
    <p:sldId id="265" r:id="rId22"/>
    <p:sldId id="266" r:id="rId23"/>
    <p:sldId id="267" r:id="rId24"/>
  </p:sldIdLst>
  <p:sldSz cx="10080625" cy="5670550"/>
  <p:notesSz cx="7559675" cy="10691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5" autoAdjust="0"/>
    <p:restoredTop sz="94660"/>
  </p:normalViewPr>
  <p:slideViewPr>
    <p:cSldViewPr snapToGrid="0">
      <p:cViewPr varScale="1">
        <p:scale>
          <a:sx n="182" d="100"/>
          <a:sy n="182" d="100"/>
        </p:scale>
        <p:origin x="49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4:26:22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6694,'0'-6675,"0"6656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13:35:2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9592 0 24575,'-6'2'0,"0"-1"0,1 1 0,-1-1 0,0 1 0,1 1 0,-6 2 0,-18 7 0,-48 12 0,25-6 0,-71 12 0,59-23 0,0-3 0,-102-6 0,43-1 0,35 1 0,-105 5 0,166 1 0,-46 13 0,29-6 0,-7 2 0,23-6 0,-1 0 0,0-2 0,-42 2 0,23-4 0,-59 12 0,62-8 0,-73 4 0,-306-13 0,398 1 0,0-2 0,-49-11 0,47 8 0,0 1 0,-36-2 0,-469 5 0,254 5 0,252-5 0,0-1 0,-45-10 0,43 7 0,0 0 0,-33 0 0,-112 8 0,-75-4 0,164-15 0,63 11 0,0 2 0,-28-3 0,-400 3 0,231 7 0,-4473-3 0,4672-1 32,0-2 1,0 0-1,-26-7 0,-27-4-1526,46 11-5332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4:26:36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695 1,'-678'0,"662"0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4:26:40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690 1,'-671'0,"653"0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4:26:49.6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633 0,'-610'0,"588"0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14:30:3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24575,'1'-14'0,"0"1"0,1 0 0,0-1 0,1 1 0,1 0 0,0 0 0,1 1 0,0-1 0,8-12 0,-13 25 0,0 0 0,0 0 0,0 0 0,0 0 0,0 0 0,0-1 0,0 1 0,0 0 0,0 0 0,0 0 0,0 0 0,0-1 0,0 1 0,0 0 0,0 0 0,1 0 0,-1 0 0,0 0 0,0 0 0,0-1 0,0 1 0,0 0 0,0 0 0,1 0 0,-1 0 0,0 0 0,0 0 0,0 0 0,0 0 0,1 0 0,-1 0 0,0 0 0,0 0 0,0 0 0,0 0 0,1 0 0,-1 0 0,0 0 0,0 0 0,0 0 0,0 0 0,0 0 0,1 0 0,-1 0 0,0 0 0,0 0 0,0 0 0,0 0 0,1 0 0,-1 0 0,0 1 0,0-1 0,0 0 0,0 0 0,0 0 0,0 0 0,0 0 0,1 0 0,-1 1 0,0-1 0,0 0 0,0 0 0,0 0 0,0 0 0,0 0 0,0 1 0,4 18 0,-1 24 0,-4 224-1365,1-256-5461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14:30:4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24575,'1'-1'0,"-1"0"0,1 0 0,-1 0 0,1 0 0,-1 0 0,1 0 0,0 0 0,-1 0 0,1 0 0,0 0 0,0 1 0,0-1 0,0 0 0,0 0 0,0 1 0,0-1 0,0 0 0,0 1 0,0-1 0,0 1 0,0 0 0,0-1 0,0 1 0,0 0 0,1 0 0,1-1 0,32-1 0,-32 2 0,0 1 0,0 0 0,0 0 0,-1 0 0,1 0 0,0 0 0,0 1 0,-1-1 0,1 1 0,0-1 0,-1 1 0,0 0 0,1 0 0,-1 0 0,0 0 0,0 1 0,0-1 0,-1 1 0,1-1 0,0 1 0,-1 0 0,0-1 0,1 1 0,-1 0 0,0 0 0,0 0 0,-1 0 0,1 0 0,-1 0 0,0 0 0,1 0 0,-1 0 0,0 0 0,-1 4 0,0-1 0,0 0 0,0 0 0,-1-1 0,0 1 0,0-1 0,0 1 0,-1-1 0,0 0 0,0 0 0,0 0 0,0 0 0,-1 0 0,0-1 0,0 0 0,0 0 0,0 0 0,-9 6 0,11-9 0,-1 1 0,1-1 0,-1 1 0,1 0 0,-1 0 0,1 0 0,0 0 0,0 0 0,0 1 0,1-1 0,-1 0 0,0 1 0,1-1 0,-1 1 0,-1 4 0,3-6 0,0-1 0,0 1 0,0 0 0,0-1 0,0 1 0,0-1 0,1 1 0,-1 0 0,0-1 0,0 1 0,0-1 0,0 1 0,1-1 0,-1 1 0,0-1 0,1 1 0,-1-1 0,0 1 0,1-1 0,-1 1 0,1-1 0,-1 1 0,0-1 0,1 0 0,-1 1 0,2 0 0,27 4 0,53-6-1365,-70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14:30:4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24575,'3'0'0,"7"0"0,0 0 0,1 1 0,-1 0 0,1 0 0,18 6 0,-27-6 0,0-1 0,-1 1 0,1 0 0,0 0 0,-1 0 0,1 0 0,-1 0 0,1 0 0,-1 0 0,1 1 0,-1-1 0,0 1 0,0-1 0,0 1 0,0-1 0,0 1 0,0-1 0,0 1 0,0 0 0,-1 0 0,1-1 0,0 1 0,-1 0 0,0 0 0,1 0 0,-1 0 0,0-1 0,0 1 0,0 0 0,0 0 0,-1 0 0,1 0 0,0 0 0,-1-1 0,1 1 0,-1 0 0,0 0 0,1 0 0,-1-1 0,0 1 0,-2 1 0,1 1 0,0-1 0,0 0 0,0 0 0,-1 0 0,0 0 0,1 0 0,-1-1 0,0 1 0,-1-1 0,1 0 0,0 0 0,0 0 0,-1 0 0,0 0 0,1-1 0,-1 0 0,0 0 0,1 0 0,-1 0 0,0 0 0,0-1 0,0 0 0,0 1 0,-4-2 0,15 2 0,1 0 0,-1 1 0,1 0 0,-1 0 0,0 0 0,1 1 0,-1 0 0,-1 0 0,1 1 0,9 7 0,-14-10 0,0 0 0,0 0 0,0 1 0,0-1 0,0 1 0,0-1 0,-1 1 0,1 0 0,0 0 0,-1 0 0,0 0 0,1 0 0,-1 0 0,0 0 0,0 0 0,0 0 0,0 1 0,-1-1 0,1 0 0,-1 1 0,1-1 0,-1 1 0,0-1 0,0 0 0,0 1 0,0-1 0,0 1 0,-1-1 0,1 0 0,-1 1 0,1-1 0,-1 0 0,0 1 0,0-1 0,0 0 0,0 0 0,0 0 0,-1 0 0,1 0 0,-3 3 0,2-3 4,-1 0 0,1 1 0,-1-1 0,1 0 0,-1 0 0,0-1 0,0 1 0,0-1 0,0 1 0,0-1 0,0 0-1,0 0 1,-1 0 0,1 0 0,-5 0 0,-54-1-413,39-1-610,11 1-5807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4:34:34.0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633 0,'-610'0,"588"0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14:34:5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96 24575,'1'-18'0,"-1"12"0,0 0 0,0 1 0,0-1 0,0 0 0,-1 1 0,0-1 0,-3-8 0,4 12 0,-1 1 0,-1-1 0,1 0 0,0 1 0,0 0 0,0-1 0,-1 1 0,1 0 0,-1-1 0,1 1 0,-1 0 0,0 0 0,1 0 0,-1 0 0,0 1 0,0-1 0,1 0 0,-1 1 0,0-1 0,0 1 0,0 0 0,0-1 0,0 1 0,0 0 0,0 0 0,-3 1 0,2-1 0,0 0 0,-1 0 0,1 0 0,0 1 0,0-1 0,0 1 0,0 0 0,0 0 0,0 0 0,0 0 0,0 1 0,0-1 0,0 1 0,1 0 0,-1 0 0,1 0 0,-1 0 0,1 0 0,0 0 0,-3 3 0,2 0 0,0 0 0,1 0 0,-1 0 0,1 0 0,0 0 0,0 1 0,1-1 0,-1 1 0,1-1 0,0 11 0,0-1 0,1 0 0,1 0 0,1 0 0,0-1 0,0 1 0,2-1 0,0 1 0,7 17 0,-10-30 0,-1 0 0,1 0 0,0 0 0,0 0 0,0 0 0,1-1 0,-1 1 0,0 0 0,1-1 0,-1 1 0,1 0 0,-1-1 0,1 0 0,0 1 0,0-1 0,0 0 0,-1 0 0,1 0 0,0 0 0,0 0 0,1-1 0,-1 1 0,0 0 0,0-1 0,0 0 0,0 1 0,0-1 0,1 0 0,-1 0 0,0 0 0,0-1 0,0 1 0,0 0 0,1-1 0,-1 0 0,0 1 0,2-2 0,0 0 0,-1 1 0,1-1 0,-1 0 0,0-1 0,0 1 0,0 0 0,0-1 0,0 0 0,0 0 0,-1 1 0,1-2 0,-1 1 0,0 0 0,0 0 0,0-1 0,0 1 0,-1-1 0,1 0 0,-1 1 0,1-5 0,0-62-133,-2 49-1099,-1 10-5594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283075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EDE11BE-4B1F-448B-8804-19937C5ACF50}" type="datetimeFigureOut">
              <a:rPr lang="he-IL" smtClean="0"/>
              <a:t>ט"ו/סיון/תשפ"ד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4283075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AF08A1B-D9D4-4E9E-9152-57760C3999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539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08A1B-D9D4-4E9E-9152-57760C39995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044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08A1B-D9D4-4E9E-9152-57760C399956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64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08A1B-D9D4-4E9E-9152-57760C399956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244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על כל עמודה, עושים לה פוש פעם אחת, מחשבים מהגובה שלה שטח מים פעם אחת, ומוציאים אתה פעם אחת.</a:t>
            </a:r>
          </a:p>
          <a:p>
            <a:r>
              <a:rPr lang="he-IL" dirty="0"/>
              <a:t>אז </a:t>
            </a:r>
            <a:r>
              <a:rPr lang="he-IL"/>
              <a:t>האלגוריתם ליניארי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08A1B-D9D4-4E9E-9152-57760C399956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E16818-135D-4BA8-99BD-91EF0CB0E20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17A42EB-AA7E-4AF2-95C0-37234824D1C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453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L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17A42EB-AA7E-4AF2-95C0-37234824D1C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L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L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037E44-9E3F-4DD2-ABC8-C23D8BDDD0BD}" type="slidenum">
              <a:rPr lang="en-IL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L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L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L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L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8F07B71-5726-43B6-8FB1-3B5620B9DF02}" type="slidenum">
              <a:rPr lang="en-IL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L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L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L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L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L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L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L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L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L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L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" Type="http://schemas.microsoft.com/office/2007/relationships/hdphoto" Target="../media/hdphoto1.wdp"/><Relationship Id="rId21" Type="http://schemas.openxmlformats.org/officeDocument/2006/relationships/customXml" Target="../ink/ink9.xml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72A96FB-C20C-B60B-F8A4-D79E0B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23802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4400" b="0" strike="noStrike" spc="-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Trapping Rain Water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-2069400"/>
            <a:ext cx="9070920" cy="126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3200" b="0" strike="noStrike" spc="-1" dirty="0">
                <a:solidFill>
                  <a:srgbClr val="000000"/>
                </a:solidFill>
                <a:latin typeface="Garamond" panose="02020404030301010803" pitchFamily="18" charset="0"/>
              </a:rPr>
              <a:t>Calculate the total amount of water that can be trapped between the bounds.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7B9D6FEC-F196-6506-1609-6DFCB0BBEBA1}"/>
              </a:ext>
            </a:extLst>
          </p:cNvPr>
          <p:cNvSpPr txBox="1">
            <a:spLocks/>
          </p:cNvSpPr>
          <p:nvPr/>
        </p:nvSpPr>
        <p:spPr>
          <a:xfrm>
            <a:off x="504000" y="1161238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lnSpc>
                <a:spcPct val="100000"/>
              </a:lnSpc>
              <a:tabLst>
                <a:tab pos="0" algn="l"/>
              </a:tabLst>
            </a:pPr>
            <a:r>
              <a:rPr lang="en-IL" spc="-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Kfir </a:t>
            </a:r>
            <a:r>
              <a:rPr lang="en-US" spc="-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en-IL" spc="-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resenting</a:t>
            </a:r>
            <a:r>
              <a:rPr lang="en-US" spc="-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IL" spc="-1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507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לבן 37"/>
          <p:cNvSpPr/>
          <p:nvPr/>
        </p:nvSpPr>
        <p:spPr>
          <a:xfrm>
            <a:off x="2520000" y="1260000"/>
            <a:ext cx="899280" cy="44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מלבן 38"/>
          <p:cNvSpPr/>
          <p:nvPr/>
        </p:nvSpPr>
        <p:spPr>
          <a:xfrm>
            <a:off x="3420000" y="3420000"/>
            <a:ext cx="899280" cy="22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מלבן 39"/>
          <p:cNvSpPr/>
          <p:nvPr/>
        </p:nvSpPr>
        <p:spPr>
          <a:xfrm>
            <a:off x="4319280" y="4320000"/>
            <a:ext cx="899280" cy="13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מלבן 40"/>
          <p:cNvSpPr/>
          <p:nvPr/>
        </p:nvSpPr>
        <p:spPr>
          <a:xfrm>
            <a:off x="5220000" y="2700000"/>
            <a:ext cx="899280" cy="296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מלבן 41"/>
          <p:cNvSpPr/>
          <p:nvPr/>
        </p:nvSpPr>
        <p:spPr>
          <a:xfrm>
            <a:off x="6120000" y="360000"/>
            <a:ext cx="899280" cy="53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976B209-79EA-5B56-4BFE-3D33351D21D7}"/>
              </a:ext>
            </a:extLst>
          </p:cNvPr>
          <p:cNvSpPr txBox="1"/>
          <p:nvPr/>
        </p:nvSpPr>
        <p:spPr>
          <a:xfrm>
            <a:off x="4399752" y="4359974"/>
            <a:ext cx="7383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Floor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EF6D2EA-EF4E-5E93-F153-25BEB5E35AF6}"/>
              </a:ext>
            </a:extLst>
          </p:cNvPr>
          <p:cNvSpPr txBox="1"/>
          <p:nvPr/>
        </p:nvSpPr>
        <p:spPr>
          <a:xfrm>
            <a:off x="3418558" y="3481606"/>
            <a:ext cx="8992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Left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bound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DFE2239-416F-5E55-3583-EAF3D5EDA734}"/>
              </a:ext>
            </a:extLst>
          </p:cNvPr>
          <p:cNvSpPr txBox="1"/>
          <p:nvPr/>
        </p:nvSpPr>
        <p:spPr>
          <a:xfrm>
            <a:off x="5218559" y="2835275"/>
            <a:ext cx="8992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Right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bound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70DAC20-8CA6-064F-ECDB-3B9647F9646A}"/>
              </a:ext>
            </a:extLst>
          </p:cNvPr>
          <p:cNvSpPr txBox="1"/>
          <p:nvPr/>
        </p:nvSpPr>
        <p:spPr>
          <a:xfrm>
            <a:off x="6738335" y="4854539"/>
            <a:ext cx="3342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Trapped Water accumulator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79BE6E1-27FA-A4F4-6E84-951CD61D5671}"/>
              </a:ext>
            </a:extLst>
          </p:cNvPr>
          <p:cNvSpPr txBox="1"/>
          <p:nvPr/>
        </p:nvSpPr>
        <p:spPr>
          <a:xfrm>
            <a:off x="8326152" y="5223871"/>
            <a:ext cx="619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5847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מלבן 44"/>
          <p:cNvSpPr/>
          <p:nvPr/>
        </p:nvSpPr>
        <p:spPr>
          <a:xfrm flipV="1">
            <a:off x="3419280" y="4319279"/>
            <a:ext cx="2700000" cy="45719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IL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0A02E78C-B251-69BD-8CB1-3B8003B75BC8}"/>
              </a:ext>
            </a:extLst>
          </p:cNvPr>
          <p:cNvSpPr/>
          <p:nvPr/>
        </p:nvSpPr>
        <p:spPr>
          <a:xfrm>
            <a:off x="2520000" y="1260000"/>
            <a:ext cx="899280" cy="44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30A830-70B7-9727-FA4D-A4CA0FE8826C}"/>
              </a:ext>
            </a:extLst>
          </p:cNvPr>
          <p:cNvSpPr/>
          <p:nvPr/>
        </p:nvSpPr>
        <p:spPr>
          <a:xfrm>
            <a:off x="3420000" y="3420000"/>
            <a:ext cx="899280" cy="22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F23F9A7-9545-F22F-59EE-B0348D4C5916}"/>
              </a:ext>
            </a:extLst>
          </p:cNvPr>
          <p:cNvSpPr/>
          <p:nvPr/>
        </p:nvSpPr>
        <p:spPr>
          <a:xfrm>
            <a:off x="4319280" y="4320000"/>
            <a:ext cx="899280" cy="13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78CD62B-3819-F18F-4F8C-03D6ED8B648C}"/>
              </a:ext>
            </a:extLst>
          </p:cNvPr>
          <p:cNvSpPr/>
          <p:nvPr/>
        </p:nvSpPr>
        <p:spPr>
          <a:xfrm>
            <a:off x="5220000" y="2700000"/>
            <a:ext cx="899280" cy="296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2E2D597-80D6-5B9E-94CC-829346796AB8}"/>
              </a:ext>
            </a:extLst>
          </p:cNvPr>
          <p:cNvSpPr/>
          <p:nvPr/>
        </p:nvSpPr>
        <p:spPr>
          <a:xfrm>
            <a:off x="6120000" y="360000"/>
            <a:ext cx="899280" cy="53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5E8863C-2472-5D29-0812-AE3B3FC29B7C}"/>
              </a:ext>
            </a:extLst>
          </p:cNvPr>
          <p:cNvSpPr txBox="1"/>
          <p:nvPr/>
        </p:nvSpPr>
        <p:spPr>
          <a:xfrm>
            <a:off x="4399752" y="4359974"/>
            <a:ext cx="7383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Floor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F857047-4B6C-643B-D146-FE723EC30D54}"/>
              </a:ext>
            </a:extLst>
          </p:cNvPr>
          <p:cNvSpPr txBox="1"/>
          <p:nvPr/>
        </p:nvSpPr>
        <p:spPr>
          <a:xfrm>
            <a:off x="3418558" y="3481606"/>
            <a:ext cx="8992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Left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bound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B32D0D0-B682-16C9-8B84-F97F3EC91E69}"/>
              </a:ext>
            </a:extLst>
          </p:cNvPr>
          <p:cNvSpPr txBox="1"/>
          <p:nvPr/>
        </p:nvSpPr>
        <p:spPr>
          <a:xfrm>
            <a:off x="5218559" y="2835275"/>
            <a:ext cx="8992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Right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bound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FCB6C8A-292C-D991-89BA-B0BF4648EB4E}"/>
              </a:ext>
            </a:extLst>
          </p:cNvPr>
          <p:cNvSpPr txBox="1"/>
          <p:nvPr/>
        </p:nvSpPr>
        <p:spPr>
          <a:xfrm>
            <a:off x="6738335" y="4854539"/>
            <a:ext cx="3342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Trapped Water accumulator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34704FC-D55E-4E1E-A962-2560E2B43029}"/>
              </a:ext>
            </a:extLst>
          </p:cNvPr>
          <p:cNvSpPr txBox="1"/>
          <p:nvPr/>
        </p:nvSpPr>
        <p:spPr>
          <a:xfrm>
            <a:off x="8326152" y="5223871"/>
            <a:ext cx="619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040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מלבן 44"/>
          <p:cNvSpPr/>
          <p:nvPr/>
        </p:nvSpPr>
        <p:spPr>
          <a:xfrm flipV="1">
            <a:off x="3419280" y="3420000"/>
            <a:ext cx="2700000" cy="944998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IL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חץ: למעלה 1">
            <a:extLst>
              <a:ext uri="{FF2B5EF4-FFF2-40B4-BE49-F238E27FC236}">
                <a16:creationId xmlns:a16="http://schemas.microsoft.com/office/drawing/2014/main" id="{A4DC0C1D-00CB-94B5-7CCE-C09CF55A38DC}"/>
              </a:ext>
            </a:extLst>
          </p:cNvPr>
          <p:cNvSpPr/>
          <p:nvPr/>
        </p:nvSpPr>
        <p:spPr>
          <a:xfrm>
            <a:off x="4345040" y="3471433"/>
            <a:ext cx="122820" cy="77989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475247EB-38A9-014F-CFD5-0F5045A10B44}"/>
              </a:ext>
            </a:extLst>
          </p:cNvPr>
          <p:cNvSpPr/>
          <p:nvPr/>
        </p:nvSpPr>
        <p:spPr>
          <a:xfrm>
            <a:off x="4381500" y="4158485"/>
            <a:ext cx="837420" cy="1372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69F3745-5B8C-0637-8D1A-845701AC51AC}"/>
              </a:ext>
            </a:extLst>
          </p:cNvPr>
          <p:cNvSpPr txBox="1"/>
          <p:nvPr/>
        </p:nvSpPr>
        <p:spPr>
          <a:xfrm>
            <a:off x="4485065" y="3534906"/>
            <a:ext cx="5724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  <a:endParaRPr lang="he-IL" sz="3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EAE187E-D3DF-F4A0-E5FA-0D7E7FBE4FDE}"/>
              </a:ext>
            </a:extLst>
          </p:cNvPr>
          <p:cNvSpPr/>
          <p:nvPr/>
        </p:nvSpPr>
        <p:spPr>
          <a:xfrm>
            <a:off x="2520000" y="1260000"/>
            <a:ext cx="899280" cy="44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C871465-42AC-6653-95B8-2AE6B9C08A92}"/>
              </a:ext>
            </a:extLst>
          </p:cNvPr>
          <p:cNvSpPr/>
          <p:nvPr/>
        </p:nvSpPr>
        <p:spPr>
          <a:xfrm>
            <a:off x="3420000" y="3420000"/>
            <a:ext cx="899280" cy="22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70B6AA2-21F6-BDAA-5DCD-719B8AE6DF41}"/>
              </a:ext>
            </a:extLst>
          </p:cNvPr>
          <p:cNvSpPr/>
          <p:nvPr/>
        </p:nvSpPr>
        <p:spPr>
          <a:xfrm>
            <a:off x="4319280" y="4320000"/>
            <a:ext cx="899280" cy="13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A757B9C6-1835-544D-F21E-EC74C8847D81}"/>
              </a:ext>
            </a:extLst>
          </p:cNvPr>
          <p:cNvSpPr/>
          <p:nvPr/>
        </p:nvSpPr>
        <p:spPr>
          <a:xfrm>
            <a:off x="5220000" y="2700000"/>
            <a:ext cx="899280" cy="296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D62C1C1-2BBE-3280-A0DC-AED2A2958500}"/>
              </a:ext>
            </a:extLst>
          </p:cNvPr>
          <p:cNvSpPr/>
          <p:nvPr/>
        </p:nvSpPr>
        <p:spPr>
          <a:xfrm>
            <a:off x="6120000" y="360000"/>
            <a:ext cx="899280" cy="53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3B7FC3B-043A-B61B-5CD5-E54864D01606}"/>
              </a:ext>
            </a:extLst>
          </p:cNvPr>
          <p:cNvSpPr txBox="1"/>
          <p:nvPr/>
        </p:nvSpPr>
        <p:spPr>
          <a:xfrm>
            <a:off x="4399752" y="4359974"/>
            <a:ext cx="7383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Floor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F4FE400-5DF8-91BB-49CD-7EAEABB8D9F2}"/>
              </a:ext>
            </a:extLst>
          </p:cNvPr>
          <p:cNvSpPr txBox="1"/>
          <p:nvPr/>
        </p:nvSpPr>
        <p:spPr>
          <a:xfrm>
            <a:off x="3418558" y="3481606"/>
            <a:ext cx="8992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Left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bound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0495231-8D66-3790-30A8-58665E60C560}"/>
              </a:ext>
            </a:extLst>
          </p:cNvPr>
          <p:cNvSpPr txBox="1"/>
          <p:nvPr/>
        </p:nvSpPr>
        <p:spPr>
          <a:xfrm>
            <a:off x="5218559" y="2835275"/>
            <a:ext cx="8992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Right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bound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C6EC787-A6D4-83DD-03F3-77DEAA4DD86F}"/>
              </a:ext>
            </a:extLst>
          </p:cNvPr>
          <p:cNvSpPr txBox="1"/>
          <p:nvPr/>
        </p:nvSpPr>
        <p:spPr>
          <a:xfrm>
            <a:off x="6738335" y="4854539"/>
            <a:ext cx="3342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Trapped Water accumulator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50DAF16-C16B-E98D-E362-F66661D0CC3F}"/>
              </a:ext>
            </a:extLst>
          </p:cNvPr>
          <p:cNvSpPr txBox="1"/>
          <p:nvPr/>
        </p:nvSpPr>
        <p:spPr>
          <a:xfrm>
            <a:off x="8326152" y="5223871"/>
            <a:ext cx="619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558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מלבן 44"/>
          <p:cNvSpPr/>
          <p:nvPr/>
        </p:nvSpPr>
        <p:spPr>
          <a:xfrm flipV="1">
            <a:off x="3419280" y="2700000"/>
            <a:ext cx="2700000" cy="1664998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IL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8EB72965-8E24-3740-E8AD-4F0DE784C0C3}"/>
              </a:ext>
            </a:extLst>
          </p:cNvPr>
          <p:cNvSpPr/>
          <p:nvPr/>
        </p:nvSpPr>
        <p:spPr>
          <a:xfrm>
            <a:off x="3502025" y="3272089"/>
            <a:ext cx="1647945" cy="1092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למעלה 2">
            <a:extLst>
              <a:ext uri="{FF2B5EF4-FFF2-40B4-BE49-F238E27FC236}">
                <a16:creationId xmlns:a16="http://schemas.microsoft.com/office/drawing/2014/main" id="{E537EA3B-028E-B4A8-CA4B-7B70100D0167}"/>
              </a:ext>
            </a:extLst>
          </p:cNvPr>
          <p:cNvSpPr/>
          <p:nvPr/>
        </p:nvSpPr>
        <p:spPr>
          <a:xfrm>
            <a:off x="3471332" y="2769078"/>
            <a:ext cx="100004" cy="57102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9D54D8B-93FB-063F-E323-47A1B6E9AC73}"/>
              </a:ext>
            </a:extLst>
          </p:cNvPr>
          <p:cNvSpPr txBox="1"/>
          <p:nvPr/>
        </p:nvSpPr>
        <p:spPr>
          <a:xfrm>
            <a:off x="4032334" y="2693769"/>
            <a:ext cx="5724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  <a:endParaRPr lang="he-IL" sz="3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0C529E4-A44A-C72D-5EBF-47ED07476BFA}"/>
              </a:ext>
            </a:extLst>
          </p:cNvPr>
          <p:cNvSpPr/>
          <p:nvPr/>
        </p:nvSpPr>
        <p:spPr>
          <a:xfrm>
            <a:off x="2520000" y="1260000"/>
            <a:ext cx="899280" cy="44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031A583-9D3A-358D-E549-907D1A461314}"/>
              </a:ext>
            </a:extLst>
          </p:cNvPr>
          <p:cNvSpPr/>
          <p:nvPr/>
        </p:nvSpPr>
        <p:spPr>
          <a:xfrm>
            <a:off x="3420000" y="3420000"/>
            <a:ext cx="899280" cy="22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88C6A0E-BF45-6760-7FF3-728596F4DB48}"/>
              </a:ext>
            </a:extLst>
          </p:cNvPr>
          <p:cNvSpPr/>
          <p:nvPr/>
        </p:nvSpPr>
        <p:spPr>
          <a:xfrm>
            <a:off x="4319280" y="4320000"/>
            <a:ext cx="899280" cy="13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CCF925E-4C9F-57F5-27CA-FE2620D74E38}"/>
              </a:ext>
            </a:extLst>
          </p:cNvPr>
          <p:cNvSpPr/>
          <p:nvPr/>
        </p:nvSpPr>
        <p:spPr>
          <a:xfrm>
            <a:off x="5220000" y="2700000"/>
            <a:ext cx="899280" cy="296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87A04B5-C168-2EDC-A7CE-316E696845C5}"/>
              </a:ext>
            </a:extLst>
          </p:cNvPr>
          <p:cNvSpPr/>
          <p:nvPr/>
        </p:nvSpPr>
        <p:spPr>
          <a:xfrm>
            <a:off x="6120000" y="360000"/>
            <a:ext cx="899280" cy="53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DC5AC37-3D13-7BFD-2D34-E6BE78D3CF6F}"/>
              </a:ext>
            </a:extLst>
          </p:cNvPr>
          <p:cNvSpPr txBox="1"/>
          <p:nvPr/>
        </p:nvSpPr>
        <p:spPr>
          <a:xfrm>
            <a:off x="3500472" y="3500576"/>
            <a:ext cx="7383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Floor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6D740F7-D222-63ED-FA8C-96136E945905}"/>
              </a:ext>
            </a:extLst>
          </p:cNvPr>
          <p:cNvSpPr txBox="1"/>
          <p:nvPr/>
        </p:nvSpPr>
        <p:spPr>
          <a:xfrm>
            <a:off x="2526872" y="1395718"/>
            <a:ext cx="8992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Left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bound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58EF4AE-4DE1-5D91-A9B6-2A6EBC1CF48F}"/>
              </a:ext>
            </a:extLst>
          </p:cNvPr>
          <p:cNvSpPr txBox="1"/>
          <p:nvPr/>
        </p:nvSpPr>
        <p:spPr>
          <a:xfrm>
            <a:off x="5218559" y="2835275"/>
            <a:ext cx="8992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Right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bound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23974AD-3220-101B-2EC7-6B73CED777CB}"/>
              </a:ext>
            </a:extLst>
          </p:cNvPr>
          <p:cNvSpPr txBox="1"/>
          <p:nvPr/>
        </p:nvSpPr>
        <p:spPr>
          <a:xfrm>
            <a:off x="6738335" y="4854539"/>
            <a:ext cx="3342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Trapped Water accumulator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BB5264F-6C90-8FC6-8BBB-030BF25E5441}"/>
              </a:ext>
            </a:extLst>
          </p:cNvPr>
          <p:cNvSpPr txBox="1"/>
          <p:nvPr/>
        </p:nvSpPr>
        <p:spPr>
          <a:xfrm>
            <a:off x="8326152" y="5223871"/>
            <a:ext cx="619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8701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מלבן 44"/>
          <p:cNvSpPr/>
          <p:nvPr/>
        </p:nvSpPr>
        <p:spPr>
          <a:xfrm flipV="1">
            <a:off x="3419280" y="1260000"/>
            <a:ext cx="2700000" cy="3104998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IL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4D552E30-61DD-5B6F-83B5-790CC5F29A0F}"/>
              </a:ext>
            </a:extLst>
          </p:cNvPr>
          <p:cNvSpPr/>
          <p:nvPr/>
        </p:nvSpPr>
        <p:spPr>
          <a:xfrm>
            <a:off x="3543300" y="2534325"/>
            <a:ext cx="2477939" cy="967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למעלה 3">
            <a:extLst>
              <a:ext uri="{FF2B5EF4-FFF2-40B4-BE49-F238E27FC236}">
                <a16:creationId xmlns:a16="http://schemas.microsoft.com/office/drawing/2014/main" id="{F161BCE1-6E61-BCA5-7E8A-3780AF18B379}"/>
              </a:ext>
            </a:extLst>
          </p:cNvPr>
          <p:cNvSpPr/>
          <p:nvPr/>
        </p:nvSpPr>
        <p:spPr>
          <a:xfrm>
            <a:off x="3513691" y="1328943"/>
            <a:ext cx="97322" cy="1271382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A1407F5-2DF2-EADC-D66E-5B5A82BF1D45}"/>
              </a:ext>
            </a:extLst>
          </p:cNvPr>
          <p:cNvSpPr txBox="1"/>
          <p:nvPr/>
        </p:nvSpPr>
        <p:spPr>
          <a:xfrm>
            <a:off x="4478878" y="1641468"/>
            <a:ext cx="5724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  <a:endParaRPr lang="he-IL" sz="3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22BFAD3-438F-DCCE-66D5-23F415E7DDB4}"/>
              </a:ext>
            </a:extLst>
          </p:cNvPr>
          <p:cNvSpPr/>
          <p:nvPr/>
        </p:nvSpPr>
        <p:spPr>
          <a:xfrm>
            <a:off x="2520000" y="1260000"/>
            <a:ext cx="899280" cy="44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875E03-422F-15D0-9240-82BCF31D0EBD}"/>
              </a:ext>
            </a:extLst>
          </p:cNvPr>
          <p:cNvSpPr/>
          <p:nvPr/>
        </p:nvSpPr>
        <p:spPr>
          <a:xfrm>
            <a:off x="3420000" y="3420000"/>
            <a:ext cx="899280" cy="22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6A9ED88-BE4B-2D25-50AA-CD7DBB72E8F2}"/>
              </a:ext>
            </a:extLst>
          </p:cNvPr>
          <p:cNvSpPr/>
          <p:nvPr/>
        </p:nvSpPr>
        <p:spPr>
          <a:xfrm>
            <a:off x="4319280" y="4320000"/>
            <a:ext cx="899280" cy="13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A735DD0-FB92-592E-52BF-8B6849EA4806}"/>
              </a:ext>
            </a:extLst>
          </p:cNvPr>
          <p:cNvSpPr/>
          <p:nvPr/>
        </p:nvSpPr>
        <p:spPr>
          <a:xfrm>
            <a:off x="5220000" y="2700000"/>
            <a:ext cx="899280" cy="296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4840F80-E99E-00F6-E37A-4F7D4FBF5612}"/>
              </a:ext>
            </a:extLst>
          </p:cNvPr>
          <p:cNvSpPr/>
          <p:nvPr/>
        </p:nvSpPr>
        <p:spPr>
          <a:xfrm>
            <a:off x="6120000" y="360000"/>
            <a:ext cx="899280" cy="53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L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AB677C0-D232-C95A-B9A9-147CD3FEDF7A}"/>
              </a:ext>
            </a:extLst>
          </p:cNvPr>
          <p:cNvSpPr txBox="1"/>
          <p:nvPr/>
        </p:nvSpPr>
        <p:spPr>
          <a:xfrm>
            <a:off x="5282903" y="2774123"/>
            <a:ext cx="7383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Floor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08FB38D1-BFDC-0EB3-F069-151DA084432E}"/>
              </a:ext>
            </a:extLst>
          </p:cNvPr>
          <p:cNvSpPr txBox="1"/>
          <p:nvPr/>
        </p:nvSpPr>
        <p:spPr>
          <a:xfrm>
            <a:off x="6120001" y="484317"/>
            <a:ext cx="8992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Right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bound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8695435-0308-FCED-7C05-ED9029083CD3}"/>
              </a:ext>
            </a:extLst>
          </p:cNvPr>
          <p:cNvSpPr txBox="1"/>
          <p:nvPr/>
        </p:nvSpPr>
        <p:spPr>
          <a:xfrm>
            <a:off x="2526872" y="1395718"/>
            <a:ext cx="8992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Left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bound</a:t>
            </a:r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B5F8E7E-3FD6-DA5D-D90C-33A24D6306C7}"/>
              </a:ext>
            </a:extLst>
          </p:cNvPr>
          <p:cNvSpPr txBox="1"/>
          <p:nvPr/>
        </p:nvSpPr>
        <p:spPr>
          <a:xfrm>
            <a:off x="6738335" y="4854539"/>
            <a:ext cx="3342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Trapped Water accumulator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3F86ABE-9F3E-CD6C-69D3-D8AD38FB452A}"/>
              </a:ext>
            </a:extLst>
          </p:cNvPr>
          <p:cNvSpPr txBox="1"/>
          <p:nvPr/>
        </p:nvSpPr>
        <p:spPr>
          <a:xfrm>
            <a:off x="8326152" y="5223871"/>
            <a:ext cx="619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317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852" y="2017251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4400" b="0" strike="noStrike" spc="-1" dirty="0">
                <a:solidFill>
                  <a:srgbClr val="000000"/>
                </a:solidFill>
                <a:latin typeface="Abadi Extra Light" panose="020B0204020104020204" pitchFamily="34" charset="0"/>
              </a:rPr>
              <a:t>Example of a spill: [4,5,6,3,2]</a:t>
            </a:r>
          </a:p>
        </p:txBody>
      </p:sp>
    </p:spTree>
    <p:extLst>
      <p:ext uri="{BB962C8B-B14F-4D97-AF65-F5344CB8AC3E}">
        <p14:creationId xmlns:p14="http://schemas.microsoft.com/office/powerpoint/2010/main" val="313436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4400" b="0" strike="noStrike" spc="-1" dirty="0">
                <a:solidFill>
                  <a:srgbClr val="000000"/>
                </a:solidFill>
                <a:latin typeface="Abadi Extra Light" panose="020B0204020104020204" pitchFamily="34" charset="0"/>
              </a:rPr>
              <a:t>Example of a spill: [4,5,6,3,2]</a:t>
            </a:r>
          </a:p>
        </p:txBody>
      </p:sp>
      <p:sp>
        <p:nvSpPr>
          <p:cNvPr id="47" name="מלבן 46"/>
          <p:cNvSpPr/>
          <p:nvPr/>
        </p:nvSpPr>
        <p:spPr>
          <a:xfrm>
            <a:off x="1440000" y="3240000"/>
            <a:ext cx="719280" cy="242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מלבן 47"/>
          <p:cNvSpPr/>
          <p:nvPr/>
        </p:nvSpPr>
        <p:spPr>
          <a:xfrm>
            <a:off x="2160000" y="2520000"/>
            <a:ext cx="719280" cy="31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מלבן 48"/>
          <p:cNvSpPr/>
          <p:nvPr/>
        </p:nvSpPr>
        <p:spPr>
          <a:xfrm>
            <a:off x="2880000" y="1800000"/>
            <a:ext cx="719280" cy="386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מלבן 49"/>
          <p:cNvSpPr/>
          <p:nvPr/>
        </p:nvSpPr>
        <p:spPr>
          <a:xfrm>
            <a:off x="3600000" y="3960000"/>
            <a:ext cx="719280" cy="17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מלבן 50"/>
          <p:cNvSpPr/>
          <p:nvPr/>
        </p:nvSpPr>
        <p:spPr>
          <a:xfrm>
            <a:off x="4320000" y="4680000"/>
            <a:ext cx="719280" cy="98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91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4400" b="0" strike="noStrike" spc="-1" dirty="0">
                <a:solidFill>
                  <a:srgbClr val="000000"/>
                </a:solidFill>
                <a:latin typeface="Abadi Extra Light" panose="020B0204020104020204" pitchFamily="34" charset="0"/>
              </a:rPr>
              <a:t>Example of a spill: [4,5,6,3,2]</a:t>
            </a:r>
          </a:p>
        </p:txBody>
      </p:sp>
      <p:sp>
        <p:nvSpPr>
          <p:cNvPr id="47" name="מלבן 46"/>
          <p:cNvSpPr/>
          <p:nvPr/>
        </p:nvSpPr>
        <p:spPr>
          <a:xfrm>
            <a:off x="1440000" y="3240000"/>
            <a:ext cx="719280" cy="242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מלבן 47"/>
          <p:cNvSpPr/>
          <p:nvPr/>
        </p:nvSpPr>
        <p:spPr>
          <a:xfrm>
            <a:off x="2160000" y="2520000"/>
            <a:ext cx="719280" cy="31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מלבן 48"/>
          <p:cNvSpPr/>
          <p:nvPr/>
        </p:nvSpPr>
        <p:spPr>
          <a:xfrm>
            <a:off x="2880000" y="1800000"/>
            <a:ext cx="719280" cy="386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מלבן 49"/>
          <p:cNvSpPr/>
          <p:nvPr/>
        </p:nvSpPr>
        <p:spPr>
          <a:xfrm>
            <a:off x="3600000" y="3960000"/>
            <a:ext cx="719280" cy="17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מלבן 50"/>
          <p:cNvSpPr/>
          <p:nvPr/>
        </p:nvSpPr>
        <p:spPr>
          <a:xfrm>
            <a:off x="4320000" y="4680000"/>
            <a:ext cx="719280" cy="98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2E04170B-6CC5-DFF0-FE85-2322B8972349}"/>
              </a:ext>
            </a:extLst>
          </p:cNvPr>
          <p:cNvSpPr/>
          <p:nvPr/>
        </p:nvSpPr>
        <p:spPr>
          <a:xfrm rot="3753345">
            <a:off x="3673322" y="1724387"/>
            <a:ext cx="285722" cy="3404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7EC8D577-305D-5F1F-38AE-FE0F19A54F6B}"/>
              </a:ext>
            </a:extLst>
          </p:cNvPr>
          <p:cNvSpPr/>
          <p:nvPr/>
        </p:nvSpPr>
        <p:spPr>
          <a:xfrm rot="8211344">
            <a:off x="2567317" y="1682493"/>
            <a:ext cx="266843" cy="3404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94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מלבן 46"/>
          <p:cNvSpPr/>
          <p:nvPr/>
        </p:nvSpPr>
        <p:spPr>
          <a:xfrm>
            <a:off x="1440000" y="3240000"/>
            <a:ext cx="719280" cy="242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מלבן 47"/>
          <p:cNvSpPr/>
          <p:nvPr/>
        </p:nvSpPr>
        <p:spPr>
          <a:xfrm>
            <a:off x="2160000" y="2520000"/>
            <a:ext cx="719280" cy="314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מלבן 48"/>
          <p:cNvSpPr/>
          <p:nvPr/>
        </p:nvSpPr>
        <p:spPr>
          <a:xfrm>
            <a:off x="2880000" y="1800000"/>
            <a:ext cx="719280" cy="386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מלבן 49"/>
          <p:cNvSpPr/>
          <p:nvPr/>
        </p:nvSpPr>
        <p:spPr>
          <a:xfrm>
            <a:off x="3600000" y="3960000"/>
            <a:ext cx="719280" cy="170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מלבן 50"/>
          <p:cNvSpPr/>
          <p:nvPr/>
        </p:nvSpPr>
        <p:spPr>
          <a:xfrm>
            <a:off x="4320000" y="4680000"/>
            <a:ext cx="719280" cy="98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IL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B0F56F1D-7307-483D-E8D2-FF5297D6DE59}"/>
              </a:ext>
            </a:extLst>
          </p:cNvPr>
          <p:cNvSpPr/>
          <p:nvPr/>
        </p:nvSpPr>
        <p:spPr>
          <a:xfrm rot="3753345">
            <a:off x="2759520" y="3228634"/>
            <a:ext cx="3675729" cy="3404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04431ABD-5137-576E-0D5F-0860291B4637}"/>
              </a:ext>
            </a:extLst>
          </p:cNvPr>
          <p:cNvSpPr/>
          <p:nvPr/>
        </p:nvSpPr>
        <p:spPr>
          <a:xfrm rot="8211344">
            <a:off x="763441" y="2395683"/>
            <a:ext cx="2352690" cy="3404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AEC382BB-699A-9DE3-BB6E-FFD1AB3B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4400" b="0" strike="noStrike" spc="-1" dirty="0">
                <a:solidFill>
                  <a:srgbClr val="000000"/>
                </a:solidFill>
                <a:latin typeface="Abadi Extra Light" panose="020B0204020104020204" pitchFamily="34" charset="0"/>
              </a:rPr>
              <a:t>Example of a spill: [4,5,6,3,2]</a:t>
            </a:r>
          </a:p>
        </p:txBody>
      </p:sp>
    </p:spTree>
    <p:extLst>
      <p:ext uri="{BB962C8B-B14F-4D97-AF65-F5344CB8AC3E}">
        <p14:creationId xmlns:p14="http://schemas.microsoft.com/office/powerpoint/2010/main" val="178914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1600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4400" b="0" strike="noStrike" spc="-1">
                <a:solidFill>
                  <a:srgbClr val="000000"/>
                </a:solidFill>
                <a:latin typeface="Arial"/>
              </a:rPr>
              <a:t>The Algorithm (C++)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72A96FB-C20C-B60B-F8A4-D79E0B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4000" contras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080625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851" y="18339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4400" b="0" strike="noStrike" spc="-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Trapping Rain Water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851" y="2190255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24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Calculate the total amount of water that can be trapped between the bounds.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IL" sz="3200" b="0" strike="noStrike" spc="-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IL" sz="3200" b="0" strike="noStrike" spc="-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IL" sz="3200" b="0" strike="noStrike" spc="-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FF9493FF-2EB8-3C53-434C-96E633A2D9C1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69" b="98137" l="1214" r="96602">
                        <a14:foregroundMark x1="25971" y1="81366" x2="16505" y2="84472"/>
                        <a14:foregroundMark x1="96602" y1="83851" x2="88592" y2="82609"/>
                        <a14:backgroundMark x1="3641" y1="20497" x2="1456" y2="96894"/>
                        <a14:backgroundMark x1="3641" y1="9317" x2="2427" y2="30435"/>
                        <a14:backgroundMark x1="4369" y1="7453" x2="5825" y2="36025"/>
                        <a14:backgroundMark x1="1699" y1="73292" x2="1699" y2="90683"/>
                        <a14:backgroundMark x1="4369" y1="90062" x2="3398" y2="95652"/>
                        <a14:backgroundMark x1="243" y1="98758" x2="4854" y2="98137"/>
                        <a14:backgroundMark x1="3155" y1="98137" x2="971" y2="6832"/>
                      </a14:backgroundRemoval>
                    </a14:imgEffect>
                  </a14:imgLayer>
                </a14:imgProps>
              </a:ext>
            </a:extLst>
          </a:blip>
          <a:stretch/>
        </p:blipFill>
        <p:spPr>
          <a:xfrm>
            <a:off x="2703507" y="6026905"/>
            <a:ext cx="3816358" cy="16067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BACAA93F-C076-88AB-3006-654284F9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תמונה 52"/>
          <p:cNvPicPr/>
          <p:nvPr/>
        </p:nvPicPr>
        <p:blipFill>
          <a:blip r:embed="rId3"/>
          <a:stretch/>
        </p:blipFill>
        <p:spPr>
          <a:xfrm>
            <a:off x="1014627" y="547372"/>
            <a:ext cx="8051370" cy="457580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57D8501-DCC1-A021-9C44-E113D51F6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תמונה 54"/>
          <p:cNvPicPr/>
          <p:nvPr/>
        </p:nvPicPr>
        <p:blipFill rotWithShape="1">
          <a:blip r:embed="rId3"/>
          <a:srcRect r="40951"/>
          <a:stretch/>
        </p:blipFill>
        <p:spPr>
          <a:xfrm>
            <a:off x="3919863" y="4290846"/>
            <a:ext cx="2240898" cy="680660"/>
          </a:xfrm>
          <a:prstGeom prst="rect">
            <a:avLst/>
          </a:prstGeom>
          <a:ln w="0">
            <a:noFill/>
          </a:ln>
        </p:spPr>
      </p:pic>
      <p:pic>
        <p:nvPicPr>
          <p:cNvPr id="3" name="תמונה 2" descr="תמונה שמכילה טקסט, צילום מסך, גופן, תוכנה&#10;&#10;התיאור נוצר באופן אוטומטי">
            <a:extLst>
              <a:ext uri="{FF2B5EF4-FFF2-40B4-BE49-F238E27FC236}">
                <a16:creationId xmlns:a16="http://schemas.microsoft.com/office/drawing/2014/main" id="{C0CD0C81-54D7-4E1F-B397-9A2CD3F57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99" y="1379704"/>
            <a:ext cx="7362825" cy="256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DB86C08-4E34-CE28-3103-BED07DB8B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34000" contras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12" y="-194945"/>
            <a:ext cx="11333648" cy="63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ceHolder 1">
            <a:extLst>
              <a:ext uri="{FF2B5EF4-FFF2-40B4-BE49-F238E27FC236}">
                <a16:creationId xmlns:a16="http://schemas.microsoft.com/office/drawing/2014/main" id="{F864B7C0-B8BB-B114-E3A1-26A89CC27812}"/>
              </a:ext>
            </a:extLst>
          </p:cNvPr>
          <p:cNvSpPr txBox="1">
            <a:spLocks/>
          </p:cNvSpPr>
          <p:nvPr/>
        </p:nvSpPr>
        <p:spPr>
          <a:xfrm>
            <a:off x="644552" y="505946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L" sz="4400" b="0" strike="noStrike" spc="-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Complexity</a:t>
            </a:r>
            <a:endParaRPr lang="en-IL" spc="-1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6B3AE6F-F178-B4AF-5AFB-BAE0D75B0028}"/>
              </a:ext>
            </a:extLst>
          </p:cNvPr>
          <p:cNvSpPr txBox="1">
            <a:spLocks/>
          </p:cNvSpPr>
          <p:nvPr/>
        </p:nvSpPr>
        <p:spPr>
          <a:xfrm>
            <a:off x="471501" y="1455532"/>
            <a:ext cx="9137622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The algorithm runs at O(n)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since it performs a limited number of linear actions as the inner while loop is progressing with the outer index iterator while loop.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400" spc="-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for each number in the array, we push it once, and pop it ones.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IL" sz="3200" spc="-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F9EA88F7-D55B-D003-B032-407077DD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34000" contras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12" y="-352425"/>
            <a:ext cx="11333648" cy="63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852" y="348466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4400" b="0" strike="noStrike" spc="-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Trapping Rain Water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80200" y="74098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2400" b="0" strike="noStrike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Calculate the total amount of water that can be trapped between the bounds.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IL" sz="3200" b="0" strike="noStrike" spc="-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IL" sz="3200" b="0" strike="noStrike" spc="-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IL" sz="3200" b="0" strike="noStrike" spc="-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1893840" y="5017384"/>
            <a:ext cx="6443640" cy="345960"/>
          </a:xfrm>
          <a:prstGeom prst="rect">
            <a:avLst/>
          </a:prstGeom>
          <a:solidFill>
            <a:schemeClr val="tx1">
              <a:alpha val="38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L" sz="1800" b="0" strike="noStrike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https://leetcode.com/problems/trapping-rain-water/description/</a:t>
            </a:r>
            <a:endParaRPr lang="en-IL" sz="1800" b="0" strike="noStrike" spc="-1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7" name="תמונה 16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69" b="98137" l="1214" r="96602">
                        <a14:foregroundMark x1="25971" y1="81366" x2="16505" y2="84472"/>
                        <a14:foregroundMark x1="96602" y1="83851" x2="88592" y2="82609"/>
                        <a14:backgroundMark x1="3641" y1="20497" x2="1456" y2="96894"/>
                        <a14:backgroundMark x1="3641" y1="9317" x2="2427" y2="30435"/>
                        <a14:backgroundMark x1="4369" y1="7453" x2="5825" y2="36025"/>
                        <a14:backgroundMark x1="1699" y1="73292" x2="1699" y2="90683"/>
                        <a14:backgroundMark x1="4369" y1="90062" x2="3398" y2="95652"/>
                        <a14:backgroundMark x1="243" y1="98758" x2="4854" y2="98137"/>
                        <a14:backgroundMark x1="3155" y1="98137" x2="971" y2="6832"/>
                      </a14:backgroundRemoval>
                    </a14:imgEffect>
                    <a14:imgEffect>
                      <a14:sharpenSoften amount="3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759915" y="2181943"/>
            <a:ext cx="3865425" cy="2747627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דיו 17">
                <a:extLst>
                  <a:ext uri="{FF2B5EF4-FFF2-40B4-BE49-F238E27FC236}">
                    <a16:creationId xmlns:a16="http://schemas.microsoft.com/office/drawing/2014/main" id="{B0121F34-CD63-C8ED-8149-1B49CD9941EC}"/>
                  </a:ext>
                </a:extLst>
              </p14:cNvPr>
              <p14:cNvContentPartPr/>
              <p14:nvPr/>
            </p14:nvContentPartPr>
            <p14:xfrm>
              <a:off x="3266010" y="2552308"/>
              <a:ext cx="360" cy="2410200"/>
            </p14:xfrm>
          </p:contentPart>
        </mc:Choice>
        <mc:Fallback xmlns="">
          <p:pic>
            <p:nvPicPr>
              <p:cNvPr id="18" name="דיו 17">
                <a:extLst>
                  <a:ext uri="{FF2B5EF4-FFF2-40B4-BE49-F238E27FC236}">
                    <a16:creationId xmlns:a16="http://schemas.microsoft.com/office/drawing/2014/main" id="{B0121F34-CD63-C8ED-8149-1B49CD9941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8010" y="2534308"/>
                <a:ext cx="36000" cy="24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דיו 18">
                <a:extLst>
                  <a:ext uri="{FF2B5EF4-FFF2-40B4-BE49-F238E27FC236}">
                    <a16:creationId xmlns:a16="http://schemas.microsoft.com/office/drawing/2014/main" id="{654483DD-7F1E-CEB8-E1FF-188667A85E10}"/>
                  </a:ext>
                </a:extLst>
              </p14:cNvPr>
              <p14:cNvContentPartPr/>
              <p14:nvPr/>
            </p14:nvContentPartPr>
            <p14:xfrm>
              <a:off x="3159810" y="3089068"/>
              <a:ext cx="250200" cy="360"/>
            </p14:xfrm>
          </p:contentPart>
        </mc:Choice>
        <mc:Fallback xmlns="">
          <p:pic>
            <p:nvPicPr>
              <p:cNvPr id="19" name="דיו 18">
                <a:extLst>
                  <a:ext uri="{FF2B5EF4-FFF2-40B4-BE49-F238E27FC236}">
                    <a16:creationId xmlns:a16="http://schemas.microsoft.com/office/drawing/2014/main" id="{654483DD-7F1E-CEB8-E1FF-188667A85E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1810" y="3071068"/>
                <a:ext cx="285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דיו 19">
                <a:extLst>
                  <a:ext uri="{FF2B5EF4-FFF2-40B4-BE49-F238E27FC236}">
                    <a16:creationId xmlns:a16="http://schemas.microsoft.com/office/drawing/2014/main" id="{7AAA0602-7610-0A70-A15B-FE11796AA845}"/>
                  </a:ext>
                </a:extLst>
              </p14:cNvPr>
              <p14:cNvContentPartPr/>
              <p14:nvPr/>
            </p14:nvContentPartPr>
            <p14:xfrm>
              <a:off x="3142530" y="3631948"/>
              <a:ext cx="248400" cy="360"/>
            </p14:xfrm>
          </p:contentPart>
        </mc:Choice>
        <mc:Fallback xmlns="">
          <p:pic>
            <p:nvPicPr>
              <p:cNvPr id="20" name="דיו 19">
                <a:extLst>
                  <a:ext uri="{FF2B5EF4-FFF2-40B4-BE49-F238E27FC236}">
                    <a16:creationId xmlns:a16="http://schemas.microsoft.com/office/drawing/2014/main" id="{7AAA0602-7610-0A70-A15B-FE11796AA8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4530" y="3613948"/>
                <a:ext cx="284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דיו 20">
                <a:extLst>
                  <a:ext uri="{FF2B5EF4-FFF2-40B4-BE49-F238E27FC236}">
                    <a16:creationId xmlns:a16="http://schemas.microsoft.com/office/drawing/2014/main" id="{E31CFB70-AE06-55EB-5B9B-9FD14444EC72}"/>
                  </a:ext>
                </a:extLst>
              </p14:cNvPr>
              <p14:cNvContentPartPr/>
              <p14:nvPr/>
            </p14:nvContentPartPr>
            <p14:xfrm>
              <a:off x="3163050" y="4184548"/>
              <a:ext cx="227880" cy="360"/>
            </p14:xfrm>
          </p:contentPart>
        </mc:Choice>
        <mc:Fallback xmlns="">
          <p:pic>
            <p:nvPicPr>
              <p:cNvPr id="21" name="דיו 20">
                <a:extLst>
                  <a:ext uri="{FF2B5EF4-FFF2-40B4-BE49-F238E27FC236}">
                    <a16:creationId xmlns:a16="http://schemas.microsoft.com/office/drawing/2014/main" id="{E31CFB70-AE06-55EB-5B9B-9FD14444EC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45050" y="4166548"/>
                <a:ext cx="263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דיו 4">
                <a:extLst>
                  <a:ext uri="{FF2B5EF4-FFF2-40B4-BE49-F238E27FC236}">
                    <a16:creationId xmlns:a16="http://schemas.microsoft.com/office/drawing/2014/main" id="{0820958D-DD9D-01EB-086C-34163C34C571}"/>
                  </a:ext>
                </a:extLst>
              </p14:cNvPr>
              <p14:cNvContentPartPr/>
              <p14:nvPr/>
            </p14:nvContentPartPr>
            <p14:xfrm>
              <a:off x="3033308" y="4123326"/>
              <a:ext cx="19800" cy="123840"/>
            </p14:xfrm>
          </p:contentPart>
        </mc:Choice>
        <mc:Fallback xmlns="">
          <p:pic>
            <p:nvPicPr>
              <p:cNvPr id="5" name="דיו 4">
                <a:extLst>
                  <a:ext uri="{FF2B5EF4-FFF2-40B4-BE49-F238E27FC236}">
                    <a16:creationId xmlns:a16="http://schemas.microsoft.com/office/drawing/2014/main" id="{0820958D-DD9D-01EB-086C-34163C34C5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4668" y="4114686"/>
                <a:ext cx="374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דיו 6">
                <a:extLst>
                  <a:ext uri="{FF2B5EF4-FFF2-40B4-BE49-F238E27FC236}">
                    <a16:creationId xmlns:a16="http://schemas.microsoft.com/office/drawing/2014/main" id="{6767C45B-EC91-3C1E-3D77-BC06EDFBA409}"/>
                  </a:ext>
                </a:extLst>
              </p14:cNvPr>
              <p14:cNvContentPartPr/>
              <p14:nvPr/>
            </p14:nvContentPartPr>
            <p14:xfrm>
              <a:off x="3023948" y="3615726"/>
              <a:ext cx="56880" cy="84600"/>
            </p14:xfrm>
          </p:contentPart>
        </mc:Choice>
        <mc:Fallback xmlns="">
          <p:pic>
            <p:nvPicPr>
              <p:cNvPr id="7" name="דיו 6">
                <a:extLst>
                  <a:ext uri="{FF2B5EF4-FFF2-40B4-BE49-F238E27FC236}">
                    <a16:creationId xmlns:a16="http://schemas.microsoft.com/office/drawing/2014/main" id="{6767C45B-EC91-3C1E-3D77-BC06EDFBA4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14948" y="3607086"/>
                <a:ext cx="745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דיו 8">
                <a:extLst>
                  <a:ext uri="{FF2B5EF4-FFF2-40B4-BE49-F238E27FC236}">
                    <a16:creationId xmlns:a16="http://schemas.microsoft.com/office/drawing/2014/main" id="{14CA1D6F-C800-91B8-1496-0220FA4CC730}"/>
                  </a:ext>
                </a:extLst>
              </p14:cNvPr>
              <p14:cNvContentPartPr/>
              <p14:nvPr/>
            </p14:nvContentPartPr>
            <p14:xfrm>
              <a:off x="3014948" y="3066366"/>
              <a:ext cx="59040" cy="96480"/>
            </p14:xfrm>
          </p:contentPart>
        </mc:Choice>
        <mc:Fallback xmlns="">
          <p:pic>
            <p:nvPicPr>
              <p:cNvPr id="9" name="דיו 8">
                <a:extLst>
                  <a:ext uri="{FF2B5EF4-FFF2-40B4-BE49-F238E27FC236}">
                    <a16:creationId xmlns:a16="http://schemas.microsoft.com/office/drawing/2014/main" id="{14CA1D6F-C800-91B8-1496-0220FA4CC7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05948" y="3057366"/>
                <a:ext cx="766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47BB2CA2-1E3E-38A0-B27C-95B294E3B6AE}"/>
                  </a:ext>
                </a:extLst>
              </p14:cNvPr>
              <p14:cNvContentPartPr/>
              <p14:nvPr/>
            </p14:nvContentPartPr>
            <p14:xfrm>
              <a:off x="3152070" y="4698898"/>
              <a:ext cx="227880" cy="360"/>
            </p14:xfrm>
          </p:contentPart>
        </mc:Choice>
        <mc:Fallback xmlns=""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47BB2CA2-1E3E-38A0-B27C-95B294E3B6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4070" y="4680898"/>
                <a:ext cx="263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דיו 27">
                <a:extLst>
                  <a:ext uri="{FF2B5EF4-FFF2-40B4-BE49-F238E27FC236}">
                    <a16:creationId xmlns:a16="http://schemas.microsoft.com/office/drawing/2014/main" id="{28192F37-1DD6-AE6C-2988-589F90F89C57}"/>
                  </a:ext>
                </a:extLst>
              </p14:cNvPr>
              <p14:cNvContentPartPr/>
              <p14:nvPr/>
            </p14:nvContentPartPr>
            <p14:xfrm>
              <a:off x="3016918" y="4647958"/>
              <a:ext cx="54360" cy="101880"/>
            </p14:xfrm>
          </p:contentPart>
        </mc:Choice>
        <mc:Fallback xmlns="">
          <p:pic>
            <p:nvPicPr>
              <p:cNvPr id="28" name="דיו 27">
                <a:extLst>
                  <a:ext uri="{FF2B5EF4-FFF2-40B4-BE49-F238E27FC236}">
                    <a16:creationId xmlns:a16="http://schemas.microsoft.com/office/drawing/2014/main" id="{28192F37-1DD6-AE6C-2988-589F90F89C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07918" y="4638958"/>
                <a:ext cx="72000" cy="1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91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otebook Lines Images - Free Download on Freepik">
            <a:extLst>
              <a:ext uri="{FF2B5EF4-FFF2-40B4-BE49-F238E27FC236}">
                <a16:creationId xmlns:a16="http://schemas.microsoft.com/office/drawing/2014/main" id="{D680ABEC-0834-9633-A334-F1220443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671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2A96FB-C20C-B60B-F8A4-D79E0B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23802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4400" b="0" strike="noStrike" spc="-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Trapping Rain Water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-2069400"/>
            <a:ext cx="9070920" cy="126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3200" b="0" strike="noStrike" spc="-1" dirty="0">
                <a:solidFill>
                  <a:srgbClr val="000000"/>
                </a:solidFill>
                <a:latin typeface="Garamond" panose="02020404030301010803" pitchFamily="18" charset="0"/>
              </a:rPr>
              <a:t>Calculate the total amount of water that can be trapped between the bounds.</a:t>
            </a:r>
          </a:p>
        </p:txBody>
      </p:sp>
    </p:spTree>
    <p:extLst>
      <p:ext uri="{BB962C8B-B14F-4D97-AF65-F5344CB8AC3E}">
        <p14:creationId xmlns:p14="http://schemas.microsoft.com/office/powerpoint/2010/main" val="368257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tebook Lines Images - Free Download on Freepik">
            <a:extLst>
              <a:ext uri="{FF2B5EF4-FFF2-40B4-BE49-F238E27FC236}">
                <a16:creationId xmlns:a16="http://schemas.microsoft.com/office/drawing/2014/main" id="{237A5CAD-7088-4335-FC2B-3C1F3363F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671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08800" y="384713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48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De</a:t>
            </a:r>
            <a:r>
              <a:rPr lang="en-IL" sz="4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sc</a:t>
            </a:r>
            <a:r>
              <a:rPr lang="en-IL" sz="48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r</a:t>
            </a:r>
            <a:r>
              <a:rPr lang="en-IL" sz="4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i</a:t>
            </a:r>
            <a:r>
              <a:rPr lang="en-IL" sz="48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</a:t>
            </a:r>
            <a:r>
              <a:rPr lang="en-IL" sz="4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</a:t>
            </a:r>
            <a:r>
              <a:rPr lang="en-IL" sz="36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i</a:t>
            </a:r>
            <a:r>
              <a:rPr lang="en-IL" sz="4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o</a:t>
            </a:r>
            <a:r>
              <a:rPr lang="en-IL" sz="40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n</a:t>
            </a:r>
            <a:r>
              <a:rPr lang="en-US" sz="4400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..</a:t>
            </a:r>
            <a:endParaRPr lang="en-IL" sz="44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09705" y="1876087"/>
            <a:ext cx="9070920" cy="18047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 algn="l" rtl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IL" sz="2400" b="0" strike="noStrike" spc="-1" dirty="0">
                <a:solidFill>
                  <a:srgbClr val="0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Given the input list of heights</a:t>
            </a:r>
            <a:r>
              <a:rPr lang="en-US" sz="2400" spc="-1" dirty="0">
                <a:solidFill>
                  <a:srgbClr val="0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,</a:t>
            </a:r>
          </a:p>
          <a:p>
            <a:pPr marL="432000" indent="0" algn="l" rtl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Dreaming Outloud Pro" panose="020F0502020204030204" pitchFamily="66" charset="0"/>
              <a:cs typeface="Dreaming Outloud Pro" panose="020F0502020204030204" pitchFamily="66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05BDD3C-2D6A-84FE-F114-5EB557407E1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009705" y="2646185"/>
            <a:ext cx="9070920" cy="3555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0" algn="l" rtl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C</a:t>
            </a:r>
            <a:r>
              <a:rPr lang="en-IL" sz="2400" b="0" strike="noStrike" spc="-1" dirty="0">
                <a:solidFill>
                  <a:srgbClr val="0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alculate how much water can be trapped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89997E9-3179-3D9D-A06D-19DB2209086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009705" y="3052289"/>
            <a:ext cx="9070920" cy="3555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0" algn="l" rtl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And do it in O(</a:t>
            </a:r>
            <a:r>
              <a:rPr lang="en-US" sz="2400" spc="-1" dirty="0">
                <a:solidFill>
                  <a:srgbClr val="0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n</a:t>
            </a:r>
            <a:r>
              <a:rPr lang="en-US" sz="2400" b="0" strike="noStrike" spc="-1" dirty="0">
                <a:solidFill>
                  <a:srgbClr val="0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) time complexity.</a:t>
            </a:r>
            <a:endParaRPr lang="en-IL" sz="2400" b="0" strike="noStrike" spc="-1" dirty="0">
              <a:solidFill>
                <a:srgbClr val="000000"/>
              </a:solidFill>
              <a:latin typeface="Dreaming Outloud Pro" panose="020F0502020204030204" pitchFamily="66" charset="0"/>
              <a:cs typeface="Dreaming Outloud Pro" panose="020F0502020204030204" pitchFamily="66" charset="0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9AF050AE-8C82-D3EA-E2E4-F144FEB0FBC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40312" y="1870242"/>
            <a:ext cx="9070920" cy="5031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 algn="l" rtl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written </a:t>
            </a:r>
            <a:r>
              <a:rPr lang="en-IL" sz="2400" b="0" strike="noStrike" spc="-1" dirty="0">
                <a:solidFill>
                  <a:srgbClr val="0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left to right</a:t>
            </a:r>
            <a:r>
              <a:rPr lang="en-US" sz="2400" spc="-1" dirty="0">
                <a:solidFill>
                  <a:srgbClr val="0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.</a:t>
            </a:r>
          </a:p>
          <a:p>
            <a:pPr marL="432000" indent="0" algn="l" rtl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Dreaming Outloud Pro" panose="020F0502020204030204" pitchFamily="66" charset="0"/>
              <a:cs typeface="Dreaming Outloud Pro" panose="020F0502020204030204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72E274C2-672A-BC8B-8E5E-9600CD00251D}"/>
                  </a:ext>
                </a:extLst>
              </p14:cNvPr>
              <p14:cNvContentPartPr/>
              <p14:nvPr/>
            </p14:nvContentPartPr>
            <p14:xfrm>
              <a:off x="3552048" y="1040121"/>
              <a:ext cx="3453480" cy="77040"/>
            </p14:xfrm>
          </p:contentPart>
        </mc:Choice>
        <mc:Fallback xmlns=""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72E274C2-672A-BC8B-8E5E-9600CD0025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3048" y="1031163"/>
                <a:ext cx="3471120" cy="94598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PlaceHolder 2">
            <a:extLst>
              <a:ext uri="{FF2B5EF4-FFF2-40B4-BE49-F238E27FC236}">
                <a16:creationId xmlns:a16="http://schemas.microsoft.com/office/drawing/2014/main" id="{95C7B992-0556-2EC7-0E2F-04E49A01C94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562000" y="2657479"/>
            <a:ext cx="3229700" cy="3555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432000" indent="0" algn="l" rtl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IL" sz="2400" b="0" strike="noStrike" spc="-1" dirty="0">
                <a:solidFill>
                  <a:srgbClr val="0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in between the bars.</a:t>
            </a:r>
          </a:p>
        </p:txBody>
      </p:sp>
    </p:spTree>
    <p:extLst>
      <p:ext uri="{BB962C8B-B14F-4D97-AF65-F5344CB8AC3E}">
        <p14:creationId xmlns:p14="http://schemas.microsoft.com/office/powerpoint/2010/main" val="175980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8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99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2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979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6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39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38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79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4" grpId="0" build="p"/>
      <p:bldP spid="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uman think brain icon. Outline human think brain vector icon for web  design isolated on white background Stock Vector | Adobe Stock">
            <a:extLst>
              <a:ext uri="{FF2B5EF4-FFF2-40B4-BE49-F238E27FC236}">
                <a16:creationId xmlns:a16="http://schemas.microsoft.com/office/drawing/2014/main" id="{FC7D2055-1A0E-6460-FD36-A4AF0C819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15" y="380880"/>
            <a:ext cx="1334134" cy="133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1573" y="3960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Avenir Next"/>
                <a:cs typeface="Aharoni" panose="02010803020104030203" pitchFamily="2" charset="-79"/>
              </a:rPr>
              <a:t>The </a:t>
            </a:r>
            <a:r>
              <a:rPr lang="en-IL" sz="4400" b="1" strike="noStrike" spc="-1" dirty="0">
                <a:solidFill>
                  <a:srgbClr val="000000"/>
                </a:solidFill>
                <a:latin typeface="Avenir Next"/>
                <a:cs typeface="Aharoni" panose="02010803020104030203" pitchFamily="2" charset="-79"/>
              </a:rPr>
              <a:t>Idea</a:t>
            </a: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39301" y="2083929"/>
            <a:ext cx="6802021" cy="29535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First let’s think about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how water </a:t>
            </a: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works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 in real life…</a:t>
            </a: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In real life water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would spill over edges</a:t>
            </a: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,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but if there is a bounded area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,</a:t>
            </a:r>
            <a:endParaRPr lang="en-US" sz="1800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water will get trapped in it.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9E101BE8-1002-EA7D-1FC1-29F9066395E8}"/>
              </a:ext>
            </a:extLst>
          </p:cNvPr>
          <p:cNvSpPr txBox="1">
            <a:spLocks/>
          </p:cNvSpPr>
          <p:nvPr/>
        </p:nvSpPr>
        <p:spPr>
          <a:xfrm rot="21316028">
            <a:off x="3899796" y="719472"/>
            <a:ext cx="2134475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pc="-1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From real life</a:t>
            </a:r>
            <a:endParaRPr lang="en-IL" sz="2400" b="1" spc="-1"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pic>
        <p:nvPicPr>
          <p:cNvPr id="4101" name="Picture 5" descr="Water Handling | Minecraft 101">
            <a:extLst>
              <a:ext uri="{FF2B5EF4-FFF2-40B4-BE49-F238E27FC236}">
                <a16:creationId xmlns:a16="http://schemas.microsoft.com/office/drawing/2014/main" id="{9845C641-E9E1-959C-884A-6307C5FA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9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37" t="17997" r="17638" b="37028"/>
          <a:stretch/>
        </p:blipFill>
        <p:spPr bwMode="auto">
          <a:xfrm rot="359616">
            <a:off x="10464026" y="2480083"/>
            <a:ext cx="2604273" cy="1321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1D2559FE-28B7-3463-FF7B-FD61A2A36F86}"/>
              </a:ext>
            </a:extLst>
          </p:cNvPr>
          <p:cNvSpPr/>
          <p:nvPr/>
        </p:nvSpPr>
        <p:spPr>
          <a:xfrm rot="359616">
            <a:off x="10819908" y="2575560"/>
            <a:ext cx="556752" cy="213995"/>
          </a:xfrm>
          <a:prstGeom prst="rightArrow">
            <a:avLst>
              <a:gd name="adj1" fmla="val 50000"/>
              <a:gd name="adj2" fmla="val 10129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55AACB74-DFCC-C8A3-3460-FF78A8013B1F}"/>
              </a:ext>
            </a:extLst>
          </p:cNvPr>
          <p:cNvSpPr/>
          <p:nvPr/>
        </p:nvSpPr>
        <p:spPr>
          <a:xfrm rot="5759616">
            <a:off x="12600387" y="2976329"/>
            <a:ext cx="365124" cy="250659"/>
          </a:xfrm>
          <a:prstGeom prst="rightArrow">
            <a:avLst>
              <a:gd name="adj1" fmla="val 50000"/>
              <a:gd name="adj2" fmla="val 9474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uman think brain icon. Outline human think brain vector icon for web  design isolated on white background Stock Vector | Adobe Stock">
            <a:extLst>
              <a:ext uri="{FF2B5EF4-FFF2-40B4-BE49-F238E27FC236}">
                <a16:creationId xmlns:a16="http://schemas.microsoft.com/office/drawing/2014/main" id="{FC7D2055-1A0E-6460-FD36-A4AF0C819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15" y="380880"/>
            <a:ext cx="1334134" cy="133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1573" y="3960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Avenir Next"/>
                <a:cs typeface="Aharoni" panose="02010803020104030203" pitchFamily="2" charset="-79"/>
              </a:rPr>
              <a:t>The </a:t>
            </a:r>
            <a:r>
              <a:rPr lang="en-IL" sz="4400" b="1" strike="noStrike" spc="-1" dirty="0">
                <a:solidFill>
                  <a:srgbClr val="000000"/>
                </a:solidFill>
                <a:latin typeface="Avenir Next"/>
                <a:cs typeface="Aharoni" panose="02010803020104030203" pitchFamily="2" charset="-79"/>
              </a:rPr>
              <a:t>Idea</a:t>
            </a: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39301" y="2083929"/>
            <a:ext cx="6802021" cy="29535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First let’s think about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how water 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works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in real life…</a:t>
            </a: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In real life water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would spill over edges</a:t>
            </a: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,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but if there is a bounded area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,</a:t>
            </a:r>
            <a:endParaRPr lang="en-US" sz="1800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water will get trapped in it.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9E101BE8-1002-EA7D-1FC1-29F9066395E8}"/>
              </a:ext>
            </a:extLst>
          </p:cNvPr>
          <p:cNvSpPr txBox="1">
            <a:spLocks/>
          </p:cNvSpPr>
          <p:nvPr/>
        </p:nvSpPr>
        <p:spPr>
          <a:xfrm rot="21316028">
            <a:off x="3899796" y="719472"/>
            <a:ext cx="2134475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pc="-1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From real life</a:t>
            </a:r>
            <a:endParaRPr lang="en-IL" sz="2400" b="1" spc="-1"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pic>
        <p:nvPicPr>
          <p:cNvPr id="4101" name="Picture 5" descr="Water Handling | Minecraft 101">
            <a:extLst>
              <a:ext uri="{FF2B5EF4-FFF2-40B4-BE49-F238E27FC236}">
                <a16:creationId xmlns:a16="http://schemas.microsoft.com/office/drawing/2014/main" id="{9845C641-E9E1-959C-884A-6307C5FA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9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37" t="17997" r="17638" b="37028"/>
          <a:stretch/>
        </p:blipFill>
        <p:spPr bwMode="auto">
          <a:xfrm>
            <a:off x="6423839" y="2610644"/>
            <a:ext cx="2436634" cy="1236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1D2559FE-28B7-3463-FF7B-FD61A2A36F86}"/>
              </a:ext>
            </a:extLst>
          </p:cNvPr>
          <p:cNvSpPr/>
          <p:nvPr/>
        </p:nvSpPr>
        <p:spPr>
          <a:xfrm>
            <a:off x="6809381" y="2735367"/>
            <a:ext cx="1136691" cy="168275"/>
          </a:xfrm>
          <a:prstGeom prst="rightArrow">
            <a:avLst>
              <a:gd name="adj1" fmla="val 50000"/>
              <a:gd name="adj2" fmla="val 101292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55AACB74-DFCC-C8A3-3460-FF78A8013B1F}"/>
              </a:ext>
            </a:extLst>
          </p:cNvPr>
          <p:cNvSpPr/>
          <p:nvPr/>
        </p:nvSpPr>
        <p:spPr>
          <a:xfrm rot="5400000">
            <a:off x="8280659" y="3270260"/>
            <a:ext cx="543206" cy="174460"/>
          </a:xfrm>
          <a:prstGeom prst="rightArrow">
            <a:avLst>
              <a:gd name="adj1" fmla="val 50000"/>
              <a:gd name="adj2" fmla="val 94748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PlaceHolder 2">
            <a:extLst>
              <a:ext uri="{FF2B5EF4-FFF2-40B4-BE49-F238E27FC236}">
                <a16:creationId xmlns:a16="http://schemas.microsoft.com/office/drawing/2014/main" id="{4551ACE3-7337-A678-32DA-62808BB120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6022" y="6009074"/>
            <a:ext cx="6802021" cy="29535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If we pure water from the left of the scene.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water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will fill the deepest region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s first,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then the 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water will</a:t>
            </a: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fill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up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 to the top.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When the water level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reaches the bound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water will spill over and will continue to the right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11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uman think brain icon. Outline human think brain vector icon for web  design isolated on white background Stock Vector | Adobe Stock">
            <a:extLst>
              <a:ext uri="{FF2B5EF4-FFF2-40B4-BE49-F238E27FC236}">
                <a16:creationId xmlns:a16="http://schemas.microsoft.com/office/drawing/2014/main" id="{FC7D2055-1A0E-6460-FD36-A4AF0C819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15" y="380880"/>
            <a:ext cx="1334134" cy="133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1573" y="3960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Avenir Next"/>
                <a:cs typeface="Aharoni" panose="02010803020104030203" pitchFamily="2" charset="-79"/>
              </a:rPr>
              <a:t>The </a:t>
            </a:r>
            <a:r>
              <a:rPr lang="en-IL" sz="4400" b="1" strike="noStrike" spc="-1" dirty="0">
                <a:solidFill>
                  <a:srgbClr val="000000"/>
                </a:solidFill>
                <a:latin typeface="Avenir Next"/>
                <a:cs typeface="Aharoni" panose="02010803020104030203" pitchFamily="2" charset="-79"/>
              </a:rPr>
              <a:t>Idea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9E101BE8-1002-EA7D-1FC1-29F9066395E8}"/>
              </a:ext>
            </a:extLst>
          </p:cNvPr>
          <p:cNvSpPr txBox="1">
            <a:spLocks/>
          </p:cNvSpPr>
          <p:nvPr/>
        </p:nvSpPr>
        <p:spPr>
          <a:xfrm rot="21316028">
            <a:off x="3899796" y="719472"/>
            <a:ext cx="2134475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pc="-1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From real life</a:t>
            </a:r>
            <a:endParaRPr lang="en-IL" sz="2400" b="1" spc="-1"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7883543-EF22-EC65-217A-4E64EC4488B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638447" y="2189549"/>
            <a:ext cx="6802021" cy="29535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If we pure water from the left of the scene.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water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will fill the deepest region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s first,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then the 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water will</a:t>
            </a: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fill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up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 to the top.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When the water level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reaches the bound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water will spill over and will continue to the right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8DD95917-91BF-FB8C-1AC4-F0515E4991B4}"/>
              </a:ext>
            </a:extLst>
          </p:cNvPr>
          <p:cNvSpPr>
            <a:spLocks noGrp="1"/>
          </p:cNvSpPr>
          <p:nvPr>
            <p:ph/>
          </p:nvPr>
        </p:nvSpPr>
        <p:spPr>
          <a:xfrm rot="19386817">
            <a:off x="-5562452" y="2466114"/>
            <a:ext cx="6802021" cy="29535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First let’s think about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how water 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works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in real life…</a:t>
            </a: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In real life water </a:t>
            </a: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would spill over edges</a:t>
            </a:r>
            <a:r>
              <a:rPr lang="en-US" sz="1800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,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IL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but if there is a bounded area</a:t>
            </a: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,</a:t>
            </a:r>
            <a:endParaRPr lang="en-US" sz="1800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water will get trapped in it.</a:t>
            </a:r>
          </a:p>
          <a:p>
            <a:pPr marL="432000" indent="0" algn="just" rtl="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6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704855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L" sz="4400" b="0" strike="noStrike" spc="-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 of a puddle</a:t>
            </a: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650575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IL" sz="3200" b="0" strike="noStrike" spc="-1" dirty="0">
                <a:solidFill>
                  <a:srgbClr val="000000"/>
                </a:solidFill>
                <a:latin typeface="Arial"/>
              </a:rPr>
              <a:t>Next is an example on the input: [5,2,1,3,6]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567</Words>
  <Application>Microsoft Office PowerPoint</Application>
  <PresentationFormat>מותאם אישית</PresentationFormat>
  <Paragraphs>149</Paragraphs>
  <Slides>22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13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22</vt:i4>
      </vt:variant>
    </vt:vector>
  </HeadingPairs>
  <TitlesOfParts>
    <vt:vector size="37" baseType="lpstr">
      <vt:lpstr>Abadi Extra Light</vt:lpstr>
      <vt:lpstr>Aharoni</vt:lpstr>
      <vt:lpstr>Aptos</vt:lpstr>
      <vt:lpstr>Arial</vt:lpstr>
      <vt:lpstr>Arial Black</vt:lpstr>
      <vt:lpstr>Arial Rounded MT Bold</vt:lpstr>
      <vt:lpstr>Avenir Next</vt:lpstr>
      <vt:lpstr>Avenir Next LT Pro</vt:lpstr>
      <vt:lpstr>Dreaming Outloud Pro</vt:lpstr>
      <vt:lpstr>Garamond</vt:lpstr>
      <vt:lpstr>Symbol</vt:lpstr>
      <vt:lpstr>Times New Roman</vt:lpstr>
      <vt:lpstr>Wingdings</vt:lpstr>
      <vt:lpstr>Office</vt:lpstr>
      <vt:lpstr>Office</vt:lpstr>
      <vt:lpstr>Trapping Rain Water</vt:lpstr>
      <vt:lpstr>Trapping Rain Water</vt:lpstr>
      <vt:lpstr>Trapping Rain Water</vt:lpstr>
      <vt:lpstr>Trapping Rain Water</vt:lpstr>
      <vt:lpstr>Description..</vt:lpstr>
      <vt:lpstr>The Idea</vt:lpstr>
      <vt:lpstr>The Idea</vt:lpstr>
      <vt:lpstr>The Idea</vt:lpstr>
      <vt:lpstr>Example of a puddle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Example of a spill: [4,5,6,3,2]</vt:lpstr>
      <vt:lpstr>Example of a spill: [4,5,6,3,2]</vt:lpstr>
      <vt:lpstr>Example of a spill: [4,5,6,3,2]</vt:lpstr>
      <vt:lpstr>Example of a spill: [4,5,6,3,2]</vt:lpstr>
      <vt:lpstr>The Algorithm (C++)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כפיר לוי</cp:lastModifiedBy>
  <cp:revision>59</cp:revision>
  <dcterms:created xsi:type="dcterms:W3CDTF">2024-06-02T12:01:56Z</dcterms:created>
  <dcterms:modified xsi:type="dcterms:W3CDTF">2024-06-21T09:40:22Z</dcterms:modified>
  <dc:language>en-IL</dc:language>
</cp:coreProperties>
</file>