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82" r:id="rId5"/>
    <p:sldId id="272" r:id="rId6"/>
    <p:sldId id="259" r:id="rId7"/>
    <p:sldId id="290" r:id="rId8"/>
    <p:sldId id="302" r:id="rId9"/>
    <p:sldId id="303" r:id="rId10"/>
    <p:sldId id="275" r:id="rId11"/>
    <p:sldId id="292" r:id="rId12"/>
    <p:sldId id="284" r:id="rId13"/>
    <p:sldId id="286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7" r:id="rId23"/>
    <p:sldId id="278" r:id="rId24"/>
    <p:sldId id="288" r:id="rId25"/>
    <p:sldId id="280" r:id="rId26"/>
    <p:sldId id="281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BFB"/>
    <a:srgbClr val="CC0000"/>
    <a:srgbClr val="009900"/>
    <a:srgbClr val="008000"/>
    <a:srgbClr val="33CC33"/>
    <a:srgbClr val="0000FF"/>
    <a:srgbClr val="EAEAEA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251" autoAdjust="0"/>
  </p:normalViewPr>
  <p:slideViewPr>
    <p:cSldViewPr snapToGrid="0">
      <p:cViewPr>
        <p:scale>
          <a:sx n="64" d="100"/>
          <a:sy n="64" d="100"/>
        </p:scale>
        <p:origin x="-2394" y="-732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אלכס</a:t>
            </a:r>
          </a:p>
          <a:p>
            <a:pPr algn="r" rtl="1"/>
            <a:r>
              <a:rPr lang="en-US" dirty="0" smtClean="0"/>
              <a:t>JSON</a:t>
            </a:r>
            <a:r>
              <a:rPr lang="he-IL" dirty="0" smtClean="0"/>
              <a:t> </a:t>
            </a:r>
            <a:r>
              <a:rPr lang="he-IL" dirty="0" smtClean="0"/>
              <a:t>– הוא</a:t>
            </a:r>
            <a:r>
              <a:rPr lang="he-IL" baseline="0" dirty="0" smtClean="0"/>
              <a:t> פורמט טקסטואלי מסוג </a:t>
            </a:r>
            <a:r>
              <a:rPr lang="en-US" baseline="0" dirty="0" smtClean="0"/>
              <a:t>open standard</a:t>
            </a:r>
            <a:r>
              <a:rPr lang="he-IL" baseline="0" dirty="0" smtClean="0"/>
              <a:t> הקריא לבני אדם. הוא אינו תלוי בשפה ומשמש להעברת מידע בין האפליקציה ל-</a:t>
            </a:r>
            <a:r>
              <a:rPr lang="en-US" baseline="0" dirty="0" smtClean="0"/>
              <a:t>Web service</a:t>
            </a:r>
            <a:r>
              <a:rPr lang="he-IL" baseline="0" dirty="0" smtClean="0"/>
              <a:t>. הוא מכיל את הוראות הניווט במסלול שאנו קובעים.</a:t>
            </a:r>
          </a:p>
          <a:p>
            <a:pPr algn="r" rtl="1"/>
            <a:r>
              <a:rPr lang="en-US" baseline="0" dirty="0" smtClean="0"/>
              <a:t>Route</a:t>
            </a:r>
            <a:r>
              <a:rPr lang="he-IL" baseline="0" dirty="0" smtClean="0"/>
              <a:t> – מכיל תוצאת מסלול מנקודת המקור לנקודת היעד. ניתן לקבל מספר מסלולים. אנחנו בוחרים את המסלול הקצר ביותר מבין כולם.</a:t>
            </a:r>
          </a:p>
          <a:p>
            <a:pPr algn="r" rtl="1"/>
            <a:r>
              <a:rPr lang="en-US" baseline="0" dirty="0" smtClean="0"/>
              <a:t>Leg</a:t>
            </a:r>
            <a:r>
              <a:rPr lang="he-IL" baseline="0" dirty="0" smtClean="0"/>
              <a:t> – קטע דרך המכיל נקודות ציון/דרך (</a:t>
            </a:r>
            <a:r>
              <a:rPr lang="en-US" baseline="0" dirty="0" smtClean="0"/>
              <a:t>waypoints</a:t>
            </a:r>
            <a:r>
              <a:rPr lang="he-IL" baseline="0" dirty="0" smtClean="0"/>
              <a:t>) על המסלול. במידה ואנו משתמשים במספר נקודות ציון / יעדים יהיה </a:t>
            </a:r>
            <a:r>
              <a:rPr lang="he-IL" baseline="0" dirty="0" err="1" smtClean="0"/>
              <a:t>יותרמ</a:t>
            </a:r>
            <a:r>
              <a:rPr lang="he-IL" baseline="0" dirty="0" smtClean="0"/>
              <a:t>-</a:t>
            </a:r>
            <a:r>
              <a:rPr lang="en-US" baseline="0" dirty="0" smtClean="0"/>
              <a:t>Leg</a:t>
            </a:r>
            <a:r>
              <a:rPr lang="he-IL" baseline="0" dirty="0" smtClean="0"/>
              <a:t> אחד ברשימת ה-</a:t>
            </a:r>
            <a:r>
              <a:rPr lang="en-US" baseline="0" dirty="0" smtClean="0"/>
              <a:t>Routes</a:t>
            </a:r>
            <a:r>
              <a:rPr lang="he-IL" baseline="0" dirty="0" smtClean="0"/>
              <a:t>.</a:t>
            </a:r>
          </a:p>
          <a:p>
            <a:pPr algn="r" rtl="1"/>
            <a:r>
              <a:rPr lang="en-US" baseline="0" dirty="0" smtClean="0"/>
              <a:t>Step</a:t>
            </a:r>
            <a:r>
              <a:rPr lang="he-IL" baseline="0" dirty="0" smtClean="0"/>
              <a:t> – הוא צעד במסלול. זוהי היחידה האטומית של המסלול. הוא מכיל הוראת ניווט בודדת למשל: "פנה שמאלה לרחוב </a:t>
            </a:r>
            <a:r>
              <a:rPr lang="he-IL" baseline="0" dirty="0" err="1" smtClean="0"/>
              <a:t>מורייה</a:t>
            </a:r>
            <a:r>
              <a:rPr lang="he-IL" baseline="0" dirty="0" smtClean="0"/>
              <a:t>". בנוסף הוא מכיל מידע לגבי המרחק ומשך הזמן עד ל-</a:t>
            </a:r>
            <a:r>
              <a:rPr lang="en-US" baseline="0" dirty="0" smtClean="0"/>
              <a:t>step</a:t>
            </a:r>
            <a:r>
              <a:rPr lang="he-IL" baseline="0" dirty="0" smtClean="0"/>
              <a:t> הבא.</a:t>
            </a:r>
          </a:p>
          <a:p>
            <a:pPr algn="r" rtl="1"/>
            <a:r>
              <a:rPr lang="en-US" dirty="0" smtClean="0"/>
              <a:t>Polyline</a:t>
            </a:r>
            <a:r>
              <a:rPr lang="he-IL" dirty="0" smtClean="0"/>
              <a:t> – מכיל נקודות מקודדות</a:t>
            </a:r>
            <a:r>
              <a:rPr lang="he-IL" baseline="0" dirty="0" smtClean="0"/>
              <a:t> אשר מייצגות את ה-</a:t>
            </a:r>
            <a:r>
              <a:rPr lang="en-US" baseline="0" dirty="0" smtClean="0"/>
              <a:t>step</a:t>
            </a:r>
            <a:r>
              <a:rPr lang="he-IL" baseline="0" dirty="0" smtClean="0"/>
              <a:t>.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6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אלכס</a:t>
            </a:r>
          </a:p>
          <a:p>
            <a:pPr algn="r" rtl="1"/>
            <a:r>
              <a:rPr lang="he-IL" dirty="0" smtClean="0"/>
              <a:t>אתגרים</a:t>
            </a:r>
            <a:r>
              <a:rPr lang="he-IL" baseline="0" dirty="0" smtClean="0"/>
              <a:t> </a:t>
            </a:r>
            <a:r>
              <a:rPr lang="he-IL" baseline="0" dirty="0" smtClean="0"/>
              <a:t>איתם התמודדנו במהלך הפרויקט: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מעקב אחרי המשתמש – לדעת היכן הוא נמצא על המסלול בכל רגע ובהתאם לכך לזהות סטיות מהמסלול.</a:t>
            </a:r>
          </a:p>
          <a:p>
            <a:pPr marL="228600" indent="-228600" algn="r" rtl="1">
              <a:buAutoNum type="arabicPeriod"/>
            </a:pPr>
            <a:r>
              <a:rPr lang="he-IL" baseline="0" dirty="0" smtClean="0"/>
              <a:t>מגבלות בשימוש ב-</a:t>
            </a:r>
            <a:r>
              <a:rPr lang="en-US" baseline="0" dirty="0" smtClean="0"/>
              <a:t>GPS</a:t>
            </a:r>
            <a:r>
              <a:rPr lang="he-IL" baseline="0" dirty="0" smtClean="0"/>
              <a:t>: חוסר קליטה, אי דיוקים של </a:t>
            </a:r>
            <a:r>
              <a:rPr lang="he-IL" baseline="0" dirty="0" err="1" smtClean="0"/>
              <a:t>הנק</a:t>
            </a:r>
            <a:r>
              <a:rPr lang="he-IL" baseline="0" dirty="0" smtClean="0"/>
              <a:t>' המתקבלות וצריכה אנרגיה גבוהה.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2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ליהי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1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 על כל הסגמנטים (בין 2 נק' ב-</a:t>
            </a:r>
            <a:r>
              <a:rPr lang="en-US" dirty="0" smtClean="0"/>
              <a:t>Step</a:t>
            </a:r>
            <a:r>
              <a:rPr lang="he-IL" dirty="0" smtClean="0"/>
              <a:t>) עד למרחק קבוע מראש </a:t>
            </a:r>
            <a:r>
              <a:rPr lang="en-US" dirty="0" smtClean="0"/>
              <a:t>R</a:t>
            </a:r>
            <a:r>
              <a:rPr lang="he-IL" dirty="0" smtClean="0"/>
              <a:t>,</a:t>
            </a:r>
            <a:r>
              <a:rPr lang="he-IL" baseline="0" dirty="0" smtClean="0"/>
              <a:t> זאת כדי להימנע ממעבר על כל המסלול וחסכון במשאבים ובזמן.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0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9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מציאת הסגמנט הקרוב ביותר שנקודת ה-</a:t>
            </a:r>
            <a:r>
              <a:rPr lang="en-US" baseline="0" dirty="0" smtClean="0"/>
              <a:t>GPS</a:t>
            </a:r>
            <a:r>
              <a:rPr lang="he-IL" baseline="0" dirty="0" smtClean="0"/>
              <a:t> שייכת אליו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9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6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20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4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ליהי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ניווט </a:t>
            </a:r>
            <a:r>
              <a:rPr lang="he-IL" baseline="0" dirty="0" smtClean="0"/>
              <a:t>כיום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1. תלות במכשיר. הפל' חייב להיות לידנו. צריך להחזיק אותו ביד או מול העיניים על מנת לנווט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2. החושים שצריך בשביל לנווט היום הם חוש הראייה וחוש השמיעה. </a:t>
            </a:r>
            <a:endParaRPr lang="en-US" baseline="0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המרחק מהסגמנט הקרוב ביותר גדול מדי נחשב את המסלול מחדש.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אלכס</a:t>
            </a:r>
          </a:p>
          <a:p>
            <a:pPr algn="r" rtl="1"/>
            <a:r>
              <a:rPr lang="he-IL" dirty="0" smtClean="0"/>
              <a:t>אין </a:t>
            </a:r>
            <a:r>
              <a:rPr lang="he-IL" dirty="0" smtClean="0"/>
              <a:t>קליטת </a:t>
            </a:r>
            <a:r>
              <a:rPr lang="en-US" dirty="0" smtClean="0"/>
              <a:t>GPS</a:t>
            </a:r>
            <a:r>
              <a:rPr lang="he-IL" dirty="0" smtClean="0"/>
              <a:t> – מנסים להתחבר מחדש כל 2 שניות</a:t>
            </a:r>
            <a:r>
              <a:rPr lang="he-IL" baseline="0" dirty="0" smtClean="0"/>
              <a:t> ומודיעים למשתמש על הבעיה, זאת על מנת לאפשר לו לשפר את הקליטה.</a:t>
            </a:r>
          </a:p>
          <a:p>
            <a:pPr algn="r" rtl="1"/>
            <a:r>
              <a:rPr lang="he-IL" baseline="0" dirty="0" smtClean="0"/>
              <a:t>דיוק נמוך – בגלל בעיות קליטה יכולה להתקבל מה-</a:t>
            </a:r>
            <a:r>
              <a:rPr lang="en-US" baseline="0" dirty="0" smtClean="0"/>
              <a:t>GPS</a:t>
            </a:r>
            <a:r>
              <a:rPr lang="he-IL" baseline="0" dirty="0" smtClean="0"/>
              <a:t> נק' לא מדויקת לכן הגבלנו את האי-דיוק ל-20 מטר. אם האי דיוק גדול מ-20 מ' לוקחים את </a:t>
            </a:r>
            <a:r>
              <a:rPr lang="he-IL" baseline="0" dirty="0" err="1" smtClean="0"/>
              <a:t>הנק</a:t>
            </a:r>
            <a:r>
              <a:rPr lang="he-IL" baseline="0" dirty="0" smtClean="0"/>
              <a:t>' האחרונה שהתקבלה. זאת על מנת למנוע משיבושים ארעיים לשנות את המסלול.</a:t>
            </a:r>
          </a:p>
          <a:p>
            <a:pPr algn="r" rtl="1"/>
            <a:r>
              <a:rPr lang="he-IL" baseline="0" dirty="0" smtClean="0"/>
              <a:t>צריכה מוגברת של הסוללה – עשינו ניסויים עם דגימות בזמנים שונים של ה-</a:t>
            </a:r>
            <a:r>
              <a:rPr lang="en-US" baseline="0" dirty="0" smtClean="0"/>
              <a:t>GPS</a:t>
            </a:r>
            <a:r>
              <a:rPr lang="he-IL" baseline="0" dirty="0" smtClean="0"/>
              <a:t>. יש </a:t>
            </a:r>
            <a:r>
              <a:rPr lang="en-US" baseline="0" dirty="0" smtClean="0"/>
              <a:t>trade off</a:t>
            </a:r>
            <a:r>
              <a:rPr lang="he-IL" baseline="0" dirty="0" smtClean="0"/>
              <a:t> בין זמני הדגימות לרציפות ההליכה על המפה ודיוק הניווט.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אלכס</a:t>
            </a:r>
          </a:p>
          <a:p>
            <a:pPr algn="r" rtl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Pebble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הינו שעון חכם.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הוא מגיע עם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קיים המאפשר התממשקות קלה בינו לבין האפליקציה, וזאת באמצעות כלים ש-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Pebble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מספקת.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חיבוריות דרך</a:t>
            </a:r>
            <a:r>
              <a:rPr lang="en-US" baseline="0" dirty="0" smtClean="0"/>
              <a:t>Bluetooth v4.0 </a:t>
            </a:r>
            <a:r>
              <a:rPr lang="he-IL" baseline="0" dirty="0" smtClean="0"/>
              <a:t> מאפשר העברה מהירה של המידע לעומת גרסאות קודמות. צריכת אנרגיה נמוכה, כמעט ולא צורך אנרגיה על מנת לתפקד. מספק אבטחה טובה יותר בהעברת המידע לעומת גרסאות קודמות.</a:t>
            </a:r>
          </a:p>
          <a:p>
            <a:pPr algn="r" rtl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EMBRACE+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רכיב לבוש נוסף שבחנו. זה צמיד שמחליף צבעים בקבלת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notifications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מאפשר חיבור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דיברנו עם היזמים של הצמיד כדי לבקש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על מנת להתממשק </a:t>
            </a:r>
            <a:r>
              <a:rPr lang="he-IL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איתו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בשלב זה אנו ממתינים לתשובה.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6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ליהי</a:t>
            </a:r>
          </a:p>
          <a:p>
            <a:pPr algn="r" rtl="1"/>
            <a:r>
              <a:rPr lang="en-US" dirty="0" smtClean="0"/>
              <a:t>Pebble</a:t>
            </a:r>
            <a:r>
              <a:rPr lang="he-IL" dirty="0" smtClean="0"/>
              <a:t> </a:t>
            </a:r>
            <a:r>
              <a:rPr lang="he-IL" dirty="0" smtClean="0"/>
              <a:t>מספקת סביבת עבודה אונליין</a:t>
            </a:r>
            <a:r>
              <a:rPr lang="he-IL" baseline="0" dirty="0" smtClean="0"/>
              <a:t> שבאמצעותה ניתן לכתוב אפליקציות לשעון, לדבג להתקין ישירות מהמחשב באמצעות כבל </a:t>
            </a:r>
            <a:r>
              <a:rPr lang="en-US" baseline="0" dirty="0" smtClean="0"/>
              <a:t>USB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לצורך תקשורת בין השעון לפלאפון דרושה התקנה של אפליקציית </a:t>
            </a:r>
            <a:r>
              <a:rPr lang="en-US" baseline="0" dirty="0" smtClean="0"/>
              <a:t>Pebble</a:t>
            </a:r>
            <a:r>
              <a:rPr lang="he-IL" baseline="0" dirty="0" smtClean="0"/>
              <a:t>. התקשורת בין הפל' לשעון מתבצעת דרך </a:t>
            </a:r>
            <a:r>
              <a:rPr lang="en-US" baseline="0" dirty="0" smtClean="0"/>
              <a:t>Bluetooth</a:t>
            </a:r>
            <a:r>
              <a:rPr lang="he-IL" baseline="0" dirty="0" smtClean="0"/>
              <a:t> באמצעות שליחת הודעות ע"י אובייקט מסוג מילון, כאשר כל </a:t>
            </a:r>
            <a:r>
              <a:rPr lang="en-US" baseline="0" dirty="0" smtClean="0"/>
              <a:t>key-value</a:t>
            </a:r>
            <a:r>
              <a:rPr lang="he-IL" baseline="0" dirty="0" smtClean="0"/>
              <a:t> מייצג סוג רטט שונה. </a:t>
            </a:r>
          </a:p>
          <a:p>
            <a:pPr algn="r" rtl="1"/>
            <a:r>
              <a:rPr lang="he-IL" baseline="0" dirty="0" smtClean="0"/>
              <a:t>התקשורת בין השעון לאפליקציה יכולה להיות דו כיוונית. התקשורת אסינכרונית, אנחנו משתמשים בהודעות מהאפליקציה לשעון בלבד ואת המשתמש מעניין ההודעות בשעון.</a:t>
            </a:r>
          </a:p>
          <a:p>
            <a:pPr algn="r" rtl="1"/>
            <a:r>
              <a:rPr lang="he-IL" baseline="0" dirty="0" smtClean="0"/>
              <a:t>השעון יכול להחזיר תשובה להודעה שהתקבלה מהאפליקציה </a:t>
            </a:r>
            <a:r>
              <a:rPr lang="en-US" baseline="0" dirty="0" smtClean="0"/>
              <a:t>ACK</a:t>
            </a:r>
            <a:r>
              <a:rPr lang="he-IL" baseline="0" dirty="0" smtClean="0"/>
              <a:t> או </a:t>
            </a:r>
            <a:r>
              <a:rPr lang="en-US" baseline="0" dirty="0" smtClean="0"/>
              <a:t>NACK</a:t>
            </a:r>
            <a:r>
              <a:rPr lang="he-IL" baseline="0" dirty="0" smtClean="0"/>
              <a:t>. למשל, אם השעון עסוק בהודעות קודמות הוא יכול לזרוק את ההודעות החדשות ולהחזיר </a:t>
            </a:r>
            <a:r>
              <a:rPr lang="en-US" baseline="0" dirty="0" smtClean="0"/>
              <a:t>NACK</a:t>
            </a:r>
            <a:r>
              <a:rPr lang="he-IL" baseline="0" dirty="0" smtClean="0"/>
              <a:t>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06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ליהי</a:t>
            </a:r>
          </a:p>
          <a:p>
            <a:pPr algn="r" rtl="1"/>
            <a:r>
              <a:rPr lang="he-IL" baseline="0" dirty="0" smtClean="0"/>
              <a:t>בהתחלה </a:t>
            </a:r>
            <a:r>
              <a:rPr lang="he-IL" baseline="0" dirty="0" smtClean="0"/>
              <a:t>השתמשנו בנקודות מזויפות במקום נק' </a:t>
            </a:r>
            <a:r>
              <a:rPr lang="en-US" baseline="0" dirty="0" smtClean="0"/>
              <a:t>GPS</a:t>
            </a:r>
            <a:r>
              <a:rPr lang="he-IL" baseline="0" dirty="0" smtClean="0"/>
              <a:t> על מנת לבדוק יכולת</a:t>
            </a:r>
          </a:p>
          <a:p>
            <a:pPr algn="r" rtl="1"/>
            <a:r>
              <a:rPr lang="he-IL" baseline="0" dirty="0" smtClean="0"/>
              <a:t>לאחר מכן, ביצענו מספר מסלולים ושמרנו את הקואורדינטות במסלול בקובץ </a:t>
            </a:r>
            <a:r>
              <a:rPr lang="en-US" baseline="0" dirty="0" smtClean="0"/>
              <a:t>Log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בפל</a:t>
            </a:r>
            <a:r>
              <a:rPr lang="he-IL" baseline="0" dirty="0" smtClean="0"/>
              <a:t>'. יכולנו להריץ אותם ולבדוק את תקינות הוראות הניווט לשם </a:t>
            </a:r>
            <a:r>
              <a:rPr lang="he-IL" baseline="0" dirty="0" err="1" smtClean="0"/>
              <a:t>דיבאג</a:t>
            </a:r>
            <a:r>
              <a:rPr lang="he-IL" baseline="0" dirty="0" smtClean="0"/>
              <a:t>.</a:t>
            </a:r>
          </a:p>
          <a:p>
            <a:pPr algn="r" rtl="1"/>
            <a:r>
              <a:rPr lang="en-US" baseline="0" dirty="0" smtClean="0"/>
              <a:t>CloudPebble</a:t>
            </a:r>
            <a:r>
              <a:rPr lang="he-IL" baseline="0" dirty="0" smtClean="0"/>
              <a:t> מאפשר לראות לוגים של השעון, לראות הודעות שנשלחו בהצלחה או נזרקו.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2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mtClean="0"/>
              <a:t>ליהי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8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ליהי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 smtClean="0"/>
              <a:t>חסרונות</a:t>
            </a:r>
            <a:r>
              <a:rPr lang="he-IL" baseline="0" dirty="0" smtClean="0"/>
              <a:t>:</a:t>
            </a:r>
            <a:endParaRPr lang="en-US" baseline="0" dirty="0" smtClean="0"/>
          </a:p>
          <a:p>
            <a:pPr marL="228600" indent="-228600" algn="r" rtl="1">
              <a:buFont typeface="Arial" panose="020B0604020202020204" pitchFamily="34" charset="0"/>
              <a:buAutoNum type="arabicPeriod"/>
            </a:pPr>
            <a:r>
              <a:rPr lang="he-IL" baseline="0" dirty="0" smtClean="0"/>
              <a:t>התמקדות במכשיר פוגעת בראייה שלנו מסביב, אם זה בהליכה/רכיבה/נהיגה אנחנו לא מתרכזים על הדרך אלא על המכשיר. </a:t>
            </a:r>
          </a:p>
          <a:p>
            <a:pPr marL="228600" indent="-228600" algn="r" rtl="1">
              <a:buFont typeface="Arial" panose="020B0604020202020204" pitchFamily="34" charset="0"/>
              <a:buAutoNum type="arabicPeriod"/>
            </a:pPr>
            <a:r>
              <a:rPr lang="he-IL" baseline="0" dirty="0" smtClean="0"/>
              <a:t>בסביבות רועשות לא נוח לשמוע את ההוראות של המכשיר ולא תמיד נוח להפעיל הוראות קוליות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אלכס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שימוש </a:t>
            </a:r>
            <a:r>
              <a:rPr lang="he-IL" baseline="0" dirty="0" smtClean="0"/>
              <a:t>במכשור לביש </a:t>
            </a:r>
            <a:r>
              <a:rPr lang="en-US" baseline="0" dirty="0" smtClean="0"/>
              <a:t>)</a:t>
            </a:r>
            <a:r>
              <a:rPr lang="he-IL" baseline="0" dirty="0" smtClean="0"/>
              <a:t>שעון חכם / צמיד</a:t>
            </a:r>
            <a:r>
              <a:rPr lang="en-US" baseline="0" dirty="0" smtClean="0"/>
              <a:t>(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הסרת התלות בפלאפון – התלות היחידה שקיימת זה רק בהזנת המסלול בתחילת השימוש.</a:t>
            </a:r>
          </a:p>
          <a:p>
            <a:pPr algn="r" rtl="1"/>
            <a:r>
              <a:rPr lang="he-IL" baseline="0" dirty="0" smtClean="0"/>
              <a:t>בנוסף לחושים הראייה והשמיעה נעשה שימוש בחוש המישוש. השעון מעביר את הוראות הניווט באמצעות רטט. </a:t>
            </a:r>
          </a:p>
          <a:p>
            <a:pPr algn="r" rt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אלכס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אלכס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ליהי</a:t>
            </a:r>
          </a:p>
          <a:p>
            <a:pPr algn="r" rtl="1"/>
            <a:r>
              <a:rPr lang="he-IL" dirty="0" smtClean="0"/>
              <a:t>ניתן</a:t>
            </a:r>
            <a:r>
              <a:rPr lang="he-IL" baseline="0" dirty="0" smtClean="0"/>
              <a:t> </a:t>
            </a:r>
            <a:r>
              <a:rPr lang="he-IL" baseline="0" dirty="0" smtClean="0"/>
              <a:t>להשתמש ב-</a:t>
            </a:r>
            <a:r>
              <a:rPr lang="en-US" baseline="0" dirty="0" smtClean="0"/>
              <a:t>Google maps API</a:t>
            </a:r>
            <a:r>
              <a:rPr lang="he-IL" baseline="0" dirty="0" smtClean="0"/>
              <a:t> במס' פלטפורמות כמו מבוסס </a:t>
            </a:r>
            <a:r>
              <a:rPr lang="en-US" baseline="0" dirty="0" smtClean="0"/>
              <a:t>Android, iOS, Web</a:t>
            </a:r>
            <a:r>
              <a:rPr lang="he-IL" baseline="0" dirty="0" smtClean="0"/>
              <a:t>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על מנת להשתמש ב-</a:t>
            </a:r>
            <a:r>
              <a:rPr lang="en-US" dirty="0" smtClean="0"/>
              <a:t>Google Maps Android API v2</a:t>
            </a:r>
            <a:r>
              <a:rPr lang="he-IL" baseline="0" dirty="0" smtClean="0"/>
              <a:t> יש צורך ליצור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Maps API key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key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זהו מפתח ייחודי המשמש לאימות האפליקציה. כאשר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נעשה שימוש ב-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אשר דורש לבצע פעולה מסוימת, גוגל מקשרת את הבקשה לאפליקציה בעזרת המפתח, ובכך יכולה לעקוב אחר הפעולות שמתבצעות.</a:t>
            </a:r>
            <a:r>
              <a:rPr lang="he-IL" baseline="0" dirty="0" smtClean="0"/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1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ליהי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 </a:t>
            </a:r>
            <a:r>
              <a:rPr lang="en-US" dirty="0" smtClean="0"/>
              <a:t>Vs. XML</a:t>
            </a:r>
            <a:r>
              <a:rPr lang="he-IL" dirty="0" smtClean="0"/>
              <a:t> – </a:t>
            </a:r>
            <a:r>
              <a:rPr lang="en-US" dirty="0" smtClean="0"/>
              <a:t>JSON</a:t>
            </a:r>
            <a:r>
              <a:rPr lang="he-IL" baseline="0" dirty="0" smtClean="0"/>
              <a:t> יותר קריא לבני אדם</a:t>
            </a:r>
            <a:endParaRPr lang="en-US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באמצעותו גוגל מספקת את שירותי המפות. אנו שלוחים שאילתת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לגוגל דוגמא </a:t>
            </a:r>
            <a:r>
              <a:rPr lang="he-I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לשאילתא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מבת ים לתל אביב: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https://maps.googleapis.com/maps/api/directions/json?origin=32.0167,34.7500&amp;destination=32.0833,34.8000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Static navigation</a:t>
            </a:r>
            <a:r>
              <a:rPr lang="he-IL" baseline="0" dirty="0" smtClean="0"/>
              <a:t> – חישוב המסלול המהיר ביותר מנקודת התחלת המסלול ליעד. לא יכול להגיב בזמן אמת לשינוי מסלול של המשתמש.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הפעולה של חישוב מסלול מנקודה לנקודה דורש הרבה משאבים וזמן ולכן נעדיף לחשב מראש את המסלול ולשמור אותו בצד.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9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42545"/>
            <a:ext cx="10972800" cy="50319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38803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1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ebble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directions/json?origin=lat,long&amp;destination=lat,lo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79572"/>
            <a:ext cx="6604000" cy="2588653"/>
          </a:xfrm>
        </p:spPr>
        <p:txBody>
          <a:bodyPr>
            <a:normAutofit/>
          </a:bodyPr>
          <a:lstStyle/>
          <a:p>
            <a:pPr rtl="0">
              <a:tabLst>
                <a:tab pos="2151063" algn="l"/>
              </a:tabLst>
            </a:pPr>
            <a:r>
              <a:rPr lang="en-US" b="1" dirty="0" smtClean="0"/>
              <a:t>Presented by: 	</a:t>
            </a:r>
            <a:r>
              <a:rPr lang="en-US" dirty="0" err="1" smtClean="0"/>
              <a:t>Lihi</a:t>
            </a:r>
            <a:r>
              <a:rPr lang="en-US" dirty="0" smtClean="0"/>
              <a:t> </a:t>
            </a:r>
            <a:r>
              <a:rPr lang="en-US" dirty="0" err="1" smtClean="0"/>
              <a:t>Yahav</a:t>
            </a:r>
            <a:r>
              <a:rPr lang="en-US" dirty="0" smtClean="0"/>
              <a:t> </a:t>
            </a:r>
          </a:p>
          <a:p>
            <a:pPr rtl="0">
              <a:tabLst>
                <a:tab pos="2151063" algn="l"/>
              </a:tabLst>
            </a:pPr>
            <a:r>
              <a:rPr lang="en-US" dirty="0"/>
              <a:t>	</a:t>
            </a:r>
            <a:r>
              <a:rPr lang="en-US" dirty="0" smtClean="0"/>
              <a:t>Alexander </a:t>
            </a:r>
            <a:r>
              <a:rPr lang="en-US" dirty="0" err="1" smtClean="0"/>
              <a:t>Isenshtat</a:t>
            </a:r>
            <a:endParaRPr lang="en-US" dirty="0" smtClean="0"/>
          </a:p>
          <a:p>
            <a:pPr rtl="0"/>
            <a:endParaRPr lang="en-US" dirty="0" smtClean="0"/>
          </a:p>
          <a:p>
            <a:pPr rtl="0">
              <a:tabLst>
                <a:tab pos="2151063" algn="l"/>
              </a:tabLst>
            </a:pPr>
            <a:r>
              <a:rPr lang="en-US" b="1" dirty="0" smtClean="0"/>
              <a:t>Supervisor:</a:t>
            </a:r>
            <a:r>
              <a:rPr lang="en-US" dirty="0" smtClean="0"/>
              <a:t> 	</a:t>
            </a:r>
            <a:r>
              <a:rPr lang="en-US" dirty="0" err="1" smtClean="0"/>
              <a:t>Kfir</a:t>
            </a:r>
            <a:r>
              <a:rPr lang="en-US" dirty="0" smtClean="0"/>
              <a:t> Lev-Ari</a:t>
            </a:r>
          </a:p>
          <a:p>
            <a:pPr rtl="0"/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0" dirty="0" smtClean="0"/>
              <a:t>Accessible Navigation</a:t>
            </a:r>
            <a:endParaRPr lang="en-US" sz="6600" b="0" dirty="0"/>
          </a:p>
        </p:txBody>
      </p:sp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9" y="176123"/>
            <a:ext cx="2016731" cy="6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encrypted-tbn3.google.com/images?q=tbn:ANd9GcQcf2KZ824b74imSScM4dCyIKMmSoRpu7UZGHjbRfsahOElMQdf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07" y="204613"/>
            <a:ext cx="1587259" cy="5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31620"/>
            <a:ext cx="11105072" cy="5337138"/>
          </a:xfrm>
        </p:spPr>
        <p:txBody>
          <a:bodyPr>
            <a:normAutofit/>
          </a:bodyPr>
          <a:lstStyle/>
          <a:p>
            <a:pPr marL="479425" indent="-44926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marL="900113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An open </a:t>
            </a:r>
            <a:r>
              <a:rPr lang="en-US" sz="2400" dirty="0"/>
              <a:t>standard format that uses </a:t>
            </a:r>
            <a:br>
              <a:rPr lang="en-US" sz="2400" dirty="0"/>
            </a:br>
            <a:r>
              <a:rPr lang="en-US" sz="2400" dirty="0" smtClean="0"/>
              <a:t>human-readable </a:t>
            </a:r>
            <a:r>
              <a:rPr lang="en-US" sz="2400" dirty="0"/>
              <a:t>text to transmit </a:t>
            </a:r>
            <a:r>
              <a:rPr lang="en-US" sz="2400" dirty="0" smtClean="0"/>
              <a:t>data</a:t>
            </a:r>
          </a:p>
          <a:p>
            <a:pPr marL="900113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Format:</a:t>
            </a:r>
          </a:p>
          <a:p>
            <a:pPr marL="1439863" lvl="2" indent="-3619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Route </a:t>
            </a:r>
          </a:p>
          <a:p>
            <a:pPr marL="1439863" lvl="2" indent="-3619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Leg </a:t>
            </a:r>
          </a:p>
          <a:p>
            <a:pPr marL="1439863" lvl="2" indent="-3619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Step </a:t>
            </a:r>
            <a:endParaRPr lang="en-US" sz="2200" dirty="0"/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109728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Service – Cont.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6654" y="821853"/>
            <a:ext cx="4979894" cy="5878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400" b="1" u="sng" dirty="0" smtClean="0">
                <a:solidFill>
                  <a:schemeClr val="tx2"/>
                </a:solidFill>
              </a:rPr>
              <a:t>JSON Example</a:t>
            </a:r>
            <a:endParaRPr lang="en-US" altLang="he-IL" sz="2400" b="1" u="sng" dirty="0">
              <a:solidFill>
                <a:schemeClr val="tx2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200" dirty="0">
                <a:solidFill>
                  <a:schemeClr val="tx2"/>
                </a:solidFill>
              </a:rPr>
              <a:t>"</a:t>
            </a:r>
            <a:r>
              <a:rPr lang="en-US" altLang="he-IL" sz="1200" b="1" dirty="0">
                <a:solidFill>
                  <a:schemeClr val="tx2"/>
                </a:solidFill>
              </a:rPr>
              <a:t>routes</a:t>
            </a:r>
            <a:r>
              <a:rPr lang="en-US" altLang="he-IL" sz="1200" dirty="0">
                <a:solidFill>
                  <a:schemeClr val="tx2"/>
                </a:solidFill>
              </a:rPr>
              <a:t>": [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"summary": "I-40 W",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"</a:t>
            </a:r>
            <a:r>
              <a:rPr lang="en-US" altLang="he-IL" sz="1200" b="1" dirty="0">
                <a:solidFill>
                  <a:schemeClr val="tx2"/>
                </a:solidFill>
              </a:rPr>
              <a:t>legs</a:t>
            </a:r>
            <a:r>
              <a:rPr lang="en-US" altLang="he-IL" sz="1200" dirty="0">
                <a:solidFill>
                  <a:schemeClr val="tx2"/>
                </a:solidFill>
              </a:rPr>
              <a:t>": [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"</a:t>
            </a:r>
            <a:r>
              <a:rPr lang="en-US" altLang="he-IL" sz="1200" b="1" dirty="0">
                <a:solidFill>
                  <a:schemeClr val="tx2"/>
                </a:solidFill>
              </a:rPr>
              <a:t>steps</a:t>
            </a:r>
            <a:r>
              <a:rPr lang="en-US" altLang="he-IL" sz="1200" dirty="0">
                <a:solidFill>
                  <a:schemeClr val="tx2"/>
                </a:solidFill>
              </a:rPr>
              <a:t>": [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"travel_mode": "DRIVING",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start_location</a:t>
            </a:r>
            <a:r>
              <a:rPr lang="en-US" altLang="he-IL" sz="1200" dirty="0">
                <a:solidFill>
                  <a:schemeClr val="tx2"/>
                </a:solidFill>
              </a:rPr>
              <a:t>":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lat</a:t>
            </a:r>
            <a:r>
              <a:rPr lang="en-US" altLang="he-IL" sz="1200" dirty="0">
                <a:solidFill>
                  <a:schemeClr val="tx2"/>
                </a:solidFill>
              </a:rPr>
              <a:t>": 41.8507300,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lng</a:t>
            </a:r>
            <a:r>
              <a:rPr lang="en-US" altLang="he-IL" sz="1200" dirty="0">
                <a:solidFill>
                  <a:schemeClr val="tx2"/>
                </a:solidFill>
              </a:rPr>
              <a:t>": -87.6512600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},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end_location</a:t>
            </a:r>
            <a:r>
              <a:rPr lang="en-US" altLang="he-IL" sz="1200" dirty="0">
                <a:solidFill>
                  <a:schemeClr val="tx2"/>
                </a:solidFill>
              </a:rPr>
              <a:t>":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lat</a:t>
            </a:r>
            <a:r>
              <a:rPr lang="en-US" altLang="he-IL" sz="1200" dirty="0">
                <a:solidFill>
                  <a:schemeClr val="tx2"/>
                </a:solidFill>
              </a:rPr>
              <a:t>": 41.8525800,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</a:t>
            </a:r>
            <a:r>
              <a:rPr lang="en-US" altLang="he-IL" sz="1200" dirty="0" err="1">
                <a:solidFill>
                  <a:schemeClr val="tx2"/>
                </a:solidFill>
              </a:rPr>
              <a:t>lng</a:t>
            </a:r>
            <a:r>
              <a:rPr lang="en-US" altLang="he-IL" sz="1200" dirty="0">
                <a:solidFill>
                  <a:schemeClr val="tx2"/>
                </a:solidFill>
              </a:rPr>
              <a:t>": -87.6514100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},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"polyline":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"points": "</a:t>
            </a:r>
            <a:r>
              <a:rPr lang="en-US" altLang="he-IL" sz="1200" dirty="0" err="1">
                <a:solidFill>
                  <a:schemeClr val="tx2"/>
                </a:solidFill>
              </a:rPr>
              <a:t>a~l~Fjk~uOwHJy@P</a:t>
            </a:r>
            <a:r>
              <a:rPr lang="en-US" altLang="he-IL" sz="1200" dirty="0">
                <a:solidFill>
                  <a:schemeClr val="tx2"/>
                </a:solidFill>
              </a:rPr>
              <a:t>"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},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</a:t>
            </a:r>
            <a:r>
              <a:rPr lang="en-US" altLang="he-IL" sz="1200" b="1" dirty="0">
                <a:solidFill>
                  <a:schemeClr val="tx2"/>
                </a:solidFill>
              </a:rPr>
              <a:t>duration</a:t>
            </a:r>
            <a:r>
              <a:rPr lang="en-US" altLang="he-IL" sz="1200" dirty="0">
                <a:solidFill>
                  <a:schemeClr val="tx2"/>
                </a:solidFill>
              </a:rPr>
              <a:t>":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"value": 19,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"text": "1 min</a:t>
            </a:r>
            <a:r>
              <a:rPr lang="en-US" altLang="he-IL" sz="1200" dirty="0" smtClean="0">
                <a:solidFill>
                  <a:schemeClr val="tx2"/>
                </a:solidFill>
              </a:rPr>
              <a:t>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</a:pPr>
            <a:r>
              <a:rPr lang="en-US" altLang="he-IL" sz="1200" dirty="0">
                <a:solidFill>
                  <a:schemeClr val="tx2"/>
                </a:solidFill>
              </a:rPr>
              <a:t>	</a:t>
            </a:r>
            <a:r>
              <a:rPr lang="en-US" altLang="he-IL" sz="1200" dirty="0" smtClean="0">
                <a:solidFill>
                  <a:schemeClr val="tx2"/>
                </a:solidFill>
              </a:rPr>
              <a:t>}, </a:t>
            </a:r>
            <a:r>
              <a:rPr lang="en-US" altLang="he-IL" sz="1200" dirty="0">
                <a:solidFill>
                  <a:schemeClr val="tx2"/>
                </a:solidFill>
              </a:rPr>
              <a:t/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</a:t>
            </a:r>
            <a:r>
              <a:rPr lang="en-US" altLang="he-IL" sz="1200" dirty="0" smtClean="0">
                <a:solidFill>
                  <a:schemeClr val="tx2"/>
                </a:solidFill>
              </a:rPr>
              <a:t>"</a:t>
            </a:r>
            <a:r>
              <a:rPr lang="en-US" altLang="he-IL" sz="1200" b="1" dirty="0" err="1">
                <a:solidFill>
                  <a:schemeClr val="tx2"/>
                </a:solidFill>
              </a:rPr>
              <a:t>html_instructions</a:t>
            </a:r>
            <a:r>
              <a:rPr lang="en-US" altLang="he-IL" sz="1200" dirty="0">
                <a:solidFill>
                  <a:schemeClr val="tx2"/>
                </a:solidFill>
              </a:rPr>
              <a:t>": "Head \u003cb\u003enorth\u003c/b\u003e on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200" dirty="0">
                <a:solidFill>
                  <a:schemeClr val="tx2"/>
                </a:solidFill>
              </a:rPr>
              <a:t>             \u003cb\u003eS Morgan St\u003c/b\u003e toward \u003cb\u003eW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200" dirty="0">
                <a:solidFill>
                  <a:schemeClr val="tx2"/>
                </a:solidFill>
              </a:rPr>
              <a:t>             </a:t>
            </a:r>
            <a:r>
              <a:rPr lang="en-US" altLang="he-IL" sz="1200" dirty="0" err="1">
                <a:solidFill>
                  <a:schemeClr val="tx2"/>
                </a:solidFill>
              </a:rPr>
              <a:t>Cermak</a:t>
            </a:r>
            <a:r>
              <a:rPr lang="en-US" altLang="he-IL" sz="1200" dirty="0">
                <a:solidFill>
                  <a:schemeClr val="tx2"/>
                </a:solidFill>
              </a:rPr>
              <a:t> Rd\u003c/b\u003e",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"</a:t>
            </a:r>
            <a:r>
              <a:rPr lang="en-US" altLang="he-IL" sz="1200" b="1" dirty="0">
                <a:solidFill>
                  <a:schemeClr val="tx2"/>
                </a:solidFill>
              </a:rPr>
              <a:t>distance</a:t>
            </a:r>
            <a:r>
              <a:rPr lang="en-US" altLang="he-IL" sz="1200" dirty="0">
                <a:solidFill>
                  <a:schemeClr val="tx2"/>
                </a:solidFill>
              </a:rPr>
              <a:t>": {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"value": 207,</a:t>
            </a:r>
            <a:br>
              <a:rPr lang="en-US" altLang="he-IL" sz="1200" dirty="0">
                <a:solidFill>
                  <a:schemeClr val="tx2"/>
                </a:solidFill>
              </a:rPr>
            </a:br>
            <a:r>
              <a:rPr lang="en-US" altLang="he-IL" sz="1200" dirty="0">
                <a:solidFill>
                  <a:schemeClr val="tx2"/>
                </a:solidFill>
              </a:rPr>
              <a:t>          "text": "0.1 mi"        </a:t>
            </a:r>
            <a:endParaRPr lang="en-US" altLang="he-IL" sz="1200" dirty="0" smtClean="0">
              <a:solidFill>
                <a:schemeClr val="tx2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</a:pPr>
            <a:r>
              <a:rPr lang="en-US" altLang="he-IL" sz="1200" dirty="0" smtClean="0">
                <a:solidFill>
                  <a:schemeClr val="tx2"/>
                </a:solidFill>
              </a:rPr>
              <a:t>	} </a:t>
            </a:r>
            <a:r>
              <a:rPr lang="en-US" altLang="he-IL" sz="1200" dirty="0">
                <a:solidFill>
                  <a:schemeClr val="tx2"/>
                </a:solidFill>
              </a:rPr>
              <a:t>      </a:t>
            </a:r>
            <a:endParaRPr lang="en-US" altLang="he-IL" sz="1200" dirty="0" smtClean="0">
              <a:solidFill>
                <a:schemeClr val="tx2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6525" algn="l"/>
              </a:tabLst>
            </a:pPr>
            <a:r>
              <a:rPr lang="en-US" altLang="he-IL" sz="1200" dirty="0" smtClean="0">
                <a:solidFill>
                  <a:schemeClr val="tx2"/>
                </a:solidFill>
              </a:rPr>
              <a:t>	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6525" algn="l"/>
              </a:tabLst>
            </a:pPr>
            <a:r>
              <a:rPr lang="en-US" altLang="he-IL" sz="1200" dirty="0">
                <a:solidFill>
                  <a:schemeClr val="tx2"/>
                </a:solidFill>
              </a:rPr>
              <a:t> </a:t>
            </a:r>
            <a:r>
              <a:rPr lang="en-US" altLang="he-IL" sz="1200" dirty="0" smtClean="0">
                <a:solidFill>
                  <a:schemeClr val="tx2"/>
                </a:solidFill>
              </a:rPr>
              <a:t>   …</a:t>
            </a:r>
            <a:endParaRPr lang="en-US" altLang="he-IL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5065777"/>
          </a:xfrm>
        </p:spPr>
        <p:txBody>
          <a:bodyPr>
            <a:normAutofit/>
          </a:bodyPr>
          <a:lstStyle/>
          <a:p>
            <a:pPr marL="601663" indent="-51435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do we track the user’s location?</a:t>
            </a:r>
          </a:p>
          <a:p>
            <a:pPr marL="1165225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Must make sure that the user is following the navigation instructions</a:t>
            </a:r>
          </a:p>
          <a:p>
            <a:pPr marL="1165225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Need to detect whether the user deviated off course</a:t>
            </a:r>
          </a:p>
          <a:p>
            <a:pPr marL="628650" lvl="1" indent="-514350" algn="l" rtl="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 smtClean="0"/>
              <a:t>GPS limitations</a:t>
            </a:r>
          </a:p>
          <a:p>
            <a:pPr marL="1165225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No GPS signal</a:t>
            </a:r>
          </a:p>
          <a:p>
            <a:pPr marL="1165225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GPS</a:t>
            </a:r>
            <a:r>
              <a:rPr lang="he-IL" sz="2200" dirty="0" smtClean="0"/>
              <a:t> </a:t>
            </a:r>
            <a:r>
              <a:rPr lang="en-US" sz="2200" dirty="0" smtClean="0"/>
              <a:t>location can be inaccurate</a:t>
            </a:r>
          </a:p>
          <a:p>
            <a:pPr marL="1165225" lvl="1" indent="-3635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GPS consumes electricity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109728" indent="0" algn="l" rtl="0">
              <a:buNone/>
            </a:pPr>
            <a:endParaRPr lang="en-US" dirty="0"/>
          </a:p>
          <a:p>
            <a:pPr lvl="1" algn="l" rtl="0">
              <a:lnSpc>
                <a:spcPct val="150000"/>
              </a:lnSpc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§"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pic>
        <p:nvPicPr>
          <p:cNvPr id="2058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46" y="2354853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pic>
        <p:nvPicPr>
          <p:cNvPr id="99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29146" y="2115195"/>
            <a:ext cx="1986158" cy="1413062"/>
            <a:chOff x="9319098" y="2205627"/>
            <a:chExt cx="1986158" cy="1413062"/>
          </a:xfrm>
        </p:grpSpPr>
        <p:sp>
          <p:nvSpPr>
            <p:cNvPr id="32" name="TextBox 31"/>
            <p:cNvSpPr txBox="1"/>
            <p:nvPr/>
          </p:nvSpPr>
          <p:spPr>
            <a:xfrm>
              <a:off x="10706309" y="254757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R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9358009" y="2205627"/>
              <a:ext cx="1916348" cy="1403014"/>
            </a:xfrm>
            <a:custGeom>
              <a:avLst/>
              <a:gdLst>
                <a:gd name="connsiteX0" fmla="*/ 0 w 1916348"/>
                <a:gd name="connsiteY0" fmla="*/ 644257 h 1403014"/>
                <a:gd name="connsiteX1" fmla="*/ 564204 w 1916348"/>
                <a:gd name="connsiteY1" fmla="*/ 206512 h 1403014"/>
                <a:gd name="connsiteX2" fmla="*/ 1361872 w 1916348"/>
                <a:gd name="connsiteY2" fmla="*/ 41142 h 1403014"/>
                <a:gd name="connsiteX3" fmla="*/ 1799617 w 1916348"/>
                <a:gd name="connsiteY3" fmla="*/ 955542 h 1403014"/>
                <a:gd name="connsiteX4" fmla="*/ 1916348 w 1916348"/>
                <a:gd name="connsiteY4" fmla="*/ 1403014 h 140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6348" h="1403014">
                  <a:moveTo>
                    <a:pt x="0" y="644257"/>
                  </a:moveTo>
                  <a:cubicBezTo>
                    <a:pt x="168613" y="475644"/>
                    <a:pt x="337226" y="307031"/>
                    <a:pt x="564204" y="206512"/>
                  </a:cubicBezTo>
                  <a:cubicBezTo>
                    <a:pt x="791182" y="105993"/>
                    <a:pt x="1155970" y="-83696"/>
                    <a:pt x="1361872" y="41142"/>
                  </a:cubicBezTo>
                  <a:cubicBezTo>
                    <a:pt x="1567774" y="165980"/>
                    <a:pt x="1707204" y="728563"/>
                    <a:pt x="1799617" y="955542"/>
                  </a:cubicBezTo>
                  <a:cubicBezTo>
                    <a:pt x="1892030" y="1182521"/>
                    <a:pt x="1904189" y="1292767"/>
                    <a:pt x="1916348" y="1403014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9319098" y="2821021"/>
              <a:ext cx="66746" cy="70720"/>
            </a:xfrm>
            <a:prstGeom prst="line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1238510" y="3618689"/>
              <a:ext cx="6674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1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9750551" y="1288352"/>
            <a:ext cx="880605" cy="880605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0024353" y="1867711"/>
            <a:ext cx="435982" cy="444123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9928124" y="1773656"/>
            <a:ext cx="209145" cy="209145"/>
          </a:xfrm>
          <a:prstGeom prst="ellipse">
            <a:avLst/>
          </a:prstGeom>
          <a:solidFill>
            <a:srgbClr val="97DBFB">
              <a:alpha val="80000"/>
            </a:srgbClr>
          </a:solidFill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0401767" y="2056467"/>
            <a:ext cx="58568" cy="255368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0297120" y="1921508"/>
            <a:ext cx="209145" cy="209145"/>
          </a:xfrm>
          <a:prstGeom prst="ellipse">
            <a:avLst/>
          </a:prstGeom>
          <a:solidFill>
            <a:srgbClr val="97DBFB">
              <a:alpha val="80000"/>
            </a:srgbClr>
          </a:solidFill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60335" y="2112711"/>
            <a:ext cx="483180" cy="199124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870051" y="2001002"/>
            <a:ext cx="209145" cy="209145"/>
          </a:xfrm>
          <a:prstGeom prst="ellipse">
            <a:avLst/>
          </a:prstGeom>
          <a:solidFill>
            <a:srgbClr val="97DBFB">
              <a:alpha val="80000"/>
            </a:srgbClr>
          </a:solidFill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 flipV="1">
            <a:off x="11247104" y="1914529"/>
            <a:ext cx="161267" cy="1231175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</a:p>
          <a:p>
            <a:pPr marL="1079500" lvl="2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55F51"/>
                </a:solidFill>
              </a:rPr>
              <a:t>Ignore a segment if the perpendicular line intersects</a:t>
            </a:r>
            <a:br>
              <a:rPr lang="en-US" sz="1600" dirty="0" smtClean="0">
                <a:solidFill>
                  <a:srgbClr val="455F51"/>
                </a:solidFill>
              </a:rPr>
            </a:br>
            <a:r>
              <a:rPr lang="en-US" sz="1600" dirty="0" smtClean="0">
                <a:solidFill>
                  <a:srgbClr val="455F51"/>
                </a:solidFill>
              </a:rPr>
              <a:t>far outside the segment.</a:t>
            </a:r>
            <a:endParaRPr lang="en-US" sz="16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460335" y="2194530"/>
            <a:ext cx="794844" cy="117305"/>
          </a:xfrm>
          <a:prstGeom prst="line">
            <a:avLst/>
          </a:prstGeom>
          <a:ln w="571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180119" y="2102688"/>
            <a:ext cx="209145" cy="209145"/>
          </a:xfrm>
          <a:prstGeom prst="ellipse">
            <a:avLst/>
          </a:prstGeom>
          <a:solidFill>
            <a:srgbClr val="97DBFB">
              <a:alpha val="80000"/>
            </a:srgbClr>
          </a:solidFill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</a:p>
          <a:p>
            <a:pPr marL="1079500" lvl="2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55F51"/>
                </a:solidFill>
              </a:rPr>
              <a:t>Ignore a segment if the perpendicular line intersects</a:t>
            </a:r>
            <a:br>
              <a:rPr lang="en-US" sz="1600" dirty="0" smtClean="0">
                <a:solidFill>
                  <a:srgbClr val="455F51"/>
                </a:solidFill>
              </a:rPr>
            </a:br>
            <a:r>
              <a:rPr lang="en-US" sz="1600" dirty="0" smtClean="0">
                <a:solidFill>
                  <a:srgbClr val="455F51"/>
                </a:solidFill>
              </a:rPr>
              <a:t>far outside the segment.</a:t>
            </a:r>
          </a:p>
          <a:p>
            <a:pPr marL="627063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Find the closest segment.</a:t>
            </a:r>
          </a:p>
          <a:p>
            <a:pPr marL="627063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 algn="l" rtl="0">
              <a:lnSpc>
                <a:spcPct val="150000"/>
              </a:lnSpc>
              <a:buNone/>
            </a:pPr>
            <a:r>
              <a:rPr lang="en-US" dirty="0" smtClean="0"/>
              <a:t>Outdoor navigation today: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Relies on the phone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Requires visual or aural attention</a:t>
            </a:r>
          </a:p>
          <a:p>
            <a:pPr marL="1169988" lvl="2" indent="-38893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User receives directions either by</a:t>
            </a:r>
            <a:br>
              <a:rPr lang="en-US" sz="2200" dirty="0" smtClean="0"/>
            </a:br>
            <a:r>
              <a:rPr lang="en-US" sz="2200" dirty="0" smtClean="0"/>
              <a:t>viewing the map or hearing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2" descr="http://newsingeneral.com/wp-content/uploads/2014/03/Google-Ma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76" y="1993530"/>
            <a:ext cx="4621307" cy="34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r>
              <a:rPr lang="en-US" dirty="0" smtClean="0"/>
              <a:t>1. Track the </a:t>
            </a:r>
            <a:r>
              <a:rPr lang="en-US" dirty="0"/>
              <a:t>U</a:t>
            </a:r>
            <a:r>
              <a:rPr lang="en-US" dirty="0" smtClean="0"/>
              <a:t>ser’s Location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71665"/>
            <a:ext cx="11327130" cy="489432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35000"/>
              </a:lnSpc>
              <a:buNone/>
            </a:pPr>
            <a:r>
              <a:rPr lang="en-US" sz="2400" dirty="0" smtClean="0"/>
              <a:t>The GPS gives us a new location.</a:t>
            </a:r>
          </a:p>
          <a:p>
            <a:pPr marL="0" indent="0" algn="l" rtl="0">
              <a:lnSpc>
                <a:spcPct val="135000"/>
              </a:lnSpc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</a:t>
            </a:r>
            <a:r>
              <a:rPr lang="en-US" sz="2400" dirty="0"/>
              <a:t>Determine which </a:t>
            </a:r>
            <a:r>
              <a:rPr lang="en-US" sz="2400" dirty="0" smtClean="0"/>
              <a:t>segment is </a:t>
            </a:r>
            <a:r>
              <a:rPr lang="en-US" sz="2400" dirty="0"/>
              <a:t>the user on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55F51"/>
                </a:solidFill>
              </a:rPr>
              <a:t>Go over all </a:t>
            </a:r>
            <a:r>
              <a:rPr lang="en-US" sz="1800" dirty="0" smtClean="0">
                <a:solidFill>
                  <a:srgbClr val="455F51"/>
                </a:solidFill>
              </a:rPr>
              <a:t>segments within </a:t>
            </a:r>
            <a:r>
              <a:rPr lang="en-US" sz="1800" b="1" dirty="0" smtClean="0">
                <a:solidFill>
                  <a:srgbClr val="455F51"/>
                </a:solidFill>
              </a:rPr>
              <a:t>R</a:t>
            </a:r>
            <a:r>
              <a:rPr lang="en-US" sz="1800" dirty="0" smtClean="0">
                <a:solidFill>
                  <a:srgbClr val="455F51"/>
                </a:solidFill>
              </a:rPr>
              <a:t>[m</a:t>
            </a:r>
            <a:r>
              <a:rPr lang="en-US" sz="1800" dirty="0">
                <a:solidFill>
                  <a:srgbClr val="455F51"/>
                </a:solidFill>
              </a:rPr>
              <a:t>] from previous </a:t>
            </a:r>
            <a:r>
              <a:rPr lang="en-US" sz="1800" dirty="0" smtClean="0">
                <a:solidFill>
                  <a:srgbClr val="455F51"/>
                </a:solidFill>
              </a:rPr>
              <a:t>segment</a:t>
            </a:r>
          </a:p>
          <a:p>
            <a:pPr marL="623888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For each segment, calculate distance from segment</a:t>
            </a:r>
          </a:p>
          <a:p>
            <a:pPr marL="1079500" lvl="2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55F51"/>
                </a:solidFill>
              </a:rPr>
              <a:t>Ignore a segment if the perpendicular line intersects</a:t>
            </a:r>
            <a:br>
              <a:rPr lang="en-US" sz="1600" dirty="0" smtClean="0">
                <a:solidFill>
                  <a:srgbClr val="455F51"/>
                </a:solidFill>
              </a:rPr>
            </a:br>
            <a:r>
              <a:rPr lang="en-US" sz="1600" dirty="0" smtClean="0">
                <a:solidFill>
                  <a:srgbClr val="455F51"/>
                </a:solidFill>
              </a:rPr>
              <a:t>far outside the segment.</a:t>
            </a:r>
          </a:p>
          <a:p>
            <a:pPr marL="627063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Find the closest segment.</a:t>
            </a:r>
          </a:p>
          <a:p>
            <a:pPr marL="627063" lvl="1" indent="-363538" algn="l" rtl="0">
              <a:lnSpc>
                <a:spcPct val="150000"/>
              </a:lnSpc>
              <a:buClr>
                <a:srgbClr val="63A537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455F51"/>
                </a:solidFill>
              </a:rPr>
              <a:t>If the closest distance is too far, recalculate path.</a:t>
            </a:r>
            <a:endParaRPr lang="en-US" sz="1800" dirty="0">
              <a:solidFill>
                <a:srgbClr val="455F51"/>
              </a:solidFill>
            </a:endParaRPr>
          </a:p>
          <a:p>
            <a:pPr marL="0" indent="0" algn="l" rtl="0">
              <a:lnSpc>
                <a:spcPct val="135000"/>
              </a:lnSpc>
              <a:buNone/>
            </a:pP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64827" y="3681149"/>
            <a:ext cx="33024" cy="9335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84880" y="4619963"/>
            <a:ext cx="65902" cy="69802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540931" y="4134589"/>
            <a:ext cx="0" cy="87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8055" y="3112574"/>
            <a:ext cx="142876" cy="1022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889105" y="1929875"/>
            <a:ext cx="523872" cy="11826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750551" y="1908778"/>
            <a:ext cx="1138554" cy="260179"/>
          </a:xfrm>
          <a:prstGeom prst="line">
            <a:avLst/>
          </a:prstGeom>
          <a:ln w="571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9076181" y="2168957"/>
            <a:ext cx="674370" cy="676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84591" y="2845023"/>
            <a:ext cx="1291590" cy="142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197851" y="2987899"/>
            <a:ext cx="586740" cy="693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4975" y="353844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641715" y="284502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933305" y="2702147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675" y="20260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746229" y="1771665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255179" y="2969698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398055" y="3991713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528187" y="4954217"/>
            <a:ext cx="4199" cy="66402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1385358" y="4870852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13032" y="4438581"/>
            <a:ext cx="285752" cy="28575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4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David" pitchFamily="2" charset="-79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88020" y="2821021"/>
            <a:ext cx="673091" cy="1750979"/>
          </a:xfrm>
          <a:custGeom>
            <a:avLst/>
            <a:gdLst>
              <a:gd name="connsiteX0" fmla="*/ 11610 w 673091"/>
              <a:gd name="connsiteY0" fmla="*/ 1750979 h 1750979"/>
              <a:gd name="connsiteX1" fmla="*/ 89431 w 673091"/>
              <a:gd name="connsiteY1" fmla="*/ 778213 h 1750979"/>
              <a:gd name="connsiteX2" fmla="*/ 673091 w 673091"/>
              <a:gd name="connsiteY2" fmla="*/ 0 h 1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091" h="1750979">
                <a:moveTo>
                  <a:pt x="11610" y="1750979"/>
                </a:moveTo>
                <a:cubicBezTo>
                  <a:pt x="-4603" y="1410511"/>
                  <a:pt x="-20816" y="1070043"/>
                  <a:pt x="89431" y="778213"/>
                </a:cubicBezTo>
                <a:cubicBezTo>
                  <a:pt x="199678" y="486383"/>
                  <a:pt x="436384" y="243191"/>
                  <a:pt x="673091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17418733">
            <a:off x="6426083" y="3313356"/>
            <a:ext cx="63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i-1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7782128" y="1498060"/>
            <a:ext cx="2996119" cy="1108953"/>
          </a:xfrm>
          <a:custGeom>
            <a:avLst/>
            <a:gdLst>
              <a:gd name="connsiteX0" fmla="*/ 0 w 2996119"/>
              <a:gd name="connsiteY0" fmla="*/ 1108953 h 1108953"/>
              <a:gd name="connsiteX1" fmla="*/ 1128408 w 2996119"/>
              <a:gd name="connsiteY1" fmla="*/ 885217 h 1108953"/>
              <a:gd name="connsiteX2" fmla="*/ 1780161 w 2996119"/>
              <a:gd name="connsiteY2" fmla="*/ 330740 h 1108953"/>
              <a:gd name="connsiteX3" fmla="*/ 2996119 w 299611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119" h="1108953">
                <a:moveTo>
                  <a:pt x="0" y="1108953"/>
                </a:moveTo>
                <a:cubicBezTo>
                  <a:pt x="415857" y="1061936"/>
                  <a:pt x="831715" y="1014919"/>
                  <a:pt x="1128408" y="885217"/>
                </a:cubicBezTo>
                <a:cubicBezTo>
                  <a:pt x="1425101" y="755515"/>
                  <a:pt x="1468876" y="478276"/>
                  <a:pt x="1780161" y="330740"/>
                </a:cubicBezTo>
                <a:cubicBezTo>
                  <a:pt x="2091446" y="183204"/>
                  <a:pt x="2543782" y="91602"/>
                  <a:pt x="2996119" y="0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 rot="19704861">
            <a:off x="8926819" y="1695728"/>
            <a:ext cx="52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sp>
        <p:nvSpPr>
          <p:cNvPr id="2049" name="Freeform 2048"/>
          <p:cNvSpPr/>
          <p:nvPr/>
        </p:nvSpPr>
        <p:spPr>
          <a:xfrm>
            <a:off x="11167352" y="1653702"/>
            <a:ext cx="742204" cy="3375498"/>
          </a:xfrm>
          <a:custGeom>
            <a:avLst/>
            <a:gdLst>
              <a:gd name="connsiteX0" fmla="*/ 0 w 742204"/>
              <a:gd name="connsiteY0" fmla="*/ 0 h 3375498"/>
              <a:gd name="connsiteX1" fmla="*/ 573932 w 742204"/>
              <a:gd name="connsiteY1" fmla="*/ 1342417 h 3375498"/>
              <a:gd name="connsiteX2" fmla="*/ 719847 w 742204"/>
              <a:gd name="connsiteY2" fmla="*/ 2441643 h 3375498"/>
              <a:gd name="connsiteX3" fmla="*/ 739302 w 742204"/>
              <a:gd name="connsiteY3" fmla="*/ 3375498 h 33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204" h="3375498">
                <a:moveTo>
                  <a:pt x="0" y="0"/>
                </a:moveTo>
                <a:cubicBezTo>
                  <a:pt x="226979" y="467738"/>
                  <a:pt x="453958" y="935477"/>
                  <a:pt x="573932" y="1342417"/>
                </a:cubicBezTo>
                <a:cubicBezTo>
                  <a:pt x="693906" y="1749357"/>
                  <a:pt x="692285" y="2102796"/>
                  <a:pt x="719847" y="2441643"/>
                </a:cubicBezTo>
                <a:cubicBezTo>
                  <a:pt x="747409" y="2780490"/>
                  <a:pt x="743355" y="3077994"/>
                  <a:pt x="739302" y="3375498"/>
                </a:cubicBezTo>
              </a:path>
            </a:pathLst>
          </a:custGeom>
          <a:noFill/>
          <a:ln w="2857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4555177">
            <a:off x="11652592" y="3020316"/>
            <a:ext cx="66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</a:rPr>
              <a:t>step</a:t>
            </a:r>
            <a:r>
              <a:rPr lang="en-US" sz="1600" baseline="-25000" dirty="0" smtClean="0">
                <a:solidFill>
                  <a:srgbClr val="009900"/>
                </a:solidFill>
              </a:rPr>
              <a:t>i+1</a:t>
            </a:r>
            <a:endParaRPr lang="en-US" sz="1400" baseline="-25000" dirty="0">
              <a:solidFill>
                <a:srgbClr val="009900"/>
              </a:solidFill>
            </a:endParaRPr>
          </a:p>
        </p:txBody>
      </p:sp>
      <p:pic>
        <p:nvPicPr>
          <p:cNvPr id="35" name="Picture 10" descr="http://www.radarnow.net/help/ic_maps_indicator_current_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74" y="2035512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88946"/>
            <a:ext cx="10972800" cy="10668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2. GPS Signal</a:t>
            </a:r>
            <a:endParaRPr lang="he-I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109728" indent="0" algn="l" rtl="0">
              <a:buNone/>
            </a:pPr>
            <a:endParaRPr lang="en-US" dirty="0"/>
          </a:p>
          <a:p>
            <a:pPr lvl="1" algn="l" rtl="0">
              <a:lnSpc>
                <a:spcPct val="150000"/>
              </a:lnSpc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§"/>
            </a:pPr>
            <a:endParaRPr lang="he-IL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1655746"/>
            <a:ext cx="10972800" cy="463850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r" rtl="1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r" rtl="1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r" rtl="1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No GPS signal</a:t>
            </a:r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Try constantly improve GPS reception</a:t>
            </a:r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Inform the user about the problem</a:t>
            </a:r>
            <a:endParaRPr lang="en-US" sz="2800" dirty="0"/>
          </a:p>
          <a:p>
            <a:pPr marL="355600" lvl="1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Low </a:t>
            </a:r>
            <a:r>
              <a:rPr lang="en-US" sz="2800" dirty="0"/>
              <a:t>accuracy </a:t>
            </a:r>
            <a:endParaRPr lang="en-US" sz="2200" dirty="0"/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Accuracy </a:t>
            </a:r>
            <a:r>
              <a:rPr lang="en-US" sz="2200" dirty="0" smtClean="0"/>
              <a:t>should be less </a:t>
            </a:r>
            <a:r>
              <a:rPr lang="en-US" sz="2200" dirty="0"/>
              <a:t>than 20 </a:t>
            </a:r>
            <a:r>
              <a:rPr lang="en-US" sz="2200" dirty="0" smtClean="0"/>
              <a:t>meters</a:t>
            </a:r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Use cached GPS for last known GPS location</a:t>
            </a:r>
            <a:endParaRPr lang="en-US" sz="2000" dirty="0"/>
          </a:p>
          <a:p>
            <a:pPr marL="355600" lvl="1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GPS </a:t>
            </a:r>
            <a:r>
              <a:rPr lang="en-US" sz="2800" dirty="0"/>
              <a:t>quickly consumes battery power</a:t>
            </a:r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Request location update less </a:t>
            </a:r>
            <a:r>
              <a:rPr lang="en-US" sz="2200" dirty="0" smtClean="0"/>
              <a:t>often</a:t>
            </a:r>
          </a:p>
          <a:p>
            <a:pPr marL="922338" lvl="2" indent="-3905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Accuracy vs. Battery consumption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109728" indent="0" algn="l" rtl="0">
              <a:buFont typeface="Georgia"/>
              <a:buNone/>
            </a:pPr>
            <a:endParaRPr lang="en-US" dirty="0" smtClean="0"/>
          </a:p>
          <a:p>
            <a:pPr lvl="1" algn="l" rtl="0">
              <a:lnSpc>
                <a:spcPct val="150000"/>
              </a:lnSpc>
            </a:pP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§"/>
            </a:pP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 b="54390"/>
          <a:stretch/>
        </p:blipFill>
        <p:spPr>
          <a:xfrm>
            <a:off x="8000366" y="1122346"/>
            <a:ext cx="3768827" cy="2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2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10436"/>
            <a:ext cx="10972800" cy="5063319"/>
          </a:xfrm>
        </p:spPr>
        <p:txBody>
          <a:bodyPr>
            <a:normAutofit/>
          </a:bodyPr>
          <a:lstStyle/>
          <a:p>
            <a:pPr marL="365125" indent="-3651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Pebble Watch</a:t>
            </a:r>
          </a:p>
          <a:p>
            <a:pPr marL="900113" lvl="1" indent="-384175" algn="l" rtl="0">
              <a:buFont typeface="Wingdings" panose="05000000000000000000" pitchFamily="2" charset="2"/>
              <a:buChar char="Ø"/>
            </a:pPr>
            <a:r>
              <a:rPr lang="en-US" dirty="0" smtClean="0"/>
              <a:t>Easily integrated by using API</a:t>
            </a:r>
          </a:p>
          <a:p>
            <a:pPr marL="1350963" lvl="2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Provided </a:t>
            </a:r>
            <a:r>
              <a:rPr lang="en-US" sz="2200" dirty="0"/>
              <a:t>with </a:t>
            </a:r>
            <a:r>
              <a:rPr lang="en-US" sz="2200" dirty="0" smtClean="0"/>
              <a:t>the </a:t>
            </a:r>
            <a:r>
              <a:rPr lang="en-US" sz="2200" dirty="0"/>
              <a:t>Pebble SDK</a:t>
            </a:r>
          </a:p>
          <a:p>
            <a:pPr marL="900113" lvl="1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Connection via Bluetooth </a:t>
            </a:r>
            <a:r>
              <a:rPr lang="en-US" dirty="0" smtClean="0"/>
              <a:t>4.0</a:t>
            </a:r>
          </a:p>
          <a:p>
            <a:pPr marL="1350963" lvl="2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Provides faster speed in data transmission</a:t>
            </a:r>
          </a:p>
          <a:p>
            <a:pPr marL="1350963" lvl="2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Reduced power consuming</a:t>
            </a:r>
          </a:p>
          <a:p>
            <a:pPr marL="900113" lvl="1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Vibration feature</a:t>
            </a:r>
          </a:p>
          <a:p>
            <a:pPr marL="1350963" lvl="2" indent="-3683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Vibrates according to instructions it receives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109728" indent="0" algn="l" rtl="0">
              <a:lnSpc>
                <a:spcPct val="150000"/>
              </a:lnSpc>
              <a:buNone/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75491"/>
            <a:ext cx="10972800" cy="1066800"/>
          </a:xfrm>
        </p:spPr>
        <p:txBody>
          <a:bodyPr/>
          <a:lstStyle/>
          <a:p>
            <a:r>
              <a:rPr lang="en-US" dirty="0" smtClean="0"/>
              <a:t>Wearable Device</a:t>
            </a:r>
            <a:endParaRPr lang="he-IL" dirty="0"/>
          </a:p>
        </p:txBody>
      </p:sp>
      <p:pic>
        <p:nvPicPr>
          <p:cNvPr id="1026" name="Picture 2" descr="http://wpmedia.business.financialpost.com/2013/07/pebble-watch.jpg?w=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10" y="1050516"/>
            <a:ext cx="3866514" cy="2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2545"/>
            <a:ext cx="10972800" cy="5315455"/>
          </a:xfrm>
        </p:spPr>
        <p:txBody>
          <a:bodyPr>
            <a:normAutofit/>
          </a:bodyPr>
          <a:lstStyle/>
          <a:p>
            <a:pPr marL="450850" indent="-4508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CloudPebble</a:t>
            </a:r>
          </a:p>
          <a:p>
            <a:pPr marL="804863" lvl="1" indent="-35401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Website for developing Pebble apps</a:t>
            </a:r>
          </a:p>
          <a:p>
            <a:pPr marL="1255713" lvl="2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Write and compile C code for Pebble apps online</a:t>
            </a:r>
          </a:p>
          <a:p>
            <a:pPr marL="1255713" lvl="2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Debug environment</a:t>
            </a:r>
          </a:p>
          <a:p>
            <a:pPr marL="804863" lvl="1" indent="-35401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hlinkClick r:id="rId3"/>
              </a:rPr>
              <a:t>https://cloudpebble.net</a:t>
            </a:r>
            <a:endParaRPr lang="en-US" sz="2200" dirty="0" smtClean="0"/>
          </a:p>
          <a:p>
            <a:pPr marL="450850" indent="-4508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Pebble </a:t>
            </a:r>
            <a:r>
              <a:rPr lang="en-US" dirty="0"/>
              <a:t>app for </a:t>
            </a:r>
            <a:r>
              <a:rPr lang="en-US" dirty="0" smtClean="0"/>
              <a:t>Android</a:t>
            </a:r>
          </a:p>
          <a:p>
            <a:pPr marL="804863" lvl="1" indent="-35401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Install Pebble app on Pebble smartwatch</a:t>
            </a:r>
          </a:p>
          <a:p>
            <a:pPr marL="804863" lvl="1" indent="-35401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Send data between Android app and Pebble app </a:t>
            </a:r>
            <a:br>
              <a:rPr lang="en-US" sz="2200" dirty="0" smtClean="0"/>
            </a:br>
            <a:r>
              <a:rPr lang="en-US" sz="2200" dirty="0" smtClean="0"/>
              <a:t>using Dictionary object.</a:t>
            </a:r>
            <a:endParaRPr lang="he-IL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Pebble Infrastructure</a:t>
            </a:r>
            <a:endParaRPr lang="he-IL" dirty="0"/>
          </a:p>
        </p:txBody>
      </p:sp>
      <p:pic>
        <p:nvPicPr>
          <p:cNvPr id="3078" name="Picture 6" descr="Figure 1: Diagram of data and ACK/NACK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0" y="3325763"/>
            <a:ext cx="4913945" cy="339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3752" t="12348" r="14491" b="22343"/>
          <a:stretch/>
        </p:blipFill>
        <p:spPr>
          <a:xfrm>
            <a:off x="7481051" y="967915"/>
            <a:ext cx="4600161" cy="22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2263" y="1555845"/>
            <a:ext cx="11050137" cy="5018691"/>
          </a:xfrm>
        </p:spPr>
        <p:txBody>
          <a:bodyPr>
            <a:normAutofit/>
          </a:bodyPr>
          <a:lstStyle/>
          <a:p>
            <a:pPr marL="514350" indent="-4191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Navigation Test</a:t>
            </a:r>
          </a:p>
          <a:p>
            <a:pPr marL="1160463" lvl="1" indent="-4508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Mock Location</a:t>
            </a:r>
          </a:p>
          <a:p>
            <a:pPr marL="1706563" lvl="2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GPS independent</a:t>
            </a:r>
          </a:p>
          <a:p>
            <a:pPr marL="1160463" lvl="1" indent="-43656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Log File</a:t>
            </a:r>
            <a:endParaRPr lang="en-US" sz="2400" dirty="0"/>
          </a:p>
          <a:p>
            <a:pPr marL="1706563" lvl="2" indent="-3556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Record GPS coordinates</a:t>
            </a:r>
            <a:endParaRPr lang="en-US" sz="2000" dirty="0"/>
          </a:p>
          <a:p>
            <a:pPr marL="531813" indent="-436563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Pebble debugging</a:t>
            </a:r>
          </a:p>
          <a:p>
            <a:pPr marL="1160463" lvl="1" indent="-436563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CloudPebble App Logs</a:t>
            </a:r>
          </a:p>
          <a:p>
            <a:pPr algn="l" rtl="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&amp;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7063" indent="-44926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Accessible navigation</a:t>
            </a:r>
            <a:endParaRPr lang="en-US" dirty="0"/>
          </a:p>
          <a:p>
            <a:pPr marL="627063" indent="-44926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455F51"/>
                </a:solidFill>
              </a:rPr>
              <a:t>Directions transmitted via Pebble watch</a:t>
            </a:r>
          </a:p>
          <a:p>
            <a:pPr marL="627063" indent="-44926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455F51"/>
                </a:solidFill>
              </a:rPr>
              <a:t>Can be easily extended </a:t>
            </a:r>
            <a:r>
              <a:rPr lang="en-US" dirty="0">
                <a:solidFill>
                  <a:srgbClr val="455F51"/>
                </a:solidFill>
              </a:rPr>
              <a:t>to further </a:t>
            </a:r>
            <a:r>
              <a:rPr lang="en-US" dirty="0" smtClean="0">
                <a:solidFill>
                  <a:srgbClr val="455F51"/>
                </a:solidFill>
              </a:rPr>
              <a:t>transportation methods, such as </a:t>
            </a:r>
            <a:r>
              <a:rPr lang="en-US" dirty="0" smtClean="0"/>
              <a:t>Segway, bicycle etc.</a:t>
            </a:r>
            <a:endParaRPr lang="en-US" dirty="0" smtClean="0">
              <a:solidFill>
                <a:srgbClr val="455F51"/>
              </a:solidFill>
            </a:endParaRP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455F51"/>
              </a:solidFill>
            </a:endParaRP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455F51"/>
              </a:solidFill>
            </a:endParaRPr>
          </a:p>
          <a:p>
            <a:pPr algn="l" rtl="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pic>
        <p:nvPicPr>
          <p:cNvPr id="2050" name="Picture 2" descr="http://stolengoat.com/wp-content/uploads/2013/01/pebble-smart-watch-for-cyclis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66" y="4058540"/>
            <a:ext cx="3265247" cy="18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he-IL" dirty="0" smtClean="0"/>
          </a:p>
          <a:p>
            <a:pPr marL="109728" indent="0" algn="ctr">
              <a:buNone/>
            </a:pPr>
            <a:endParaRPr lang="he-IL" dirty="0"/>
          </a:p>
          <a:p>
            <a:pPr marL="109728" indent="0" algn="ctr">
              <a:buNone/>
            </a:pPr>
            <a:endParaRPr lang="he-IL" dirty="0"/>
          </a:p>
          <a:p>
            <a:pPr marL="109728" indent="0" algn="ctr">
              <a:buNone/>
            </a:pPr>
            <a:r>
              <a:rPr lang="en-US" sz="5400" b="1" dirty="0" smtClean="0"/>
              <a:t>Thank You!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5303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 algn="l" rtl="0">
              <a:lnSpc>
                <a:spcPct val="150000"/>
              </a:lnSpc>
              <a:buNone/>
            </a:pPr>
            <a:r>
              <a:rPr lang="en-US" dirty="0" smtClean="0"/>
              <a:t>Disadvantages</a:t>
            </a:r>
            <a:r>
              <a:rPr lang="he-IL" dirty="0" smtClean="0"/>
              <a:t>:</a:t>
            </a:r>
            <a:endParaRPr lang="en-US" dirty="0" smtClean="0"/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Focusing on phone screen can disrupt</a:t>
            </a:r>
            <a:br>
              <a:rPr lang="en-US" sz="2400" dirty="0" smtClean="0"/>
            </a:br>
            <a:r>
              <a:rPr lang="en-US" sz="2400" dirty="0" smtClean="0"/>
              <a:t>the user’s attention.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Visual commands not always hearable</a:t>
            </a:r>
            <a:br>
              <a:rPr lang="en-US" sz="2400" dirty="0" smtClean="0"/>
            </a:br>
            <a:r>
              <a:rPr lang="en-US" sz="2400" dirty="0" smtClean="0"/>
              <a:t>(noisy environments).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6" name="Picture 2" descr="http://newsingeneral.com/wp-content/uploads/2014/03/Google-Ma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76" y="1993530"/>
            <a:ext cx="4621307" cy="34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047" y="1531620"/>
            <a:ext cx="10972800" cy="5042917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 smtClean="0"/>
              <a:t>Navigation via wearable device (wrist band / smart watch)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Remove dependency from phone (during navigation)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Receive directions via device vibration (sense of touch)</a:t>
            </a:r>
            <a:endParaRPr lang="en-US" sz="2400" dirty="0"/>
          </a:p>
          <a:p>
            <a:pPr marL="0" indent="0" algn="l" rtl="0">
              <a:lnSpc>
                <a:spcPct val="150000"/>
              </a:lnSpc>
              <a:buNone/>
            </a:pPr>
            <a:endParaRPr lang="en-US" b="1" dirty="0" smtClean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b="1" dirty="0" smtClean="0"/>
              <a:t>Target Audience: </a:t>
            </a:r>
            <a:r>
              <a:rPr lang="en-US" dirty="0" smtClean="0"/>
              <a:t>Athletes, hearing impaired and visually impaired </a:t>
            </a:r>
            <a:r>
              <a:rPr lang="en-US" dirty="0"/>
              <a:t>users </a:t>
            </a:r>
            <a:r>
              <a:rPr lang="en-US" dirty="0" smtClean="0"/>
              <a:t>.</a:t>
            </a:r>
            <a:endParaRPr lang="he-I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Solution – Accessible Navigation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42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Johnnie </a:t>
            </a:r>
            <a:r>
              <a:rPr lang="en-US" dirty="0" smtClean="0"/>
              <a:t>Walker needs to get from Mayer to the Nola Socks.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Johnnie</a:t>
            </a:r>
            <a:r>
              <a:rPr lang="en-US" sz="2800" b="1" dirty="0"/>
              <a:t> </a:t>
            </a:r>
            <a:r>
              <a:rPr lang="en-US" sz="2400" dirty="0"/>
              <a:t>opens </a:t>
            </a:r>
            <a:r>
              <a:rPr lang="en-US" sz="2400" dirty="0" smtClean="0"/>
              <a:t>the navigation </a:t>
            </a:r>
            <a:r>
              <a:rPr lang="en-US" sz="2400" dirty="0"/>
              <a:t>app </a:t>
            </a:r>
            <a:endParaRPr lang="en-US" sz="2400" dirty="0" smtClean="0"/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Johnnie</a:t>
            </a:r>
            <a:r>
              <a:rPr lang="en-US" sz="2800" b="1" dirty="0"/>
              <a:t> </a:t>
            </a:r>
            <a:r>
              <a:rPr lang="en-US" sz="2400" dirty="0"/>
              <a:t>connects the wearable device to the phone (via Bluetooth</a:t>
            </a:r>
            <a:r>
              <a:rPr lang="en-US" sz="2400" dirty="0" smtClean="0"/>
              <a:t>)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Johnnie</a:t>
            </a:r>
            <a:r>
              <a:rPr lang="en-US" sz="2800" dirty="0"/>
              <a:t> </a:t>
            </a:r>
            <a:r>
              <a:rPr lang="en-US" sz="2400" dirty="0"/>
              <a:t>enters </a:t>
            </a:r>
            <a:r>
              <a:rPr lang="en-US" sz="2400" dirty="0" smtClean="0"/>
              <a:t>the destination point</a:t>
            </a:r>
          </a:p>
          <a:p>
            <a:pPr marL="657225" lvl="1" indent="-441325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Johnnie</a:t>
            </a:r>
            <a:r>
              <a:rPr lang="en-US" sz="2800" dirty="0"/>
              <a:t> </a:t>
            </a:r>
            <a:r>
              <a:rPr lang="en-US" sz="2400" dirty="0"/>
              <a:t>puts the phone aside and </a:t>
            </a:r>
            <a:r>
              <a:rPr lang="en-US" sz="2400" dirty="0" smtClean="0"/>
              <a:t>receives directions only from the Pebble watch</a:t>
            </a:r>
            <a:endParaRPr lang="en-US" sz="2400" dirty="0"/>
          </a:p>
          <a:p>
            <a:pPr marL="1349375" lvl="1" indent="-496888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Unique vibration sequence for each instruction</a:t>
            </a:r>
            <a:endParaRPr lang="en-US" sz="1600" baseline="30000" dirty="0"/>
          </a:p>
          <a:p>
            <a:pPr marL="0" indent="0" algn="l" rtl="0">
              <a:lnSpc>
                <a:spcPct val="150000"/>
              </a:lnSpc>
              <a:buNone/>
            </a:pP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e-I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9810" y="2068830"/>
            <a:ext cx="7612380" cy="4343400"/>
            <a:chOff x="2811780" y="1863090"/>
            <a:chExt cx="7612380" cy="4343400"/>
          </a:xfrm>
        </p:grpSpPr>
        <p:sp>
          <p:nvSpPr>
            <p:cNvPr id="10" name="Rectangle 9"/>
            <p:cNvSpPr/>
            <p:nvPr/>
          </p:nvSpPr>
          <p:spPr>
            <a:xfrm>
              <a:off x="2811780" y="1863090"/>
              <a:ext cx="7612380" cy="4343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etc.usf.edu/clipart/68200/68203/68203_487_w1-1_c_lg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522" y="216594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etc.usf.edu/clipart/68000/68015/68015_119_w1-1_c_lg.gif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522" y="315084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cdn4.iconfinder.com/data/icons/SUPERVISTA/business/png/400/checkered_fla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522" y="5120647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samuitimes.com/wp-content/uploads/2014/04/roundabout-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522" y="413574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239266" y="2295110"/>
                  <a:ext cx="21280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1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 smtClean="0"/>
                    <a:t> Vibration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66" y="2295110"/>
                  <a:ext cx="212801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017" t="-10465" r="-4011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39266" y="3280011"/>
                  <a:ext cx="21280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2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 smtClean="0"/>
                    <a:t> Vibration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66" y="3280011"/>
                  <a:ext cx="2128018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17" t="-11628" r="-4011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39266" y="4264704"/>
                  <a:ext cx="58539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1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 smtClean="0"/>
                    <a:t> Long Vibration 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800" dirty="0" smtClean="0"/>
                    <a:t>  Short Vibrations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66" y="4264704"/>
                  <a:ext cx="5853910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88" t="-10465" r="-83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39266" y="5249814"/>
                  <a:ext cx="22690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3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 smtClean="0"/>
                    <a:t> Vibrations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66" y="5249814"/>
                  <a:ext cx="2269083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645" t="-11628" r="-376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5470989" y="1576515"/>
            <a:ext cx="1250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Legend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9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vnreview.vn/image/61/35/613571.jpg?t=13739063268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58" y="4833515"/>
            <a:ext cx="2663973" cy="20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79265" y="6171866"/>
            <a:ext cx="14959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Google Maps </a:t>
            </a:r>
          </a:p>
          <a:p>
            <a:r>
              <a:rPr lang="en-US" dirty="0" smtClean="0"/>
              <a:t>Web Service</a:t>
            </a:r>
            <a:endParaRPr lang="he-IL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73309" y="2960339"/>
            <a:ext cx="3561931" cy="177885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975334">
            <a:off x="3561623" y="3578327"/>
            <a:ext cx="4098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1. Choose destination location on the app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5108112" y="5038003"/>
            <a:ext cx="2260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4. Web Service query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5526003" y="5586756"/>
            <a:ext cx="159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5. JSON</a:t>
            </a:r>
            <a:endParaRPr lang="he-IL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502587" y="3452587"/>
            <a:ext cx="4658167" cy="1533815"/>
          </a:xfrm>
          <a:prstGeom prst="straightConnector1">
            <a:avLst/>
          </a:prstGeom>
          <a:ln w="57150">
            <a:solidFill>
              <a:srgbClr val="006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429238">
            <a:off x="5609356" y="3832469"/>
            <a:ext cx="26905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8. Navigation instructions</a:t>
            </a:r>
            <a:endParaRPr lang="he-IL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0" y="4668055"/>
            <a:ext cx="1450020" cy="1468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7669"/>
          <a:stretch/>
        </p:blipFill>
        <p:spPr>
          <a:xfrm>
            <a:off x="9437510" y="2479433"/>
            <a:ext cx="2404533" cy="1773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9" name="Straight Arrow Connector 28"/>
          <p:cNvCxnSpPr/>
          <p:nvPr/>
        </p:nvCxnSpPr>
        <p:spPr>
          <a:xfrm flipV="1">
            <a:off x="4649320" y="5402091"/>
            <a:ext cx="2679447" cy="838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peachtreeaudio.com/media/wysiwyg/bluetooth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1242">
            <a:off x="4898991" y="4485638"/>
            <a:ext cx="660839" cy="4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4614279" y="5947699"/>
            <a:ext cx="2679447" cy="838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 descr="http://www.wired4space.com/wp-content/uploads/giove-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4754">
            <a:off x="230584" y="1919062"/>
            <a:ext cx="2636030" cy="19770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ebayimg.com/00/s/MTAwMVgxMDAx/z/K1UAAOSwkNZUoEZ6/$_1.JPG?set_id=880000500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41" y="1383926"/>
            <a:ext cx="1453029" cy="14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H="1" flipV="1">
            <a:off x="2196975" y="3753328"/>
            <a:ext cx="1114922" cy="125582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26303" y="4104013"/>
            <a:ext cx="1082938" cy="127035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935169">
            <a:off x="1880601" y="3954575"/>
            <a:ext cx="1925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       2. Get location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 rot="2935169">
            <a:off x="1135507" y="4333606"/>
            <a:ext cx="2260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    3. GPS coordinates</a:t>
            </a:r>
            <a:endParaRPr lang="he-IL" dirty="0"/>
          </a:p>
        </p:txBody>
      </p:sp>
      <p:sp>
        <p:nvSpPr>
          <p:cNvPr id="54" name="Rectangle 53"/>
          <p:cNvSpPr/>
          <p:nvPr/>
        </p:nvSpPr>
        <p:spPr>
          <a:xfrm rot="2959565">
            <a:off x="2046799" y="4163090"/>
            <a:ext cx="194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6</a:t>
            </a:r>
            <a:r>
              <a:rPr lang="en-US" dirty="0"/>
              <a:t>. Get location</a:t>
            </a:r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 rot="2935169">
            <a:off x="1129230" y="4331416"/>
            <a:ext cx="22600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    7. GPS coordinates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34" grpId="0"/>
      <p:bldP spid="34" grpId="1"/>
      <p:bldP spid="40" grpId="0"/>
      <p:bldP spid="40" grpId="1"/>
      <p:bldP spid="44" grpId="0"/>
      <p:bldP spid="52" grpId="0"/>
      <p:bldP spid="52" grpId="1"/>
      <p:bldP spid="57" grpId="0"/>
      <p:bldP spid="57" grpId="1"/>
      <p:bldP spid="54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4601" y="1542545"/>
            <a:ext cx="2264402" cy="450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/>
          <a:stretch/>
        </p:blipFill>
        <p:spPr>
          <a:xfrm>
            <a:off x="9726797" y="2100868"/>
            <a:ext cx="2020010" cy="342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"/>
          <a:stretch/>
        </p:blipFill>
        <p:spPr>
          <a:xfrm>
            <a:off x="9727207" y="2100868"/>
            <a:ext cx="2019600" cy="34312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704865"/>
            <a:ext cx="10972800" cy="1066800"/>
          </a:xfrm>
        </p:spPr>
        <p:txBody>
          <a:bodyPr/>
          <a:lstStyle/>
          <a:p>
            <a:pPr rtl="0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1542545"/>
            <a:ext cx="10972800" cy="5031991"/>
          </a:xfrm>
        </p:spPr>
        <p:txBody>
          <a:bodyPr/>
          <a:lstStyle/>
          <a:p>
            <a:pPr marL="457200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Display map Features using Google Maps Android API </a:t>
            </a:r>
            <a:r>
              <a:rPr lang="en-US" dirty="0" smtClean="0"/>
              <a:t>v2</a:t>
            </a:r>
            <a:endParaRPr lang="en-US" sz="2200" dirty="0"/>
          </a:p>
          <a:p>
            <a:pPr marL="1108075" lvl="1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Set m</a:t>
            </a:r>
            <a:r>
              <a:rPr lang="en-US" sz="2400" dirty="0" smtClean="0"/>
              <a:t>arker </a:t>
            </a:r>
            <a:r>
              <a:rPr lang="en-US" sz="2400" dirty="0"/>
              <a:t>on </a:t>
            </a:r>
            <a:r>
              <a:rPr lang="en-US" sz="2400" dirty="0" smtClean="0"/>
              <a:t>map</a:t>
            </a:r>
          </a:p>
          <a:p>
            <a:pPr marL="1108075" lvl="1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Draw polyline between two locations</a:t>
            </a:r>
          </a:p>
          <a:p>
            <a:pPr marL="446088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Set </a:t>
            </a:r>
            <a:r>
              <a:rPr lang="en-US" dirty="0"/>
              <a:t>destination </a:t>
            </a:r>
            <a:r>
              <a:rPr lang="en-US" dirty="0" smtClean="0"/>
              <a:t>location (two possibilities):</a:t>
            </a:r>
          </a:p>
          <a:p>
            <a:pPr marL="1108075" lvl="1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Click on screen </a:t>
            </a:r>
          </a:p>
          <a:p>
            <a:pPr marL="1108075" lvl="1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Insert address into text </a:t>
            </a:r>
            <a:r>
              <a:rPr lang="en-US" sz="2400" dirty="0" smtClean="0"/>
              <a:t>box</a:t>
            </a:r>
            <a:endParaRPr lang="en-US" dirty="0"/>
          </a:p>
          <a:p>
            <a:pPr marL="446088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1108075" lvl="1" indent="-4445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Maps Service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96788"/>
            <a:ext cx="10972800" cy="4977748"/>
          </a:xfrm>
        </p:spPr>
        <p:txBody>
          <a:bodyPr/>
          <a:lstStyle/>
          <a:p>
            <a:pPr marL="538163" lvl="1" indent="-482600" algn="l" rtl="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dirty="0"/>
              <a:t>Directions calculated using the </a:t>
            </a:r>
            <a:r>
              <a:rPr lang="en-US" i="1" dirty="0"/>
              <a:t>Google Maps Directions API </a:t>
            </a:r>
            <a:r>
              <a:rPr lang="en-US" dirty="0"/>
              <a:t>web service</a:t>
            </a:r>
          </a:p>
          <a:p>
            <a:pPr marL="1169988" lvl="2" indent="-442913" algn="l" rtl="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Accessed via http request</a:t>
            </a:r>
          </a:p>
          <a:p>
            <a:pPr marL="1169988" lvl="2" indent="-442913" algn="l" rtl="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Receives origin &amp; destination locations, known in advance (</a:t>
            </a:r>
            <a:r>
              <a:rPr lang="en-US" sz="2200" b="1" dirty="0"/>
              <a:t>static navigation</a:t>
            </a:r>
            <a:r>
              <a:rPr lang="en-US" sz="2200" dirty="0"/>
              <a:t>)</a:t>
            </a:r>
          </a:p>
          <a:p>
            <a:pPr marL="1169988" lvl="2" indent="-442913" algn="l" rtl="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Output </a:t>
            </a:r>
            <a:r>
              <a:rPr lang="en-US" sz="2200" dirty="0"/>
              <a:t>format: JSON or XML</a:t>
            </a:r>
            <a:br>
              <a:rPr lang="en-US" sz="2200" dirty="0"/>
            </a:br>
            <a:endParaRPr lang="en-US" sz="2200" dirty="0"/>
          </a:p>
          <a:p>
            <a:pPr marL="169291" indent="0" algn="l" rtl="0">
              <a:lnSpc>
                <a:spcPct val="125000"/>
              </a:lnSpc>
              <a:buNone/>
            </a:pPr>
            <a:endParaRPr lang="en-US" sz="2000" dirty="0"/>
          </a:p>
          <a:p>
            <a:pPr marL="169291" indent="0" algn="l" rtl="0">
              <a:lnSpc>
                <a:spcPct val="125000"/>
              </a:lnSpc>
              <a:buNone/>
            </a:pPr>
            <a:endParaRPr lang="en-US" sz="2000" dirty="0"/>
          </a:p>
          <a:p>
            <a:pPr marL="169291" indent="0" algn="l" rtl="0">
              <a:lnSpc>
                <a:spcPct val="125000"/>
              </a:lnSpc>
              <a:buNone/>
            </a:pPr>
            <a:r>
              <a:rPr lang="en-US" sz="2000" dirty="0"/>
              <a:t>Example: </a:t>
            </a:r>
            <a:r>
              <a:rPr lang="en-US" sz="2000" dirty="0">
                <a:hlinkClick r:id="rId3"/>
              </a:rPr>
              <a:t>https://maps.googleapis.com/maps/api/directions/json?origin=lat,long&amp;destination=lat,long</a:t>
            </a:r>
            <a:endParaRPr lang="en-US" sz="2200" dirty="0"/>
          </a:p>
          <a:p>
            <a:pPr marL="169291" indent="0" algn="l" rtl="0">
              <a:lnSpc>
                <a:spcPct val="125000"/>
              </a:lnSpc>
              <a:buNone/>
            </a:pPr>
            <a:endParaRPr 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6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1758</Words>
  <Application>Microsoft Office PowerPoint</Application>
  <PresentationFormat>Custom</PresentationFormat>
  <Paragraphs>296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Training presentation</vt:lpstr>
      <vt:lpstr>Accessible Navigation</vt:lpstr>
      <vt:lpstr>Introduction</vt:lpstr>
      <vt:lpstr>Motivation</vt:lpstr>
      <vt:lpstr>Solution – Accessible Navigation</vt:lpstr>
      <vt:lpstr>User Story</vt:lpstr>
      <vt:lpstr>Demo</vt:lpstr>
      <vt:lpstr>System Overview</vt:lpstr>
      <vt:lpstr>User Interface</vt:lpstr>
      <vt:lpstr>Maps Service</vt:lpstr>
      <vt:lpstr>Maps Service – Cont.</vt:lpstr>
      <vt:lpstr>Challenges</vt:lpstr>
      <vt:lpstr>1. Track the User’s Location</vt:lpstr>
      <vt:lpstr>1. Track the User’s Location</vt:lpstr>
      <vt:lpstr>1. Track the User’s Location</vt:lpstr>
      <vt:lpstr>1. Track the User’s Location</vt:lpstr>
      <vt:lpstr>1. Track the User’s Location</vt:lpstr>
      <vt:lpstr>1. Track the User’s Location</vt:lpstr>
      <vt:lpstr>1. Track the User’s Location</vt:lpstr>
      <vt:lpstr>1. Track the User’s Location</vt:lpstr>
      <vt:lpstr>1. Track the User’s Location</vt:lpstr>
      <vt:lpstr>2. GPS Signal</vt:lpstr>
      <vt:lpstr>Wearable Device</vt:lpstr>
      <vt:lpstr>Pebble Infrastructure</vt:lpstr>
      <vt:lpstr>Test &amp; Debug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2014-12-09T18:59:54Z</dcterms:created>
  <dcterms:modified xsi:type="dcterms:W3CDTF">2015-10-28T23:23:50Z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