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AC8C429-572D-4264-B77D-C2E8C4499CA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7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9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43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91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03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6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AC8C429-572D-4264-B77D-C2E8C4499CA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31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AC8C429-572D-4264-B77D-C2E8C4499CA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0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4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AC8C429-572D-4264-B77D-C2E8C4499CA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4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schianti.org/images-to-byte-array-online-converter-cpp-arduin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362" y="1296795"/>
            <a:ext cx="1036613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FPGA</a:t>
            </a:r>
          </a:p>
          <a:p>
            <a:pPr algn="ctr"/>
            <a:r>
              <a:rPr lang="en-US" sz="6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Final project presentation</a:t>
            </a:r>
            <a:endParaRPr lang="en-US" sz="6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sz="6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ASCII  camera filter</a:t>
            </a:r>
            <a:endParaRPr lang="en-US" sz="6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12" y="4040738"/>
            <a:ext cx="2422261" cy="1816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3"/>
          <a:stretch/>
        </p:blipFill>
        <p:spPr>
          <a:xfrm>
            <a:off x="7218467" y="4046205"/>
            <a:ext cx="2425987" cy="181122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535970" y="4609361"/>
            <a:ext cx="1346200" cy="67945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BRAM – dual port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Dual port ram give user the possibility to read and write data simultaneous.</a:t>
            </a:r>
          </a:p>
          <a:p>
            <a:r>
              <a:rPr lang="en-US" dirty="0" smtClean="0"/>
              <a:t>Camera capture module is stored full frame as is reading it in normal mode, in filter mode the frame is stored after manipulation.</a:t>
            </a:r>
          </a:p>
          <a:p>
            <a:r>
              <a:rPr lang="en-US" dirty="0" smtClean="0"/>
              <a:t>VGA driver is reading frame data and send it to VGA port.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86" y="4424246"/>
            <a:ext cx="3067478" cy="16671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127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NYEXUS A7 board is implementing VGA with 5 signals:</a:t>
            </a:r>
          </a:p>
          <a:p>
            <a:pPr lvl="1"/>
            <a:r>
              <a:rPr lang="en-US" dirty="0" smtClean="0"/>
              <a:t>HSYNC – horizontal sync.</a:t>
            </a:r>
          </a:p>
          <a:p>
            <a:pPr lvl="1"/>
            <a:r>
              <a:rPr lang="en-US" dirty="0" smtClean="0"/>
              <a:t>VSYNC – vertical sync.</a:t>
            </a:r>
          </a:p>
          <a:p>
            <a:pPr lvl="1"/>
            <a:r>
              <a:rPr lang="en-US" dirty="0" smtClean="0"/>
              <a:t>RED - 4 bits.</a:t>
            </a:r>
          </a:p>
          <a:p>
            <a:pPr lvl="1"/>
            <a:r>
              <a:rPr lang="en-US" dirty="0" smtClean="0"/>
              <a:t>Green – 4 bits.</a:t>
            </a:r>
          </a:p>
          <a:p>
            <a:pPr lvl="1"/>
            <a:r>
              <a:rPr lang="en-US" dirty="0" smtClean="0"/>
              <a:t>Blue – 4 bits.</a:t>
            </a:r>
          </a:p>
          <a:p>
            <a:r>
              <a:rPr lang="en-US" dirty="0" smtClean="0"/>
              <a:t>I chosen </a:t>
            </a:r>
            <a:r>
              <a:rPr lang="en-US" dirty="0"/>
              <a:t>to work in “VGA Signal 640 x 480 @ 60 Hz Industry standard timing”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27" y="5360324"/>
            <a:ext cx="2905530" cy="1324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624" y="5237758"/>
            <a:ext cx="2195743" cy="15692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860" y="5232549"/>
            <a:ext cx="2200507" cy="1574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040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Filter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frame is 640x480 pixels, for  every ASCII character is compose from box of 8x5 pixels.</a:t>
            </a:r>
          </a:p>
          <a:p>
            <a:r>
              <a:rPr lang="en-US" dirty="0" smtClean="0"/>
              <a:t>Every 8 lines is divide into boxes, etch line have 640 / 5 = 128 boxes.</a:t>
            </a:r>
          </a:p>
          <a:p>
            <a:r>
              <a:rPr lang="en-US" dirty="0" smtClean="0"/>
              <a:t>For every box we calculate average RED, GREEN, BLUE and density (d = (red + green + blue) / 3).</a:t>
            </a:r>
          </a:p>
          <a:p>
            <a:pPr lvl="1"/>
            <a:r>
              <a:rPr lang="en-US" dirty="0" smtClean="0"/>
              <a:t>Density is map to number between 0 to 13 ( 14 ASCII character ).</a:t>
            </a:r>
          </a:p>
          <a:p>
            <a:r>
              <a:rPr lang="en-US" dirty="0" smtClean="0"/>
              <a:t>After density is calculate we select ASCII character from constant list and fill the box with the character with the average color that we calculate.</a:t>
            </a:r>
          </a:p>
          <a:p>
            <a:r>
              <a:rPr lang="en-US" dirty="0" smtClean="0"/>
              <a:t>Every finish line is stored in BRAM while we calculate the next 8 lines.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8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Filter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86732"/>
              </p:ext>
            </p:extLst>
          </p:nvPr>
        </p:nvGraphicFramePr>
        <p:xfrm>
          <a:off x="6513560" y="3729566"/>
          <a:ext cx="23495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50">
                  <a:extLst>
                    <a:ext uri="{9D8B030D-6E8A-4147-A177-3AD203B41FA5}">
                      <a16:colId xmlns:a16="http://schemas.microsoft.com/office/drawing/2014/main" val="222489246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923204259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3526864870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553267969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1855112607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4292739727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3767240921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681593001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175730331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34747346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06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776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449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347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34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56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60902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981768"/>
              </p:ext>
            </p:extLst>
          </p:nvPr>
        </p:nvGraphicFramePr>
        <p:xfrm>
          <a:off x="9628235" y="3729566"/>
          <a:ext cx="23495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50">
                  <a:extLst>
                    <a:ext uri="{9D8B030D-6E8A-4147-A177-3AD203B41FA5}">
                      <a16:colId xmlns:a16="http://schemas.microsoft.com/office/drawing/2014/main" val="222489246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923204259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3526864870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553267969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1855112607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4292739727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3767240921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681593001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175730331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34747346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706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776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7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449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47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834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56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0902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81184" y="33602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68278" y="37295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8278" y="6276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55951" y="3414095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639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6513560" y="3729566"/>
            <a:ext cx="1174750" cy="29260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361445" y="3433021"/>
            <a:ext cx="1119743" cy="136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02812" y="33602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73777" y="62915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73777" y="592224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73776" y="555291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73775" y="520197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73777" y="48191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73777" y="444984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73776" y="408051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973775" y="372956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81277" y="2948679"/>
            <a:ext cx="19287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8 Lines of frame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9918" y="2287660"/>
            <a:ext cx="5995552" cy="11387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Chars[] = {‘.’, ‘,’, ‘-’, ‘=’ , ‘+’ , ‘:’ , ‘!’ , ‘1’ , ‘3’ , ‘5’ , ‘7’ , ‘9’ , ‘#’ , ‘@’} </a:t>
            </a:r>
          </a:p>
          <a:p>
            <a:endParaRPr lang="en-US" dirty="0" smtClean="0"/>
          </a:p>
          <a:p>
            <a:r>
              <a:rPr lang="en-US" dirty="0" smtClean="0"/>
              <a:t>D = (</a:t>
            </a:r>
            <a:r>
              <a:rPr lang="en-US" dirty="0" err="1" smtClean="0"/>
              <a:t>red_avg</a:t>
            </a:r>
            <a:r>
              <a:rPr lang="en-US" dirty="0" smtClean="0"/>
              <a:t> + </a:t>
            </a:r>
            <a:r>
              <a:rPr lang="en-US" dirty="0" err="1" smtClean="0"/>
              <a:t>green_avg</a:t>
            </a:r>
            <a:r>
              <a:rPr lang="en-US" dirty="0" smtClean="0"/>
              <a:t> + </a:t>
            </a:r>
            <a:r>
              <a:rPr lang="en-US" dirty="0" err="1" smtClean="0"/>
              <a:t>blue_avg</a:t>
            </a:r>
            <a:r>
              <a:rPr lang="en-US" dirty="0" smtClean="0"/>
              <a:t>)/3;</a:t>
            </a:r>
            <a:br>
              <a:rPr lang="en-US" dirty="0" smtClean="0"/>
            </a:br>
            <a:r>
              <a:rPr lang="en-US" dirty="0" smtClean="0"/>
              <a:t>D = map D from 0 : 48 to 0 : 13;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9918" y="3848795"/>
            <a:ext cx="42578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Fill box with character from chars list.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2" idx="0"/>
          </p:cNvCxnSpPr>
          <p:nvPr/>
        </p:nvCxnSpPr>
        <p:spPr>
          <a:xfrm flipH="1">
            <a:off x="2388867" y="3433021"/>
            <a:ext cx="535308" cy="4157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75848"/>
              </p:ext>
            </p:extLst>
          </p:nvPr>
        </p:nvGraphicFramePr>
        <p:xfrm>
          <a:off x="4606178" y="3914232"/>
          <a:ext cx="104140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45524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908581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60631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7630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101981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16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616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15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28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131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377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73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122332"/>
                  </a:ext>
                </a:extLst>
              </a:tr>
            </a:tbl>
          </a:graphicData>
        </a:graphic>
      </p:graphicFrame>
      <p:cxnSp>
        <p:nvCxnSpPr>
          <p:cNvPr id="40" name="Straight Arrow Connector 39"/>
          <p:cNvCxnSpPr>
            <a:stCxn id="32" idx="2"/>
            <a:endCxn id="37" idx="1"/>
          </p:cNvCxnSpPr>
          <p:nvPr/>
        </p:nvCxnSpPr>
        <p:spPr>
          <a:xfrm>
            <a:off x="2388867" y="4218127"/>
            <a:ext cx="2217311" cy="115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5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Debag and useful tools for accomplish project.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converting photo to RGB565 format I </a:t>
            </a:r>
            <a:r>
              <a:rPr lang="en-US" dirty="0"/>
              <a:t>used website: </a:t>
            </a:r>
            <a:r>
              <a:rPr lang="en-US" sz="1200" dirty="0" smtClean="0"/>
              <a:t>“</a:t>
            </a:r>
            <a:r>
              <a:rPr lang="en-US" sz="1200" dirty="0" smtClean="0">
                <a:hlinkClick r:id="rId2"/>
              </a:rPr>
              <a:t>This web site</a:t>
            </a:r>
            <a:r>
              <a:rPr lang="en-US" sz="1200" dirty="0" smtClean="0"/>
              <a:t>”</a:t>
            </a:r>
            <a:endParaRPr lang="en-US" sz="1200" dirty="0"/>
          </a:p>
          <a:p>
            <a:r>
              <a:rPr lang="en-US" dirty="0" smtClean="0"/>
              <a:t>For implementing OV7670 capture driver I program a C program that convert RGB565 array of pixels to TEXTIO file and using test Bench  to manipulating I/O to simulate camera module.</a:t>
            </a:r>
          </a:p>
          <a:p>
            <a:pPr lvl="1"/>
            <a:r>
              <a:rPr lang="en-US" dirty="0" smtClean="0"/>
              <a:t>Using the same test bench I write file with the same RGB565 format and with file compering I test for good result.</a:t>
            </a:r>
          </a:p>
          <a:p>
            <a:r>
              <a:rPr lang="en-US" dirty="0" smtClean="0"/>
              <a:t>Since I used most of the BRAM I didn't have room for micro Blaze so I used STM32 micro controller to test camera configured registers.</a:t>
            </a:r>
          </a:p>
          <a:p>
            <a:r>
              <a:rPr lang="en-US" dirty="0" smtClean="0"/>
              <a:t>A lot of simulation and simulation </a:t>
            </a:r>
            <a:r>
              <a:rPr lang="en-US" smtClean="0"/>
              <a:t>and simulation.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8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366108"/>
            <a:ext cx="8825659" cy="42545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Camera module brief and requirements.</a:t>
            </a:r>
          </a:p>
          <a:p>
            <a:r>
              <a:rPr lang="en-US" dirty="0" smtClean="0"/>
              <a:t>Design flow.</a:t>
            </a:r>
          </a:p>
          <a:p>
            <a:pPr lvl="1"/>
            <a:r>
              <a:rPr lang="en-US" dirty="0" smtClean="0"/>
              <a:t>Main block diagram.</a:t>
            </a:r>
          </a:p>
          <a:p>
            <a:pPr lvl="1"/>
            <a:r>
              <a:rPr lang="en-US" dirty="0" smtClean="0"/>
              <a:t>Components.</a:t>
            </a:r>
          </a:p>
          <a:p>
            <a:pPr lvl="1"/>
            <a:r>
              <a:rPr lang="en-US" dirty="0" smtClean="0"/>
              <a:t>Block design.</a:t>
            </a:r>
          </a:p>
          <a:p>
            <a:r>
              <a:rPr lang="en-US" dirty="0" smtClean="0"/>
              <a:t>FPGA.</a:t>
            </a:r>
          </a:p>
          <a:p>
            <a:pPr lvl="1"/>
            <a:r>
              <a:rPr lang="en-US" dirty="0" smtClean="0"/>
              <a:t>Main block diagram.</a:t>
            </a:r>
          </a:p>
          <a:p>
            <a:pPr lvl="1"/>
            <a:r>
              <a:rPr lang="en-US" dirty="0" err="1" smtClean="0"/>
              <a:t>Vivado</a:t>
            </a:r>
            <a:r>
              <a:rPr lang="en-US" dirty="0" smtClean="0"/>
              <a:t> block diagram.</a:t>
            </a:r>
          </a:p>
          <a:p>
            <a:pPr lvl="1"/>
            <a:r>
              <a:rPr lang="en-US" dirty="0" smtClean="0"/>
              <a:t>Clock domains.</a:t>
            </a:r>
          </a:p>
          <a:p>
            <a:pPr lvl="1"/>
            <a:r>
              <a:rPr lang="en-US" dirty="0" smtClean="0"/>
              <a:t>Main components:</a:t>
            </a:r>
          </a:p>
          <a:p>
            <a:pPr lvl="2"/>
            <a:r>
              <a:rPr lang="en-US" dirty="0" smtClean="0"/>
              <a:t>Camera.</a:t>
            </a:r>
          </a:p>
          <a:p>
            <a:pPr lvl="3"/>
            <a:r>
              <a:rPr lang="en-US" dirty="0" smtClean="0"/>
              <a:t>I2C </a:t>
            </a:r>
            <a:r>
              <a:rPr lang="en-US" dirty="0" smtClean="0"/>
              <a:t>configuration.</a:t>
            </a:r>
            <a:endParaRPr lang="en-US" dirty="0" smtClean="0"/>
          </a:p>
          <a:p>
            <a:pPr lvl="2"/>
            <a:r>
              <a:rPr lang="en-US" dirty="0" smtClean="0"/>
              <a:t>BRAM.</a:t>
            </a:r>
          </a:p>
          <a:p>
            <a:pPr lvl="2"/>
            <a:r>
              <a:rPr lang="en-US" dirty="0" smtClean="0"/>
              <a:t>VGA driver.</a:t>
            </a:r>
          </a:p>
          <a:p>
            <a:pPr lvl="2"/>
            <a:r>
              <a:rPr lang="en-US" dirty="0" smtClean="0"/>
              <a:t>ASCII filter.</a:t>
            </a:r>
          </a:p>
          <a:p>
            <a:r>
              <a:rPr lang="en-US" dirty="0"/>
              <a:t>Debag and useful tools for accomplish project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 video.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0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module 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main purpose:</a:t>
            </a:r>
          </a:p>
          <a:p>
            <a:pPr lvl="1"/>
            <a:r>
              <a:rPr lang="en-US" dirty="0" smtClean="0"/>
              <a:t>Sample live stream from camera module and stream live video to VGA port.</a:t>
            </a:r>
          </a:p>
          <a:p>
            <a:pPr lvl="1"/>
            <a:r>
              <a:rPr lang="en-US" dirty="0" smtClean="0"/>
              <a:t>The live stream will have 2 modes:</a:t>
            </a:r>
          </a:p>
          <a:p>
            <a:pPr lvl="2"/>
            <a:r>
              <a:rPr lang="en-US" dirty="0" smtClean="0"/>
              <a:t>Regular mode.</a:t>
            </a:r>
          </a:p>
          <a:p>
            <a:pPr lvl="2"/>
            <a:r>
              <a:rPr lang="en-US" dirty="0" smtClean="0"/>
              <a:t>ASCII filter mode.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2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flow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54954" y="2981325"/>
            <a:ext cx="1390418" cy="1206500"/>
          </a:xfrm>
          <a:prstGeom prst="round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12154" y="3355975"/>
            <a:ext cx="463550" cy="4635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3976" y="2981325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OV7670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649966" y="3350657"/>
            <a:ext cx="787400" cy="468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59165" y="2473325"/>
            <a:ext cx="1308100" cy="2222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NEXYS A7</a:t>
            </a:r>
            <a:br>
              <a:rPr lang="en-US" dirty="0" smtClean="0"/>
            </a:br>
            <a:r>
              <a:rPr lang="en-US" dirty="0" smtClean="0"/>
              <a:t>Board</a:t>
            </a:r>
            <a:endParaRPr lang="en-US" dirty="0"/>
          </a:p>
        </p:txBody>
      </p:sp>
      <p:pic>
        <p:nvPicPr>
          <p:cNvPr id="1026" name="Picture 2" descr="Screens PNG, Screens Transparent Background - FreeIcons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951" y="2473325"/>
            <a:ext cx="30480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7271908" y="3350657"/>
            <a:ext cx="787400" cy="468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69457" y="2981325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VGA Monitor</a:t>
            </a:r>
            <a:endParaRPr lang="en-US" dirty="0"/>
          </a:p>
        </p:txBody>
      </p:sp>
      <p:pic>
        <p:nvPicPr>
          <p:cNvPr id="1028" name="Picture 4" descr="OV7670 640x480 VGA CMOS Camera Module - Online Shopping with FTroni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4695825"/>
            <a:ext cx="1390418" cy="139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48194" y="2473325"/>
            <a:ext cx="1308100" cy="2222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OV7670</a:t>
            </a:r>
            <a:r>
              <a:rPr lang="he-IL" dirty="0" smtClean="0"/>
              <a:t> </a:t>
            </a:r>
            <a:r>
              <a:rPr lang="en-US" dirty="0" smtClean="0"/>
              <a:t>to PMOD adapter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967122" y="3350657"/>
            <a:ext cx="787400" cy="468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66" y="4819228"/>
            <a:ext cx="1560272" cy="13385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0" name="Picture 6" descr="410-292 Digilent, Inc. | Development Boards, Kits, Programmers | DigiKe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331" y="4737633"/>
            <a:ext cx="1501768" cy="15017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6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-&gt; Main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97" y="2514600"/>
            <a:ext cx="1274884" cy="184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OV</a:t>
            </a:r>
            <a:r>
              <a:rPr lang="he-IL" dirty="0" smtClean="0"/>
              <a:t>7670</a:t>
            </a:r>
            <a:r>
              <a:rPr lang="en-US" dirty="0" smtClean="0"/>
              <a:t> camera module</a:t>
            </a:r>
            <a:endParaRPr lang="en-US" dirty="0"/>
          </a:p>
        </p:txBody>
      </p:sp>
      <p:pic>
        <p:nvPicPr>
          <p:cNvPr id="5" name="Picture 4" descr="OV7670 640x480 VGA CMOS Camera Module - Online Shopping with FTroni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9" y="2514600"/>
            <a:ext cx="980959" cy="98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10630" y="2514600"/>
            <a:ext cx="5391632" cy="397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FPGA</a:t>
            </a:r>
            <a:endParaRPr lang="en-US" dirty="0"/>
          </a:p>
        </p:txBody>
      </p:sp>
      <p:pic>
        <p:nvPicPr>
          <p:cNvPr id="7" name="Picture 2" descr="Screens PNG, Screens Transparent Background - FreeIcons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643" y="2908353"/>
            <a:ext cx="2342857" cy="192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011396" y="3380641"/>
            <a:ext cx="163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VGA Monitor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87000" y="3069247"/>
            <a:ext cx="1292469" cy="11693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 signal driver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879469" y="3233722"/>
            <a:ext cx="794693" cy="6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00136" y="3015098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Hsync</a:t>
            </a:r>
            <a:endParaRPr lang="en-US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879469" y="3448437"/>
            <a:ext cx="794693" cy="6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00136" y="3229813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Vsync</a:t>
            </a:r>
            <a:endParaRPr lang="en-US" sz="1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879469" y="3696171"/>
            <a:ext cx="794693" cy="6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66286" y="3479943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Red[3:0]</a:t>
            </a:r>
            <a:endParaRPr lang="en-US" sz="1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879469" y="3903150"/>
            <a:ext cx="794693" cy="6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53460" y="3684526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Green[3:0]</a:t>
            </a:r>
            <a:endParaRPr lang="en-US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879469" y="4158428"/>
            <a:ext cx="794693" cy="6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56164" y="3938205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Blue[3:0]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7603129" y="4793035"/>
            <a:ext cx="1292469" cy="11693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Dual port </a:t>
            </a:r>
            <a:r>
              <a:rPr lang="en-US" sz="1400" dirty="0" smtClean="0"/>
              <a:t>RAM</a:t>
            </a:r>
            <a:br>
              <a:rPr lang="en-US" sz="1400" dirty="0" smtClean="0"/>
            </a:br>
            <a:r>
              <a:rPr lang="en-US" sz="1400" dirty="0" smtClean="0"/>
              <a:t>Full frame buffer</a:t>
            </a:r>
            <a:br>
              <a:rPr lang="en-US" sz="1400" dirty="0" smtClean="0"/>
            </a:br>
            <a:r>
              <a:rPr lang="en-US" sz="1400" dirty="0" smtClean="0"/>
              <a:t>12x307200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820221" y="4238624"/>
            <a:ext cx="1" cy="55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7518965" y="4388703"/>
            <a:ext cx="7922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Address [18:0]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089747" y="4238624"/>
            <a:ext cx="1" cy="55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5400000">
            <a:off x="7863031" y="4388703"/>
            <a:ext cx="6431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Data[11:0]</a:t>
            </a:r>
            <a:endParaRPr lang="en-US" sz="700" dirty="0"/>
          </a:p>
        </p:txBody>
      </p:sp>
      <p:sp>
        <p:nvSpPr>
          <p:cNvPr id="34" name="Rectangle 33"/>
          <p:cNvSpPr/>
          <p:nvPr/>
        </p:nvSpPr>
        <p:spPr>
          <a:xfrm>
            <a:off x="1344141" y="2514600"/>
            <a:ext cx="1274884" cy="3248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OV7670 to 2x PMOD con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31" y="2514600"/>
            <a:ext cx="1088497" cy="933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Rectangle 34"/>
          <p:cNvSpPr/>
          <p:nvPr/>
        </p:nvSpPr>
        <p:spPr>
          <a:xfrm>
            <a:off x="4225392" y="2652144"/>
            <a:ext cx="1292469" cy="11693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I2C Sender </a:t>
            </a:r>
            <a:br>
              <a:rPr lang="en-US" sz="1400" dirty="0" smtClean="0"/>
            </a:br>
            <a:r>
              <a:rPr lang="en-US" sz="1400" dirty="0" smtClean="0"/>
              <a:t>+</a:t>
            </a:r>
            <a:br>
              <a:rPr lang="en-US" sz="1400" dirty="0" smtClean="0"/>
            </a:br>
            <a:r>
              <a:rPr lang="en-US" sz="1400" dirty="0" smtClean="0"/>
              <a:t>Registers</a:t>
            </a:r>
            <a:br>
              <a:rPr lang="en-US" sz="1400" dirty="0" smtClean="0"/>
            </a:br>
            <a:r>
              <a:rPr lang="en-US" sz="1400" dirty="0" smtClean="0"/>
              <a:t>buffer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15167" y="2781300"/>
            <a:ext cx="1623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76365" y="2524838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SDA (Write only)</a:t>
            </a:r>
            <a:endParaRPr lang="en-US" sz="10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615167" y="3048001"/>
            <a:ext cx="1623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76365" y="2791539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SCL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4225392" y="4183673"/>
            <a:ext cx="1292469" cy="15789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OV7670 Capture and filter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2596072" y="4368978"/>
            <a:ext cx="1623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57270" y="4112516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XCLK 24 MHz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671513" y="4400806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PCLK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671513" y="4699597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HS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2657270" y="5033785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VSYNC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15167" y="4647027"/>
            <a:ext cx="1623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15167" y="4944645"/>
            <a:ext cx="1623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615167" y="5280006"/>
            <a:ext cx="1623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57270" y="5369145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Data[7:0]</a:t>
            </a:r>
            <a:endParaRPr lang="en-US" sz="10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615167" y="5615366"/>
            <a:ext cx="1623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5" idx="3"/>
            <a:endCxn id="39" idx="0"/>
          </p:cNvCxnSpPr>
          <p:nvPr/>
        </p:nvCxnSpPr>
        <p:spPr>
          <a:xfrm flipH="1">
            <a:off x="4871627" y="3236833"/>
            <a:ext cx="646234" cy="946840"/>
          </a:xfrm>
          <a:prstGeom prst="bentConnector4">
            <a:avLst>
              <a:gd name="adj1" fmla="val -35374"/>
              <a:gd name="adj2" fmla="val 808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849399" y="5946414"/>
            <a:ext cx="704850" cy="295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100MHz</a:t>
            </a:r>
            <a:endParaRPr lang="en-US" sz="1100" dirty="0"/>
          </a:p>
        </p:txBody>
      </p:sp>
      <p:cxnSp>
        <p:nvCxnSpPr>
          <p:cNvPr id="58" name="Straight Arrow Connector 57"/>
          <p:cNvCxnSpPr>
            <a:stCxn id="54" idx="3"/>
            <a:endCxn id="61" idx="1"/>
          </p:cNvCxnSpPr>
          <p:nvPr/>
        </p:nvCxnSpPr>
        <p:spPr>
          <a:xfrm>
            <a:off x="3554249" y="6093951"/>
            <a:ext cx="684326" cy="5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238575" y="5931773"/>
            <a:ext cx="1292469" cy="3350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PLL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5834090" y="5862652"/>
            <a:ext cx="696118" cy="1675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100MHz</a:t>
            </a:r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5830256" y="6183058"/>
            <a:ext cx="696118" cy="1675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25MHZ</a:t>
            </a:r>
            <a:endParaRPr lang="en-US" sz="1000" dirty="0"/>
          </a:p>
        </p:txBody>
      </p:sp>
      <p:cxnSp>
        <p:nvCxnSpPr>
          <p:cNvPr id="69" name="Elbow Connector 68"/>
          <p:cNvCxnSpPr>
            <a:stCxn id="61" idx="3"/>
            <a:endCxn id="66" idx="1"/>
          </p:cNvCxnSpPr>
          <p:nvPr/>
        </p:nvCxnSpPr>
        <p:spPr>
          <a:xfrm flipV="1">
            <a:off x="5531044" y="5946414"/>
            <a:ext cx="303046" cy="152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1" idx="3"/>
            <a:endCxn id="67" idx="1"/>
          </p:cNvCxnSpPr>
          <p:nvPr/>
        </p:nvCxnSpPr>
        <p:spPr>
          <a:xfrm>
            <a:off x="5531044" y="6099297"/>
            <a:ext cx="299212" cy="1675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834090" y="5566981"/>
            <a:ext cx="696118" cy="1675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24MHz</a:t>
            </a:r>
            <a:endParaRPr lang="en-US" sz="1000" dirty="0"/>
          </a:p>
        </p:txBody>
      </p:sp>
      <p:cxnSp>
        <p:nvCxnSpPr>
          <p:cNvPr id="78" name="Elbow Connector 77"/>
          <p:cNvCxnSpPr>
            <a:stCxn id="66" idx="3"/>
            <a:endCxn id="35" idx="3"/>
          </p:cNvCxnSpPr>
          <p:nvPr/>
        </p:nvCxnSpPr>
        <p:spPr>
          <a:xfrm flipH="1" flipV="1">
            <a:off x="5517861" y="3236833"/>
            <a:ext cx="1012347" cy="2709581"/>
          </a:xfrm>
          <a:prstGeom prst="bentConnector3">
            <a:avLst>
              <a:gd name="adj1" fmla="val -703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67" idx="3"/>
            <a:endCxn id="9" idx="1"/>
          </p:cNvCxnSpPr>
          <p:nvPr/>
        </p:nvCxnSpPr>
        <p:spPr>
          <a:xfrm flipV="1">
            <a:off x="6526374" y="3653936"/>
            <a:ext cx="1060626" cy="2612884"/>
          </a:xfrm>
          <a:prstGeom prst="bentConnector3">
            <a:avLst>
              <a:gd name="adj1" fmla="val 839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5" idx="1"/>
          </p:cNvCxnSpPr>
          <p:nvPr/>
        </p:nvCxnSpPr>
        <p:spPr>
          <a:xfrm flipH="1">
            <a:off x="5509601" y="5650743"/>
            <a:ext cx="324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531044" y="5280006"/>
            <a:ext cx="2072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531044" y="5068691"/>
            <a:ext cx="2072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1044" y="4879730"/>
            <a:ext cx="2072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499818" y="4668704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WEA</a:t>
            </a:r>
            <a:endParaRPr 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5499818" y="4877616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Address [18:0]</a:t>
            </a:r>
            <a:endParaRPr 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5499818" y="5062103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[11:0]</a:t>
            </a:r>
            <a:endParaRPr lang="en-US" sz="900" dirty="0"/>
          </a:p>
        </p:txBody>
      </p:sp>
      <p:sp>
        <p:nvSpPr>
          <p:cNvPr id="99" name="Rectangle 98"/>
          <p:cNvSpPr/>
          <p:nvPr/>
        </p:nvSpPr>
        <p:spPr>
          <a:xfrm>
            <a:off x="6201881" y="3987372"/>
            <a:ext cx="813350" cy="6869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DSP</a:t>
            </a:r>
            <a:endParaRPr lang="en-US" sz="1400" dirty="0"/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5526121" y="4235626"/>
            <a:ext cx="675760" cy="5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5526121" y="4400806"/>
            <a:ext cx="675760" cy="5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526121" y="4571381"/>
            <a:ext cx="674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501750" y="4057886"/>
            <a:ext cx="269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</a:t>
            </a:r>
            <a:endParaRPr lang="en-US" sz="9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492553" y="4216995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 </a:t>
            </a:r>
            <a:endParaRPr lang="en-US" sz="9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931000" y="4387979"/>
            <a:ext cx="285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7508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356" t="18286" r="7208" b="34126"/>
          <a:stretch/>
        </p:blipFill>
        <p:spPr>
          <a:xfrm>
            <a:off x="2127739" y="2488222"/>
            <a:ext cx="7579288" cy="37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1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clock – 100MHz from oscillator on board.</a:t>
            </a:r>
          </a:p>
          <a:p>
            <a:r>
              <a:rPr lang="en-US" dirty="0" smtClean="0"/>
              <a:t>XCLK – 24 </a:t>
            </a:r>
            <a:r>
              <a:rPr lang="en-US" dirty="0" err="1" smtClean="0"/>
              <a:t>MHz.</a:t>
            </a:r>
            <a:endParaRPr lang="en-US" dirty="0" smtClean="0"/>
          </a:p>
          <a:p>
            <a:r>
              <a:rPr lang="en-US" dirty="0" smtClean="0"/>
              <a:t>I2C module – 100 </a:t>
            </a:r>
            <a:r>
              <a:rPr lang="en-US" dirty="0" err="1" smtClean="0"/>
              <a:t>MHz.</a:t>
            </a:r>
            <a:endParaRPr lang="en-US" dirty="0" smtClean="0"/>
          </a:p>
          <a:p>
            <a:r>
              <a:rPr lang="en-US" dirty="0" smtClean="0"/>
              <a:t>VGA – 25 </a:t>
            </a:r>
            <a:r>
              <a:rPr lang="en-US" dirty="0" err="1" smtClean="0"/>
              <a:t>MHz.</a:t>
            </a:r>
            <a:endParaRPr lang="en-US" dirty="0" smtClean="0"/>
          </a:p>
          <a:p>
            <a:r>
              <a:rPr lang="en-US" dirty="0" smtClean="0"/>
              <a:t>DSP – 24 </a:t>
            </a:r>
            <a:r>
              <a:rPr lang="en-US" dirty="0" err="1" smtClean="0"/>
              <a:t>MHz.</a:t>
            </a:r>
            <a:endParaRPr lang="en-US" dirty="0" smtClean="0"/>
          </a:p>
          <a:p>
            <a:r>
              <a:rPr lang="en-US" dirty="0" smtClean="0"/>
              <a:t>BRAM:</a:t>
            </a:r>
          </a:p>
          <a:p>
            <a:pPr lvl="1"/>
            <a:r>
              <a:rPr lang="en-US" dirty="0" smtClean="0"/>
              <a:t>READ – 25MHz.</a:t>
            </a:r>
          </a:p>
          <a:p>
            <a:pPr lvl="1"/>
            <a:r>
              <a:rPr lang="en-US" dirty="0" smtClean="0"/>
              <a:t>Write 24 MHz from PCLK.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4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142" y="5024262"/>
            <a:ext cx="4177233" cy="14030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component – OV7670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OV7670  is versatile camera and have multi format to work with, I chosen to work on RGB565 30FPS format.</a:t>
            </a:r>
          </a:p>
          <a:p>
            <a:r>
              <a:rPr lang="en-US" dirty="0" smtClean="0"/>
              <a:t>OV7670 is configure via I2C (like) protocol.</a:t>
            </a:r>
          </a:p>
          <a:p>
            <a:r>
              <a:rPr lang="en-US" dirty="0" smtClean="0"/>
              <a:t>XCLK is the input CLK pin.</a:t>
            </a:r>
          </a:p>
          <a:p>
            <a:r>
              <a:rPr lang="en-US" dirty="0" smtClean="0"/>
              <a:t>PCLK, HS, VSYNC and D[7:0] are the frame output pins.</a:t>
            </a:r>
          </a:p>
          <a:p>
            <a:r>
              <a:rPr lang="en-US" dirty="0" smtClean="0"/>
              <a:t>Camera also have RESET and POWER DOWN pins and are not in use in this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8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428" y="3361960"/>
            <a:ext cx="4415348" cy="3154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component – OV7670 RGB565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 timing:</a:t>
            </a:r>
          </a:p>
          <a:p>
            <a:pPr lvl="1"/>
            <a:r>
              <a:rPr lang="en-US" dirty="0" smtClean="0"/>
              <a:t>Frame start in VSYNC RISING edge and end in FALLING edge.</a:t>
            </a:r>
          </a:p>
          <a:p>
            <a:pPr lvl="1"/>
            <a:r>
              <a:rPr lang="en-US" dirty="0" smtClean="0"/>
              <a:t>Line pixels are read when HS is in HIGH mode.</a:t>
            </a:r>
          </a:p>
          <a:p>
            <a:pPr lvl="1"/>
            <a:r>
              <a:rPr lang="en-US" dirty="0" smtClean="0"/>
              <a:t>Etch pixel is combination of 2 byte of data (2 clock cycles).</a:t>
            </a:r>
          </a:p>
          <a:p>
            <a:pPr lvl="2"/>
            <a:r>
              <a:rPr lang="en-US" dirty="0" smtClean="0"/>
              <a:t>Red is 5 MSB bits.</a:t>
            </a:r>
          </a:p>
          <a:p>
            <a:pPr lvl="2"/>
            <a:r>
              <a:rPr lang="en-US" dirty="0" smtClean="0"/>
              <a:t>Green is 6 next bits.</a:t>
            </a:r>
          </a:p>
          <a:p>
            <a:pPr lvl="2"/>
            <a:r>
              <a:rPr lang="en-US" dirty="0" smtClean="0"/>
              <a:t>Blue is next 5 bits.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15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161</TotalTime>
  <Words>786</Words>
  <Application>Microsoft Office PowerPoint</Application>
  <PresentationFormat>Widescreen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PowerPoint Presentation</vt:lpstr>
      <vt:lpstr>Agenda</vt:lpstr>
      <vt:lpstr>Camera module brief</vt:lpstr>
      <vt:lpstr>Design flow</vt:lpstr>
      <vt:lpstr>FPGA -&gt; Main block diagram</vt:lpstr>
      <vt:lpstr>PowerPoint Presentation</vt:lpstr>
      <vt:lpstr>Clock Domains</vt:lpstr>
      <vt:lpstr>Main component – OV7670</vt:lpstr>
      <vt:lpstr>Main component – OV7670 RGB565</vt:lpstr>
      <vt:lpstr>BRAM – dual port ram</vt:lpstr>
      <vt:lpstr>VGA Driver</vt:lpstr>
      <vt:lpstr>ASCII Filter </vt:lpstr>
      <vt:lpstr>ASCII Filter </vt:lpstr>
      <vt:lpstr>Debag and useful tools for accomplish project.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Kfir Maymon</dc:creator>
  <cp:lastModifiedBy>Kfir Maymon</cp:lastModifiedBy>
  <cp:revision>55</cp:revision>
  <dcterms:created xsi:type="dcterms:W3CDTF">2022-07-15T19:26:39Z</dcterms:created>
  <dcterms:modified xsi:type="dcterms:W3CDTF">2022-07-16T19:09:33Z</dcterms:modified>
</cp:coreProperties>
</file>