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326" r:id="rId3"/>
    <p:sldId id="329" r:id="rId4"/>
    <p:sldId id="264" r:id="rId5"/>
    <p:sldId id="330" r:id="rId6"/>
    <p:sldId id="302" r:id="rId7"/>
    <p:sldId id="331" r:id="rId8"/>
    <p:sldId id="334" r:id="rId9"/>
    <p:sldId id="335" r:id="rId10"/>
    <p:sldId id="333" r:id="rId11"/>
    <p:sldId id="299" r:id="rId12"/>
    <p:sldId id="300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17" userDrawn="1">
          <p15:clr>
            <a:srgbClr val="A4A3A4"/>
          </p15:clr>
        </p15:guide>
        <p15:guide id="2" pos="363" userDrawn="1">
          <p15:clr>
            <a:srgbClr val="A4A3A4"/>
          </p15:clr>
        </p15:guide>
        <p15:guide id="3" orient="horz" pos="1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DA"/>
    <a:srgbClr val="C4ECF4"/>
    <a:srgbClr val="FF0000"/>
    <a:srgbClr val="FF1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69832" autoAdjust="0"/>
  </p:normalViewPr>
  <p:slideViewPr>
    <p:cSldViewPr snapToGrid="0">
      <p:cViewPr varScale="1">
        <p:scale>
          <a:sx n="188" d="100"/>
          <a:sy n="188" d="100"/>
        </p:scale>
        <p:origin x="-3024" y="-112"/>
      </p:cViewPr>
      <p:guideLst>
        <p:guide orient="horz" pos="3117"/>
        <p:guide orient="horz" pos="1234"/>
        <p:guide pos="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9548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7875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94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case is </a:t>
            </a:r>
            <a:r>
              <a:rPr lang="en-US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desgradation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service </a:t>
            </a: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66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34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 smtClean="0"/>
              <a:t>Microservices</a:t>
            </a:r>
            <a:r>
              <a:rPr lang="en-US" baseline="0" dirty="0" smtClean="0"/>
              <a:t> has many aspects, I am not going to speak about them. </a:t>
            </a:r>
          </a:p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aseline="0" dirty="0" smtClean="0"/>
              <a:t>It is not part of my talk, but I will be around and would to </a:t>
            </a:r>
            <a:r>
              <a:rPr lang="en-US" baseline="0" dirty="0" err="1" smtClean="0"/>
              <a:t>disucus</a:t>
            </a:r>
            <a:r>
              <a:rPr lang="en-US" baseline="0" dirty="0" smtClean="0"/>
              <a:t> any of this items, or you can tweet me</a:t>
            </a:r>
          </a:p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0508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case is </a:t>
            </a:r>
            <a:r>
              <a:rPr lang="en-US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desgradation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service </a:t>
            </a: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case is </a:t>
            </a:r>
            <a:r>
              <a:rPr lang="en-US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desgradation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service </a:t>
            </a: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4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pening Slide">
    <p:bg>
      <p:bgPr>
        <a:solidFill>
          <a:srgbClr val="60BC57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785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55600" y="1293325"/>
            <a:ext cx="5738698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BC57"/>
              </a:buClr>
              <a:buFont typeface="Helvetica Neue"/>
              <a:buNone/>
              <a:defRPr sz="4800" b="1" i="0" u="none" strike="noStrike" cap="none" baseline="0">
                <a:solidFill>
                  <a:srgbClr val="60BC57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2"/>
          </p:nvPr>
        </p:nvSpPr>
        <p:spPr>
          <a:xfrm>
            <a:off x="682750" y="3300676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2">
    <p:bg>
      <p:bgPr>
        <a:solidFill>
          <a:srgbClr val="FFC23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586150" y="2785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2"/>
          </p:nvPr>
        </p:nvSpPr>
        <p:spPr>
          <a:xfrm>
            <a:off x="586150" y="3312751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507575" y="1356025"/>
            <a:ext cx="7204200" cy="148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33"/>
              </a:buClr>
              <a:buSzPct val="25000"/>
              <a:buFont typeface="Helvetica Neue"/>
              <a:buNone/>
            </a:pPr>
            <a:r>
              <a:rPr lang="en" sz="96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Thank You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5861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FFC23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2">
    <p:bg>
      <p:bgPr>
        <a:solidFill>
          <a:srgbClr val="3DBFDA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785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655600" y="1293325"/>
            <a:ext cx="5738698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rtl="0">
              <a:spcBef>
                <a:spcPts val="0"/>
              </a:spcBef>
              <a:buClr>
                <a:srgbClr val="3DBFDA"/>
              </a:buClr>
              <a:buFont typeface="Helvetica Neue"/>
              <a:buNone/>
              <a:defRPr sz="48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2"/>
          </p:nvPr>
        </p:nvSpPr>
        <p:spPr>
          <a:xfrm>
            <a:off x="682750" y="3300676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2 1">
    <p:bg>
      <p:bgPr>
        <a:solidFill>
          <a:srgbClr val="FFC23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685800" y="2785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55600" y="1293325"/>
            <a:ext cx="5738698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rtl="0">
              <a:spcBef>
                <a:spcPts val="0"/>
              </a:spcBef>
              <a:buClr>
                <a:srgbClr val="FFC233"/>
              </a:buClr>
              <a:buFont typeface="Helvetica Neue"/>
              <a:buNone/>
              <a:defRPr sz="48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2"/>
          </p:nvPr>
        </p:nvSpPr>
        <p:spPr>
          <a:xfrm>
            <a:off x="682750" y="3300676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10700" y="1630050"/>
            <a:ext cx="8116498" cy="171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DB4"/>
              </a:buClr>
              <a:buSzPct val="25000"/>
              <a:buFont typeface="Helvetica Neue"/>
              <a:buNone/>
            </a:pPr>
            <a:r>
              <a:rPr lang="en" sz="12500" b="1" i="0" u="none" strike="noStrike" cap="none" baseline="0">
                <a:solidFill>
                  <a:srgbClr val="329DB4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01 Section Slide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5099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4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C2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01 Section Slide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5099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4 1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60BC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01 Section Slide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5099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3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C2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65225" y="1979700"/>
            <a:ext cx="2896498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589200" y="3688175"/>
            <a:ext cx="90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 txBox="1"/>
          <p:nvPr/>
        </p:nvSpPr>
        <p:spPr>
          <a:xfrm>
            <a:off x="465225" y="255625"/>
            <a:ext cx="1933799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0" i="0" u="none" strike="noStrike" cap="none" baseline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3 1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65225" y="1979700"/>
            <a:ext cx="2896498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</a:t>
            </a:r>
          </a:p>
        </p:txBody>
      </p:sp>
      <p:cxnSp>
        <p:nvCxnSpPr>
          <p:cNvPr id="99" name="Shape 99"/>
          <p:cNvCxnSpPr/>
          <p:nvPr/>
        </p:nvCxnSpPr>
        <p:spPr>
          <a:xfrm>
            <a:off x="589200" y="3688175"/>
            <a:ext cx="90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465225" y="255625"/>
            <a:ext cx="1933799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0" i="0" u="none" strike="noStrike" cap="none" baseline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3 1 1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60BC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65225" y="1979700"/>
            <a:ext cx="2896498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589200" y="3688175"/>
            <a:ext cx="90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Shape 106"/>
          <p:cNvSpPr txBox="1"/>
          <p:nvPr/>
        </p:nvSpPr>
        <p:spPr>
          <a:xfrm>
            <a:off x="465225" y="255625"/>
            <a:ext cx="1933799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0" i="0" u="none" strike="noStrike" cap="none" baseline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89525" y="332400"/>
            <a:ext cx="7826399" cy="85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BC57"/>
              </a:buClr>
              <a:buFont typeface="Helvetica Neue"/>
              <a:buNone/>
              <a:defRPr sz="4800">
                <a:solidFill>
                  <a:srgbClr val="60BC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62050" y="1263125"/>
            <a:ext cx="4744200" cy="22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Arial"/>
              <a:buChar char="●"/>
              <a:defRPr/>
            </a:lvl1pPr>
            <a:lvl2pPr rtl="0">
              <a:spcBef>
                <a:spcPts val="0"/>
              </a:spcBef>
              <a:buFont typeface="Arial"/>
              <a:buChar char="○"/>
              <a:defRPr/>
            </a:lvl2pPr>
            <a:lvl3pPr rtl="0">
              <a:spcBef>
                <a:spcPts val="0"/>
              </a:spcBef>
              <a:buFont typeface="Arial"/>
              <a:buChar char="■"/>
              <a:defRPr/>
            </a:lvl3pPr>
            <a:lvl4pPr rtl="0">
              <a:spcBef>
                <a:spcPts val="0"/>
              </a:spcBef>
              <a:buFont typeface="Arial"/>
              <a:buChar char="●"/>
              <a:defRPr/>
            </a:lvl4pPr>
            <a:lvl5pPr rtl="0">
              <a:spcBef>
                <a:spcPts val="0"/>
              </a:spcBef>
              <a:buFont typeface="Arial"/>
              <a:buChar char="○"/>
              <a:defRPr/>
            </a:lvl5pPr>
            <a:lvl6pPr rtl="0">
              <a:spcBef>
                <a:spcPts val="0"/>
              </a:spcBef>
              <a:buFont typeface="Arial"/>
              <a:buChar char="■"/>
              <a:defRPr/>
            </a:lvl6pPr>
            <a:lvl7pPr rtl="0">
              <a:spcBef>
                <a:spcPts val="0"/>
              </a:spcBef>
              <a:buFont typeface="Arial"/>
              <a:buChar char="●"/>
              <a:defRPr/>
            </a:lvl7pPr>
            <a:lvl8pPr rtl="0">
              <a:spcBef>
                <a:spcPts val="0"/>
              </a:spcBef>
              <a:buFont typeface="Arial"/>
              <a:buChar char="○"/>
              <a:defRPr/>
            </a:lvl8pPr>
            <a:lvl9pPr rtl="0">
              <a:spcBef>
                <a:spcPts val="0"/>
              </a:spcBef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1788150"/>
            <a:ext cx="9144000" cy="1567200"/>
          </a:xfrm>
          <a:prstGeom prst="rect">
            <a:avLst/>
          </a:prstGeom>
          <a:solidFill>
            <a:srgbClr val="FFC2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 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3"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1788150"/>
            <a:ext cx="9144000" cy="1567200"/>
          </a:xfrm>
          <a:prstGeom prst="rect">
            <a:avLst/>
          </a:prstGeom>
          <a:solidFill>
            <a:srgbClr val="60BC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 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3 1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1788150"/>
            <a:ext cx="9144000" cy="1567200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 1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2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1788150"/>
            <a:ext cx="9144000" cy="1567200"/>
          </a:xfrm>
          <a:prstGeom prst="rect">
            <a:avLst/>
          </a:prstGeom>
          <a:solidFill>
            <a:srgbClr val="FFC2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Section’s Title Here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65725" y="377150"/>
            <a:ext cx="21198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SECTION ONE</a:t>
            </a: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0" y="571800"/>
            <a:ext cx="578700" cy="0"/>
          </a:xfrm>
          <a:prstGeom prst="straightConnector1">
            <a:avLst/>
          </a:prstGeom>
          <a:noFill/>
          <a:ln w="9525" cap="flat" cmpd="sng">
            <a:solidFill>
              <a:srgbClr val="FFC2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1973250" y="571800"/>
            <a:ext cx="7182299" cy="0"/>
          </a:xfrm>
          <a:prstGeom prst="straightConnector1">
            <a:avLst/>
          </a:prstGeom>
          <a:noFill/>
          <a:ln w="9525" cap="flat" cmpd="sng">
            <a:solidFill>
              <a:srgbClr val="FFC23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2 1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1788150"/>
            <a:ext cx="9144000" cy="1567200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Section’s Title Here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65725" y="377150"/>
            <a:ext cx="21198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SECTION ONE</a:t>
            </a:r>
          </a:p>
        </p:txBody>
      </p:sp>
      <p:cxnSp>
        <p:nvCxnSpPr>
          <p:cNvPr id="131" name="Shape 131"/>
          <p:cNvCxnSpPr/>
          <p:nvPr/>
        </p:nvCxnSpPr>
        <p:spPr>
          <a:xfrm rot="10800000">
            <a:off x="0" y="571800"/>
            <a:ext cx="578700" cy="0"/>
          </a:xfrm>
          <a:prstGeom prst="straightConnector1">
            <a:avLst/>
          </a:prstGeom>
          <a:noFill/>
          <a:ln w="9525" cap="flat" cmpd="sng">
            <a:solidFill>
              <a:srgbClr val="3DBF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1973250" y="571800"/>
            <a:ext cx="7182299" cy="0"/>
          </a:xfrm>
          <a:prstGeom prst="straightConnector1">
            <a:avLst/>
          </a:prstGeom>
          <a:noFill/>
          <a:ln w="9525" cap="flat" cmpd="sng">
            <a:solidFill>
              <a:srgbClr val="3DBFD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2 1 1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1788150"/>
            <a:ext cx="9144000" cy="1567200"/>
          </a:xfrm>
          <a:prstGeom prst="rect">
            <a:avLst/>
          </a:prstGeom>
          <a:solidFill>
            <a:srgbClr val="60BC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00175" y="20626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4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Section’s Title Here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65725" y="377150"/>
            <a:ext cx="21198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SECTION ONE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0" y="571800"/>
            <a:ext cx="578700" cy="0"/>
          </a:xfrm>
          <a:prstGeom prst="straightConnector1">
            <a:avLst/>
          </a:prstGeom>
          <a:noFill/>
          <a:ln w="9525" cap="flat" cmpd="sng">
            <a:solidFill>
              <a:srgbClr val="60BC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1973250" y="571800"/>
            <a:ext cx="7182299" cy="0"/>
          </a:xfrm>
          <a:prstGeom prst="straightConnector1">
            <a:avLst/>
          </a:prstGeom>
          <a:noFill/>
          <a:ln w="9525" cap="flat" cmpd="sng">
            <a:solidFill>
              <a:srgbClr val="60BC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1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2347425"/>
            <a:ext cx="9144000" cy="2796298"/>
          </a:xfrm>
          <a:prstGeom prst="rect">
            <a:avLst/>
          </a:prstGeom>
          <a:solidFill>
            <a:srgbClr val="FFC2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79100" y="18220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65225" y="255625"/>
            <a:ext cx="1933799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oiret One"/>
              <a:buNone/>
            </a:pPr>
            <a:r>
              <a:rPr lang="en" sz="7200" b="0" i="0" u="none" strike="noStrike" cap="none" baseline="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1 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2347425"/>
            <a:ext cx="9144000" cy="2796298"/>
          </a:xfrm>
          <a:prstGeom prst="rect">
            <a:avLst/>
          </a:prstGeom>
          <a:solidFill>
            <a:srgbClr val="60BC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79100" y="18220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65225" y="255625"/>
            <a:ext cx="1933799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oiret One"/>
              <a:buNone/>
            </a:pPr>
            <a:r>
              <a:rPr lang="en" sz="7200" b="0" i="0" u="none" strike="noStrike" cap="none" baseline="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2 1 1 1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2347425"/>
            <a:ext cx="9144000" cy="27962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79100" y="1822050"/>
            <a:ext cx="6434100" cy="101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Section Slide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65225" y="255625"/>
            <a:ext cx="1933799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oiret One"/>
              <a:buNone/>
            </a:pPr>
            <a:r>
              <a:rPr lang="en" sz="7200" b="0" i="0" u="none" strike="noStrike" cap="none" baseline="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1 1 1 1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6700" y="102750"/>
            <a:ext cx="8944499" cy="477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61550" y="1686200"/>
            <a:ext cx="7620898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89525" y="332400"/>
            <a:ext cx="7826399" cy="85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BC57"/>
              </a:buClr>
              <a:buFont typeface="Helvetica Neue"/>
              <a:buNone/>
              <a:defRPr sz="4800">
                <a:solidFill>
                  <a:srgbClr val="60BC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Clr>
                <a:schemeClr val="accent2"/>
              </a:buClr>
              <a:buFont typeface="Helvetica Neue"/>
              <a:buNone/>
              <a:defRPr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96700" y="102750"/>
            <a:ext cx="8944499" cy="477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89525" y="332400"/>
            <a:ext cx="4574998" cy="8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Helvetica Neue"/>
              <a:buNone/>
            </a:pPr>
            <a:r>
              <a:rPr lang="en" sz="4800" b="1" i="0" u="none" strike="noStrike" cap="none" baseline="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About Me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586150" y="1172400"/>
            <a:ext cx="796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62050" y="1263125"/>
            <a:ext cx="4744200" cy="22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2"/>
          </p:nvPr>
        </p:nvSpPr>
        <p:spPr>
          <a:xfrm>
            <a:off x="465350" y="3874025"/>
            <a:ext cx="3602100" cy="1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3"/>
          </p:nvPr>
        </p:nvSpPr>
        <p:spPr>
          <a:xfrm>
            <a:off x="465350" y="4127850"/>
            <a:ext cx="3602100" cy="1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4"/>
          </p:nvPr>
        </p:nvSpPr>
        <p:spPr>
          <a:xfrm>
            <a:off x="465350" y="4381675"/>
            <a:ext cx="3602100" cy="1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65350" y="3547625"/>
            <a:ext cx="32697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Contact me: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2021850"/>
            <a:ext cx="9144000" cy="10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rtl="0">
              <a:spcBef>
                <a:spcPts val="0"/>
              </a:spcBef>
              <a:buClr>
                <a:srgbClr val="B4842F"/>
              </a:buClr>
              <a:buFont typeface="Helvetica Neue"/>
              <a:buNone/>
              <a:defRPr>
                <a:solidFill>
                  <a:srgbClr val="B484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 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2021850"/>
            <a:ext cx="9144000" cy="109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rtl="0">
              <a:spcBef>
                <a:spcPts val="0"/>
              </a:spcBef>
              <a:buClr>
                <a:srgbClr val="3F7985"/>
              </a:buClr>
              <a:buFont typeface="Helvetica Neue"/>
              <a:buNone/>
              <a:defRPr>
                <a:solidFill>
                  <a:srgbClr val="3F79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2 1 1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49550" y="149400"/>
            <a:ext cx="8845200" cy="48446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4D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B909D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685800" y="27856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434343"/>
              </a:buClr>
              <a:buFont typeface="Helvetica Neue"/>
              <a:buNone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81216" y="4633025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55600" y="1293325"/>
            <a:ext cx="5738699" cy="144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64D4D2"/>
              </a:buClr>
              <a:buSzPct val="100000"/>
              <a:buFont typeface="Helvetica Neue"/>
              <a:defRPr sz="4800">
                <a:solidFill>
                  <a:srgbClr val="64D4D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Clr>
                <a:srgbClr val="3CC7C5"/>
              </a:buClr>
              <a:buSzPct val="100000"/>
              <a:buFont typeface="Helvetica Neue"/>
              <a:defRPr sz="4800">
                <a:solidFill>
                  <a:srgbClr val="3CC7C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2"/>
          </p:nvPr>
        </p:nvSpPr>
        <p:spPr>
          <a:xfrm>
            <a:off x="682750" y="3300676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434343"/>
              </a:buClr>
              <a:buFont typeface="Helvetica Neue"/>
              <a:buNone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0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3">
    <p:bg>
      <p:bgPr>
        <a:solidFill>
          <a:srgbClr val="3DBFDA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507575" y="1356025"/>
            <a:ext cx="4574998" cy="148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FDA"/>
              </a:buClr>
              <a:buSzPct val="25000"/>
              <a:buFont typeface="Helvetica Neue"/>
              <a:buNone/>
            </a:pPr>
            <a:r>
              <a:rPr lang="en" sz="96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Q&amp;A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5861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3DBFD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3 1">
    <p:bg>
      <p:bgPr>
        <a:solidFill>
          <a:srgbClr val="3DBFDA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550" y="149400"/>
            <a:ext cx="8845200" cy="484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4">
    <p:bg>
      <p:bgPr>
        <a:solidFill>
          <a:srgbClr val="60BC57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7575" y="1356025"/>
            <a:ext cx="4574998" cy="148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BC57"/>
              </a:buClr>
              <a:buSzPct val="25000"/>
              <a:buFont typeface="Helvetica Neue"/>
              <a:buNone/>
            </a:pPr>
            <a:r>
              <a:rPr lang="en" sz="9600" b="1" i="0" u="none" strike="noStrike" cap="none" baseline="0">
                <a:solidFill>
                  <a:srgbClr val="60BC57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Q&amp;A</a:t>
            </a:r>
          </a:p>
        </p:txBody>
      </p:sp>
      <p:cxnSp>
        <p:nvCxnSpPr>
          <p:cNvPr id="31" name="Shape 31"/>
          <p:cNvCxnSpPr/>
          <p:nvPr/>
        </p:nvCxnSpPr>
        <p:spPr>
          <a:xfrm>
            <a:off x="5861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60BC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">
    <p:bg>
      <p:bgPr>
        <a:solidFill>
          <a:srgbClr val="FFC2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507575" y="1356025"/>
            <a:ext cx="4574998" cy="148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33"/>
              </a:buClr>
              <a:buSzPct val="25000"/>
              <a:buFont typeface="Helvetica Neue"/>
              <a:buNone/>
            </a:pPr>
            <a:r>
              <a:rPr lang="en" sz="9600" b="1" i="0" u="none" strike="noStrike" cap="none" baseline="0">
                <a:solidFill>
                  <a:srgbClr val="FFC233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Q&amp;A</a:t>
            </a:r>
          </a:p>
        </p:txBody>
      </p:sp>
      <p:cxnSp>
        <p:nvCxnSpPr>
          <p:cNvPr id="36" name="Shape 36"/>
          <p:cNvCxnSpPr/>
          <p:nvPr/>
        </p:nvCxnSpPr>
        <p:spPr>
          <a:xfrm>
            <a:off x="5861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FFC23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2 1 1">
    <p:bg>
      <p:bgPr>
        <a:solidFill>
          <a:srgbClr val="60BC57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586150" y="2785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ubTitle" idx="2"/>
          </p:nvPr>
        </p:nvSpPr>
        <p:spPr>
          <a:xfrm>
            <a:off x="586150" y="3312751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507575" y="1356025"/>
            <a:ext cx="7204200" cy="148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BC57"/>
              </a:buClr>
              <a:buSzPct val="25000"/>
              <a:buFont typeface="Helvetica Neue"/>
              <a:buNone/>
            </a:pPr>
            <a:r>
              <a:rPr lang="en" sz="9600" b="1" i="0" u="none" strike="noStrike" cap="none" baseline="0">
                <a:solidFill>
                  <a:srgbClr val="60BC57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Thank You</a:t>
            </a:r>
          </a:p>
        </p:txBody>
      </p:sp>
      <p:cxnSp>
        <p:nvCxnSpPr>
          <p:cNvPr id="43" name="Shape 43"/>
          <p:cNvCxnSpPr/>
          <p:nvPr/>
        </p:nvCxnSpPr>
        <p:spPr>
          <a:xfrm>
            <a:off x="5861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60BC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Slide 1 2 1">
    <p:bg>
      <p:bgPr>
        <a:solidFill>
          <a:srgbClr val="3DBFDA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586150" y="2785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ubTitle" idx="2"/>
          </p:nvPr>
        </p:nvSpPr>
        <p:spPr>
          <a:xfrm>
            <a:off x="586150" y="3312751"/>
            <a:ext cx="7772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507575" y="1356025"/>
            <a:ext cx="7204200" cy="148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FDA"/>
              </a:buClr>
              <a:buSzPct val="25000"/>
              <a:buFont typeface="Helvetica Neue"/>
              <a:buNone/>
            </a:pPr>
            <a:r>
              <a:rPr lang="en" sz="9600" b="1" i="0" u="none" strike="noStrike" cap="none" baseline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Thank You</a:t>
            </a:r>
          </a:p>
        </p:txBody>
      </p:sp>
      <p:cxnSp>
        <p:nvCxnSpPr>
          <p:cNvPr id="50" name="Shape 50"/>
          <p:cNvCxnSpPr/>
          <p:nvPr/>
        </p:nvCxnSpPr>
        <p:spPr>
          <a:xfrm>
            <a:off x="586150" y="2842825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3DBFD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81215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4" r:id="rId3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DA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685800" y="3773100"/>
            <a:ext cx="5196900" cy="3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Helvetica Neue"/>
              <a:buNone/>
            </a:pPr>
            <a:r>
              <a:rPr lang="en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Kfir Bloch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55600" y="1293325"/>
            <a:ext cx="7806299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BC57"/>
              </a:buClr>
              <a:buSzPct val="25000"/>
              <a:buFont typeface="Helvetica Neue"/>
              <a:buNone/>
            </a:pPr>
            <a:r>
              <a:rPr lang="en-US" dirty="0" err="1" smtClean="0">
                <a:solidFill>
                  <a:srgbClr val="3DBFDA"/>
                </a:solidFill>
              </a:rPr>
              <a:t>Scala</a:t>
            </a:r>
            <a:r>
              <a:rPr lang="en-US" dirty="0" smtClean="0">
                <a:solidFill>
                  <a:srgbClr val="3DBFDA"/>
                </a:solidFill>
              </a:rPr>
              <a:t> from the Trenches</a:t>
            </a:r>
            <a:endParaRPr lang="en" dirty="0">
              <a:solidFill>
                <a:srgbClr val="3DBFDA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2"/>
          </p:nvPr>
        </p:nvSpPr>
        <p:spPr>
          <a:xfrm>
            <a:off x="685800" y="4112925"/>
            <a:ext cx="5153100" cy="3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Helvetica Neue"/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of Backend Engineering @ Wix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575" y="4744375"/>
            <a:ext cx="1350674" cy="17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6225" y="3885537"/>
            <a:ext cx="619799" cy="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subTitle" idx="3"/>
          </p:nvPr>
        </p:nvSpPr>
        <p:spPr>
          <a:xfrm>
            <a:off x="7096150" y="4060450"/>
            <a:ext cx="12779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kfirondev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"/>
          </p:nvPr>
        </p:nvSpPr>
        <p:spPr>
          <a:xfrm>
            <a:off x="685800" y="2602327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lang="en-US" sz="2400" b="1" i="1" dirty="0" smtClean="0">
                <a:solidFill>
                  <a:srgbClr val="3DBF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TDD and clean code</a:t>
            </a:r>
            <a:endParaRPr lang="en" sz="2400" b="1" i="1" dirty="0">
              <a:solidFill>
                <a:srgbClr val="3DBF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9" y="320136"/>
            <a:ext cx="1095983" cy="949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133" y="522936"/>
            <a:ext cx="877910" cy="5958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65224" y="1979700"/>
            <a:ext cx="8018376" cy="101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 Coding</a:t>
            </a:r>
            <a:endParaRPr lang="en" sz="44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589200" y="3656250"/>
            <a:ext cx="90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Shape 324"/>
          <p:cNvSpPr txBox="1"/>
          <p:nvPr/>
        </p:nvSpPr>
        <p:spPr>
          <a:xfrm>
            <a:off x="465225" y="255625"/>
            <a:ext cx="5724900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0" i="0" u="none" strike="noStrike" cap="none" baseline="0" dirty="0" smtClean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</a:t>
            </a:r>
            <a:r>
              <a:rPr lang="en-US" sz="7200" dirty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3</a:t>
            </a:r>
            <a:endParaRPr lang="en" sz="7200" b="0" i="0" u="none" strike="noStrike" cap="none" baseline="0" dirty="0">
              <a:solidFill>
                <a:srgbClr val="FFFFFF"/>
              </a:solidFill>
              <a:latin typeface="Poiret One"/>
              <a:ea typeface="Poiret One"/>
              <a:cs typeface="Poiret One"/>
              <a:sym typeface="Poiret On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065501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Shape 7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8650" y="3679874"/>
            <a:ext cx="619799" cy="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 txBox="1">
            <a:spLocks noGrp="1"/>
          </p:cNvSpPr>
          <p:nvPr>
            <p:ph type="subTitle" idx="4294967295"/>
          </p:nvPr>
        </p:nvSpPr>
        <p:spPr>
          <a:xfrm>
            <a:off x="3040133" y="3854775"/>
            <a:ext cx="21452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linkedin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/in/blochkfir</a:t>
            </a:r>
          </a:p>
        </p:txBody>
      </p:sp>
      <p:pic>
        <p:nvPicPr>
          <p:cNvPr id="755" name="Shape 7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0025" y="3616950"/>
            <a:ext cx="686724" cy="68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77575" y="4744375"/>
            <a:ext cx="1350674" cy="1797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" name="Shape 758"/>
          <p:cNvGrpSpPr/>
          <p:nvPr/>
        </p:nvGrpSpPr>
        <p:grpSpPr>
          <a:xfrm>
            <a:off x="6827532" y="3784199"/>
            <a:ext cx="1737167" cy="411299"/>
            <a:chOff x="6827532" y="3784199"/>
            <a:chExt cx="1737167" cy="411299"/>
          </a:xfrm>
        </p:grpSpPr>
        <p:pic>
          <p:nvPicPr>
            <p:cNvPr id="759" name="Shape 7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827532" y="3784199"/>
              <a:ext cx="412500" cy="41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Shape 760"/>
            <p:cNvSpPr txBox="1"/>
            <p:nvPr/>
          </p:nvSpPr>
          <p:spPr>
            <a:xfrm>
              <a:off x="7214100" y="3858487"/>
              <a:ext cx="1350599" cy="225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2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github.com/kfiron</a:t>
              </a:r>
            </a:p>
          </p:txBody>
        </p:sp>
      </p:grpSp>
      <p:sp>
        <p:nvSpPr>
          <p:cNvPr id="761" name="Shape 761"/>
          <p:cNvSpPr txBox="1">
            <a:spLocks noGrp="1"/>
          </p:cNvSpPr>
          <p:nvPr>
            <p:ph type="subTitle" idx="4294967295"/>
          </p:nvPr>
        </p:nvSpPr>
        <p:spPr>
          <a:xfrm>
            <a:off x="5258575" y="3854787"/>
            <a:ext cx="12779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@</a:t>
            </a: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kfirondev</a:t>
            </a:r>
          </a:p>
        </p:txBody>
      </p:sp>
      <p:pic>
        <p:nvPicPr>
          <p:cNvPr id="762" name="Shape 7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049" y="3698012"/>
            <a:ext cx="545999" cy="5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 txBox="1">
            <a:spLocks noGrp="1"/>
          </p:cNvSpPr>
          <p:nvPr>
            <p:ph type="subTitle" idx="4294967295"/>
          </p:nvPr>
        </p:nvSpPr>
        <p:spPr>
          <a:xfrm>
            <a:off x="1087999" y="3821462"/>
            <a:ext cx="13172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kfirb</a:t>
            </a:r>
            <a:r>
              <a:rPr lang="en" sz="1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@wix.com</a:t>
            </a:r>
          </a:p>
        </p:txBody>
      </p:sp>
      <p:sp>
        <p:nvSpPr>
          <p:cNvPr id="13" name="Shape 756"/>
          <p:cNvSpPr txBox="1">
            <a:spLocks/>
          </p:cNvSpPr>
          <p:nvPr/>
        </p:nvSpPr>
        <p:spPr>
          <a:xfrm>
            <a:off x="586150" y="2877488"/>
            <a:ext cx="27584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" b="1" dirty="0" smtClean="0"/>
              <a:t>Kfir Bloch</a:t>
            </a:r>
            <a:endParaRPr lang="en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subTitle" idx="1"/>
          </p:nvPr>
        </p:nvSpPr>
        <p:spPr>
          <a:xfrm>
            <a:off x="586150" y="2904444"/>
            <a:ext cx="2756955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 err="1" smtClean="0">
                <a:solidFill>
                  <a:srgbClr val="3DBFDA"/>
                </a:solidFill>
              </a:rPr>
              <a:t>Wix</a:t>
            </a:r>
            <a:r>
              <a:rPr lang="en-US" b="1" dirty="0" smtClean="0">
                <a:solidFill>
                  <a:srgbClr val="3DBFDA"/>
                </a:solidFill>
              </a:rPr>
              <a:t> Engineering Blog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http</a:t>
            </a:r>
            <a:r>
              <a:rPr lang="en-US" b="1" dirty="0"/>
              <a:t>://engineering.wix.com/</a:t>
            </a:r>
            <a:endParaRPr sz="1400" b="1" i="0" u="none" strike="noStrike" cap="none" baseline="0" dirty="0">
              <a:solidFill>
                <a:srgbClr val="666666"/>
              </a:solidFill>
              <a:sym typeface="Arial"/>
              <a:rtl val="0"/>
            </a:endParaRPr>
          </a:p>
        </p:txBody>
      </p:sp>
      <p:sp>
        <p:nvSpPr>
          <p:cNvPr id="769" name="Shape 769"/>
          <p:cNvSpPr txBox="1">
            <a:spLocks noGrp="1"/>
          </p:cNvSpPr>
          <p:nvPr>
            <p:ph type="subTitle" idx="2"/>
          </p:nvPr>
        </p:nvSpPr>
        <p:spPr>
          <a:xfrm>
            <a:off x="586150" y="3666461"/>
            <a:ext cx="383345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-US" b="1" dirty="0" smtClean="0">
                <a:solidFill>
                  <a:srgbClr val="3DBFDA"/>
                </a:solidFill>
              </a:rPr>
              <a:t>We are hiring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http://jobs.wix.com</a:t>
            </a:r>
            <a:endParaRPr sz="1400" b="0" i="0" u="none" strike="noStrike" cap="none" baseline="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70" name="Shape 7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575" y="4744375"/>
            <a:ext cx="1350674" cy="1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56"/>
          <p:cNvSpPr txBox="1">
            <a:spLocks/>
          </p:cNvSpPr>
          <p:nvPr/>
        </p:nvSpPr>
        <p:spPr>
          <a:xfrm>
            <a:off x="586150" y="4475882"/>
            <a:ext cx="27584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" b="1" dirty="0" smtClean="0">
                <a:solidFill>
                  <a:schemeClr val="tx2">
                    <a:lumMod val="50000"/>
                  </a:schemeClr>
                </a:solidFill>
              </a:rPr>
              <a:t>Kfir Bloch</a:t>
            </a:r>
            <a:endParaRPr lang="en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33972" y="4395488"/>
            <a:ext cx="1746902" cy="619799"/>
            <a:chOff x="4880406" y="4102568"/>
            <a:chExt cx="1746902" cy="619799"/>
          </a:xfrm>
        </p:grpSpPr>
        <p:pic>
          <p:nvPicPr>
            <p:cNvPr id="6" name="Shape 7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80406" y="4102568"/>
              <a:ext cx="619799" cy="619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761"/>
            <p:cNvSpPr txBox="1">
              <a:spLocks/>
            </p:cNvSpPr>
            <p:nvPr/>
          </p:nvSpPr>
          <p:spPr>
            <a:xfrm>
              <a:off x="5349309" y="4257513"/>
              <a:ext cx="12779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lang="en" b="1" dirty="0">
                  <a:solidFill>
                    <a:srgbClr val="666666"/>
                  </a:solidFill>
                  <a:sym typeface="Helvetica Neue"/>
                </a:rPr>
                <a:t>@kfirondev</a:t>
              </a:r>
            </a:p>
          </p:txBody>
        </p:sp>
      </p:grpSp>
      <p:sp>
        <p:nvSpPr>
          <p:cNvPr id="10" name="Shape 769"/>
          <p:cNvSpPr txBox="1">
            <a:spLocks/>
          </p:cNvSpPr>
          <p:nvPr/>
        </p:nvSpPr>
        <p:spPr>
          <a:xfrm>
            <a:off x="2653771" y="3666461"/>
            <a:ext cx="383345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b="1" dirty="0" smtClean="0">
                <a:solidFill>
                  <a:srgbClr val="3DBFDA"/>
                </a:solidFill>
              </a:rPr>
              <a:t>email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jobs@wix.com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90" y="4729450"/>
            <a:ext cx="868100" cy="2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511700" y="1095700"/>
            <a:ext cx="3457500" cy="927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Kfir Bloch</a:t>
            </a:r>
            <a:endParaRPr lang="en" dirty="0"/>
          </a:p>
        </p:txBody>
      </p:sp>
      <p:sp>
        <p:nvSpPr>
          <p:cNvPr id="473" name="Shape 473"/>
          <p:cNvSpPr/>
          <p:nvPr/>
        </p:nvSpPr>
        <p:spPr>
          <a:xfrm>
            <a:off x="4972525" y="1386925"/>
            <a:ext cx="2190000" cy="2292899"/>
          </a:xfrm>
          <a:prstGeom prst="rect">
            <a:avLst/>
          </a:prstGeom>
          <a:noFill/>
          <a:ln w="19050" cap="flat" cmpd="sng">
            <a:solidFill>
              <a:srgbClr val="64D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5124925" y="2306275"/>
            <a:ext cx="1760100" cy="39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pic here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subTitle" idx="2"/>
          </p:nvPr>
        </p:nvSpPr>
        <p:spPr>
          <a:xfrm>
            <a:off x="511699" y="2011025"/>
            <a:ext cx="4108853" cy="7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of backend engineering @ Wix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17 years experience as hands-on developer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Wix 5 years ago</a:t>
            </a:r>
            <a:endParaRPr lang="en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 descr="kfir-p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4" y="1533512"/>
            <a:ext cx="2022440" cy="2022440"/>
          </a:xfrm>
          <a:prstGeom prst="rect">
            <a:avLst/>
          </a:prstGeom>
        </p:spPr>
      </p:pic>
      <p:pic>
        <p:nvPicPr>
          <p:cNvPr id="8" name="Shape 7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8650" y="3943358"/>
            <a:ext cx="619799" cy="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54"/>
          <p:cNvSpPr txBox="1">
            <a:spLocks/>
          </p:cNvSpPr>
          <p:nvPr/>
        </p:nvSpPr>
        <p:spPr>
          <a:xfrm>
            <a:off x="3040133" y="4118259"/>
            <a:ext cx="21452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smtClean="0">
                <a:latin typeface="Helvetica Neue"/>
                <a:ea typeface="Helvetica Neue"/>
                <a:cs typeface="Helvetica Neue"/>
                <a:sym typeface="Helvetica Neue"/>
              </a:rPr>
              <a:t>linkedin/in/blochkfir</a:t>
            </a:r>
            <a:endParaRPr lang="en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Shape 7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40025" y="3880434"/>
            <a:ext cx="686724" cy="686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758"/>
          <p:cNvGrpSpPr/>
          <p:nvPr/>
        </p:nvGrpSpPr>
        <p:grpSpPr>
          <a:xfrm>
            <a:off x="6827532" y="4047683"/>
            <a:ext cx="1737167" cy="411299"/>
            <a:chOff x="6827532" y="3784199"/>
            <a:chExt cx="1737167" cy="411299"/>
          </a:xfrm>
        </p:grpSpPr>
        <p:pic>
          <p:nvPicPr>
            <p:cNvPr id="12" name="Shape 75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827532" y="3784199"/>
              <a:ext cx="412500" cy="41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760"/>
            <p:cNvSpPr txBox="1"/>
            <p:nvPr/>
          </p:nvSpPr>
          <p:spPr>
            <a:xfrm>
              <a:off x="7214100" y="3858487"/>
              <a:ext cx="1350599" cy="225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2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github.com/kfiron</a:t>
              </a:r>
            </a:p>
          </p:txBody>
        </p:sp>
      </p:grpSp>
      <p:sp>
        <p:nvSpPr>
          <p:cNvPr id="14" name="Shape 761"/>
          <p:cNvSpPr txBox="1">
            <a:spLocks/>
          </p:cNvSpPr>
          <p:nvPr/>
        </p:nvSpPr>
        <p:spPr>
          <a:xfrm>
            <a:off x="5258575" y="4118271"/>
            <a:ext cx="12779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smtClean="0">
                <a:latin typeface="Helvetica Neue"/>
                <a:ea typeface="Helvetica Neue"/>
                <a:cs typeface="Helvetica Neue"/>
                <a:sym typeface="Helvetica Neue"/>
              </a:rPr>
              <a:t>@kfirondev</a:t>
            </a:r>
            <a:endParaRPr lang="en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Shape 7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049" y="3961496"/>
            <a:ext cx="545999" cy="5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63"/>
          <p:cNvSpPr txBox="1">
            <a:spLocks/>
          </p:cNvSpPr>
          <p:nvPr/>
        </p:nvSpPr>
        <p:spPr>
          <a:xfrm>
            <a:off x="1087999" y="4084946"/>
            <a:ext cx="13172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smtClean="0">
                <a:latin typeface="Helvetica Neue"/>
                <a:ea typeface="Helvetica Neue"/>
                <a:cs typeface="Helvetica Neue"/>
                <a:sym typeface="Helvetica Neue"/>
              </a:rPr>
              <a:t>kfirb@wix.com</a:t>
            </a:r>
            <a:endParaRPr lang="en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18615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65224" y="1979700"/>
            <a:ext cx="8018376" cy="101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Definitions</a:t>
            </a:r>
            <a:endParaRPr lang="en" sz="44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589200" y="3656250"/>
            <a:ext cx="90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Shape 324"/>
          <p:cNvSpPr txBox="1"/>
          <p:nvPr/>
        </p:nvSpPr>
        <p:spPr>
          <a:xfrm>
            <a:off x="465225" y="255625"/>
            <a:ext cx="5724900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0" i="0" u="none" strike="noStrike" cap="none" baseline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61563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479708" y="1460702"/>
            <a:ext cx="8117903" cy="36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FDA"/>
              </a:buClr>
              <a:buSzPct val="25000"/>
              <a:buFont typeface="Helvetica Neue"/>
              <a:buNone/>
            </a:pPr>
            <a:endParaRPr lang="en" sz="3200" b="1" dirty="0">
              <a:solidFill>
                <a:schemeClr val="tx1"/>
              </a:solidFill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575" y="4744375"/>
            <a:ext cx="1350674" cy="1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6568" y="4656043"/>
            <a:ext cx="13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kfirondev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2" y="928652"/>
            <a:ext cx="5911857" cy="3463978"/>
          </a:xfrm>
          <a:prstGeom prst="rect">
            <a:avLst/>
          </a:prstGeom>
        </p:spPr>
      </p:pic>
      <p:sp>
        <p:nvSpPr>
          <p:cNvPr id="7" name="Shape 202"/>
          <p:cNvSpPr txBox="1">
            <a:spLocks/>
          </p:cNvSpPr>
          <p:nvPr/>
        </p:nvSpPr>
        <p:spPr>
          <a:xfrm>
            <a:off x="489525" y="332400"/>
            <a:ext cx="7826399" cy="85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600" dirty="0" smtClean="0">
                <a:solidFill>
                  <a:srgbClr val="3DBFDA"/>
                </a:solidFill>
              </a:rPr>
              <a:t>The essence of TDD</a:t>
            </a:r>
            <a:endParaRPr lang="en" sz="3600" dirty="0">
              <a:solidFill>
                <a:srgbClr val="3DBFD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575" y="4744375"/>
            <a:ext cx="1350599" cy="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6568" y="4656043"/>
            <a:ext cx="13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kfirondev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51" y="337222"/>
            <a:ext cx="3302000" cy="427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8549" y="1026847"/>
            <a:ext cx="5086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Great software is something to marvel at: powerful, elegant, functional, a pleasure to work with as both a developer and as a user. Great software isn’t written by machines. It is written by professionals with an unshakable commitment to craftsmanship</a:t>
            </a:r>
          </a:p>
        </p:txBody>
      </p:sp>
    </p:spTree>
    <p:extLst>
      <p:ext uri="{BB962C8B-B14F-4D97-AF65-F5344CB8AC3E}">
        <p14:creationId xmlns:p14="http://schemas.microsoft.com/office/powerpoint/2010/main" val="3203476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575" y="4744375"/>
            <a:ext cx="1350599" cy="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489525" y="484800"/>
            <a:ext cx="7826399" cy="7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dirty="0" smtClean="0">
                <a:solidFill>
                  <a:srgbClr val="3DBFDA"/>
                </a:solidFill>
              </a:rPr>
              <a:t>TDD &amp; Clean code “Buzzwords”</a:t>
            </a:r>
            <a:endParaRPr lang="en" dirty="0">
              <a:solidFill>
                <a:srgbClr val="3DBFDA"/>
              </a:solidFill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586150" y="1172400"/>
            <a:ext cx="7965600" cy="0"/>
          </a:xfrm>
          <a:prstGeom prst="straightConnector1">
            <a:avLst/>
          </a:prstGeom>
          <a:noFill/>
          <a:ln w="9525" cap="flat" cmpd="sng">
            <a:solidFill>
              <a:srgbClr val="3DBFDA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roup 8"/>
          <p:cNvGrpSpPr/>
          <p:nvPr/>
        </p:nvGrpSpPr>
        <p:grpSpPr>
          <a:xfrm>
            <a:off x="2856781" y="1334577"/>
            <a:ext cx="1547876" cy="1547876"/>
            <a:chOff x="981591" y="1690544"/>
            <a:chExt cx="1547876" cy="1547876"/>
          </a:xfrm>
        </p:grpSpPr>
        <p:pic>
          <p:nvPicPr>
            <p:cNvPr id="10" name="Picture 9" descr="baloon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308850" y="2229070"/>
              <a:ext cx="9062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Unit Test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33672" y="2832220"/>
            <a:ext cx="1547876" cy="1547876"/>
            <a:chOff x="981591" y="1690544"/>
            <a:chExt cx="1547876" cy="1547876"/>
          </a:xfrm>
        </p:grpSpPr>
        <p:pic>
          <p:nvPicPr>
            <p:cNvPr id="13" name="Picture 12" descr="baloon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181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427425" y="2177583"/>
              <a:ext cx="6634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Fakes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10563" y="1334577"/>
            <a:ext cx="1547876" cy="1547876"/>
            <a:chOff x="981591" y="1690544"/>
            <a:chExt cx="1547876" cy="1547876"/>
          </a:xfrm>
        </p:grpSpPr>
        <p:pic>
          <p:nvPicPr>
            <p:cNvPr id="19" name="Picture 18" descr="baloon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162589" y="2211907"/>
              <a:ext cx="12747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Collaborators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454" y="2832220"/>
            <a:ext cx="1547876" cy="1547876"/>
            <a:chOff x="981591" y="1690544"/>
            <a:chExt cx="1547876" cy="1547876"/>
          </a:xfrm>
        </p:grpSpPr>
        <p:pic>
          <p:nvPicPr>
            <p:cNvPr id="22" name="Picture 21" descr="baloon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431232" y="2177583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Stubs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79890" y="2838766"/>
            <a:ext cx="1547876" cy="1547876"/>
            <a:chOff x="990172" y="1748576"/>
            <a:chExt cx="1547876" cy="1547876"/>
          </a:xfrm>
        </p:grpSpPr>
        <p:pic>
          <p:nvPicPr>
            <p:cNvPr id="26" name="Picture 25" descr="baloon.png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72" y="1748576"/>
              <a:ext cx="1547876" cy="154787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321942" y="2237650"/>
              <a:ext cx="941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Matchers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02999" y="1334577"/>
            <a:ext cx="1547876" cy="1547876"/>
            <a:chOff x="981591" y="1690544"/>
            <a:chExt cx="1547876" cy="1547876"/>
          </a:xfrm>
        </p:grpSpPr>
        <p:pic>
          <p:nvPicPr>
            <p:cNvPr id="29" name="Picture 28" descr="baloon.png"/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243683" y="2177576"/>
              <a:ext cx="10424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Integration</a:t>
              </a:r>
            </a:p>
            <a:p>
              <a:pPr algn="ctr"/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Tests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26108" y="2832220"/>
            <a:ext cx="1547876" cy="1547876"/>
            <a:chOff x="981591" y="1690544"/>
            <a:chExt cx="1547876" cy="1547876"/>
          </a:xfrm>
        </p:grpSpPr>
        <p:pic>
          <p:nvPicPr>
            <p:cNvPr id="32" name="Picture 31" descr="baloon.png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216018" y="2186164"/>
              <a:ext cx="1112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Refactoring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49217" y="1334577"/>
            <a:ext cx="1547876" cy="1547876"/>
            <a:chOff x="964430" y="1819265"/>
            <a:chExt cx="1547876" cy="1547876"/>
          </a:xfrm>
        </p:grpSpPr>
        <p:pic>
          <p:nvPicPr>
            <p:cNvPr id="35" name="Picture 34" descr="balo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30" y="1819265"/>
              <a:ext cx="1547876" cy="154787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386601" y="2306322"/>
              <a:ext cx="7234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ea typeface="Helvetica Neue"/>
                  <a:cs typeface="Helvetica Neue"/>
                </a:rPr>
                <a:t>Mocks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72325" y="2832220"/>
            <a:ext cx="1547876" cy="1547876"/>
            <a:chOff x="981591" y="1690544"/>
            <a:chExt cx="1547876" cy="1547876"/>
          </a:xfrm>
        </p:grpSpPr>
        <p:pic>
          <p:nvPicPr>
            <p:cNvPr id="38" name="Picture 37" descr="baloon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91" y="1690544"/>
              <a:ext cx="1547876" cy="1547876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53025" y="2139901"/>
              <a:ext cx="8956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</a:rPr>
                <a:t>Contract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</a:rPr>
                <a:t>   tests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021757" y="4726503"/>
            <a:ext cx="13901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www.maplecityrubber.com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568" y="4656043"/>
            <a:ext cx="13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kfirondev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89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49550" y="149400"/>
            <a:ext cx="8845200" cy="4844698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4B909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65224" y="1979700"/>
            <a:ext cx="8018376" cy="101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</a:t>
            </a:r>
            <a:endParaRPr lang="en" sz="44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589200" y="3656250"/>
            <a:ext cx="90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Shape 324"/>
          <p:cNvSpPr txBox="1"/>
          <p:nvPr/>
        </p:nvSpPr>
        <p:spPr>
          <a:xfrm>
            <a:off x="465225" y="255625"/>
            <a:ext cx="5724900" cy="11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0" i="0" u="none" strike="noStrike" cap="none" baseline="0" dirty="0" smtClean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0</a:t>
            </a:r>
            <a:r>
              <a:rPr lang="en-US" sz="7200" b="0" i="0" u="none" strike="noStrike" cap="none" baseline="0" dirty="0" smtClean="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  <a:rtl val="0"/>
              </a:rPr>
              <a:t>2</a:t>
            </a:r>
            <a:endParaRPr lang="en" sz="7200" b="0" i="0" u="none" strike="noStrike" cap="none" baseline="0" dirty="0">
              <a:solidFill>
                <a:srgbClr val="FFFFFF"/>
              </a:solidFill>
              <a:latin typeface="Poiret One"/>
              <a:ea typeface="Poiret One"/>
              <a:cs typeface="Poiret One"/>
              <a:sym typeface="Poiret On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240008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44"/>
          <p:cNvSpPr/>
          <p:nvPr/>
        </p:nvSpPr>
        <p:spPr>
          <a:xfrm>
            <a:off x="3247127" y="961523"/>
            <a:ext cx="2291303" cy="3535562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Quiz</a:t>
            </a:r>
            <a:endParaRPr lang="en-US" sz="18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Prize server</a:t>
            </a:r>
            <a:endParaRPr lang="en" sz="18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853" y="1302648"/>
            <a:ext cx="2079983" cy="2079983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7109636" y="909891"/>
            <a:ext cx="1656296" cy="3587193"/>
          </a:xfrm>
          <a:prstGeom prst="can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8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Database</a:t>
            </a:r>
            <a:endParaRPr lang="en-US" sz="18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368245" y="1315741"/>
            <a:ext cx="172176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69378" y="1186662"/>
            <a:ext cx="135043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623550" y="1492479"/>
            <a:ext cx="1328965" cy="314207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OK</a:t>
            </a:r>
            <a:endParaRPr lang="en-US" sz="12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258778" y="1690703"/>
            <a:ext cx="1805043" cy="338549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OK</a:t>
            </a:r>
            <a:endParaRPr lang="en-US" sz="12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89712" y="2063825"/>
            <a:ext cx="172176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36672" y="1830011"/>
            <a:ext cx="135043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5690844" y="2148919"/>
            <a:ext cx="1328965" cy="314207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05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Already played</a:t>
            </a:r>
            <a:endParaRPr lang="en-US" sz="105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1306432" y="2399511"/>
            <a:ext cx="1805043" cy="338549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Already played</a:t>
            </a:r>
            <a:endParaRPr lang="en-US" sz="12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81338" y="2827861"/>
            <a:ext cx="1822554" cy="827460"/>
            <a:chOff x="1381338" y="2827861"/>
            <a:chExt cx="1822554" cy="827460"/>
          </a:xfrm>
        </p:grpSpPr>
        <p:sp>
          <p:nvSpPr>
            <p:cNvPr id="16" name="Right Arrow 15"/>
            <p:cNvSpPr/>
            <p:nvPr/>
          </p:nvSpPr>
          <p:spPr>
            <a:xfrm>
              <a:off x="1381338" y="28278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1533738" y="29802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686138" y="31326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838538" y="32850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90938" y="34374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67577" y="2487468"/>
            <a:ext cx="1309025" cy="850784"/>
            <a:chOff x="1381338" y="2827861"/>
            <a:chExt cx="1822554" cy="827460"/>
          </a:xfrm>
        </p:grpSpPr>
        <p:sp>
          <p:nvSpPr>
            <p:cNvPr id="36" name="Right Arrow 35"/>
            <p:cNvSpPr/>
            <p:nvPr/>
          </p:nvSpPr>
          <p:spPr>
            <a:xfrm>
              <a:off x="1381338" y="28278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1533738" y="29802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686138" y="31326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838538" y="32850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990938" y="34374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51504" y="3374860"/>
            <a:ext cx="1470862" cy="841573"/>
            <a:chOff x="5695538" y="3368314"/>
            <a:chExt cx="1470862" cy="841573"/>
          </a:xfrm>
        </p:grpSpPr>
        <p:sp>
          <p:nvSpPr>
            <p:cNvPr id="41" name="Left Arrow 40"/>
            <p:cNvSpPr/>
            <p:nvPr/>
          </p:nvSpPr>
          <p:spPr>
            <a:xfrm>
              <a:off x="5695538" y="33683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5847938" y="35207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6000338" y="36731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Left Arrow 43"/>
            <p:cNvSpPr/>
            <p:nvPr/>
          </p:nvSpPr>
          <p:spPr>
            <a:xfrm>
              <a:off x="6152738" y="38255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Left Arrow 44"/>
            <p:cNvSpPr/>
            <p:nvPr/>
          </p:nvSpPr>
          <p:spPr>
            <a:xfrm>
              <a:off x="6305138" y="39779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90831" y="3651633"/>
            <a:ext cx="1470862" cy="841573"/>
            <a:chOff x="5695538" y="3368314"/>
            <a:chExt cx="1470862" cy="841573"/>
          </a:xfrm>
        </p:grpSpPr>
        <p:sp>
          <p:nvSpPr>
            <p:cNvPr id="48" name="Left Arrow 47"/>
            <p:cNvSpPr/>
            <p:nvPr/>
          </p:nvSpPr>
          <p:spPr>
            <a:xfrm>
              <a:off x="5695538" y="33683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Left Arrow 48"/>
            <p:cNvSpPr/>
            <p:nvPr/>
          </p:nvSpPr>
          <p:spPr>
            <a:xfrm>
              <a:off x="5847938" y="35207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Left Arrow 49"/>
            <p:cNvSpPr/>
            <p:nvPr/>
          </p:nvSpPr>
          <p:spPr>
            <a:xfrm>
              <a:off x="6000338" y="36731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" name="Left Arrow 50"/>
            <p:cNvSpPr/>
            <p:nvPr/>
          </p:nvSpPr>
          <p:spPr>
            <a:xfrm>
              <a:off x="6152738" y="38255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" name="Left Arrow 51"/>
            <p:cNvSpPr/>
            <p:nvPr/>
          </p:nvSpPr>
          <p:spPr>
            <a:xfrm>
              <a:off x="6305138" y="39779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3" name="Can 52"/>
          <p:cNvSpPr/>
          <p:nvPr/>
        </p:nvSpPr>
        <p:spPr>
          <a:xfrm>
            <a:off x="7106671" y="913659"/>
            <a:ext cx="1656296" cy="3587193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8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Database</a:t>
            </a:r>
            <a:endParaRPr lang="en-US" sz="18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87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44"/>
          <p:cNvSpPr/>
          <p:nvPr/>
        </p:nvSpPr>
        <p:spPr>
          <a:xfrm>
            <a:off x="3247127" y="961523"/>
            <a:ext cx="2291303" cy="3535562"/>
          </a:xfrm>
          <a:prstGeom prst="rect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Quiz</a:t>
            </a:r>
            <a:endParaRPr lang="en-US" sz="18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Prize server</a:t>
            </a:r>
            <a:endParaRPr lang="en" sz="18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853" y="1302648"/>
            <a:ext cx="2079983" cy="2079983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7109636" y="909891"/>
            <a:ext cx="1656296" cy="3587193"/>
          </a:xfrm>
          <a:prstGeom prst="can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8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Database</a:t>
            </a:r>
            <a:endParaRPr lang="en-US" sz="18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368245" y="1315741"/>
            <a:ext cx="172176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69378" y="1186662"/>
            <a:ext cx="135043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623550" y="1492479"/>
            <a:ext cx="1328965" cy="314207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OK</a:t>
            </a:r>
            <a:endParaRPr lang="en-US" sz="12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258778" y="1690703"/>
            <a:ext cx="1805043" cy="338549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OK</a:t>
            </a:r>
            <a:endParaRPr lang="en-US" sz="12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89712" y="2063825"/>
            <a:ext cx="1721763" cy="399305"/>
          </a:xfrm>
          <a:prstGeom prst="righ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Get - prize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1306432" y="2399511"/>
            <a:ext cx="1805043" cy="338549"/>
          </a:xfrm>
          <a:prstGeom prst="leftArrow">
            <a:avLst/>
          </a:prstGeom>
          <a:solidFill>
            <a:srgbClr val="3DBFD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61111"/>
              <a:buFont typeface="Arial"/>
            </a:pPr>
            <a:r>
              <a:rPr lang="en-US" sz="1200" b="1" dirty="0" smtClean="0">
                <a:solidFill>
                  <a:srgbClr val="FFFFFF"/>
                </a:solidFill>
              </a:rPr>
              <a:t>Already played</a:t>
            </a:r>
            <a:endParaRPr lang="en-US" sz="1200" b="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81338" y="2827861"/>
            <a:ext cx="1822554" cy="827460"/>
            <a:chOff x="1381338" y="2827861"/>
            <a:chExt cx="1822554" cy="827460"/>
          </a:xfrm>
        </p:grpSpPr>
        <p:sp>
          <p:nvSpPr>
            <p:cNvPr id="16" name="Right Arrow 15"/>
            <p:cNvSpPr/>
            <p:nvPr/>
          </p:nvSpPr>
          <p:spPr>
            <a:xfrm>
              <a:off x="1381338" y="28278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1533738" y="29802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686138" y="31326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838538" y="32850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90938" y="3437461"/>
              <a:ext cx="1212954" cy="217860"/>
            </a:xfrm>
            <a:prstGeom prst="righ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1000" b="1" dirty="0" smtClean="0">
                  <a:solidFill>
                    <a:srgbClr val="FFFFFF"/>
                  </a:solidFill>
                </a:rPr>
                <a:t>Get - prize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90831" y="3651633"/>
            <a:ext cx="1470862" cy="841573"/>
            <a:chOff x="5695538" y="3368314"/>
            <a:chExt cx="1470862" cy="841573"/>
          </a:xfrm>
        </p:grpSpPr>
        <p:sp>
          <p:nvSpPr>
            <p:cNvPr id="48" name="Left Arrow 47"/>
            <p:cNvSpPr/>
            <p:nvPr/>
          </p:nvSpPr>
          <p:spPr>
            <a:xfrm>
              <a:off x="5695538" y="33683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Left Arrow 48"/>
            <p:cNvSpPr/>
            <p:nvPr/>
          </p:nvSpPr>
          <p:spPr>
            <a:xfrm>
              <a:off x="5847938" y="35207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Left Arrow 49"/>
            <p:cNvSpPr/>
            <p:nvPr/>
          </p:nvSpPr>
          <p:spPr>
            <a:xfrm>
              <a:off x="6000338" y="36731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" name="Left Arrow 50"/>
            <p:cNvSpPr/>
            <p:nvPr/>
          </p:nvSpPr>
          <p:spPr>
            <a:xfrm>
              <a:off x="6152738" y="38255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" name="Left Arrow 51"/>
            <p:cNvSpPr/>
            <p:nvPr/>
          </p:nvSpPr>
          <p:spPr>
            <a:xfrm>
              <a:off x="6305138" y="3977914"/>
              <a:ext cx="861262" cy="231973"/>
            </a:xfrm>
            <a:prstGeom prst="leftArrow">
              <a:avLst/>
            </a:prstGeom>
            <a:solidFill>
              <a:srgbClr val="3DBF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ct val="61111"/>
                <a:buFont typeface="Arial"/>
              </a:pPr>
              <a:r>
                <a:rPr lang="en-US" sz="800" b="1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Already p.</a:t>
              </a:r>
              <a:endParaRPr lang="en-US" sz="800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4" name="Shape 202"/>
          <p:cNvSpPr txBox="1">
            <a:spLocks noGrp="1"/>
          </p:cNvSpPr>
          <p:nvPr>
            <p:ph type="title"/>
          </p:nvPr>
        </p:nvSpPr>
        <p:spPr>
          <a:xfrm>
            <a:off x="590853" y="48660"/>
            <a:ext cx="7826399" cy="85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dirty="0" smtClean="0">
                <a:solidFill>
                  <a:srgbClr val="3DBFDA"/>
                </a:solidFill>
              </a:rPr>
              <a:t>Fail fast pattern</a:t>
            </a:r>
            <a:endParaRPr lang="en" dirty="0">
              <a:solidFill>
                <a:srgbClr val="3DBFDA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246910" y="973610"/>
            <a:ext cx="346935" cy="3491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</a:t>
            </a:r>
          </a:p>
          <a:p>
            <a:pPr algn="ctr"/>
            <a:r>
              <a:rPr lang="en-US" sz="900" dirty="0" smtClean="0"/>
              <a:t>H</a:t>
            </a:r>
          </a:p>
          <a:p>
            <a:pPr algn="ctr"/>
            <a:r>
              <a:rPr lang="en-US" sz="900" dirty="0" smtClean="0"/>
              <a:t>R</a:t>
            </a:r>
          </a:p>
          <a:p>
            <a:pPr algn="ctr"/>
            <a:r>
              <a:rPr lang="en-US" sz="900" dirty="0" smtClean="0"/>
              <a:t>O</a:t>
            </a:r>
          </a:p>
          <a:p>
            <a:pPr algn="ctr"/>
            <a:r>
              <a:rPr lang="en-US" sz="900" dirty="0" smtClean="0"/>
              <a:t>T</a:t>
            </a:r>
          </a:p>
          <a:p>
            <a:pPr algn="ctr"/>
            <a:r>
              <a:rPr lang="en-US" sz="900" dirty="0" smtClean="0"/>
              <a:t>T</a:t>
            </a:r>
          </a:p>
          <a:p>
            <a:pPr algn="ctr"/>
            <a:r>
              <a:rPr lang="en-US" sz="900" dirty="0" smtClean="0"/>
              <a:t>L</a:t>
            </a:r>
          </a:p>
          <a:p>
            <a:pPr algn="ctr"/>
            <a:r>
              <a:rPr lang="en-US" sz="900" dirty="0" smtClean="0"/>
              <a:t>E</a:t>
            </a:r>
          </a:p>
          <a:p>
            <a:pPr algn="ctr"/>
            <a:r>
              <a:rPr lang="en-US" sz="900" dirty="0"/>
              <a:t>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6568" y="3244591"/>
            <a:ext cx="8829795" cy="172875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 smtClean="0"/>
              <a:t>Rolling window key (IP) </a:t>
            </a:r>
            <a:r>
              <a:rPr lang="en-US" sz="4400" b="1" dirty="0" err="1" smtClean="0"/>
              <a:t>Throttler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232848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56" grpId="0" animBg="1"/>
    </p:bldLst>
  </p:timing>
</p:sld>
</file>

<file path=ppt/theme/theme1.xml><?xml version="1.0" encoding="utf-8"?>
<a:theme xmlns:a="http://schemas.openxmlformats.org/drawingml/2006/main" name="simple-light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666666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365</Words>
  <Application>Microsoft Macintosh PowerPoint</Application>
  <PresentationFormat>On-screen Show (16:9)</PresentationFormat>
  <Paragraphs>115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</vt:lpstr>
      <vt:lpstr>Scala from the Trenches</vt:lpstr>
      <vt:lpstr>Kfir Bloch</vt:lpstr>
      <vt:lpstr>PowerPoint Presentation</vt:lpstr>
      <vt:lpstr>PowerPoint Presentation</vt:lpstr>
      <vt:lpstr>PowerPoint Presentation</vt:lpstr>
      <vt:lpstr>TDD &amp; Clean code “Buzzwords”</vt:lpstr>
      <vt:lpstr>PowerPoint Presentation</vt:lpstr>
      <vt:lpstr>PowerPoint Presentation</vt:lpstr>
      <vt:lpstr>Fail fast pattern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 Decomposing Monoliths</dc:title>
  <dc:creator>Lee Baror</dc:creator>
  <cp:lastModifiedBy>Kfir Bloch</cp:lastModifiedBy>
  <cp:revision>122</cp:revision>
  <dcterms:modified xsi:type="dcterms:W3CDTF">2016-03-29T08:17:15Z</dcterms:modified>
</cp:coreProperties>
</file>