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533" r:id="rId3"/>
    <p:sldId id="538" r:id="rId4"/>
    <p:sldId id="537" r:id="rId5"/>
    <p:sldId id="535" r:id="rId6"/>
    <p:sldId id="53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CC6600"/>
    <a:srgbClr val="99CC00"/>
    <a:srgbClr val="CCFF66"/>
    <a:srgbClr val="FFCC66"/>
    <a:srgbClr val="99CCFF"/>
    <a:srgbClr val="FF6699"/>
    <a:srgbClr val="00FFFF"/>
    <a:srgbClr val="66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4" autoAdjust="0"/>
    <p:restoredTop sz="94480" autoAdjust="0"/>
  </p:normalViewPr>
  <p:slideViewPr>
    <p:cSldViewPr>
      <p:cViewPr>
        <p:scale>
          <a:sx n="100" d="100"/>
          <a:sy n="100" d="100"/>
        </p:scale>
        <p:origin x="210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052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0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C3AC-B10F-4ED5-BE6D-9DA89586F25A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B75D-5FBB-41F3-A2F7-1FB7BDA4CF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8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FC41-FD2E-4CED-B060-34533FF5CDDB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870A4-4EBF-43B5-BAEF-1E3D330C0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5575"/>
            <a:ext cx="7239000" cy="1470025"/>
          </a:xfrm>
        </p:spPr>
        <p:txBody>
          <a:bodyPr>
            <a:noAutofit/>
          </a:bodyPr>
          <a:lstStyle>
            <a:lvl1pPr>
              <a:defRPr sz="3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 sz="220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4354" y="0"/>
            <a:ext cx="9153144" cy="914400"/>
          </a:xfrm>
          <a:prstGeom prst="rect">
            <a:avLst/>
          </a:prstGeom>
          <a:solidFill>
            <a:srgbClr val="9933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88888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576790" y="6583680"/>
            <a:ext cx="456721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gradFill flip="none" rotWithShape="1">
            <a:gsLst>
              <a:gs pos="54612">
                <a:srgbClr val="993333"/>
              </a:gs>
              <a:gs pos="95000">
                <a:srgbClr val="888888"/>
              </a:gs>
              <a:gs pos="0">
                <a:srgbClr val="993333"/>
              </a:gs>
              <a:gs pos="100000">
                <a:srgbClr val="CC9933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839200" cy="5638800"/>
          </a:xfrm>
        </p:spPr>
        <p:txBody>
          <a:bodyPr>
            <a:no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  <a:lvl2pPr>
              <a:defRPr sz="2800">
                <a:solidFill>
                  <a:srgbClr val="4D4D4D"/>
                </a:solidFill>
              </a:defRPr>
            </a:lvl2pPr>
            <a:lvl3pPr>
              <a:defRPr sz="2400">
                <a:solidFill>
                  <a:srgbClr val="4D4D4D"/>
                </a:solidFill>
              </a:defRPr>
            </a:lvl3pPr>
            <a:lvl4pPr>
              <a:defRPr sz="2000">
                <a:solidFill>
                  <a:srgbClr val="4D4D4D"/>
                </a:solidFill>
              </a:defRPr>
            </a:lvl4pPr>
            <a:lvl5pPr>
              <a:defRPr sz="20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267200" y="6583680"/>
            <a:ext cx="3657600" cy="274320"/>
          </a:xfrm>
          <a:prstGeom prst="rect">
            <a:avLst/>
          </a:prstGeom>
          <a:solidFill>
            <a:srgbClr val="888888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924800" y="6583680"/>
            <a:ext cx="1216152" cy="274320"/>
          </a:xfrm>
          <a:prstGeom prst="rect">
            <a:avLst/>
          </a:prstGeom>
          <a:solidFill>
            <a:srgbClr val="CC993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Lect-07.</a:t>
            </a:r>
            <a:fld id="{FA4989CB-E1E0-4F3E-BC50-0EFE422CBED3}" type="slidenum">
              <a:rPr lang="en-US" sz="1400" smtClean="0">
                <a:solidFill>
                  <a:schemeClr val="bg1"/>
                </a:solidFill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4267200" y="6573282"/>
            <a:ext cx="3657600" cy="2847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schemeClr val="bg1"/>
                </a:solidFill>
              </a:rPr>
              <a:t>CprE</a:t>
            </a:r>
            <a:r>
              <a:rPr lang="en-US" sz="1400" dirty="0">
                <a:solidFill>
                  <a:schemeClr val="bg1"/>
                </a:solidFill>
              </a:rPr>
              <a:t> 488 (</a:t>
            </a:r>
            <a:r>
              <a:rPr lang="en-US" sz="1400" i="0" dirty="0">
                <a:solidFill>
                  <a:schemeClr val="bg1"/>
                </a:solidFill>
              </a:rPr>
              <a:t>Embedded Control</a:t>
            </a:r>
            <a:r>
              <a:rPr lang="en-US" sz="1400" i="0" baseline="0" dirty="0">
                <a:solidFill>
                  <a:schemeClr val="bg1"/>
                </a:solidFill>
              </a:rPr>
              <a:t> Systems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0" y="6583680"/>
            <a:ext cx="4267200" cy="274320"/>
          </a:xfrm>
          <a:prstGeom prst="rect">
            <a:avLst/>
          </a:prstGeom>
          <a:solidFill>
            <a:srgbClr val="99333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chemeClr val="bg1"/>
                </a:solidFill>
              </a:rPr>
              <a:t>Zambreno and Jones, Spring </a:t>
            </a:r>
            <a:r>
              <a:rPr lang="en-US" sz="1400" b="0" baseline="0" dirty="0">
                <a:solidFill>
                  <a:schemeClr val="bg1"/>
                </a:solidFill>
              </a:rPr>
              <a:t>2017 © ISU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67512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49F0-9C08-4ADC-A429-1EB40DD5CFE0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e.iastate.edu/~phjones" TargetMode="External"/><Relationship Id="rId2" Type="http://schemas.openxmlformats.org/officeDocument/2006/relationships/hyperlink" Target="http://www.ece.iastate.edu/~zambren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cl.ece.iastate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2895600"/>
          </a:xfrm>
        </p:spPr>
        <p:txBody>
          <a:bodyPr/>
          <a:lstStyle/>
          <a:p>
            <a:r>
              <a:rPr lang="en-US" sz="3200" b="1" dirty="0" err="1">
                <a:solidFill>
                  <a:srgbClr val="191959"/>
                </a:solidFill>
              </a:rPr>
              <a:t>CprE</a:t>
            </a:r>
            <a:r>
              <a:rPr lang="en-US" sz="3200" b="1" dirty="0">
                <a:solidFill>
                  <a:srgbClr val="191959"/>
                </a:solidFill>
              </a:rPr>
              <a:t> 488 </a:t>
            </a:r>
            <a:r>
              <a:rPr lang="en-US" b="1" dirty="0">
                <a:solidFill>
                  <a:srgbClr val="191959"/>
                </a:solidFill>
              </a:rPr>
              <a:t>– Embedded Systems Design</a:t>
            </a:r>
            <a:br>
              <a:rPr lang="en-US" b="1" dirty="0">
                <a:solidFill>
                  <a:srgbClr val="191959"/>
                </a:solidFill>
              </a:rPr>
            </a:br>
            <a:r>
              <a:rPr lang="en-US" b="1" dirty="0">
                <a:solidFill>
                  <a:srgbClr val="191959"/>
                </a:solidFill>
              </a:rPr>
              <a:t/>
            </a:r>
            <a:br>
              <a:rPr lang="en-US" b="1" dirty="0">
                <a:solidFill>
                  <a:srgbClr val="191959"/>
                </a:solidFill>
              </a:rPr>
            </a:br>
            <a:r>
              <a:rPr lang="en-US" b="1" dirty="0">
                <a:solidFill>
                  <a:srgbClr val="191959"/>
                </a:solidFill>
              </a:rPr>
              <a:t>MP4 – Quad Tracking System</a:t>
            </a:r>
            <a:endParaRPr lang="en-US" sz="3200" b="1" dirty="0">
              <a:solidFill>
                <a:srgbClr val="19195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33800"/>
            <a:ext cx="9144000" cy="24384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Joseph Zambreno and Phillip Jones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Electrical and Computer Engineering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Iowa State University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linkClick r:id="rId2"/>
              </a:rPr>
              <a:t>www.ece.iastate.edu/~zambreno</a:t>
            </a: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sz="2000" dirty="0">
                <a:solidFill>
                  <a:srgbClr val="000000"/>
                </a:solidFill>
                <a:hlinkClick r:id="rId3"/>
              </a:rPr>
              <a:t>www.ece.iastate.edu/~phjones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100" dirty="0">
              <a:solidFill>
                <a:srgbClr val="000000"/>
              </a:solidFill>
              <a:hlinkClick r:id="rId4"/>
            </a:endParaRPr>
          </a:p>
          <a:p>
            <a:r>
              <a:rPr lang="en-US" sz="2000" dirty="0">
                <a:solidFill>
                  <a:srgbClr val="000000"/>
                </a:solidFill>
                <a:hlinkClick r:id="rId4"/>
              </a:rPr>
              <a:t>rcl.ece.iastate.edu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If everything seems under control, you’re just not going fast enough. – </a:t>
            </a:r>
            <a:r>
              <a:rPr lang="en-US" dirty="0">
                <a:solidFill>
                  <a:schemeClr val="bg1"/>
                </a:solidFill>
              </a:rPr>
              <a:t>Mario Andretti</a:t>
            </a:r>
          </a:p>
        </p:txBody>
      </p:sp>
    </p:spTree>
    <p:extLst>
      <p:ext uri="{BB962C8B-B14F-4D97-AF65-F5344CB8AC3E}">
        <p14:creationId xmlns:p14="http://schemas.microsoft.com/office/powerpoint/2010/main" val="971193957"/>
      </p:ext>
    </p:extLst>
  </p:cSld>
  <p:clrMapOvr>
    <a:masterClrMapping/>
  </p:clrMapOvr>
  <p:transition advTm="1625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72" y="762000"/>
            <a:ext cx="9067800" cy="6019800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Server should always be running, but if there is a problem you can kill it, and or restart it.</a:t>
            </a:r>
          </a:p>
          <a:p>
            <a:r>
              <a:rPr lang="en-US" altLang="en-US" sz="2200" dirty="0"/>
              <a:t>Resides on Linux machine in the back of </a:t>
            </a:r>
            <a:r>
              <a:rPr lang="en-US" altLang="en-US" sz="2200" dirty="0" err="1"/>
              <a:t>Coover</a:t>
            </a:r>
            <a:r>
              <a:rPr lang="en-US" altLang="en-US" sz="2200" dirty="0"/>
              <a:t> 2041 (</a:t>
            </a:r>
            <a:r>
              <a:rPr lang="en-US" altLang="en-US" sz="2200" dirty="0" smtClean="0"/>
              <a:t>co2041-linux.ece.iastate.edu</a:t>
            </a:r>
            <a:r>
              <a:rPr lang="en-US" altLang="en-US" sz="2200" dirty="0"/>
              <a:t>)</a:t>
            </a:r>
          </a:p>
          <a:p>
            <a:r>
              <a:rPr lang="en-US" altLang="en-US" sz="2200" dirty="0"/>
              <a:t>User name: cpre488_user  (See Blackboard post for password)</a:t>
            </a:r>
          </a:p>
          <a:p>
            <a:r>
              <a:rPr lang="en-US" altLang="en-US" sz="2200" dirty="0"/>
              <a:t>Application location: ~/Desktop/MP-4-utils/</a:t>
            </a:r>
            <a:r>
              <a:rPr lang="en-US" altLang="en-US" sz="2200" dirty="0" err="1"/>
              <a:t>getGPS</a:t>
            </a:r>
            <a:r>
              <a:rPr lang="en-US" altLang="en-US" sz="2200" dirty="0"/>
              <a:t>-server</a:t>
            </a:r>
          </a:p>
          <a:p>
            <a:r>
              <a:rPr lang="en-US" altLang="en-US" sz="2200" dirty="0"/>
              <a:t>Application command: </a:t>
            </a:r>
            <a:r>
              <a:rPr lang="en-US" altLang="en-US" sz="2200" dirty="0" err="1"/>
              <a:t>getGPS</a:t>
            </a:r>
            <a:r>
              <a:rPr lang="en-US" altLang="en-US" sz="2200" dirty="0"/>
              <a:t>-server 4560</a:t>
            </a:r>
          </a:p>
          <a:p>
            <a:r>
              <a:rPr lang="en-US" altLang="en-US" sz="2200" dirty="0"/>
              <a:t>Server will not start tracking the tracking marker (i.e. 3 red balls in a triangle) until:</a:t>
            </a:r>
          </a:p>
          <a:p>
            <a:pPr lvl="1"/>
            <a:r>
              <a:rPr lang="en-US" altLang="en-US" sz="1800" dirty="0"/>
              <a:t>Tracking marker is placed in the camera’s field of view</a:t>
            </a:r>
          </a:p>
          <a:p>
            <a:pPr lvl="1"/>
            <a:r>
              <a:rPr lang="en-US" altLang="en-US" sz="1800" dirty="0"/>
              <a:t>A client is requesting GPS information from the server</a:t>
            </a:r>
          </a:p>
          <a:p>
            <a:r>
              <a:rPr lang="en-US" altLang="en-US" sz="2200" dirty="0"/>
              <a:t>Running the client (see MP4 assignment write up)</a:t>
            </a:r>
            <a:r>
              <a:rPr lang="en-US" altLang="en-US" sz="1800" dirty="0"/>
              <a:t> </a:t>
            </a:r>
          </a:p>
          <a:p>
            <a:pPr lvl="1"/>
            <a:endParaRPr lang="en-US" alt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server: Quick guide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5334000"/>
            <a:ext cx="80486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2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72" y="762000"/>
            <a:ext cx="9067800" cy="6019800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The Server sends the client </a:t>
            </a:r>
            <a:r>
              <a:rPr lang="en-US" altLang="en-US" sz="2200" dirty="0" err="1"/>
              <a:t>X,Y,Z,Yaw</a:t>
            </a:r>
            <a:r>
              <a:rPr lang="en-US" altLang="en-US" sz="2200" dirty="0"/>
              <a:t> information as doubles (8-bytes per value)</a:t>
            </a:r>
          </a:p>
          <a:p>
            <a:r>
              <a:rPr lang="en-US" altLang="en-US" sz="2200" dirty="0"/>
              <a:t>When the Client receives an ‘S’ or ‘D’ command from the </a:t>
            </a:r>
            <a:r>
              <a:rPr lang="en-US" altLang="en-US" sz="2200" dirty="0" err="1"/>
              <a:t>Zedboard</a:t>
            </a:r>
            <a:r>
              <a:rPr lang="en-US" altLang="en-US" sz="2200" dirty="0"/>
              <a:t>, it forwards the </a:t>
            </a:r>
            <a:r>
              <a:rPr lang="en-US" altLang="en-US" sz="2200" dirty="0" err="1"/>
              <a:t>X,Y,Z,Yaw</a:t>
            </a:r>
            <a:r>
              <a:rPr lang="en-US" altLang="en-US" sz="2200" dirty="0"/>
              <a:t> information to the </a:t>
            </a:r>
            <a:r>
              <a:rPr lang="en-US" altLang="en-US" sz="2200" dirty="0" err="1"/>
              <a:t>Zedboard</a:t>
            </a:r>
            <a:r>
              <a:rPr lang="en-US" altLang="en-US" sz="2200" dirty="0"/>
              <a:t> as doubles over the UART.</a:t>
            </a:r>
          </a:p>
          <a:p>
            <a:pPr lvl="1"/>
            <a:r>
              <a:rPr lang="en-US" altLang="en-US" sz="1800" dirty="0"/>
              <a:t>After the </a:t>
            </a:r>
            <a:r>
              <a:rPr lang="en-US" altLang="en-US" sz="1800" dirty="0" err="1"/>
              <a:t>Zedboard</a:t>
            </a:r>
            <a:r>
              <a:rPr lang="en-US" altLang="en-US" sz="1800" dirty="0"/>
              <a:t> sends a ‘S’ or ‘D’ message to the GPS client, is should then wait for the client to respond with 16-bytes (4-bytes for each </a:t>
            </a:r>
            <a:r>
              <a:rPr lang="en-US" altLang="en-US" sz="1800" dirty="0" err="1"/>
              <a:t>X,Y,Z,Yaw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For testing, make sure to echo back to the Client in the form of a Debug message the received </a:t>
            </a:r>
            <a:r>
              <a:rPr lang="en-US" altLang="en-US" sz="1800" dirty="0" err="1"/>
              <a:t>X,Y,Z,Yaw</a:t>
            </a:r>
            <a:r>
              <a:rPr lang="en-US" altLang="en-US" sz="1800" dirty="0"/>
              <a:t> to verify you have your byte-order correct (as indicated in the MP4 assignment write up).</a:t>
            </a:r>
          </a:p>
          <a:p>
            <a:pPr lvl="1"/>
            <a:endParaRPr lang="en-US" alt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server -&gt; GPS client -&gt; </a:t>
            </a:r>
            <a:r>
              <a:rPr lang="en-US" dirty="0" err="1"/>
              <a:t>Zedboard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72" y="762000"/>
            <a:ext cx="9067800" cy="6019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When the only white blobs in the “Threshold Image” are caused by the red balls, then good calibration</a:t>
            </a:r>
          </a:p>
          <a:p>
            <a:r>
              <a:rPr lang="en-US" altLang="en-US" sz="2000" dirty="0"/>
              <a:t>A few other blobs can appears.  As long as they are smaller than the 3 red balls it should be good enough </a:t>
            </a:r>
          </a:p>
          <a:p>
            <a:pPr lvl="1"/>
            <a:endParaRPr lang="en-US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color calibration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71700"/>
            <a:ext cx="7010400" cy="4381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05200" y="2987040"/>
            <a:ext cx="772160" cy="114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2341880"/>
            <a:ext cx="221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bars to adjust </a:t>
            </a:r>
          </a:p>
          <a:p>
            <a:r>
              <a:rPr lang="en-US" dirty="0"/>
              <a:t>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192754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2177466"/>
            <a:ext cx="7020560" cy="438785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72" y="762000"/>
            <a:ext cx="9067800" cy="6019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“Threshold Image” contains too many white blobs. </a:t>
            </a:r>
          </a:p>
          <a:p>
            <a:pPr lvl="1"/>
            <a:endParaRPr lang="en-US" alt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color calibration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2987040"/>
            <a:ext cx="772160" cy="1143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9800" y="2341880"/>
            <a:ext cx="221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bars to adjust </a:t>
            </a:r>
          </a:p>
          <a:p>
            <a:r>
              <a:rPr lang="en-US" dirty="0"/>
              <a:t>Threshold Image</a:t>
            </a:r>
          </a:p>
        </p:txBody>
      </p:sp>
    </p:spTree>
    <p:extLst>
      <p:ext uri="{BB962C8B-B14F-4D97-AF65-F5344CB8AC3E}">
        <p14:creationId xmlns:p14="http://schemas.microsoft.com/office/powerpoint/2010/main" val="41257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system setup in </a:t>
            </a:r>
            <a:r>
              <a:rPr lang="en-US" dirty="0" err="1"/>
              <a:t>Coover</a:t>
            </a:r>
            <a:r>
              <a:rPr lang="en-US" dirty="0"/>
              <a:t> 2041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4848" y="1524000"/>
            <a:ext cx="6324600" cy="3886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72200" y="7620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I-Robot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915400" y="2743200"/>
            <a:ext cx="0" cy="1371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08813" y="2438400"/>
            <a:ext cx="4905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Door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52400" y="2743200"/>
            <a:ext cx="0" cy="1371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0016" y="374546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810000" y="6400800"/>
            <a:ext cx="3352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5816" y="6031468"/>
            <a:ext cx="182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Dry-erase board</a:t>
            </a:r>
          </a:p>
        </p:txBody>
      </p:sp>
      <p:sp>
        <p:nvSpPr>
          <p:cNvPr id="21" name="Oval 20"/>
          <p:cNvSpPr/>
          <p:nvPr/>
        </p:nvSpPr>
        <p:spPr>
          <a:xfrm>
            <a:off x="5181600" y="7620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I-Robot</a:t>
            </a:r>
          </a:p>
        </p:txBody>
      </p:sp>
      <p:sp>
        <p:nvSpPr>
          <p:cNvPr id="22" name="Oval 21"/>
          <p:cNvSpPr/>
          <p:nvPr/>
        </p:nvSpPr>
        <p:spPr>
          <a:xfrm>
            <a:off x="3962400" y="7620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I-Robot</a:t>
            </a:r>
          </a:p>
        </p:txBody>
      </p:sp>
      <p:sp>
        <p:nvSpPr>
          <p:cNvPr id="23" name="Oval 22"/>
          <p:cNvSpPr/>
          <p:nvPr/>
        </p:nvSpPr>
        <p:spPr>
          <a:xfrm>
            <a:off x="3048000" y="7620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I-Robot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52400" y="4419600"/>
            <a:ext cx="0" cy="1371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16237" y="3218180"/>
            <a:ext cx="0" cy="72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054172" y="3937000"/>
            <a:ext cx="519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174909" y="3042920"/>
            <a:ext cx="256084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11233" y="3810000"/>
            <a:ext cx="256084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5545749" y="3810000"/>
            <a:ext cx="256084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computr2"/>
          <p:cNvSpPr>
            <a:spLocks noEditPoints="1" noChangeArrowheads="1"/>
          </p:cNvSpPr>
          <p:nvPr/>
        </p:nvSpPr>
        <p:spPr bwMode="auto">
          <a:xfrm>
            <a:off x="214422" y="1100468"/>
            <a:ext cx="1288312" cy="990600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61" y="1197934"/>
            <a:ext cx="338818" cy="34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205754" y="2057400"/>
            <a:ext cx="13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GPS Server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277833" y="3042920"/>
            <a:ext cx="990600" cy="843280"/>
          </a:xfrm>
          <a:prstGeom prst="line">
            <a:avLst/>
          </a:prstGeom>
          <a:ln w="22225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344633" y="3042920"/>
            <a:ext cx="990600" cy="848360"/>
          </a:xfrm>
          <a:prstGeom prst="line">
            <a:avLst/>
          </a:prstGeom>
          <a:ln w="22225"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313584" y="2612066"/>
            <a:ext cx="0" cy="457200"/>
          </a:xfrm>
          <a:prstGeom prst="line">
            <a:avLst/>
          </a:prstGeom>
          <a:ln w="22225"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148117" y="22420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0º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30879" y="275486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50º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06633" y="27432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-50º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991833" y="4191000"/>
            <a:ext cx="0" cy="137160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981200" y="5562600"/>
            <a:ext cx="1143000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681324" y="4828401"/>
            <a:ext cx="1474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7124" y="5635823"/>
            <a:ext cx="1490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09800" y="5029200"/>
            <a:ext cx="551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(0,0)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2400" y="4114800"/>
            <a:ext cx="430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Important: Keep Quad between </a:t>
            </a:r>
          </a:p>
          <a:p>
            <a:r>
              <a:rPr lang="en-US" dirty="0"/>
              <a:t>50 and -50 degrees. Or tracking system </a:t>
            </a:r>
          </a:p>
          <a:p>
            <a:r>
              <a:rPr lang="en-US" dirty="0"/>
              <a:t>will have issues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09800" y="1676400"/>
            <a:ext cx="226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 field of view</a:t>
            </a:r>
          </a:p>
        </p:txBody>
      </p:sp>
    </p:spTree>
    <p:extLst>
      <p:ext uri="{BB962C8B-B14F-4D97-AF65-F5344CB8AC3E}">
        <p14:creationId xmlns:p14="http://schemas.microsoft.com/office/powerpoint/2010/main" val="199857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rE 480X">
      <a:dk1>
        <a:srgbClr val="000000"/>
      </a:dk1>
      <a:lt1>
        <a:srgbClr val="FFFFFF"/>
      </a:lt1>
      <a:dk2>
        <a:srgbClr val="999966"/>
      </a:dk2>
      <a:lt2>
        <a:srgbClr val="EEECE1"/>
      </a:lt2>
      <a:accent1>
        <a:srgbClr val="191959"/>
      </a:accent1>
      <a:accent2>
        <a:srgbClr val="262686"/>
      </a:accent2>
      <a:accent3>
        <a:srgbClr val="3333B3"/>
      </a:accent3>
      <a:accent4>
        <a:srgbClr val="8A8A8A"/>
      </a:accent4>
      <a:accent5>
        <a:srgbClr val="4BACC6"/>
      </a:accent5>
      <a:accent6>
        <a:srgbClr val="CCCC99"/>
      </a:accent6>
      <a:hlink>
        <a:srgbClr val="0000FF"/>
      </a:hlink>
      <a:folHlink>
        <a:srgbClr val="80008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11567</TotalTime>
  <Words>394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CprE 488 – Embedded Systems Design  MP4 – Quad Tracking System</vt:lpstr>
      <vt:lpstr>GPS server: Quick guide</vt:lpstr>
      <vt:lpstr>GPS server -&gt; GPS client -&gt; Zedboard</vt:lpstr>
      <vt:lpstr>Good color calibration</vt:lpstr>
      <vt:lpstr>Bad color calibration</vt:lpstr>
      <vt:lpstr>Tracking system setup in Coover 2041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Zambreno, Joseph [E CPE]</dc:creator>
  <cp:lastModifiedBy>McInerney, Ian S [E CPE]</cp:lastModifiedBy>
  <cp:revision>1084</cp:revision>
  <dcterms:created xsi:type="dcterms:W3CDTF">2006-08-16T00:00:00Z</dcterms:created>
  <dcterms:modified xsi:type="dcterms:W3CDTF">2017-03-22T17:28:20Z</dcterms:modified>
</cp:coreProperties>
</file>