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58" r:id="rId3"/>
    <p:sldId id="259" r:id="rId4"/>
    <p:sldId id="260" r:id="rId5"/>
    <p:sldId id="262" r:id="rId6"/>
    <p:sldId id="261" r:id="rId7"/>
    <p:sldId id="268" r:id="rId8"/>
    <p:sldId id="263" r:id="rId9"/>
    <p:sldId id="266" r:id="rId10"/>
    <p:sldId id="267" r:id="rId11"/>
    <p:sldId id="271" r:id="rId12"/>
    <p:sldId id="272" r:id="rId13"/>
    <p:sldId id="273" r:id="rId14"/>
    <p:sldId id="269" r:id="rId15"/>
    <p:sldId id="270" r:id="rId16"/>
    <p:sldId id="274" r:id="rId17"/>
    <p:sldId id="275" r:id="rId18"/>
    <p:sldId id="276" r:id="rId19"/>
    <p:sldId id="277" r:id="rId20"/>
    <p:sldId id="278" r:id="rId21"/>
    <p:sldId id="279" r:id="rId22"/>
    <p:sldId id="281" r:id="rId23"/>
    <p:sldId id="280" r:id="rId24"/>
    <p:sldId id="282" r:id="rId25"/>
    <p:sldId id="283" r:id="rId26"/>
    <p:sldId id="285" r:id="rId27"/>
    <p:sldId id="284" r:id="rId28"/>
    <p:sldId id="286" r:id="rId29"/>
    <p:sldId id="287" r:id="rId30"/>
    <p:sldId id="288" r:id="rId31"/>
    <p:sldId id="290" r:id="rId32"/>
    <p:sldId id="292" r:id="rId33"/>
    <p:sldId id="293" r:id="rId34"/>
    <p:sldId id="294" r:id="rId35"/>
    <p:sldId id="289"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2" r:id="rId6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BDB26F8C-5390-4618-A332-D1200776321B}">
          <p14:sldIdLst>
            <p14:sldId id="257"/>
          </p14:sldIdLst>
        </p14:section>
        <p14:section name="0: Introduction" id="{1CD5AE3A-B046-4767-ADE2-ABEA31543AF6}">
          <p14:sldIdLst>
            <p14:sldId id="258"/>
            <p14:sldId id="259"/>
            <p14:sldId id="260"/>
            <p14:sldId id="262"/>
          </p14:sldIdLst>
        </p14:section>
        <p14:section name="1: Lambda Calculus" id="{240DA42D-8B4D-4926-94F4-7853D3309504}">
          <p14:sldIdLst>
            <p14:sldId id="261"/>
            <p14:sldId id="268"/>
            <p14:sldId id="263"/>
            <p14:sldId id="266"/>
            <p14:sldId id="267"/>
            <p14:sldId id="271"/>
            <p14:sldId id="272"/>
            <p14:sldId id="273"/>
          </p14:sldIdLst>
        </p14:section>
        <p14:section name="2: Booleans" id="{977C5E86-9FB7-40BA-B6E8-FBAAA37051D3}">
          <p14:sldIdLst>
            <p14:sldId id="269"/>
            <p14:sldId id="270"/>
            <p14:sldId id="274"/>
            <p14:sldId id="275"/>
            <p14:sldId id="276"/>
            <p14:sldId id="277"/>
            <p14:sldId id="278"/>
            <p14:sldId id="279"/>
            <p14:sldId id="281"/>
          </p14:sldIdLst>
        </p14:section>
        <p14:section name="3: Numbers" id="{65262827-E763-4A67-BE40-FF92516E0FAD}">
          <p14:sldIdLst>
            <p14:sldId id="280"/>
            <p14:sldId id="282"/>
            <p14:sldId id="283"/>
            <p14:sldId id="285"/>
            <p14:sldId id="284"/>
            <p14:sldId id="286"/>
            <p14:sldId id="287"/>
            <p14:sldId id="288"/>
            <p14:sldId id="290"/>
            <p14:sldId id="292"/>
            <p14:sldId id="293"/>
            <p14:sldId id="294"/>
          </p14:sldIdLst>
        </p14:section>
        <p14:section name="4: Pairs" id="{78834D36-1593-4942-9704-F7F9E49CD057}">
          <p14:sldIdLst>
            <p14:sldId id="289"/>
            <p14:sldId id="295"/>
            <p14:sldId id="296"/>
            <p14:sldId id="297"/>
            <p14:sldId id="298"/>
            <p14:sldId id="299"/>
            <p14:sldId id="300"/>
            <p14:sldId id="301"/>
            <p14:sldId id="302"/>
          </p14:sldIdLst>
        </p14:section>
        <p14:section name="5: Predicates" id="{E635C614-9CA5-48A4-BC5C-C96969BB8A3F}">
          <p14:sldIdLst>
            <p14:sldId id="303"/>
            <p14:sldId id="304"/>
            <p14:sldId id="305"/>
            <p14:sldId id="306"/>
          </p14:sldIdLst>
        </p14:section>
        <p14:section name="6: Lists" id="{481AF00A-8A78-46EA-9EB1-611D5174A3E0}">
          <p14:sldIdLst>
            <p14:sldId id="307"/>
            <p14:sldId id="308"/>
            <p14:sldId id="309"/>
            <p14:sldId id="310"/>
            <p14:sldId id="311"/>
            <p14:sldId id="312"/>
          </p14:sldIdLst>
        </p14:section>
        <p14:section name="7: Recursion" id="{5330F150-4000-4892-B936-D2AEFB12A82B}">
          <p14:sldIdLst>
            <p14:sldId id="313"/>
            <p14:sldId id="314"/>
            <p14:sldId id="315"/>
            <p14:sldId id="316"/>
            <p14:sldId id="317"/>
            <p14:sldId id="318"/>
            <p14:sldId id="319"/>
            <p14:sldId id="320"/>
          </p14:sldIdLst>
        </p14:section>
        <p14:section name="End" id="{F40C5FC2-B00A-463B-85E6-5C47E8F3DDE1}">
          <p14:sldIdLst>
            <p14:sldId id="3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E7405-F665-4736-9105-B44C5020554E}"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84DBE-D965-4505-ACA8-98EBF0825C5F}" type="slidenum">
              <a:rPr lang="en-US" smtClean="0"/>
              <a:t>‹#›</a:t>
            </a:fld>
            <a:endParaRPr lang="en-US" dirty="0"/>
          </a:p>
        </p:txBody>
      </p:sp>
    </p:spTree>
    <p:extLst>
      <p:ext uri="{BB962C8B-B14F-4D97-AF65-F5344CB8AC3E}">
        <p14:creationId xmlns:p14="http://schemas.microsoft.com/office/powerpoint/2010/main" val="136484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programming is great. It has no side effects, first-class functions, higher-order functions, currying, and as everyone knows, extremely readable code. I mean, if that isn’t obvious, I don’t know what is.</a:t>
            </a:r>
          </a:p>
          <a:p>
            <a:r>
              <a:rPr lang="en-US" dirty="0"/>
              <a:t>But anyone who’s done a little functional programming will know that despite all its benefits, there’s a pretty common complaint with functional programming.</a:t>
            </a:r>
          </a:p>
        </p:txBody>
      </p:sp>
      <p:sp>
        <p:nvSpPr>
          <p:cNvPr id="4" name="Slide Number Placeholder 3"/>
          <p:cNvSpPr>
            <a:spLocks noGrp="1"/>
          </p:cNvSpPr>
          <p:nvPr>
            <p:ph type="sldNum" sz="quarter" idx="5"/>
          </p:nvPr>
        </p:nvSpPr>
        <p:spPr/>
        <p:txBody>
          <a:bodyPr/>
          <a:lstStyle/>
          <a:p>
            <a:fld id="{DE684DBE-D965-4505-ACA8-98EBF0825C5F}" type="slidenum">
              <a:rPr lang="en-US" smtClean="0"/>
              <a:t>3</a:t>
            </a:fld>
            <a:endParaRPr lang="en-US" dirty="0"/>
          </a:p>
        </p:txBody>
      </p:sp>
    </p:spTree>
    <p:extLst>
      <p:ext uri="{BB962C8B-B14F-4D97-AF65-F5344CB8AC3E}">
        <p14:creationId xmlns:p14="http://schemas.microsoft.com/office/powerpoint/2010/main" val="3005143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order to help with that, we’re just going to assume abstractions go as far right as possible. That means you only really need parentheses if there’s something to the right that you don’t want to include.</a:t>
            </a:r>
          </a:p>
        </p:txBody>
      </p:sp>
      <p:sp>
        <p:nvSpPr>
          <p:cNvPr id="4" name="Slide Number Placeholder 3"/>
          <p:cNvSpPr>
            <a:spLocks noGrp="1"/>
          </p:cNvSpPr>
          <p:nvPr>
            <p:ph type="sldNum" sz="quarter" idx="5"/>
          </p:nvPr>
        </p:nvSpPr>
        <p:spPr/>
        <p:txBody>
          <a:bodyPr/>
          <a:lstStyle/>
          <a:p>
            <a:fld id="{DE684DBE-D965-4505-ACA8-98EBF0825C5F}" type="slidenum">
              <a:rPr lang="en-US" smtClean="0"/>
              <a:t>12</a:t>
            </a:fld>
            <a:endParaRPr lang="en-US" dirty="0"/>
          </a:p>
        </p:txBody>
      </p:sp>
    </p:spTree>
    <p:extLst>
      <p:ext uri="{BB962C8B-B14F-4D97-AF65-F5344CB8AC3E}">
        <p14:creationId xmlns:p14="http://schemas.microsoft.com/office/powerpoint/2010/main" val="249770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I’m going to assume most of you don’t have a lambda key on your keyboard, so instead we’ll take a page out of Haskell’s book and use backslash, since it looks </a:t>
            </a:r>
            <a:r>
              <a:rPr lang="en-US" dirty="0" err="1"/>
              <a:t>kinda</a:t>
            </a:r>
            <a:r>
              <a:rPr lang="en-US" dirty="0"/>
              <a:t> similar</a:t>
            </a:r>
          </a:p>
          <a:p>
            <a:r>
              <a:rPr lang="en-US" dirty="0"/>
              <a:t>Anyway, now that we have some functions, we’re going to want some values to evaluate them on. It might seem like there’s no way we can get any data, but you’ll see we can actually represent data as functions.</a:t>
            </a:r>
          </a:p>
        </p:txBody>
      </p:sp>
      <p:sp>
        <p:nvSpPr>
          <p:cNvPr id="4" name="Slide Number Placeholder 3"/>
          <p:cNvSpPr>
            <a:spLocks noGrp="1"/>
          </p:cNvSpPr>
          <p:nvPr>
            <p:ph type="sldNum" sz="quarter" idx="5"/>
          </p:nvPr>
        </p:nvSpPr>
        <p:spPr/>
        <p:txBody>
          <a:bodyPr/>
          <a:lstStyle/>
          <a:p>
            <a:fld id="{DE684DBE-D965-4505-ACA8-98EBF0825C5F}" type="slidenum">
              <a:rPr lang="en-US" smtClean="0"/>
              <a:t>13</a:t>
            </a:fld>
            <a:endParaRPr lang="en-US" dirty="0"/>
          </a:p>
        </p:txBody>
      </p:sp>
    </p:spTree>
    <p:extLst>
      <p:ext uri="{BB962C8B-B14F-4D97-AF65-F5344CB8AC3E}">
        <p14:creationId xmlns:p14="http://schemas.microsoft.com/office/powerpoint/2010/main" val="187280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Booleans, since they’re really the simplest type of data.</a:t>
            </a:r>
          </a:p>
        </p:txBody>
      </p:sp>
      <p:sp>
        <p:nvSpPr>
          <p:cNvPr id="4" name="Slide Number Placeholder 3"/>
          <p:cNvSpPr>
            <a:spLocks noGrp="1"/>
          </p:cNvSpPr>
          <p:nvPr>
            <p:ph type="sldNum" sz="quarter" idx="5"/>
          </p:nvPr>
        </p:nvSpPr>
        <p:spPr/>
        <p:txBody>
          <a:bodyPr/>
          <a:lstStyle/>
          <a:p>
            <a:fld id="{DE684DBE-D965-4505-ACA8-98EBF0825C5F}" type="slidenum">
              <a:rPr lang="en-US" smtClean="0"/>
              <a:t>14</a:t>
            </a:fld>
            <a:endParaRPr lang="en-US" dirty="0"/>
          </a:p>
        </p:txBody>
      </p:sp>
    </p:spTree>
    <p:extLst>
      <p:ext uri="{BB962C8B-B14F-4D97-AF65-F5344CB8AC3E}">
        <p14:creationId xmlns:p14="http://schemas.microsoft.com/office/powerpoint/2010/main" val="397063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I’d like to ask the question, what is a Boolean.</a:t>
            </a:r>
          </a:p>
          <a:p>
            <a:r>
              <a:rPr lang="en-US" dirty="0"/>
              <a:t>In fact, would anyone like to offer a description of what a Boolean is?</a:t>
            </a:r>
          </a:p>
          <a:p>
            <a:r>
              <a:rPr lang="en-US" dirty="0"/>
              <a:t>&lt;accept answers&gt;</a:t>
            </a:r>
          </a:p>
          <a:p>
            <a:r>
              <a:rPr lang="en-US" dirty="0"/>
              <a:t>Those are all definitely possibilities, and probably the most normal ones. But we’re actually going to describe it slightly differently here.</a:t>
            </a:r>
          </a:p>
          <a:p>
            <a:r>
              <a:rPr lang="en-US" dirty="0"/>
              <a:t>We’re going to describe Booleans as a binary choice.</a:t>
            </a:r>
          </a:p>
          <a:p>
            <a:r>
              <a:rPr lang="en-US" dirty="0"/>
              <a:t>When you think about it, that’s all Booleans are. Either TRUE, or FALSE.</a:t>
            </a:r>
          </a:p>
          <a:p>
            <a:r>
              <a:rPr lang="en-US" dirty="0"/>
              <a:t>So, how can we make this a function</a:t>
            </a:r>
          </a:p>
        </p:txBody>
      </p:sp>
      <p:sp>
        <p:nvSpPr>
          <p:cNvPr id="4" name="Slide Number Placeholder 3"/>
          <p:cNvSpPr>
            <a:spLocks noGrp="1"/>
          </p:cNvSpPr>
          <p:nvPr>
            <p:ph type="sldNum" sz="quarter" idx="5"/>
          </p:nvPr>
        </p:nvSpPr>
        <p:spPr/>
        <p:txBody>
          <a:bodyPr/>
          <a:lstStyle/>
          <a:p>
            <a:fld id="{DE684DBE-D965-4505-ACA8-98EBF0825C5F}" type="slidenum">
              <a:rPr lang="en-US" smtClean="0"/>
              <a:t>15</a:t>
            </a:fld>
            <a:endParaRPr lang="en-US" dirty="0"/>
          </a:p>
        </p:txBody>
      </p:sp>
    </p:spTree>
    <p:extLst>
      <p:ext uri="{BB962C8B-B14F-4D97-AF65-F5344CB8AC3E}">
        <p14:creationId xmlns:p14="http://schemas.microsoft.com/office/powerpoint/2010/main" val="324566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we’re going to take in some x, and take in some y (and we can do that by returning a function of y from the first function, currying if anyone remembers that)</a:t>
            </a:r>
          </a:p>
          <a:p>
            <a:r>
              <a:rPr lang="en-US" dirty="0"/>
              <a:t>The only difference is that TRUE is going to return x, the first option,</a:t>
            </a:r>
          </a:p>
          <a:p>
            <a:r>
              <a:rPr lang="en-US" dirty="0"/>
              <a:t>And FALSE is going to return y, the second option</a:t>
            </a:r>
          </a:p>
          <a:p>
            <a:r>
              <a:rPr lang="en-US" dirty="0"/>
              <a:t>It’s actually completely arbitrary which one chooses which, so long as they choose different ones, but these are the standard definitions.</a:t>
            </a:r>
          </a:p>
          <a:p>
            <a:r>
              <a:rPr lang="en-US" dirty="0"/>
              <a:t>And one more syntax fix, we’re going to have a lot of functions of two or more variables, and it gets annoying having to write that out as separate functions.</a:t>
            </a:r>
          </a:p>
        </p:txBody>
      </p:sp>
      <p:sp>
        <p:nvSpPr>
          <p:cNvPr id="4" name="Slide Number Placeholder 3"/>
          <p:cNvSpPr>
            <a:spLocks noGrp="1"/>
          </p:cNvSpPr>
          <p:nvPr>
            <p:ph type="sldNum" sz="quarter" idx="5"/>
          </p:nvPr>
        </p:nvSpPr>
        <p:spPr/>
        <p:txBody>
          <a:bodyPr/>
          <a:lstStyle/>
          <a:p>
            <a:fld id="{DE684DBE-D965-4505-ACA8-98EBF0825C5F}" type="slidenum">
              <a:rPr lang="en-US" smtClean="0"/>
              <a:t>16</a:t>
            </a:fld>
            <a:endParaRPr lang="en-US" dirty="0"/>
          </a:p>
        </p:txBody>
      </p:sp>
    </p:spTree>
    <p:extLst>
      <p:ext uri="{BB962C8B-B14F-4D97-AF65-F5344CB8AC3E}">
        <p14:creationId xmlns:p14="http://schemas.microsoft.com/office/powerpoint/2010/main" val="2779157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fix that, let’s just collapse these curried parameters into one abstraction, and we’ll just remember that under the hood this is really a function returning a function.</a:t>
            </a:r>
          </a:p>
          <a:p>
            <a:r>
              <a:rPr lang="en-US" dirty="0"/>
              <a:t>Anyway, now that we have some values, lets see how we might write logic functions with this, because it might not be immediately obvious.</a:t>
            </a:r>
          </a:p>
        </p:txBody>
      </p:sp>
      <p:sp>
        <p:nvSpPr>
          <p:cNvPr id="4" name="Slide Number Placeholder 3"/>
          <p:cNvSpPr>
            <a:spLocks noGrp="1"/>
          </p:cNvSpPr>
          <p:nvPr>
            <p:ph type="sldNum" sz="quarter" idx="5"/>
          </p:nvPr>
        </p:nvSpPr>
        <p:spPr/>
        <p:txBody>
          <a:bodyPr/>
          <a:lstStyle/>
          <a:p>
            <a:fld id="{DE684DBE-D965-4505-ACA8-98EBF0825C5F}" type="slidenum">
              <a:rPr lang="en-US" smtClean="0"/>
              <a:t>17</a:t>
            </a:fld>
            <a:endParaRPr lang="en-US" dirty="0"/>
          </a:p>
        </p:txBody>
      </p:sp>
    </p:spTree>
    <p:extLst>
      <p:ext uri="{BB962C8B-B14F-4D97-AF65-F5344CB8AC3E}">
        <p14:creationId xmlns:p14="http://schemas.microsoft.com/office/powerpoint/2010/main" val="2078903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the simplest function, NOT.</a:t>
            </a:r>
          </a:p>
          <a:p>
            <a:r>
              <a:rPr lang="en-US" dirty="0"/>
              <a:t>We can look at the truth table, and we see that for any p we take in, we return the opposite one.</a:t>
            </a:r>
          </a:p>
        </p:txBody>
      </p:sp>
      <p:sp>
        <p:nvSpPr>
          <p:cNvPr id="4" name="Slide Number Placeholder 3"/>
          <p:cNvSpPr>
            <a:spLocks noGrp="1"/>
          </p:cNvSpPr>
          <p:nvPr>
            <p:ph type="sldNum" sz="quarter" idx="5"/>
          </p:nvPr>
        </p:nvSpPr>
        <p:spPr/>
        <p:txBody>
          <a:bodyPr/>
          <a:lstStyle/>
          <a:p>
            <a:fld id="{DE684DBE-D965-4505-ACA8-98EBF0825C5F}" type="slidenum">
              <a:rPr lang="en-US" smtClean="0"/>
              <a:t>18</a:t>
            </a:fld>
            <a:endParaRPr lang="en-US" dirty="0"/>
          </a:p>
        </p:txBody>
      </p:sp>
    </p:spTree>
    <p:extLst>
      <p:ext uri="{BB962C8B-B14F-4D97-AF65-F5344CB8AC3E}">
        <p14:creationId xmlns:p14="http://schemas.microsoft.com/office/powerpoint/2010/main" val="2547392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might we write this as a function?</a:t>
            </a:r>
          </a:p>
          <a:p>
            <a:r>
              <a:rPr lang="en-US" dirty="0"/>
              <a:t>Well, first we have to take in p</a:t>
            </a:r>
          </a:p>
          <a:p>
            <a:r>
              <a:rPr lang="en-US" dirty="0"/>
              <a:t>Then, let’s put down p, since it is a function.</a:t>
            </a:r>
          </a:p>
          <a:p>
            <a:r>
              <a:rPr lang="en-US" dirty="0"/>
              <a:t>And since it’s a function, we can just make sure the right thing is going to be chosen for each option.</a:t>
            </a:r>
          </a:p>
          <a:p>
            <a:r>
              <a:rPr lang="en-US" dirty="0"/>
              <a:t>So for true, we want FALSE, and we know TRUE chooses the first option, so lets put FALSE there</a:t>
            </a:r>
          </a:p>
          <a:p>
            <a:r>
              <a:rPr lang="en-US" dirty="0"/>
              <a:t>And for FALSE, we want TRUE, and since FALSE chooses the second option, lets put TRUE there.</a:t>
            </a:r>
          </a:p>
          <a:p>
            <a:r>
              <a:rPr lang="en-US" dirty="0"/>
              <a:t>And that’s our function.</a:t>
            </a:r>
          </a:p>
        </p:txBody>
      </p:sp>
      <p:sp>
        <p:nvSpPr>
          <p:cNvPr id="4" name="Slide Number Placeholder 3"/>
          <p:cNvSpPr>
            <a:spLocks noGrp="1"/>
          </p:cNvSpPr>
          <p:nvPr>
            <p:ph type="sldNum" sz="quarter" idx="5"/>
          </p:nvPr>
        </p:nvSpPr>
        <p:spPr/>
        <p:txBody>
          <a:bodyPr/>
          <a:lstStyle/>
          <a:p>
            <a:fld id="{DE684DBE-D965-4505-ACA8-98EBF0825C5F}" type="slidenum">
              <a:rPr lang="en-US" smtClean="0"/>
              <a:t>19</a:t>
            </a:fld>
            <a:endParaRPr lang="en-US" dirty="0"/>
          </a:p>
        </p:txBody>
      </p:sp>
    </p:spTree>
    <p:extLst>
      <p:ext uri="{BB962C8B-B14F-4D97-AF65-F5344CB8AC3E}">
        <p14:creationId xmlns:p14="http://schemas.microsoft.com/office/powerpoint/2010/main" val="3240552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might be a little hard to take on faith, so let’s actually try it.</a:t>
            </a:r>
          </a:p>
          <a:p>
            <a:r>
              <a:rPr lang="en-US" dirty="0"/>
              <a:t>Do all the stuff</a:t>
            </a:r>
          </a:p>
          <a:p>
            <a:r>
              <a:rPr lang="en-US" dirty="0"/>
              <a:t>Explain what the reduction viewer means</a:t>
            </a:r>
          </a:p>
          <a:p>
            <a:r>
              <a:rPr lang="en-US" dirty="0"/>
              <a:t>Run NOT TRUE and NOT FALSE</a:t>
            </a:r>
          </a:p>
        </p:txBody>
      </p:sp>
      <p:sp>
        <p:nvSpPr>
          <p:cNvPr id="4" name="Slide Number Placeholder 3"/>
          <p:cNvSpPr>
            <a:spLocks noGrp="1"/>
          </p:cNvSpPr>
          <p:nvPr>
            <p:ph type="sldNum" sz="quarter" idx="5"/>
          </p:nvPr>
        </p:nvSpPr>
        <p:spPr/>
        <p:txBody>
          <a:bodyPr/>
          <a:lstStyle/>
          <a:p>
            <a:fld id="{DE684DBE-D965-4505-ACA8-98EBF0825C5F}" type="slidenum">
              <a:rPr lang="en-US" smtClean="0"/>
              <a:t>20</a:t>
            </a:fld>
            <a:endParaRPr lang="en-US"/>
          </a:p>
        </p:txBody>
      </p:sp>
    </p:spTree>
    <p:extLst>
      <p:ext uri="{BB962C8B-B14F-4D97-AF65-F5344CB8AC3E}">
        <p14:creationId xmlns:p14="http://schemas.microsoft.com/office/powerpoint/2010/main" val="289203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its your turn. So in the same file, try to write out these functions, and you can use a very similar thinking process to NOT, just with two variables now so you might need to be a bit more creative. Looking at the truth tables should definitely help</a:t>
            </a:r>
          </a:p>
        </p:txBody>
      </p:sp>
      <p:sp>
        <p:nvSpPr>
          <p:cNvPr id="4" name="Slide Number Placeholder 3"/>
          <p:cNvSpPr>
            <a:spLocks noGrp="1"/>
          </p:cNvSpPr>
          <p:nvPr>
            <p:ph type="sldNum" sz="quarter" idx="5"/>
          </p:nvPr>
        </p:nvSpPr>
        <p:spPr/>
        <p:txBody>
          <a:bodyPr/>
          <a:lstStyle/>
          <a:p>
            <a:fld id="{DE684DBE-D965-4505-ACA8-98EBF0825C5F}" type="slidenum">
              <a:rPr lang="en-US" smtClean="0"/>
              <a:t>21</a:t>
            </a:fld>
            <a:endParaRPr lang="en-US" dirty="0"/>
          </a:p>
        </p:txBody>
      </p:sp>
    </p:spTree>
    <p:extLst>
      <p:ext uri="{BB962C8B-B14F-4D97-AF65-F5344CB8AC3E}">
        <p14:creationId xmlns:p14="http://schemas.microsoft.com/office/powerpoint/2010/main" val="118616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that it’s too easy!</a:t>
            </a:r>
          </a:p>
          <a:p>
            <a:r>
              <a:rPr lang="en-US" dirty="0"/>
              <a:t>I mean look at this. A name? Distracting</a:t>
            </a:r>
          </a:p>
          <a:p>
            <a:r>
              <a:rPr lang="en-US" dirty="0"/>
              <a:t>Pattern matching? That’s definitely cheating</a:t>
            </a:r>
          </a:p>
          <a:p>
            <a:r>
              <a:rPr lang="en-US" dirty="0"/>
              <a:t>Numbers?? This is a</a:t>
            </a:r>
            <a:r>
              <a:rPr lang="en-US" i="0" dirty="0"/>
              <a:t> </a:t>
            </a:r>
            <a:r>
              <a:rPr lang="en-US" i="1" dirty="0"/>
              <a:t>functional</a:t>
            </a:r>
            <a:r>
              <a:rPr lang="en-US" i="0" dirty="0"/>
              <a:t> language, we don’t need any numbers.</a:t>
            </a:r>
            <a:endParaRPr lang="en-US" dirty="0"/>
          </a:p>
        </p:txBody>
      </p:sp>
      <p:sp>
        <p:nvSpPr>
          <p:cNvPr id="4" name="Slide Number Placeholder 3"/>
          <p:cNvSpPr>
            <a:spLocks noGrp="1"/>
          </p:cNvSpPr>
          <p:nvPr>
            <p:ph type="sldNum" sz="quarter" idx="5"/>
          </p:nvPr>
        </p:nvSpPr>
        <p:spPr/>
        <p:txBody>
          <a:bodyPr/>
          <a:lstStyle/>
          <a:p>
            <a:fld id="{DE684DBE-D965-4505-ACA8-98EBF0825C5F}" type="slidenum">
              <a:rPr lang="en-US" smtClean="0"/>
              <a:t>4</a:t>
            </a:fld>
            <a:endParaRPr lang="en-US" dirty="0"/>
          </a:p>
        </p:txBody>
      </p:sp>
    </p:spTree>
    <p:extLst>
      <p:ext uri="{BB962C8B-B14F-4D97-AF65-F5344CB8AC3E}">
        <p14:creationId xmlns:p14="http://schemas.microsoft.com/office/powerpoint/2010/main" val="276030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we’ve got the simplest data, now lets move on to numbers. And, I’m not going to ask you what a number is, I think that’s a little to philosophical for this talk.</a:t>
            </a:r>
          </a:p>
          <a:p>
            <a:r>
              <a:rPr lang="en-US" dirty="0"/>
              <a:t>But I do want to take a quick look at the idea of applying functions.</a:t>
            </a:r>
          </a:p>
        </p:txBody>
      </p:sp>
      <p:sp>
        <p:nvSpPr>
          <p:cNvPr id="4" name="Slide Number Placeholder 3"/>
          <p:cNvSpPr>
            <a:spLocks noGrp="1"/>
          </p:cNvSpPr>
          <p:nvPr>
            <p:ph type="sldNum" sz="quarter" idx="5"/>
          </p:nvPr>
        </p:nvSpPr>
        <p:spPr/>
        <p:txBody>
          <a:bodyPr/>
          <a:lstStyle/>
          <a:p>
            <a:fld id="{DE684DBE-D965-4505-ACA8-98EBF0825C5F}" type="slidenum">
              <a:rPr lang="en-US" smtClean="0"/>
              <a:t>23</a:t>
            </a:fld>
            <a:endParaRPr lang="en-US" dirty="0"/>
          </a:p>
        </p:txBody>
      </p:sp>
    </p:spTree>
    <p:extLst>
      <p:ext uri="{BB962C8B-B14F-4D97-AF65-F5344CB8AC3E}">
        <p14:creationId xmlns:p14="http://schemas.microsoft.com/office/powerpoint/2010/main" val="509252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have some function f, we can</a:t>
            </a:r>
          </a:p>
          <a:p>
            <a:r>
              <a:rPr lang="en-US" dirty="0"/>
              <a:t>Apply it, so just f of x</a:t>
            </a:r>
          </a:p>
          <a:p>
            <a:r>
              <a:rPr lang="en-US" dirty="0"/>
              <a:t>Apply it twice, f of f of x, which we can also write f composed with f of x</a:t>
            </a:r>
          </a:p>
          <a:p>
            <a:r>
              <a:rPr lang="en-US" dirty="0"/>
              <a:t>We can apply it n times, so f composed with itself n times of x</a:t>
            </a:r>
          </a:p>
          <a:p>
            <a:r>
              <a:rPr lang="en-US" dirty="0"/>
              <a:t>And we can also apply it 0 times, or just don’t apply it at all, so just x</a:t>
            </a:r>
          </a:p>
        </p:txBody>
      </p:sp>
      <p:sp>
        <p:nvSpPr>
          <p:cNvPr id="4" name="Slide Number Placeholder 3"/>
          <p:cNvSpPr>
            <a:spLocks noGrp="1"/>
          </p:cNvSpPr>
          <p:nvPr>
            <p:ph type="sldNum" sz="quarter" idx="5"/>
          </p:nvPr>
        </p:nvSpPr>
        <p:spPr/>
        <p:txBody>
          <a:bodyPr/>
          <a:lstStyle/>
          <a:p>
            <a:fld id="{DE684DBE-D965-4505-ACA8-98EBF0825C5F}" type="slidenum">
              <a:rPr lang="en-US" smtClean="0"/>
              <a:t>24</a:t>
            </a:fld>
            <a:endParaRPr lang="en-US" dirty="0"/>
          </a:p>
        </p:txBody>
      </p:sp>
    </p:spTree>
    <p:extLst>
      <p:ext uri="{BB962C8B-B14F-4D97-AF65-F5344CB8AC3E}">
        <p14:creationId xmlns:p14="http://schemas.microsoft.com/office/powerpoint/2010/main" val="735881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another notation for this, called function exponentiation. So we can write f to the n of x, and that just means apply f, n times</a:t>
            </a:r>
          </a:p>
          <a:p>
            <a:r>
              <a:rPr lang="en-US" dirty="0"/>
              <a:t>So again, f to the 0 is just x</a:t>
            </a:r>
          </a:p>
          <a:p>
            <a:r>
              <a:rPr lang="en-US" dirty="0"/>
              <a:t>F to the 1 is f of x</a:t>
            </a:r>
          </a:p>
          <a:p>
            <a:r>
              <a:rPr lang="en-US" dirty="0"/>
              <a:t>F to the 2 is f of f of x</a:t>
            </a:r>
          </a:p>
          <a:p>
            <a:r>
              <a:rPr lang="en-US" dirty="0"/>
              <a:t>You get the idea</a:t>
            </a:r>
          </a:p>
        </p:txBody>
      </p:sp>
      <p:sp>
        <p:nvSpPr>
          <p:cNvPr id="4" name="Slide Number Placeholder 3"/>
          <p:cNvSpPr>
            <a:spLocks noGrp="1"/>
          </p:cNvSpPr>
          <p:nvPr>
            <p:ph type="sldNum" sz="quarter" idx="5"/>
          </p:nvPr>
        </p:nvSpPr>
        <p:spPr/>
        <p:txBody>
          <a:bodyPr/>
          <a:lstStyle/>
          <a:p>
            <a:fld id="{DE684DBE-D965-4505-ACA8-98EBF0825C5F}" type="slidenum">
              <a:rPr lang="en-US" smtClean="0"/>
              <a:t>25</a:t>
            </a:fld>
            <a:endParaRPr lang="en-US" dirty="0"/>
          </a:p>
        </p:txBody>
      </p:sp>
    </p:spTree>
    <p:extLst>
      <p:ext uri="{BB962C8B-B14F-4D97-AF65-F5344CB8AC3E}">
        <p14:creationId xmlns:p14="http://schemas.microsoft.com/office/powerpoint/2010/main" val="3409666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I bring this up is there’s some pretty useful features of function exponentiation</a:t>
            </a:r>
          </a:p>
          <a:p>
            <a:r>
              <a:rPr lang="en-US" dirty="0"/>
              <a:t>For example, when we apply f to f to the n, we’re really just adding one application, so that’s the same as f to the n + 1</a:t>
            </a:r>
          </a:p>
          <a:p>
            <a:r>
              <a:rPr lang="en-US" dirty="0"/>
              <a:t>Another property, if we apply f n times, then apply f m times, that’s the same as applying it n + m times</a:t>
            </a:r>
          </a:p>
          <a:p>
            <a:r>
              <a:rPr lang="en-US" dirty="0"/>
              <a:t>And finally, if we apply (f n times) m times, you end up doing m groups of n applications, which is just f to the n times m</a:t>
            </a:r>
          </a:p>
          <a:p>
            <a:r>
              <a:rPr lang="en-US" dirty="0"/>
              <a:t>None of these are particularly profound concepts, but they are very nice properties in something where function applications are the fundamental operation, which leads to the following representation</a:t>
            </a:r>
          </a:p>
        </p:txBody>
      </p:sp>
      <p:sp>
        <p:nvSpPr>
          <p:cNvPr id="4" name="Slide Number Placeholder 3"/>
          <p:cNvSpPr>
            <a:spLocks noGrp="1"/>
          </p:cNvSpPr>
          <p:nvPr>
            <p:ph type="sldNum" sz="quarter" idx="5"/>
          </p:nvPr>
        </p:nvSpPr>
        <p:spPr/>
        <p:txBody>
          <a:bodyPr/>
          <a:lstStyle/>
          <a:p>
            <a:fld id="{DE684DBE-D965-4505-ACA8-98EBF0825C5F}" type="slidenum">
              <a:rPr lang="en-US" smtClean="0"/>
              <a:t>26</a:t>
            </a:fld>
            <a:endParaRPr lang="en-US" dirty="0"/>
          </a:p>
        </p:txBody>
      </p:sp>
    </p:spTree>
    <p:extLst>
      <p:ext uri="{BB962C8B-B14F-4D97-AF65-F5344CB8AC3E}">
        <p14:creationId xmlns:p14="http://schemas.microsoft.com/office/powerpoint/2010/main" val="1567576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representation of numbers in lambda calculus is church numerals. These are basically exactly like function application.</a:t>
            </a:r>
          </a:p>
          <a:p>
            <a:r>
              <a:rPr lang="en-US" dirty="0"/>
              <a:t>So we start with a function that takes in a function and some value x</a:t>
            </a:r>
          </a:p>
          <a:p>
            <a:r>
              <a:rPr lang="en-US" dirty="0"/>
              <a:t>And then, for 0 we just return x</a:t>
            </a:r>
          </a:p>
          <a:p>
            <a:r>
              <a:rPr lang="en-US" dirty="0"/>
              <a:t>For 1 we return f of x</a:t>
            </a:r>
          </a:p>
          <a:p>
            <a:r>
              <a:rPr lang="en-US" dirty="0"/>
              <a:t>For 2 we return f of f of x</a:t>
            </a:r>
          </a:p>
          <a:p>
            <a:r>
              <a:rPr lang="en-US" dirty="0"/>
              <a:t>For 3 we return f of f of f of x</a:t>
            </a:r>
          </a:p>
          <a:p>
            <a:r>
              <a:rPr lang="en-US" dirty="0"/>
              <a:t>You get the point</a:t>
            </a:r>
          </a:p>
          <a:p>
            <a:r>
              <a:rPr lang="en-US" dirty="0"/>
              <a:t>You can theoretically do these forever, but I personally have finite time so I’ve just included up to 10 for you.</a:t>
            </a:r>
          </a:p>
        </p:txBody>
      </p:sp>
      <p:sp>
        <p:nvSpPr>
          <p:cNvPr id="4" name="Slide Number Placeholder 3"/>
          <p:cNvSpPr>
            <a:spLocks noGrp="1"/>
          </p:cNvSpPr>
          <p:nvPr>
            <p:ph type="sldNum" sz="quarter" idx="5"/>
          </p:nvPr>
        </p:nvSpPr>
        <p:spPr/>
        <p:txBody>
          <a:bodyPr/>
          <a:lstStyle/>
          <a:p>
            <a:fld id="{DE684DBE-D965-4505-ACA8-98EBF0825C5F}" type="slidenum">
              <a:rPr lang="en-US" smtClean="0"/>
              <a:t>27</a:t>
            </a:fld>
            <a:endParaRPr lang="en-US" dirty="0"/>
          </a:p>
        </p:txBody>
      </p:sp>
    </p:spTree>
    <p:extLst>
      <p:ext uri="{BB962C8B-B14F-4D97-AF65-F5344CB8AC3E}">
        <p14:creationId xmlns:p14="http://schemas.microsoft.com/office/powerpoint/2010/main" val="1475901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now that we have some numbers, lets write functions on them. Probably the easiest is the successor function. We’ve basically already seen it, it just adds one to the number, just like this.</a:t>
            </a:r>
          </a:p>
        </p:txBody>
      </p:sp>
      <p:sp>
        <p:nvSpPr>
          <p:cNvPr id="4" name="Slide Number Placeholder 3"/>
          <p:cNvSpPr>
            <a:spLocks noGrp="1"/>
          </p:cNvSpPr>
          <p:nvPr>
            <p:ph type="sldNum" sz="quarter" idx="5"/>
          </p:nvPr>
        </p:nvSpPr>
        <p:spPr/>
        <p:txBody>
          <a:bodyPr/>
          <a:lstStyle/>
          <a:p>
            <a:fld id="{DE684DBE-D965-4505-ACA8-98EBF0825C5F}" type="slidenum">
              <a:rPr lang="en-US" smtClean="0"/>
              <a:t>28</a:t>
            </a:fld>
            <a:endParaRPr lang="en-US" dirty="0"/>
          </a:p>
        </p:txBody>
      </p:sp>
    </p:spTree>
    <p:extLst>
      <p:ext uri="{BB962C8B-B14F-4D97-AF65-F5344CB8AC3E}">
        <p14:creationId xmlns:p14="http://schemas.microsoft.com/office/powerpoint/2010/main" val="2585263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this out in lambda calculus,</a:t>
            </a:r>
          </a:p>
          <a:p>
            <a:r>
              <a:rPr lang="en-US" dirty="0"/>
              <a:t>First, we take in some number n</a:t>
            </a:r>
          </a:p>
          <a:p>
            <a:r>
              <a:rPr lang="en-US" dirty="0"/>
              <a:t>Then we construct a new number</a:t>
            </a:r>
          </a:p>
          <a:p>
            <a:r>
              <a:rPr lang="en-US" dirty="0"/>
              <a:t>We apply expand out our original number</a:t>
            </a:r>
          </a:p>
          <a:p>
            <a:r>
              <a:rPr lang="en-US" dirty="0"/>
              <a:t>And then we just apply an extra f to that original number</a:t>
            </a:r>
          </a:p>
        </p:txBody>
      </p:sp>
      <p:sp>
        <p:nvSpPr>
          <p:cNvPr id="4" name="Slide Number Placeholder 3"/>
          <p:cNvSpPr>
            <a:spLocks noGrp="1"/>
          </p:cNvSpPr>
          <p:nvPr>
            <p:ph type="sldNum" sz="quarter" idx="5"/>
          </p:nvPr>
        </p:nvSpPr>
        <p:spPr/>
        <p:txBody>
          <a:bodyPr/>
          <a:lstStyle/>
          <a:p>
            <a:fld id="{DE684DBE-D965-4505-ACA8-98EBF0825C5F}" type="slidenum">
              <a:rPr lang="en-US" smtClean="0"/>
              <a:t>29</a:t>
            </a:fld>
            <a:endParaRPr lang="en-US" dirty="0"/>
          </a:p>
        </p:txBody>
      </p:sp>
    </p:spTree>
    <p:extLst>
      <p:ext uri="{BB962C8B-B14F-4D97-AF65-F5344CB8AC3E}">
        <p14:creationId xmlns:p14="http://schemas.microsoft.com/office/powerpoint/2010/main" val="1469970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it expands the top level function and applies it, but there’s another function application on the inside of the lambda, and it can’t reach it. That’s because the simplest (and often intended) reduction method is weak head normal form, which only reduces things outside of lambdas at the very top and front.</a:t>
            </a:r>
          </a:p>
        </p:txBody>
      </p:sp>
      <p:sp>
        <p:nvSpPr>
          <p:cNvPr id="4" name="Slide Number Placeholder 3"/>
          <p:cNvSpPr>
            <a:spLocks noGrp="1"/>
          </p:cNvSpPr>
          <p:nvPr>
            <p:ph type="sldNum" sz="quarter" idx="5"/>
          </p:nvPr>
        </p:nvSpPr>
        <p:spPr/>
        <p:txBody>
          <a:bodyPr/>
          <a:lstStyle/>
          <a:p>
            <a:fld id="{DE684DBE-D965-4505-ACA8-98EBF0825C5F}" type="slidenum">
              <a:rPr lang="en-US" smtClean="0"/>
              <a:t>30</a:t>
            </a:fld>
            <a:endParaRPr lang="en-US" dirty="0"/>
          </a:p>
        </p:txBody>
      </p:sp>
    </p:spTree>
    <p:extLst>
      <p:ext uri="{BB962C8B-B14F-4D97-AF65-F5344CB8AC3E}">
        <p14:creationId xmlns:p14="http://schemas.microsoft.com/office/powerpoint/2010/main" val="1938108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turning on Normal Form, we can go a bit further, and actually expand inside the lambda, which makes it much more clear that this is indeed equal to 2.</a:t>
            </a:r>
          </a:p>
        </p:txBody>
      </p:sp>
      <p:sp>
        <p:nvSpPr>
          <p:cNvPr id="4" name="Slide Number Placeholder 3"/>
          <p:cNvSpPr>
            <a:spLocks noGrp="1"/>
          </p:cNvSpPr>
          <p:nvPr>
            <p:ph type="sldNum" sz="quarter" idx="5"/>
          </p:nvPr>
        </p:nvSpPr>
        <p:spPr/>
        <p:txBody>
          <a:bodyPr/>
          <a:lstStyle/>
          <a:p>
            <a:fld id="{DE684DBE-D965-4505-ACA8-98EBF0825C5F}" type="slidenum">
              <a:rPr lang="en-US" smtClean="0"/>
              <a:t>31</a:t>
            </a:fld>
            <a:endParaRPr lang="en-US" dirty="0"/>
          </a:p>
        </p:txBody>
      </p:sp>
    </p:spTree>
    <p:extLst>
      <p:ext uri="{BB962C8B-B14F-4D97-AF65-F5344CB8AC3E}">
        <p14:creationId xmlns:p14="http://schemas.microsoft.com/office/powerpoint/2010/main" val="329792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now that you know how to deal with numbers, I want you to write the add and multiply functions, which should do exactly what they sound like. I’ve put up the relevant properties of function exponentiation to remind you.</a:t>
            </a:r>
          </a:p>
          <a:p>
            <a:r>
              <a:rPr lang="en-US" dirty="0"/>
              <a:t>You can also attempt the exponentiation function, but that one is a bit harder to work out so it’s “extra credit”.</a:t>
            </a:r>
          </a:p>
        </p:txBody>
      </p:sp>
      <p:sp>
        <p:nvSpPr>
          <p:cNvPr id="4" name="Slide Number Placeholder 3"/>
          <p:cNvSpPr>
            <a:spLocks noGrp="1"/>
          </p:cNvSpPr>
          <p:nvPr>
            <p:ph type="sldNum" sz="quarter" idx="5"/>
          </p:nvPr>
        </p:nvSpPr>
        <p:spPr/>
        <p:txBody>
          <a:bodyPr/>
          <a:lstStyle/>
          <a:p>
            <a:fld id="{DE684DBE-D965-4505-ACA8-98EBF0825C5F}" type="slidenum">
              <a:rPr lang="en-US" smtClean="0"/>
              <a:t>32</a:t>
            </a:fld>
            <a:endParaRPr lang="en-US" dirty="0"/>
          </a:p>
        </p:txBody>
      </p:sp>
    </p:spTree>
    <p:extLst>
      <p:ext uri="{BB962C8B-B14F-4D97-AF65-F5344CB8AC3E}">
        <p14:creationId xmlns:p14="http://schemas.microsoft.com/office/powerpoint/2010/main" val="271528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think it’s time we fix these issues. Let’s make a new language</a:t>
            </a:r>
          </a:p>
          <a:p>
            <a:r>
              <a:rPr lang="en-US" dirty="0"/>
              <a:t>We’re going to need</a:t>
            </a:r>
          </a:p>
          <a:p>
            <a:r>
              <a:rPr lang="en-US" dirty="0"/>
              <a:t>Well, functions, </a:t>
            </a:r>
            <a:r>
              <a:rPr lang="en-US" dirty="0" err="1"/>
              <a:t>kinda</a:t>
            </a:r>
            <a:r>
              <a:rPr lang="en-US" dirty="0"/>
              <a:t> hard to have a functional language without them</a:t>
            </a:r>
          </a:p>
          <a:p>
            <a:r>
              <a:rPr lang="en-US" dirty="0"/>
              <a:t>Variables, since otherwise the functions won’t have anything to refer to</a:t>
            </a:r>
          </a:p>
          <a:p>
            <a:r>
              <a:rPr lang="en-US" dirty="0"/>
              <a:t>Function applications to make use of the functions</a:t>
            </a:r>
          </a:p>
          <a:p>
            <a:r>
              <a:rPr lang="en-US" dirty="0"/>
              <a:t>And that’s it!</a:t>
            </a:r>
          </a:p>
          <a:p>
            <a:r>
              <a:rPr lang="en-US" dirty="0"/>
              <a:t>Now, you may be thinking that this doesn’t look like a particularly useful language.</a:t>
            </a:r>
          </a:p>
        </p:txBody>
      </p:sp>
      <p:sp>
        <p:nvSpPr>
          <p:cNvPr id="4" name="Slide Number Placeholder 3"/>
          <p:cNvSpPr>
            <a:spLocks noGrp="1"/>
          </p:cNvSpPr>
          <p:nvPr>
            <p:ph type="sldNum" sz="quarter" idx="5"/>
          </p:nvPr>
        </p:nvSpPr>
        <p:spPr/>
        <p:txBody>
          <a:bodyPr/>
          <a:lstStyle/>
          <a:p>
            <a:fld id="{DE684DBE-D965-4505-ACA8-98EBF0825C5F}" type="slidenum">
              <a:rPr lang="en-US" smtClean="0"/>
              <a:t>5</a:t>
            </a:fld>
            <a:endParaRPr lang="en-US" dirty="0"/>
          </a:p>
        </p:txBody>
      </p:sp>
    </p:spTree>
    <p:extLst>
      <p:ext uri="{BB962C8B-B14F-4D97-AF65-F5344CB8AC3E}">
        <p14:creationId xmlns:p14="http://schemas.microsoft.com/office/powerpoint/2010/main" val="3024153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going to define a very useful type: a pair. </a:t>
            </a:r>
          </a:p>
        </p:txBody>
      </p:sp>
      <p:sp>
        <p:nvSpPr>
          <p:cNvPr id="4" name="Slide Number Placeholder 3"/>
          <p:cNvSpPr>
            <a:spLocks noGrp="1"/>
          </p:cNvSpPr>
          <p:nvPr>
            <p:ph type="sldNum" sz="quarter" idx="5"/>
          </p:nvPr>
        </p:nvSpPr>
        <p:spPr/>
        <p:txBody>
          <a:bodyPr/>
          <a:lstStyle/>
          <a:p>
            <a:fld id="{DE684DBE-D965-4505-ACA8-98EBF0825C5F}" type="slidenum">
              <a:rPr lang="en-US" smtClean="0"/>
              <a:t>35</a:t>
            </a:fld>
            <a:endParaRPr lang="en-US" dirty="0"/>
          </a:p>
        </p:txBody>
      </p:sp>
    </p:spTree>
    <p:extLst>
      <p:ext uri="{BB962C8B-B14F-4D97-AF65-F5344CB8AC3E}">
        <p14:creationId xmlns:p14="http://schemas.microsoft.com/office/powerpoint/2010/main" val="1354307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obviously our pair function will need to take in two things. But after that, how do we enable accessing those elements? Well, we’re going to return a function, that takes in a choice function. We will then pass x and y to that function.</a:t>
            </a:r>
          </a:p>
        </p:txBody>
      </p:sp>
      <p:sp>
        <p:nvSpPr>
          <p:cNvPr id="4" name="Slide Number Placeholder 3"/>
          <p:cNvSpPr>
            <a:spLocks noGrp="1"/>
          </p:cNvSpPr>
          <p:nvPr>
            <p:ph type="sldNum" sz="quarter" idx="5"/>
          </p:nvPr>
        </p:nvSpPr>
        <p:spPr/>
        <p:txBody>
          <a:bodyPr/>
          <a:lstStyle/>
          <a:p>
            <a:fld id="{DE684DBE-D965-4505-ACA8-98EBF0825C5F}" type="slidenum">
              <a:rPr lang="en-US" smtClean="0"/>
              <a:t>36</a:t>
            </a:fld>
            <a:endParaRPr lang="en-US" dirty="0"/>
          </a:p>
        </p:txBody>
      </p:sp>
    </p:spTree>
    <p:extLst>
      <p:ext uri="{BB962C8B-B14F-4D97-AF65-F5344CB8AC3E}">
        <p14:creationId xmlns:p14="http://schemas.microsoft.com/office/powerpoint/2010/main" val="4212322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have pairs, how do we access the things inside them? Well, since a pair is just something that takes in a choice function, we can define some functions that choose either the first or second elements.</a:t>
            </a:r>
          </a:p>
          <a:p>
            <a:r>
              <a:rPr lang="en-US" dirty="0"/>
              <a:t>Some of you might notice that these functions are exactly the same as the TRUE and FALSE functions we defined before, and indeed, we can rewrite these functions with TRUE and FALSE</a:t>
            </a:r>
          </a:p>
        </p:txBody>
      </p:sp>
      <p:sp>
        <p:nvSpPr>
          <p:cNvPr id="4" name="Slide Number Placeholder 3"/>
          <p:cNvSpPr>
            <a:spLocks noGrp="1"/>
          </p:cNvSpPr>
          <p:nvPr>
            <p:ph type="sldNum" sz="quarter" idx="5"/>
          </p:nvPr>
        </p:nvSpPr>
        <p:spPr/>
        <p:txBody>
          <a:bodyPr/>
          <a:lstStyle/>
          <a:p>
            <a:fld id="{DE684DBE-D965-4505-ACA8-98EBF0825C5F}" type="slidenum">
              <a:rPr lang="en-US" smtClean="0"/>
              <a:t>37</a:t>
            </a:fld>
            <a:endParaRPr lang="en-US" dirty="0"/>
          </a:p>
        </p:txBody>
      </p:sp>
    </p:spTree>
    <p:extLst>
      <p:ext uri="{BB962C8B-B14F-4D97-AF65-F5344CB8AC3E}">
        <p14:creationId xmlns:p14="http://schemas.microsoft.com/office/powerpoint/2010/main" val="29055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functions appear in your exercises.</a:t>
            </a:r>
          </a:p>
          <a:p>
            <a:r>
              <a:rPr lang="en-US" dirty="0"/>
              <a:t>&lt;show how these are used in </a:t>
            </a:r>
            <a:r>
              <a:rPr lang="en-US" dirty="0" err="1"/>
              <a:t>VSCode</a:t>
            </a:r>
            <a:r>
              <a:rPr lang="en-US" dirty="0"/>
              <a:t>&gt;</a:t>
            </a:r>
          </a:p>
        </p:txBody>
      </p:sp>
      <p:sp>
        <p:nvSpPr>
          <p:cNvPr id="4" name="Slide Number Placeholder 3"/>
          <p:cNvSpPr>
            <a:spLocks noGrp="1"/>
          </p:cNvSpPr>
          <p:nvPr>
            <p:ph type="sldNum" sz="quarter" idx="5"/>
          </p:nvPr>
        </p:nvSpPr>
        <p:spPr/>
        <p:txBody>
          <a:bodyPr/>
          <a:lstStyle/>
          <a:p>
            <a:fld id="{DE684DBE-D965-4505-ACA8-98EBF0825C5F}" type="slidenum">
              <a:rPr lang="en-US" smtClean="0"/>
              <a:t>38</a:t>
            </a:fld>
            <a:endParaRPr lang="en-US" dirty="0"/>
          </a:p>
        </p:txBody>
      </p:sp>
    </p:spTree>
    <p:extLst>
      <p:ext uri="{BB962C8B-B14F-4D97-AF65-F5344CB8AC3E}">
        <p14:creationId xmlns:p14="http://schemas.microsoft.com/office/powerpoint/2010/main" val="465908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PRED or SUB yet, there’s one thing I want to go over before that</a:t>
            </a:r>
          </a:p>
        </p:txBody>
      </p:sp>
      <p:sp>
        <p:nvSpPr>
          <p:cNvPr id="4" name="Slide Number Placeholder 3"/>
          <p:cNvSpPr>
            <a:spLocks noGrp="1"/>
          </p:cNvSpPr>
          <p:nvPr>
            <p:ph type="sldNum" sz="quarter" idx="5"/>
          </p:nvPr>
        </p:nvSpPr>
        <p:spPr/>
        <p:txBody>
          <a:bodyPr/>
          <a:lstStyle/>
          <a:p>
            <a:fld id="{DE684DBE-D965-4505-ACA8-98EBF0825C5F}" type="slidenum">
              <a:rPr lang="en-US" smtClean="0"/>
              <a:t>39</a:t>
            </a:fld>
            <a:endParaRPr lang="en-US" dirty="0"/>
          </a:p>
        </p:txBody>
      </p:sp>
    </p:spTree>
    <p:extLst>
      <p:ext uri="{BB962C8B-B14F-4D97-AF65-F5344CB8AC3E}">
        <p14:creationId xmlns:p14="http://schemas.microsoft.com/office/powerpoint/2010/main" val="2101477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SHIFTSUCC and SHIFTNOT and have fun with them in </a:t>
            </a:r>
            <a:r>
              <a:rPr lang="en-US" dirty="0" err="1"/>
              <a:t>VSCode</a:t>
            </a:r>
            <a:endParaRPr lang="en-US" dirty="0"/>
          </a:p>
        </p:txBody>
      </p:sp>
      <p:sp>
        <p:nvSpPr>
          <p:cNvPr id="4" name="Slide Number Placeholder 3"/>
          <p:cNvSpPr>
            <a:spLocks noGrp="1"/>
          </p:cNvSpPr>
          <p:nvPr>
            <p:ph type="sldNum" sz="quarter" idx="5"/>
          </p:nvPr>
        </p:nvSpPr>
        <p:spPr/>
        <p:txBody>
          <a:bodyPr/>
          <a:lstStyle/>
          <a:p>
            <a:fld id="{DE684DBE-D965-4505-ACA8-98EBF0825C5F}" type="slidenum">
              <a:rPr lang="en-US" smtClean="0"/>
              <a:t>41</a:t>
            </a:fld>
            <a:endParaRPr lang="en-US" dirty="0"/>
          </a:p>
        </p:txBody>
      </p:sp>
    </p:spTree>
    <p:extLst>
      <p:ext uri="{BB962C8B-B14F-4D97-AF65-F5344CB8AC3E}">
        <p14:creationId xmlns:p14="http://schemas.microsoft.com/office/powerpoint/2010/main" val="1323082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doesn’t have a ton of new definitions, but we’re going to write some useful and interesting functions in it.</a:t>
            </a:r>
          </a:p>
        </p:txBody>
      </p:sp>
      <p:sp>
        <p:nvSpPr>
          <p:cNvPr id="4" name="Slide Number Placeholder 3"/>
          <p:cNvSpPr>
            <a:spLocks noGrp="1"/>
          </p:cNvSpPr>
          <p:nvPr>
            <p:ph type="sldNum" sz="quarter" idx="5"/>
          </p:nvPr>
        </p:nvSpPr>
        <p:spPr/>
        <p:txBody>
          <a:bodyPr/>
          <a:lstStyle/>
          <a:p>
            <a:fld id="{DE684DBE-D965-4505-ACA8-98EBF0825C5F}" type="slidenum">
              <a:rPr lang="en-US" smtClean="0"/>
              <a:t>44</a:t>
            </a:fld>
            <a:endParaRPr lang="en-US" dirty="0"/>
          </a:p>
        </p:txBody>
      </p:sp>
    </p:spTree>
    <p:extLst>
      <p:ext uri="{BB962C8B-B14F-4D97-AF65-F5344CB8AC3E}">
        <p14:creationId xmlns:p14="http://schemas.microsoft.com/office/powerpoint/2010/main" val="1294413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off, what is a predicate? You might already know the term from C#, but all a predicate is, is a function that takes in some value or values, and returns a Boolean.</a:t>
            </a:r>
          </a:p>
          <a:p>
            <a:r>
              <a:rPr lang="en-US" dirty="0"/>
              <a:t>The constant functions CONST TRUE and CONST FALSE are technically predicates, since they take in a value and always return either TRUE or FALSE respectively, but they’re very boring ones most of the time.</a:t>
            </a:r>
          </a:p>
        </p:txBody>
      </p:sp>
      <p:sp>
        <p:nvSpPr>
          <p:cNvPr id="4" name="Slide Number Placeholder 3"/>
          <p:cNvSpPr>
            <a:spLocks noGrp="1"/>
          </p:cNvSpPr>
          <p:nvPr>
            <p:ph type="sldNum" sz="quarter" idx="5"/>
          </p:nvPr>
        </p:nvSpPr>
        <p:spPr/>
        <p:txBody>
          <a:bodyPr/>
          <a:lstStyle/>
          <a:p>
            <a:fld id="{DE684DBE-D965-4505-ACA8-98EBF0825C5F}" type="slidenum">
              <a:rPr lang="en-US" smtClean="0"/>
              <a:t>45</a:t>
            </a:fld>
            <a:endParaRPr lang="en-US" dirty="0"/>
          </a:p>
        </p:txBody>
      </p:sp>
    </p:spTree>
    <p:extLst>
      <p:ext uri="{BB962C8B-B14F-4D97-AF65-F5344CB8AC3E}">
        <p14:creationId xmlns:p14="http://schemas.microsoft.com/office/powerpoint/2010/main" val="8730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have you write some more interesting predicates, ISZERO and less than or equal to. You should definitely write these in order, and I included a little hint in the exercise file for you as well.</a:t>
            </a:r>
          </a:p>
        </p:txBody>
      </p:sp>
      <p:sp>
        <p:nvSpPr>
          <p:cNvPr id="4" name="Slide Number Placeholder 3"/>
          <p:cNvSpPr>
            <a:spLocks noGrp="1"/>
          </p:cNvSpPr>
          <p:nvPr>
            <p:ph type="sldNum" sz="quarter" idx="5"/>
          </p:nvPr>
        </p:nvSpPr>
        <p:spPr/>
        <p:txBody>
          <a:bodyPr/>
          <a:lstStyle/>
          <a:p>
            <a:fld id="{DE684DBE-D965-4505-ACA8-98EBF0825C5F}" type="slidenum">
              <a:rPr lang="en-US" smtClean="0"/>
              <a:t>46</a:t>
            </a:fld>
            <a:endParaRPr lang="en-US" dirty="0"/>
          </a:p>
        </p:txBody>
      </p:sp>
    </p:spTree>
    <p:extLst>
      <p:ext uri="{BB962C8B-B14F-4D97-AF65-F5344CB8AC3E}">
        <p14:creationId xmlns:p14="http://schemas.microsoft.com/office/powerpoint/2010/main" val="2407917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couple of important definitions we need before we can start, most of which are just convenient redefinitions of previous functions. CONS, short for construct list, is just PAIR, and it just puts together the value and the rest of the list. NIL signifies the end of the list, and we’ll see in a second how we do that.</a:t>
            </a:r>
            <a:br>
              <a:rPr lang="en-US" dirty="0"/>
            </a:br>
            <a:br>
              <a:rPr lang="en-US" dirty="0"/>
            </a:br>
            <a:r>
              <a:rPr lang="en-US" dirty="0"/>
              <a:t>Head and tail are just equivalent to FIRST and SECOND, since all they do is either get the value, which is always the first element, or get the rest of the list, which is always the second.</a:t>
            </a:r>
          </a:p>
          <a:p>
            <a:br>
              <a:rPr lang="en-US" dirty="0"/>
            </a:br>
            <a:r>
              <a:rPr lang="en-US" dirty="0"/>
              <a:t>Finally, we need some way to check if our list is an actual list, or just NIL. That’s what NULL does; if the list is a cons pair, then it will evaluate the function, which gives FALSE. If the “list” is just NIL, then it returns TRUE no matter what, so it doesn’t matter what we pass to it.</a:t>
            </a:r>
          </a:p>
        </p:txBody>
      </p:sp>
      <p:sp>
        <p:nvSpPr>
          <p:cNvPr id="4" name="Slide Number Placeholder 3"/>
          <p:cNvSpPr>
            <a:spLocks noGrp="1"/>
          </p:cNvSpPr>
          <p:nvPr>
            <p:ph type="sldNum" sz="quarter" idx="5"/>
          </p:nvPr>
        </p:nvSpPr>
        <p:spPr/>
        <p:txBody>
          <a:bodyPr/>
          <a:lstStyle/>
          <a:p>
            <a:fld id="{DE684DBE-D965-4505-ACA8-98EBF0825C5F}" type="slidenum">
              <a:rPr lang="en-US" smtClean="0"/>
              <a:t>50</a:t>
            </a:fld>
            <a:endParaRPr lang="en-US" dirty="0"/>
          </a:p>
        </p:txBody>
      </p:sp>
    </p:spTree>
    <p:extLst>
      <p:ext uri="{BB962C8B-B14F-4D97-AF65-F5344CB8AC3E}">
        <p14:creationId xmlns:p14="http://schemas.microsoft.com/office/powerpoint/2010/main" val="178669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 fact, this is exactly what the lambda calculus is!</a:t>
            </a:r>
          </a:p>
          <a:p>
            <a:r>
              <a:rPr lang="en-US" dirty="0"/>
              <a:t>I do realize it might be unclear why you should care about that though, so before we get into what lambda calculus is exactly, I want to take a second to motivate it.</a:t>
            </a:r>
          </a:p>
        </p:txBody>
      </p:sp>
      <p:sp>
        <p:nvSpPr>
          <p:cNvPr id="4" name="Slide Number Placeholder 3"/>
          <p:cNvSpPr>
            <a:spLocks noGrp="1"/>
          </p:cNvSpPr>
          <p:nvPr>
            <p:ph type="sldNum" sz="quarter" idx="5"/>
          </p:nvPr>
        </p:nvSpPr>
        <p:spPr/>
        <p:txBody>
          <a:bodyPr/>
          <a:lstStyle/>
          <a:p>
            <a:fld id="{DE684DBE-D965-4505-ACA8-98EBF0825C5F}" type="slidenum">
              <a:rPr lang="en-US" smtClean="0"/>
              <a:t>6</a:t>
            </a:fld>
            <a:endParaRPr lang="en-US" dirty="0"/>
          </a:p>
        </p:txBody>
      </p:sp>
    </p:spTree>
    <p:extLst>
      <p:ext uri="{BB962C8B-B14F-4D97-AF65-F5344CB8AC3E}">
        <p14:creationId xmlns:p14="http://schemas.microsoft.com/office/powerpoint/2010/main" val="298568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should return the nth element of the list l; the 0th, 1</a:t>
            </a:r>
            <a:r>
              <a:rPr lang="en-US" baseline="30000" dirty="0"/>
              <a:t>st</a:t>
            </a:r>
            <a:r>
              <a:rPr lang="en-US" dirty="0"/>
              <a:t>, 2</a:t>
            </a:r>
            <a:r>
              <a:rPr lang="en-US" baseline="30000" dirty="0"/>
              <a:t>nd</a:t>
            </a:r>
            <a:r>
              <a:rPr lang="en-US" dirty="0"/>
              <a:t>, 3</a:t>
            </a:r>
            <a:r>
              <a:rPr lang="en-US" baseline="30000" dirty="0"/>
              <a:t>rd</a:t>
            </a:r>
            <a:r>
              <a:rPr lang="en-US" dirty="0"/>
              <a:t>, etc.</a:t>
            </a:r>
          </a:p>
          <a:p>
            <a:r>
              <a:rPr lang="en-US" dirty="0"/>
              <a:t>Replicate should return a list that contains x repeated n times, like LIST1 in our previous example.</a:t>
            </a:r>
          </a:p>
        </p:txBody>
      </p:sp>
      <p:sp>
        <p:nvSpPr>
          <p:cNvPr id="4" name="Slide Number Placeholder 3"/>
          <p:cNvSpPr>
            <a:spLocks noGrp="1"/>
          </p:cNvSpPr>
          <p:nvPr>
            <p:ph type="sldNum" sz="quarter" idx="5"/>
          </p:nvPr>
        </p:nvSpPr>
        <p:spPr/>
        <p:txBody>
          <a:bodyPr/>
          <a:lstStyle/>
          <a:p>
            <a:fld id="{DE684DBE-D965-4505-ACA8-98EBF0825C5F}" type="slidenum">
              <a:rPr lang="en-US" smtClean="0"/>
              <a:t>52</a:t>
            </a:fld>
            <a:endParaRPr lang="en-US" dirty="0"/>
          </a:p>
        </p:txBody>
      </p:sp>
    </p:spTree>
    <p:extLst>
      <p:ext uri="{BB962C8B-B14F-4D97-AF65-F5344CB8AC3E}">
        <p14:creationId xmlns:p14="http://schemas.microsoft.com/office/powerpoint/2010/main" val="914101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has done some functional programming knows that in order to write interesting functions on lists, or interesting functions in general, recursion is very important.</a:t>
            </a:r>
          </a:p>
        </p:txBody>
      </p:sp>
      <p:sp>
        <p:nvSpPr>
          <p:cNvPr id="4" name="Slide Number Placeholder 3"/>
          <p:cNvSpPr>
            <a:spLocks noGrp="1"/>
          </p:cNvSpPr>
          <p:nvPr>
            <p:ph type="sldNum" sz="quarter" idx="5"/>
          </p:nvPr>
        </p:nvSpPr>
        <p:spPr/>
        <p:txBody>
          <a:bodyPr/>
          <a:lstStyle/>
          <a:p>
            <a:fld id="{DE684DBE-D965-4505-ACA8-98EBF0825C5F}" type="slidenum">
              <a:rPr lang="en-US" smtClean="0"/>
              <a:t>54</a:t>
            </a:fld>
            <a:endParaRPr lang="en-US" dirty="0"/>
          </a:p>
        </p:txBody>
      </p:sp>
    </p:spTree>
    <p:extLst>
      <p:ext uri="{BB962C8B-B14F-4D97-AF65-F5344CB8AC3E}">
        <p14:creationId xmlns:p14="http://schemas.microsoft.com/office/powerpoint/2010/main" val="258749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try to write a recursive multiply.</a:t>
            </a:r>
          </a:p>
        </p:txBody>
      </p:sp>
      <p:sp>
        <p:nvSpPr>
          <p:cNvPr id="4" name="Slide Number Placeholder 3"/>
          <p:cNvSpPr>
            <a:spLocks noGrp="1"/>
          </p:cNvSpPr>
          <p:nvPr>
            <p:ph type="sldNum" sz="quarter" idx="5"/>
          </p:nvPr>
        </p:nvSpPr>
        <p:spPr/>
        <p:txBody>
          <a:bodyPr/>
          <a:lstStyle/>
          <a:p>
            <a:fld id="{DE684DBE-D965-4505-ACA8-98EBF0825C5F}" type="slidenum">
              <a:rPr lang="en-US" smtClean="0"/>
              <a:t>55</a:t>
            </a:fld>
            <a:endParaRPr lang="en-US" dirty="0"/>
          </a:p>
        </p:txBody>
      </p:sp>
    </p:spTree>
    <p:extLst>
      <p:ext uri="{BB962C8B-B14F-4D97-AF65-F5344CB8AC3E}">
        <p14:creationId xmlns:p14="http://schemas.microsoft.com/office/powerpoint/2010/main" val="2272589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684DBE-D965-4505-ACA8-98EBF0825C5F}" type="slidenum">
              <a:rPr lang="en-US" smtClean="0"/>
              <a:t>57</a:t>
            </a:fld>
            <a:endParaRPr lang="en-US" dirty="0"/>
          </a:p>
        </p:txBody>
      </p:sp>
    </p:spTree>
    <p:extLst>
      <p:ext uri="{BB962C8B-B14F-4D97-AF65-F5344CB8AC3E}">
        <p14:creationId xmlns:p14="http://schemas.microsoft.com/office/powerpoint/2010/main" val="2632365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leads us to possibly the most famous result of lambda calculus and functional programming in general, the Y combinator.</a:t>
            </a:r>
          </a:p>
          <a:p>
            <a:r>
              <a:rPr lang="en-US" dirty="0"/>
              <a:t>It starts by taking in some function f.</a:t>
            </a:r>
          </a:p>
          <a:p>
            <a:r>
              <a:rPr lang="en-US" dirty="0"/>
              <a:t>Then, it creates two identical functions, the second of which will be fed into the first.</a:t>
            </a:r>
          </a:p>
          <a:p>
            <a:r>
              <a:rPr lang="en-US" dirty="0"/>
              <a:t>It might not be immediately obvious why this is a fixed point, so lets see how it reduces</a:t>
            </a:r>
          </a:p>
        </p:txBody>
      </p:sp>
      <p:sp>
        <p:nvSpPr>
          <p:cNvPr id="4" name="Slide Number Placeholder 3"/>
          <p:cNvSpPr>
            <a:spLocks noGrp="1"/>
          </p:cNvSpPr>
          <p:nvPr>
            <p:ph type="sldNum" sz="quarter" idx="5"/>
          </p:nvPr>
        </p:nvSpPr>
        <p:spPr/>
        <p:txBody>
          <a:bodyPr/>
          <a:lstStyle/>
          <a:p>
            <a:fld id="{DE684DBE-D965-4505-ACA8-98EBF0825C5F}" type="slidenum">
              <a:rPr lang="en-US" smtClean="0"/>
              <a:t>58</a:t>
            </a:fld>
            <a:endParaRPr lang="en-US" dirty="0"/>
          </a:p>
        </p:txBody>
      </p:sp>
    </p:spTree>
    <p:extLst>
      <p:ext uri="{BB962C8B-B14F-4D97-AF65-F5344CB8AC3E}">
        <p14:creationId xmlns:p14="http://schemas.microsoft.com/office/powerpoint/2010/main" val="102206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Y applied to f</a:t>
            </a:r>
          </a:p>
          <a:p>
            <a:r>
              <a:rPr lang="en-US" dirty="0"/>
              <a:t>This expands into the identical functions</a:t>
            </a:r>
          </a:p>
          <a:p>
            <a:r>
              <a:rPr lang="en-US" dirty="0"/>
              <a:t>We then apply the function to itself, which results in our f being applied outside, and the function being duplicated inside twice</a:t>
            </a:r>
          </a:p>
          <a:p>
            <a:r>
              <a:rPr lang="en-US" dirty="0"/>
              <a:t>The inside is then the same as our initial Y f, so we can see this will go for however long we want it to.</a:t>
            </a:r>
          </a:p>
        </p:txBody>
      </p:sp>
      <p:sp>
        <p:nvSpPr>
          <p:cNvPr id="4" name="Slide Number Placeholder 3"/>
          <p:cNvSpPr>
            <a:spLocks noGrp="1"/>
          </p:cNvSpPr>
          <p:nvPr>
            <p:ph type="sldNum" sz="quarter" idx="5"/>
          </p:nvPr>
        </p:nvSpPr>
        <p:spPr/>
        <p:txBody>
          <a:bodyPr/>
          <a:lstStyle/>
          <a:p>
            <a:fld id="{DE684DBE-D965-4505-ACA8-98EBF0825C5F}" type="slidenum">
              <a:rPr lang="en-US" smtClean="0"/>
              <a:t>59</a:t>
            </a:fld>
            <a:endParaRPr lang="en-US" dirty="0"/>
          </a:p>
        </p:txBody>
      </p:sp>
    </p:spTree>
    <p:extLst>
      <p:ext uri="{BB962C8B-B14F-4D97-AF65-F5344CB8AC3E}">
        <p14:creationId xmlns:p14="http://schemas.microsoft.com/office/powerpoint/2010/main" val="1581876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people care about lambda calculus.</a:t>
            </a:r>
          </a:p>
          <a:p>
            <a:r>
              <a:rPr lang="en-US" dirty="0"/>
              <a:t>Well, one reason is that due to its simplicity, it can be useful in proofs. It sees a lot of use in formal logic, and it can be extended to be useful in type theory and category theory. It is also equivalent to a Turing machine, which means it can be used in a similar way for computer science proofs.</a:t>
            </a:r>
          </a:p>
          <a:p>
            <a:r>
              <a:rPr lang="en-US" dirty="0"/>
              <a:t>Another reason is that since it really emphasizes the foundations of functional programming, you can learn a lot of functional concepts through it. So it’s kind of like the assembly of functional languages, but less useful.</a:t>
            </a:r>
          </a:p>
          <a:p>
            <a:r>
              <a:rPr lang="en-US" dirty="0"/>
              <a:t>The last reason, and the main reason I’m doing this presentation, is because the problems you solve in it are a good way to practice programming problem solving.</a:t>
            </a:r>
          </a:p>
          <a:p>
            <a:r>
              <a:rPr lang="en-US" dirty="0"/>
              <a:t>Also, I think it’s fun.</a:t>
            </a:r>
          </a:p>
        </p:txBody>
      </p:sp>
      <p:sp>
        <p:nvSpPr>
          <p:cNvPr id="4" name="Slide Number Placeholder 3"/>
          <p:cNvSpPr>
            <a:spLocks noGrp="1"/>
          </p:cNvSpPr>
          <p:nvPr>
            <p:ph type="sldNum" sz="quarter" idx="5"/>
          </p:nvPr>
        </p:nvSpPr>
        <p:spPr/>
        <p:txBody>
          <a:bodyPr/>
          <a:lstStyle/>
          <a:p>
            <a:fld id="{DE684DBE-D965-4505-ACA8-98EBF0825C5F}" type="slidenum">
              <a:rPr lang="en-US" smtClean="0"/>
              <a:t>7</a:t>
            </a:fld>
            <a:endParaRPr lang="en-US" dirty="0"/>
          </a:p>
        </p:txBody>
      </p:sp>
    </p:spTree>
    <p:extLst>
      <p:ext uri="{BB962C8B-B14F-4D97-AF65-F5344CB8AC3E}">
        <p14:creationId xmlns:p14="http://schemas.microsoft.com/office/powerpoint/2010/main" val="415343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that out of the way, what actually is lambda calculus. I’m going to first give a fairly abstract explanation of what it looks like, and then get to how it’s used.</a:t>
            </a:r>
          </a:p>
          <a:p>
            <a:r>
              <a:rPr lang="en-US" dirty="0"/>
              <a:t>So, let the upper case lambda be the set of all lambda expressions.</a:t>
            </a:r>
          </a:p>
          <a:p>
            <a:r>
              <a:rPr lang="en-US" dirty="0"/>
              <a:t>The possible expressions are as follows</a:t>
            </a:r>
          </a:p>
          <a:p>
            <a:r>
              <a:rPr lang="en-US" dirty="0"/>
              <a:t>If x is some variable, then x is a lambda expression</a:t>
            </a:r>
          </a:p>
          <a:p>
            <a:r>
              <a:rPr lang="en-US" dirty="0"/>
              <a:t>And x here is not specifically the letter x, its any variable, so any lowercase letter (a, b, c, x, y z, etc.)</a:t>
            </a:r>
          </a:p>
          <a:p>
            <a:r>
              <a:rPr lang="en-US" dirty="0"/>
              <a:t>Next, if x is a variable and M is some lambda expression, then lambda x. M is a lambda expression. This is essentially a function, where the body is M</a:t>
            </a:r>
          </a:p>
          <a:p>
            <a:r>
              <a:rPr lang="en-US" dirty="0"/>
              <a:t>Finally, if M and N are both lambda expressions, then (M applied to N) is a lambda expression.</a:t>
            </a:r>
          </a:p>
        </p:txBody>
      </p:sp>
      <p:sp>
        <p:nvSpPr>
          <p:cNvPr id="4" name="Slide Number Placeholder 3"/>
          <p:cNvSpPr>
            <a:spLocks noGrp="1"/>
          </p:cNvSpPr>
          <p:nvPr>
            <p:ph type="sldNum" sz="quarter" idx="5"/>
          </p:nvPr>
        </p:nvSpPr>
        <p:spPr/>
        <p:txBody>
          <a:bodyPr/>
          <a:lstStyle/>
          <a:p>
            <a:fld id="{DE684DBE-D965-4505-ACA8-98EBF0825C5F}" type="slidenum">
              <a:rPr lang="en-US" smtClean="0"/>
              <a:t>8</a:t>
            </a:fld>
            <a:endParaRPr lang="en-US" dirty="0"/>
          </a:p>
        </p:txBody>
      </p:sp>
    </p:spTree>
    <p:extLst>
      <p:ext uri="{BB962C8B-B14F-4D97-AF65-F5344CB8AC3E}">
        <p14:creationId xmlns:p14="http://schemas.microsoft.com/office/powerpoint/2010/main" val="254133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names for all of these types of expressions.</a:t>
            </a:r>
          </a:p>
          <a:p>
            <a:r>
              <a:rPr lang="en-US" dirty="0"/>
              <a:t>Variables are of course called variables</a:t>
            </a:r>
          </a:p>
          <a:p>
            <a:r>
              <a:rPr lang="en-US" dirty="0"/>
              <a:t>The ones that start with lambda are called abstractions, though you’ll also hear me call them lambdas and functions just for convenience</a:t>
            </a:r>
          </a:p>
          <a:p>
            <a:r>
              <a:rPr lang="en-US" dirty="0"/>
              <a:t>And the last ones are called applications.</a:t>
            </a:r>
          </a:p>
        </p:txBody>
      </p:sp>
      <p:sp>
        <p:nvSpPr>
          <p:cNvPr id="4" name="Slide Number Placeholder 3"/>
          <p:cNvSpPr>
            <a:spLocks noGrp="1"/>
          </p:cNvSpPr>
          <p:nvPr>
            <p:ph type="sldNum" sz="quarter" idx="5"/>
          </p:nvPr>
        </p:nvSpPr>
        <p:spPr/>
        <p:txBody>
          <a:bodyPr/>
          <a:lstStyle/>
          <a:p>
            <a:fld id="{DE684DBE-D965-4505-ACA8-98EBF0825C5F}" type="slidenum">
              <a:rPr lang="en-US" smtClean="0"/>
              <a:t>9</a:t>
            </a:fld>
            <a:endParaRPr lang="en-US" dirty="0"/>
          </a:p>
        </p:txBody>
      </p:sp>
    </p:spTree>
    <p:extLst>
      <p:ext uri="{BB962C8B-B14F-4D97-AF65-F5344CB8AC3E}">
        <p14:creationId xmlns:p14="http://schemas.microsoft.com/office/powerpoint/2010/main" val="45546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what lambda calculus looks like, how do we do anything with it.</a:t>
            </a:r>
          </a:p>
          <a:p>
            <a:r>
              <a:rPr lang="en-US" dirty="0"/>
              <a:t>Well, the fundamental operation of lambda calculus is the beta reduction.</a:t>
            </a:r>
          </a:p>
          <a:p>
            <a:r>
              <a:rPr lang="en-US" dirty="0"/>
              <a:t>It takes an expression which looks like this: (which is essentially saying apply this anonymous function to E)</a:t>
            </a:r>
          </a:p>
          <a:p>
            <a:r>
              <a:rPr lang="en-US" dirty="0"/>
              <a:t>And turns it into the body of the function with the variable replaced with E</a:t>
            </a:r>
          </a:p>
          <a:p>
            <a:r>
              <a:rPr lang="en-US" dirty="0"/>
              <a:t>And don’t worry too much about what exactly this substitution notation means, there is a formal definition, but for most purposes the intuitive understanding of just, replace the variable in the body is good enough. If you are curious though, Wikipedia has an excellent article on Lambda calculus, that’s where a lot of this presentation comes from.</a:t>
            </a:r>
          </a:p>
        </p:txBody>
      </p:sp>
      <p:sp>
        <p:nvSpPr>
          <p:cNvPr id="4" name="Slide Number Placeholder 3"/>
          <p:cNvSpPr>
            <a:spLocks noGrp="1"/>
          </p:cNvSpPr>
          <p:nvPr>
            <p:ph type="sldNum" sz="quarter" idx="5"/>
          </p:nvPr>
        </p:nvSpPr>
        <p:spPr/>
        <p:txBody>
          <a:bodyPr/>
          <a:lstStyle/>
          <a:p>
            <a:fld id="{DE684DBE-D965-4505-ACA8-98EBF0825C5F}" type="slidenum">
              <a:rPr lang="en-US" smtClean="0"/>
              <a:t>10</a:t>
            </a:fld>
            <a:endParaRPr lang="en-US" dirty="0"/>
          </a:p>
        </p:txBody>
      </p:sp>
    </p:spTree>
    <p:extLst>
      <p:ext uri="{BB962C8B-B14F-4D97-AF65-F5344CB8AC3E}">
        <p14:creationId xmlns:p14="http://schemas.microsoft.com/office/powerpoint/2010/main" val="2514377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before we get to anything super interesting, I want to go over some very fundamental functions.</a:t>
            </a:r>
          </a:p>
          <a:p>
            <a:r>
              <a:rPr lang="en-US" dirty="0"/>
              <a:t>ID is a function which takes in anything, and just returns it. So in other words, it does nothing. This can be useful for some completeness applications</a:t>
            </a:r>
          </a:p>
          <a:p>
            <a:r>
              <a:rPr lang="en-US" dirty="0"/>
              <a:t>CONST is going to be slightly more useful to you, just a hint. It takes in a constant, and returns a function which always returns that constant no matter what. This can be very useful if you want to cause something to happen only if the function is evaluated.</a:t>
            </a:r>
          </a:p>
          <a:p>
            <a:r>
              <a:rPr lang="en-US" dirty="0"/>
              <a:t>One thing though, this syntax is very clunky with all the parentheses.</a:t>
            </a:r>
          </a:p>
        </p:txBody>
      </p:sp>
      <p:sp>
        <p:nvSpPr>
          <p:cNvPr id="4" name="Slide Number Placeholder 3"/>
          <p:cNvSpPr>
            <a:spLocks noGrp="1"/>
          </p:cNvSpPr>
          <p:nvPr>
            <p:ph type="sldNum" sz="quarter" idx="5"/>
          </p:nvPr>
        </p:nvSpPr>
        <p:spPr/>
        <p:txBody>
          <a:bodyPr/>
          <a:lstStyle/>
          <a:p>
            <a:fld id="{DE684DBE-D965-4505-ACA8-98EBF0825C5F}" type="slidenum">
              <a:rPr lang="en-US" smtClean="0"/>
              <a:t>11</a:t>
            </a:fld>
            <a:endParaRPr lang="en-US" dirty="0"/>
          </a:p>
        </p:txBody>
      </p:sp>
    </p:spTree>
    <p:extLst>
      <p:ext uri="{BB962C8B-B14F-4D97-AF65-F5344CB8AC3E}">
        <p14:creationId xmlns:p14="http://schemas.microsoft.com/office/powerpoint/2010/main" val="135205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6000">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en-US" dirty="0"/>
              <a:t>Click to edit Master title style</a:t>
            </a:r>
            <a:endParaRPr dirty="0"/>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59525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12192000" cy="5324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7" name="Google Shape;17;p3"/>
          <p:cNvSpPr txBox="1">
            <a:spLocks noGrp="1"/>
          </p:cNvSpPr>
          <p:nvPr>
            <p:ph type="ctrTitle"/>
          </p:nvPr>
        </p:nvSpPr>
        <p:spPr>
          <a:xfrm>
            <a:off x="914400" y="2111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5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r>
              <a:rPr lang="en-US" dirty="0"/>
              <a:t>Click to edit Master title style</a:t>
            </a:r>
            <a:endParaRPr dirty="0"/>
          </a:p>
        </p:txBody>
      </p:sp>
      <p:sp>
        <p:nvSpPr>
          <p:cNvPr id="18" name="Google Shape;18;p3"/>
          <p:cNvSpPr txBox="1">
            <a:spLocks noGrp="1"/>
          </p:cNvSpPr>
          <p:nvPr>
            <p:ph type="subTitle" idx="1"/>
          </p:nvPr>
        </p:nvSpPr>
        <p:spPr>
          <a:xfrm>
            <a:off x="914400" y="37867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8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3200" b="1">
                <a:solidFill>
                  <a:schemeClr val="lt1"/>
                </a:solidFill>
              </a:defRPr>
            </a:lvl4pPr>
            <a:lvl5pPr lvl="4" algn="ctr" rtl="0">
              <a:spcBef>
                <a:spcPts val="0"/>
              </a:spcBef>
              <a:spcAft>
                <a:spcPts val="0"/>
              </a:spcAft>
              <a:buClr>
                <a:schemeClr val="lt1"/>
              </a:buClr>
              <a:buSzPts val="2400"/>
              <a:buNone/>
              <a:defRPr sz="3200" b="1">
                <a:solidFill>
                  <a:schemeClr val="lt1"/>
                </a:solidFill>
              </a:defRPr>
            </a:lvl5pPr>
            <a:lvl6pPr lvl="5" algn="ctr" rtl="0">
              <a:spcBef>
                <a:spcPts val="0"/>
              </a:spcBef>
              <a:spcAft>
                <a:spcPts val="0"/>
              </a:spcAft>
              <a:buClr>
                <a:schemeClr val="lt1"/>
              </a:buClr>
              <a:buSzPts val="2400"/>
              <a:buNone/>
              <a:defRPr sz="3200" b="1">
                <a:solidFill>
                  <a:schemeClr val="lt1"/>
                </a:solidFill>
              </a:defRPr>
            </a:lvl6pPr>
            <a:lvl7pPr lvl="6" algn="ctr" rtl="0">
              <a:spcBef>
                <a:spcPts val="0"/>
              </a:spcBef>
              <a:spcAft>
                <a:spcPts val="0"/>
              </a:spcAft>
              <a:buClr>
                <a:schemeClr val="lt1"/>
              </a:buClr>
              <a:buSzPts val="2400"/>
              <a:buNone/>
              <a:defRPr sz="3200" b="1">
                <a:solidFill>
                  <a:schemeClr val="lt1"/>
                </a:solidFill>
              </a:defRPr>
            </a:lvl7pPr>
            <a:lvl8pPr lvl="7" algn="ctr" rtl="0">
              <a:spcBef>
                <a:spcPts val="0"/>
              </a:spcBef>
              <a:spcAft>
                <a:spcPts val="0"/>
              </a:spcAft>
              <a:buClr>
                <a:schemeClr val="lt1"/>
              </a:buClr>
              <a:buSzPts val="2400"/>
              <a:buNone/>
              <a:defRPr sz="3200" b="1">
                <a:solidFill>
                  <a:schemeClr val="lt1"/>
                </a:solidFill>
              </a:defRPr>
            </a:lvl8pPr>
            <a:lvl9pPr lvl="8" algn="ctr" rtl="0">
              <a:spcBef>
                <a:spcPts val="0"/>
              </a:spcBef>
              <a:spcAft>
                <a:spcPts val="0"/>
              </a:spcAft>
              <a:buClr>
                <a:schemeClr val="lt1"/>
              </a:buClr>
              <a:buSzPts val="2400"/>
              <a:buNone/>
              <a:defRPr sz="3200" b="1">
                <a:solidFill>
                  <a:schemeClr val="lt1"/>
                </a:solidFill>
              </a:defRPr>
            </a:lvl9pPr>
          </a:lstStyle>
          <a:p>
            <a:r>
              <a:rPr lang="en-US" dirty="0"/>
              <a:t>Click to edit Master subtitle style</a:t>
            </a:r>
            <a:endParaRPr dirty="0"/>
          </a:p>
        </p:txBody>
      </p:sp>
      <p:sp>
        <p:nvSpPr>
          <p:cNvPr id="19" name="Google Shape;19;p3"/>
          <p:cNvSpPr/>
          <p:nvPr/>
        </p:nvSpPr>
        <p:spPr>
          <a:xfrm>
            <a:off x="4063605" y="5323800"/>
            <a:ext cx="4063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 name="Google Shape;20;p3"/>
          <p:cNvSpPr/>
          <p:nvPr/>
        </p:nvSpPr>
        <p:spPr>
          <a:xfrm>
            <a:off x="8128361" y="5323800"/>
            <a:ext cx="4063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1" name="Google Shape;21;p3"/>
          <p:cNvSpPr/>
          <p:nvPr/>
        </p:nvSpPr>
        <p:spPr>
          <a:xfrm>
            <a:off x="1" y="5323800"/>
            <a:ext cx="4063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2" name="Google Shape;22;p3"/>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BA819FBF-8765-4862-AB7D-DA728C154624}" type="slidenum">
              <a:rPr lang="en-US" smtClean="0"/>
              <a:t>‹#›</a:t>
            </a:fld>
            <a:endParaRPr lang="en-US" dirty="0"/>
          </a:p>
        </p:txBody>
      </p:sp>
    </p:spTree>
    <p:extLst>
      <p:ext uri="{BB962C8B-B14F-4D97-AF65-F5344CB8AC3E}">
        <p14:creationId xmlns:p14="http://schemas.microsoft.com/office/powerpoint/2010/main" val="414054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userDrawn="1">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dirty="0"/>
              <a:t>Click to edit Master title style</a:t>
            </a:r>
            <a:endParaRPr dirty="0"/>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en-US" dirty="0"/>
              <a:t>Click to edit Master text styles</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A819FBF-8765-4862-AB7D-DA728C154624}" type="slidenum">
              <a:rPr lang="en-US" smtClean="0"/>
              <a:t>‹#›</a:t>
            </a:fld>
            <a:endParaRPr lang="en-US" dirty="0"/>
          </a:p>
        </p:txBody>
      </p:sp>
      <p:sp>
        <p:nvSpPr>
          <p:cNvPr id="4" name="Text Placeholder 3">
            <a:extLst>
              <a:ext uri="{FF2B5EF4-FFF2-40B4-BE49-F238E27FC236}">
                <a16:creationId xmlns:a16="http://schemas.microsoft.com/office/drawing/2014/main" id="{5981E7A3-DFF6-E692-3459-984014492BFC}"/>
              </a:ext>
            </a:extLst>
          </p:cNvPr>
          <p:cNvSpPr>
            <a:spLocks noGrp="1"/>
          </p:cNvSpPr>
          <p:nvPr>
            <p:ph type="body" sz="quarter" idx="13" hasCustomPrompt="1"/>
          </p:nvPr>
        </p:nvSpPr>
        <p:spPr>
          <a:xfrm>
            <a:off x="9808400" y="59839"/>
            <a:ext cx="2230633" cy="418000"/>
          </a:xfrm>
        </p:spPr>
        <p:txBody>
          <a:bodyPr/>
          <a:lstStyle>
            <a:lvl1pPr marL="76200" indent="0" algn="r">
              <a:buNone/>
              <a:defRPr lang="en-US" sz="1600" b="0" i="0" u="none" strike="noStrike" cap="none" dirty="0">
                <a:solidFill>
                  <a:schemeClr val="tx1"/>
                </a:solidFill>
                <a:latin typeface="Lato"/>
                <a:ea typeface="Lato"/>
                <a:cs typeface="Lato"/>
                <a:sym typeface="Lato"/>
              </a:defRPr>
            </a:lvl1pPr>
          </a:lstStyle>
          <a:p>
            <a:pPr lvl="0"/>
            <a:r>
              <a:rPr lang="en-US" dirty="0"/>
              <a:t>#. Section</a:t>
            </a:r>
          </a:p>
        </p:txBody>
      </p:sp>
    </p:spTree>
    <p:extLst>
      <p:ext uri="{BB962C8B-B14F-4D97-AF65-F5344CB8AC3E}">
        <p14:creationId xmlns:p14="http://schemas.microsoft.com/office/powerpoint/2010/main" val="95276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userDrawn="1">
  <p:cSld name="Title + 3 columns">
    <p:spTree>
      <p:nvGrpSpPr>
        <p:cNvPr id="1" name="Shape 48"/>
        <p:cNvGrpSpPr/>
        <p:nvPr/>
      </p:nvGrpSpPr>
      <p:grpSpPr>
        <a:xfrm>
          <a:off x="0" y="0"/>
          <a:ext cx="0" cy="0"/>
          <a:chOff x="0" y="0"/>
          <a:chExt cx="0" cy="0"/>
        </a:xfrm>
      </p:grpSpPr>
      <p:sp>
        <p:nvSpPr>
          <p:cNvPr id="49" name="Google Shape;49;p7"/>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 name="Google Shape;50;p7"/>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1" name="Google Shape;51;p7"/>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2" name="Google Shape;52;p7"/>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 name="Google Shape;53;p7"/>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dirty="0"/>
              <a:t>Click to edit Master title style</a:t>
            </a:r>
            <a:endParaRPr dirty="0"/>
          </a:p>
        </p:txBody>
      </p:sp>
      <p:sp>
        <p:nvSpPr>
          <p:cNvPr id="54" name="Google Shape;54;p7"/>
          <p:cNvSpPr txBox="1">
            <a:spLocks noGrp="1"/>
          </p:cNvSpPr>
          <p:nvPr>
            <p:ph type="body" idx="1"/>
          </p:nvPr>
        </p:nvSpPr>
        <p:spPr>
          <a:xfrm>
            <a:off x="1191600"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2000"/>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dirty="0"/>
              <a:t>Click to edit Master text styles</a:t>
            </a:r>
          </a:p>
        </p:txBody>
      </p:sp>
      <p:sp>
        <p:nvSpPr>
          <p:cNvPr id="55" name="Google Shape;55;p7"/>
          <p:cNvSpPr txBox="1">
            <a:spLocks noGrp="1"/>
          </p:cNvSpPr>
          <p:nvPr>
            <p:ph type="body" idx="2"/>
          </p:nvPr>
        </p:nvSpPr>
        <p:spPr>
          <a:xfrm>
            <a:off x="4515205"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2000"/>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dirty="0"/>
              <a:t>Click to edit Master text styles</a:t>
            </a:r>
          </a:p>
        </p:txBody>
      </p:sp>
      <p:sp>
        <p:nvSpPr>
          <p:cNvPr id="56" name="Google Shape;56;p7"/>
          <p:cNvSpPr txBox="1">
            <a:spLocks noGrp="1"/>
          </p:cNvSpPr>
          <p:nvPr>
            <p:ph type="body" idx="3"/>
          </p:nvPr>
        </p:nvSpPr>
        <p:spPr>
          <a:xfrm>
            <a:off x="7838809"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2000"/>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dirty="0"/>
              <a:t>Click to edit Master text styles</a:t>
            </a:r>
          </a:p>
        </p:txBody>
      </p:sp>
      <p:sp>
        <p:nvSpPr>
          <p:cNvPr id="57" name="Google Shape;57;p7"/>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A819FBF-8765-4862-AB7D-DA728C154624}" type="slidenum">
              <a:rPr lang="en-US" smtClean="0"/>
              <a:t>‹#›</a:t>
            </a:fld>
            <a:endParaRPr lang="en-US" dirty="0"/>
          </a:p>
        </p:txBody>
      </p:sp>
      <p:sp>
        <p:nvSpPr>
          <p:cNvPr id="12" name="Text Placeholder 3">
            <a:extLst>
              <a:ext uri="{FF2B5EF4-FFF2-40B4-BE49-F238E27FC236}">
                <a16:creationId xmlns:a16="http://schemas.microsoft.com/office/drawing/2014/main" id="{25ACA392-4A6A-CCC3-1ED6-7985367D2094}"/>
              </a:ext>
            </a:extLst>
          </p:cNvPr>
          <p:cNvSpPr>
            <a:spLocks noGrp="1"/>
          </p:cNvSpPr>
          <p:nvPr>
            <p:ph type="body" sz="quarter" idx="13" hasCustomPrompt="1"/>
          </p:nvPr>
        </p:nvSpPr>
        <p:spPr>
          <a:xfrm>
            <a:off x="9808400" y="59839"/>
            <a:ext cx="2230633" cy="418000"/>
          </a:xfrm>
        </p:spPr>
        <p:txBody>
          <a:bodyPr/>
          <a:lstStyle>
            <a:lvl1pPr marL="76200" indent="0" algn="r">
              <a:buNone/>
              <a:defRPr lang="en-US" sz="1600" b="0" i="0" u="none" strike="noStrike" cap="none" dirty="0">
                <a:solidFill>
                  <a:schemeClr val="tx1"/>
                </a:solidFill>
                <a:latin typeface="Lato"/>
                <a:ea typeface="Lato"/>
                <a:cs typeface="Lato"/>
                <a:sym typeface="Lato"/>
              </a:defRPr>
            </a:lvl1pPr>
          </a:lstStyle>
          <a:p>
            <a:pPr lvl="0"/>
            <a:r>
              <a:rPr lang="en-US" dirty="0"/>
              <a:t>#. Section</a:t>
            </a:r>
          </a:p>
        </p:txBody>
      </p:sp>
    </p:spTree>
    <p:extLst>
      <p:ext uri="{BB962C8B-B14F-4D97-AF65-F5344CB8AC3E}">
        <p14:creationId xmlns:p14="http://schemas.microsoft.com/office/powerpoint/2010/main" val="350121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userDrawn="1">
  <p:cSld name="Caption">
    <p:spTree>
      <p:nvGrpSpPr>
        <p:cNvPr id="1" name="Shape 65"/>
        <p:cNvGrpSpPr/>
        <p:nvPr/>
      </p:nvGrpSpPr>
      <p:grpSpPr>
        <a:xfrm>
          <a:off x="0" y="0"/>
          <a:ext cx="0" cy="0"/>
          <a:chOff x="0" y="0"/>
          <a:chExt cx="0" cy="0"/>
        </a:xfrm>
      </p:grpSpPr>
      <p:sp>
        <p:nvSpPr>
          <p:cNvPr id="66" name="Google Shape;66;p9"/>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7" name="Google Shape;67;p9"/>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8" name="Google Shape;68;p9"/>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9" name="Google Shape;69;p9"/>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0" name="Google Shape;70;p9"/>
          <p:cNvSpPr txBox="1">
            <a:spLocks noGrp="1"/>
          </p:cNvSpPr>
          <p:nvPr>
            <p:ph type="body" idx="1"/>
          </p:nvPr>
        </p:nvSpPr>
        <p:spPr>
          <a:xfrm>
            <a:off x="1191600" y="6199951"/>
            <a:ext cx="8616800" cy="467600"/>
          </a:xfrm>
          <a:prstGeom prst="rect">
            <a:avLst/>
          </a:prstGeom>
        </p:spPr>
        <p:txBody>
          <a:bodyPr spcFirstLastPara="1" wrap="square" lIns="91425" tIns="91425" rIns="91425" bIns="91425" anchor="b" anchorCtr="0">
            <a:noAutofit/>
          </a:bodyPr>
          <a:lstStyle>
            <a:lvl1pPr marL="609585" lvl="0" indent="-304792">
              <a:spcBef>
                <a:spcPts val="480"/>
              </a:spcBef>
              <a:spcAft>
                <a:spcPts val="0"/>
              </a:spcAft>
              <a:buClr>
                <a:schemeClr val="dk2"/>
              </a:buClr>
              <a:buSzPts val="1400"/>
              <a:buNone/>
              <a:defRPr sz="2000">
                <a:solidFill>
                  <a:schemeClr val="dk2"/>
                </a:solidFill>
              </a:defRPr>
            </a:lvl1pPr>
          </a:lstStyle>
          <a:p>
            <a:pPr lvl="0"/>
            <a:r>
              <a:rPr lang="en-US" dirty="0"/>
              <a:t>Click to edit Master text styles</a:t>
            </a:r>
          </a:p>
        </p:txBody>
      </p:sp>
      <p:sp>
        <p:nvSpPr>
          <p:cNvPr id="71" name="Google Shape;71;p9"/>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A819FBF-8765-4862-AB7D-DA728C154624}" type="slidenum">
              <a:rPr lang="en-US" smtClean="0"/>
              <a:t>‹#›</a:t>
            </a:fld>
            <a:endParaRPr lang="en-US" dirty="0"/>
          </a:p>
        </p:txBody>
      </p:sp>
      <p:sp>
        <p:nvSpPr>
          <p:cNvPr id="9" name="Text Placeholder 3">
            <a:extLst>
              <a:ext uri="{FF2B5EF4-FFF2-40B4-BE49-F238E27FC236}">
                <a16:creationId xmlns:a16="http://schemas.microsoft.com/office/drawing/2014/main" id="{AFF09D24-B817-9C16-3C8E-9206F49E3BC6}"/>
              </a:ext>
            </a:extLst>
          </p:cNvPr>
          <p:cNvSpPr>
            <a:spLocks noGrp="1"/>
          </p:cNvSpPr>
          <p:nvPr>
            <p:ph type="body" sz="quarter" idx="13" hasCustomPrompt="1"/>
          </p:nvPr>
        </p:nvSpPr>
        <p:spPr>
          <a:xfrm>
            <a:off x="9808400" y="59839"/>
            <a:ext cx="2230633" cy="418000"/>
          </a:xfrm>
        </p:spPr>
        <p:txBody>
          <a:bodyPr/>
          <a:lstStyle>
            <a:lvl1pPr marL="76200" indent="0" algn="r">
              <a:buNone/>
              <a:defRPr lang="en-US" sz="1600" b="0" i="0" u="none" strike="noStrike" cap="none" dirty="0">
                <a:solidFill>
                  <a:schemeClr val="tx1"/>
                </a:solidFill>
                <a:latin typeface="Lato"/>
                <a:ea typeface="Lato"/>
                <a:cs typeface="Lato"/>
                <a:sym typeface="Lato"/>
              </a:defRPr>
            </a:lvl1pPr>
          </a:lstStyle>
          <a:p>
            <a:pPr lvl="0"/>
            <a:r>
              <a:rPr lang="en-US" dirty="0"/>
              <a:t>#. Section</a:t>
            </a:r>
          </a:p>
        </p:txBody>
      </p:sp>
    </p:spTree>
    <p:extLst>
      <p:ext uri="{BB962C8B-B14F-4D97-AF65-F5344CB8AC3E}">
        <p14:creationId xmlns:p14="http://schemas.microsoft.com/office/powerpoint/2010/main" val="85330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72"/>
        <p:cNvGrpSpPr/>
        <p:nvPr/>
      </p:nvGrpSpPr>
      <p:grpSpPr>
        <a:xfrm>
          <a:off x="0" y="0"/>
          <a:ext cx="0" cy="0"/>
          <a:chOff x="0" y="0"/>
          <a:chExt cx="0" cy="0"/>
        </a:xfrm>
      </p:grpSpPr>
      <p:sp>
        <p:nvSpPr>
          <p:cNvPr id="73" name="Google Shape;73;p10"/>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 name="Google Shape;74;p10"/>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 name="Google Shape;75;p10"/>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 name="Google Shape;76;p10"/>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7" name="Google Shape;77;p10"/>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A819FBF-8765-4862-AB7D-DA728C154624}" type="slidenum">
              <a:rPr lang="en-US" smtClean="0"/>
              <a:t>‹#›</a:t>
            </a:fld>
            <a:endParaRPr lang="en-US" dirty="0"/>
          </a:p>
        </p:txBody>
      </p:sp>
      <p:sp>
        <p:nvSpPr>
          <p:cNvPr id="8" name="Text Placeholder 3">
            <a:extLst>
              <a:ext uri="{FF2B5EF4-FFF2-40B4-BE49-F238E27FC236}">
                <a16:creationId xmlns:a16="http://schemas.microsoft.com/office/drawing/2014/main" id="{DC34D86A-AF83-7BA6-20B7-E659BD48E4AC}"/>
              </a:ext>
            </a:extLst>
          </p:cNvPr>
          <p:cNvSpPr>
            <a:spLocks noGrp="1"/>
          </p:cNvSpPr>
          <p:nvPr>
            <p:ph type="body" sz="quarter" idx="13" hasCustomPrompt="1"/>
          </p:nvPr>
        </p:nvSpPr>
        <p:spPr>
          <a:xfrm>
            <a:off x="9808400" y="59839"/>
            <a:ext cx="2230633" cy="418000"/>
          </a:xfrm>
        </p:spPr>
        <p:txBody>
          <a:bodyPr/>
          <a:lstStyle>
            <a:lvl1pPr marL="76200" indent="0" algn="r">
              <a:buNone/>
              <a:defRPr lang="en-US" sz="1600" b="0" i="0" u="none" strike="noStrike" cap="none" dirty="0">
                <a:solidFill>
                  <a:schemeClr val="tx1"/>
                </a:solidFill>
                <a:latin typeface="Lato"/>
                <a:ea typeface="Lato"/>
                <a:cs typeface="Lato"/>
                <a:sym typeface="Lato"/>
              </a:defRPr>
            </a:lvl1pPr>
          </a:lstStyle>
          <a:p>
            <a:pPr lvl="0"/>
            <a:r>
              <a:rPr lang="en-US" dirty="0"/>
              <a:t>#. Section</a:t>
            </a:r>
          </a:p>
        </p:txBody>
      </p:sp>
    </p:spTree>
    <p:extLst>
      <p:ext uri="{BB962C8B-B14F-4D97-AF65-F5344CB8AC3E}">
        <p14:creationId xmlns:p14="http://schemas.microsoft.com/office/powerpoint/2010/main" val="427774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BA819FBF-8765-4862-AB7D-DA728C154624}" type="slidenum">
              <a:rPr lang="en-US" smtClean="0"/>
              <a:t>‹#›</a:t>
            </a:fld>
            <a:endParaRPr lang="en-US" dirty="0"/>
          </a:p>
        </p:txBody>
      </p:sp>
    </p:spTree>
    <p:extLst>
      <p:ext uri="{BB962C8B-B14F-4D97-AF65-F5344CB8AC3E}">
        <p14:creationId xmlns:p14="http://schemas.microsoft.com/office/powerpoint/2010/main" val="273373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dirty="0"/>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BA819FBF-8765-4862-AB7D-DA728C154624}" type="slidenum">
              <a:rPr lang="en-US" smtClean="0"/>
              <a:t>‹#›</a:t>
            </a:fld>
            <a:endParaRPr lang="en-US" dirty="0"/>
          </a:p>
        </p:txBody>
      </p:sp>
    </p:spTree>
    <p:extLst>
      <p:ext uri="{BB962C8B-B14F-4D97-AF65-F5344CB8AC3E}">
        <p14:creationId xmlns:p14="http://schemas.microsoft.com/office/powerpoint/2010/main" val="101099274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ambda_calculu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fish610/lambda-calc-presentation"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0B1D-7F2D-D4DE-0089-978355A0A42C}"/>
              </a:ext>
            </a:extLst>
          </p:cNvPr>
          <p:cNvSpPr>
            <a:spLocks noGrp="1"/>
          </p:cNvSpPr>
          <p:nvPr>
            <p:ph type="ctrTitle"/>
          </p:nvPr>
        </p:nvSpPr>
        <p:spPr/>
        <p:txBody>
          <a:bodyPr/>
          <a:lstStyle/>
          <a:p>
            <a:r>
              <a:rPr lang="en-US" sz="6000" dirty="0"/>
              <a:t>Lambda Calculus</a:t>
            </a:r>
            <a:br>
              <a:rPr lang="en-US" dirty="0"/>
            </a:br>
            <a:r>
              <a:rPr lang="en-US" sz="1600" dirty="0"/>
              <a:t> </a:t>
            </a:r>
            <a:r>
              <a:rPr lang="en-US" sz="2000" dirty="0"/>
              <a:t>For when functional programming isn’t hard enough</a:t>
            </a:r>
            <a:br>
              <a:rPr lang="en-US" sz="2000" dirty="0"/>
            </a:br>
            <a:br>
              <a:rPr lang="en-US" sz="2000" dirty="0"/>
            </a:br>
            <a:r>
              <a:rPr lang="en-US" sz="1800" dirty="0"/>
              <a:t> By Kevin Fisher</a:t>
            </a:r>
            <a:endParaRPr lang="en-US" dirty="0"/>
          </a:p>
        </p:txBody>
      </p:sp>
    </p:spTree>
    <p:extLst>
      <p:ext uri="{BB962C8B-B14F-4D97-AF65-F5344CB8AC3E}">
        <p14:creationId xmlns:p14="http://schemas.microsoft.com/office/powerpoint/2010/main" val="146355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07BF-F131-5540-F3D3-CD73AD9B59CB}"/>
              </a:ext>
            </a:extLst>
          </p:cNvPr>
          <p:cNvSpPr>
            <a:spLocks noGrp="1"/>
          </p:cNvSpPr>
          <p:nvPr>
            <p:ph type="title"/>
          </p:nvPr>
        </p:nvSpPr>
        <p:spPr/>
        <p:txBody>
          <a:bodyPr/>
          <a:lstStyle/>
          <a:p>
            <a:r>
              <a:rPr lang="en-US" dirty="0"/>
              <a:t>The most important operation: </a:t>
            </a:r>
            <a:r>
              <a:rPr lang="el-GR" dirty="0"/>
              <a:t>β</a:t>
            </a:r>
            <a:r>
              <a:rPr lang="en-US" dirty="0"/>
              <a:t>-reduction</a:t>
            </a:r>
          </a:p>
        </p:txBody>
      </p:sp>
      <p:sp>
        <p:nvSpPr>
          <p:cNvPr id="4" name="Text Placeholder 3">
            <a:extLst>
              <a:ext uri="{FF2B5EF4-FFF2-40B4-BE49-F238E27FC236}">
                <a16:creationId xmlns:a16="http://schemas.microsoft.com/office/drawing/2014/main" id="{477381A5-6C98-4C3B-CC6A-AD819B170FE5}"/>
              </a:ext>
            </a:extLst>
          </p:cNvPr>
          <p:cNvSpPr>
            <a:spLocks noGrp="1"/>
          </p:cNvSpPr>
          <p:nvPr>
            <p:ph type="body" sz="quarter" idx="13"/>
          </p:nvPr>
        </p:nvSpPr>
        <p:spPr/>
        <p:txBody>
          <a:bodyPr/>
          <a:lstStyle/>
          <a:p>
            <a:r>
              <a:rPr lang="en-US" dirty="0"/>
              <a:t>1: Lambda Calculus</a:t>
            </a:r>
          </a:p>
        </p:txBody>
      </p:sp>
      <p:sp>
        <p:nvSpPr>
          <p:cNvPr id="6" name="TextBox 5">
            <a:extLst>
              <a:ext uri="{FF2B5EF4-FFF2-40B4-BE49-F238E27FC236}">
                <a16:creationId xmlns:a16="http://schemas.microsoft.com/office/drawing/2014/main" id="{26FB4290-0F50-D8BC-14FA-0955B33DBB3F}"/>
              </a:ext>
            </a:extLst>
          </p:cNvPr>
          <p:cNvSpPr txBox="1"/>
          <p:nvPr/>
        </p:nvSpPr>
        <p:spPr>
          <a:xfrm>
            <a:off x="2979609" y="3468003"/>
            <a:ext cx="2160495" cy="400110"/>
          </a:xfrm>
          <a:prstGeom prst="rect">
            <a:avLst/>
          </a:prstGeom>
          <a:noFill/>
        </p:spPr>
        <p:txBody>
          <a:bodyPr wrap="square">
            <a:spAutoFit/>
          </a:bodyPr>
          <a:lstStyle/>
          <a:p>
            <a:pPr algn="ctr"/>
            <a:r>
              <a:rPr lang="el-GR" sz="2000" b="0" dirty="0">
                <a:solidFill>
                  <a:srgbClr val="005661"/>
                </a:solidFill>
                <a:effectLst/>
                <a:latin typeface="Fira Code" panose="020B0809050000020004" pitchFamily="49" charset="0"/>
              </a:rPr>
              <a:t>((</a:t>
            </a:r>
            <a:r>
              <a:rPr lang="el-GR" sz="2000" dirty="0">
                <a:solidFill>
                  <a:srgbClr val="FF5792"/>
                </a:solidFill>
                <a:effectLst/>
                <a:latin typeface="Fira Code" panose="020B0809050000020004" pitchFamily="49" charset="0"/>
              </a:rPr>
              <a:t>λ</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M</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E</a:t>
            </a:r>
            <a:r>
              <a:rPr lang="en-US" sz="2000" b="0" dirty="0">
                <a:solidFill>
                  <a:srgbClr val="005661"/>
                </a:solidFill>
                <a:effectLst/>
                <a:latin typeface="Fira Code" panose="020B0809050000020004" pitchFamily="49" charset="0"/>
              </a:rPr>
              <a:t>)</a:t>
            </a:r>
          </a:p>
        </p:txBody>
      </p:sp>
      <p:sp>
        <p:nvSpPr>
          <p:cNvPr id="8" name="TextBox 7">
            <a:extLst>
              <a:ext uri="{FF2B5EF4-FFF2-40B4-BE49-F238E27FC236}">
                <a16:creationId xmlns:a16="http://schemas.microsoft.com/office/drawing/2014/main" id="{91E7E879-E4F6-94D9-22C1-352CCF40F42E}"/>
              </a:ext>
            </a:extLst>
          </p:cNvPr>
          <p:cNvSpPr txBox="1"/>
          <p:nvPr/>
        </p:nvSpPr>
        <p:spPr>
          <a:xfrm>
            <a:off x="7096718" y="3468003"/>
            <a:ext cx="1775015" cy="400110"/>
          </a:xfrm>
          <a:prstGeom prst="rect">
            <a:avLst/>
          </a:prstGeom>
          <a:noFill/>
        </p:spPr>
        <p:txBody>
          <a:bodyPr wrap="square">
            <a:spAutoFit/>
          </a:bodyPr>
          <a:lstStyle/>
          <a:p>
            <a:pPr algn="ctr"/>
            <a:r>
              <a:rPr lang="en-US" sz="2000" b="0" dirty="0">
                <a:solidFill>
                  <a:srgbClr val="0095A8"/>
                </a:solidFill>
                <a:effectLst/>
                <a:latin typeface="Fira Code" panose="020B0809050000020004" pitchFamily="49" charset="0"/>
              </a:rPr>
              <a:t>M</a:t>
            </a:r>
            <a:r>
              <a:rPr lang="en-US" sz="2000" b="0" dirty="0">
                <a:solidFill>
                  <a:srgbClr val="005661"/>
                </a:solidFill>
                <a:effectLst/>
                <a:latin typeface="Fira Code" panose="020B0809050000020004" pitchFamily="49" charset="0"/>
              </a:rPr>
              <a:t>[</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 </a:t>
            </a:r>
            <a:r>
              <a:rPr lang="en-US" sz="2000" b="0" dirty="0">
                <a:solidFill>
                  <a:srgbClr val="0095A8"/>
                </a:solidFill>
                <a:effectLst/>
                <a:latin typeface="Fira Code" panose="020B0809050000020004" pitchFamily="49" charset="0"/>
              </a:rPr>
              <a:t>E</a:t>
            </a:r>
            <a:r>
              <a:rPr lang="en-US" sz="2000" b="0" dirty="0">
                <a:solidFill>
                  <a:srgbClr val="005661"/>
                </a:solidFill>
                <a:effectLst/>
                <a:latin typeface="Fira Code" panose="020B0809050000020004" pitchFamily="49" charset="0"/>
              </a:rPr>
              <a:t>]</a:t>
            </a:r>
            <a:endParaRPr lang="en-US" sz="2000" dirty="0"/>
          </a:p>
        </p:txBody>
      </p:sp>
      <p:cxnSp>
        <p:nvCxnSpPr>
          <p:cNvPr id="10" name="Straight Arrow Connector 9">
            <a:extLst>
              <a:ext uri="{FF2B5EF4-FFF2-40B4-BE49-F238E27FC236}">
                <a16:creationId xmlns:a16="http://schemas.microsoft.com/office/drawing/2014/main" id="{96304048-9FB7-50BD-DD50-4BF6025FD79D}"/>
              </a:ext>
            </a:extLst>
          </p:cNvPr>
          <p:cNvCxnSpPr>
            <a:cxnSpLocks/>
          </p:cNvCxnSpPr>
          <p:nvPr/>
        </p:nvCxnSpPr>
        <p:spPr>
          <a:xfrm>
            <a:off x="5264598" y="3670732"/>
            <a:ext cx="16448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52D9B48-4EA9-393F-9352-0E41581FBF65}"/>
              </a:ext>
            </a:extLst>
          </p:cNvPr>
          <p:cNvSpPr txBox="1"/>
          <p:nvPr/>
        </p:nvSpPr>
        <p:spPr>
          <a:xfrm>
            <a:off x="5327353" y="3316941"/>
            <a:ext cx="1476859" cy="307777"/>
          </a:xfrm>
          <a:prstGeom prst="rect">
            <a:avLst/>
          </a:prstGeom>
          <a:noFill/>
        </p:spPr>
        <p:txBody>
          <a:bodyPr wrap="square" rtlCol="0">
            <a:spAutoFit/>
          </a:bodyPr>
          <a:lstStyle/>
          <a:p>
            <a:pPr algn="ctr"/>
            <a:r>
              <a:rPr lang="en-US" dirty="0">
                <a:solidFill>
                  <a:schemeClr val="dk1"/>
                </a:solidFill>
                <a:latin typeface="Lato"/>
                <a:ea typeface="Lato"/>
                <a:cs typeface="Lato"/>
                <a:sym typeface="Lato"/>
              </a:rPr>
              <a:t>equivalent to</a:t>
            </a:r>
          </a:p>
        </p:txBody>
      </p:sp>
      <p:sp>
        <p:nvSpPr>
          <p:cNvPr id="17" name="TextBox 16">
            <a:extLst>
              <a:ext uri="{FF2B5EF4-FFF2-40B4-BE49-F238E27FC236}">
                <a16:creationId xmlns:a16="http://schemas.microsoft.com/office/drawing/2014/main" id="{E998948F-4484-6A7E-4AD1-87800EF48840}"/>
              </a:ext>
            </a:extLst>
          </p:cNvPr>
          <p:cNvSpPr txBox="1"/>
          <p:nvPr/>
        </p:nvSpPr>
        <p:spPr>
          <a:xfrm>
            <a:off x="5327351" y="3684493"/>
            <a:ext cx="1476859" cy="307777"/>
          </a:xfrm>
          <a:prstGeom prst="rect">
            <a:avLst/>
          </a:prstGeom>
          <a:noFill/>
        </p:spPr>
        <p:txBody>
          <a:bodyPr wrap="square" rtlCol="0">
            <a:spAutoFit/>
          </a:bodyPr>
          <a:lstStyle/>
          <a:p>
            <a:pPr algn="ctr"/>
            <a:r>
              <a:rPr lang="en-US" dirty="0">
                <a:solidFill>
                  <a:schemeClr val="dk1"/>
                </a:solidFill>
                <a:latin typeface="Lato"/>
                <a:ea typeface="Lato"/>
                <a:cs typeface="Lato"/>
                <a:sym typeface="Lato"/>
              </a:rPr>
              <a:t>reduces to</a:t>
            </a:r>
          </a:p>
        </p:txBody>
      </p:sp>
      <p:sp>
        <p:nvSpPr>
          <p:cNvPr id="18" name="TextBox 17">
            <a:extLst>
              <a:ext uri="{FF2B5EF4-FFF2-40B4-BE49-F238E27FC236}">
                <a16:creationId xmlns:a16="http://schemas.microsoft.com/office/drawing/2014/main" id="{A2D7C431-B02A-C9B2-80DC-6AE441D44222}"/>
              </a:ext>
            </a:extLst>
          </p:cNvPr>
          <p:cNvSpPr txBox="1"/>
          <p:nvPr/>
        </p:nvSpPr>
        <p:spPr>
          <a:xfrm>
            <a:off x="1255058" y="5366622"/>
            <a:ext cx="9681884" cy="307777"/>
          </a:xfrm>
          <a:prstGeom prst="rect">
            <a:avLst/>
          </a:prstGeom>
          <a:noFill/>
        </p:spPr>
        <p:txBody>
          <a:bodyPr wrap="square" rtlCol="0">
            <a:spAutoFit/>
          </a:bodyPr>
          <a:lstStyle/>
          <a:p>
            <a:pPr algn="ctr"/>
            <a:r>
              <a:rPr lang="en-US" dirty="0">
                <a:solidFill>
                  <a:schemeClr val="dk1"/>
                </a:solidFill>
                <a:latin typeface="Lato"/>
                <a:ea typeface="Lato"/>
                <a:cs typeface="Lato"/>
                <a:sym typeface="Lato"/>
              </a:rPr>
              <a:t>We </a:t>
            </a:r>
            <a:r>
              <a:rPr lang="en-US" dirty="0">
                <a:solidFill>
                  <a:schemeClr val="dk1"/>
                </a:solidFill>
                <a:latin typeface="Lato"/>
                <a:ea typeface="Lato"/>
                <a:cs typeface="Lato"/>
              </a:rPr>
              <a:t>won’t be covering the formal definition of substitution, if you’re interested check out </a:t>
            </a:r>
            <a:r>
              <a:rPr lang="en-US" dirty="0">
                <a:solidFill>
                  <a:schemeClr val="dk1"/>
                </a:solidFill>
                <a:latin typeface="Lato"/>
                <a:ea typeface="Lato"/>
                <a:cs typeface="Lato"/>
                <a:hlinkClick r:id="rId3"/>
              </a:rPr>
              <a:t>Wikipedia: Lambda calculus</a:t>
            </a:r>
            <a:endParaRPr lang="en-US" dirty="0">
              <a:solidFill>
                <a:schemeClr val="dk1"/>
              </a:solidFill>
              <a:latin typeface="Lato"/>
              <a:ea typeface="Lato"/>
              <a:cs typeface="Lato"/>
            </a:endParaRPr>
          </a:p>
        </p:txBody>
      </p:sp>
    </p:spTree>
    <p:extLst>
      <p:ext uri="{BB962C8B-B14F-4D97-AF65-F5344CB8AC3E}">
        <p14:creationId xmlns:p14="http://schemas.microsoft.com/office/powerpoint/2010/main" val="391449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6F1C-01CB-AD7D-C82D-ACA1CBB5949B}"/>
              </a:ext>
            </a:extLst>
          </p:cNvPr>
          <p:cNvSpPr>
            <a:spLocks noGrp="1"/>
          </p:cNvSpPr>
          <p:nvPr>
            <p:ph type="title"/>
          </p:nvPr>
        </p:nvSpPr>
        <p:spPr/>
        <p:txBody>
          <a:bodyPr/>
          <a:lstStyle/>
          <a:p>
            <a:r>
              <a:rPr lang="en-US" dirty="0"/>
              <a:t>Some simple functions in lambda calculus</a:t>
            </a:r>
          </a:p>
        </p:txBody>
      </p:sp>
      <p:sp>
        <p:nvSpPr>
          <p:cNvPr id="4" name="Text Placeholder 3">
            <a:extLst>
              <a:ext uri="{FF2B5EF4-FFF2-40B4-BE49-F238E27FC236}">
                <a16:creationId xmlns:a16="http://schemas.microsoft.com/office/drawing/2014/main" id="{905930B8-81AD-04B0-03BA-973B452D1CB0}"/>
              </a:ext>
            </a:extLst>
          </p:cNvPr>
          <p:cNvSpPr>
            <a:spLocks noGrp="1"/>
          </p:cNvSpPr>
          <p:nvPr>
            <p:ph type="body" sz="quarter" idx="13"/>
          </p:nvPr>
        </p:nvSpPr>
        <p:spPr/>
        <p:txBody>
          <a:bodyPr/>
          <a:lstStyle/>
          <a:p>
            <a:r>
              <a:rPr lang="en-US" dirty="0"/>
              <a:t>1: Lambda Calculus</a:t>
            </a:r>
          </a:p>
          <a:p>
            <a:endParaRPr lang="en-US" dirty="0"/>
          </a:p>
        </p:txBody>
      </p:sp>
      <p:sp>
        <p:nvSpPr>
          <p:cNvPr id="6" name="TextBox 5">
            <a:extLst>
              <a:ext uri="{FF2B5EF4-FFF2-40B4-BE49-F238E27FC236}">
                <a16:creationId xmlns:a16="http://schemas.microsoft.com/office/drawing/2014/main" id="{9CC222AD-3753-296F-004F-CE34E4909D9B}"/>
              </a:ext>
            </a:extLst>
          </p:cNvPr>
          <p:cNvSpPr txBox="1"/>
          <p:nvPr/>
        </p:nvSpPr>
        <p:spPr>
          <a:xfrm>
            <a:off x="4343399" y="3068924"/>
            <a:ext cx="2658036" cy="400110"/>
          </a:xfrm>
          <a:prstGeom prst="rect">
            <a:avLst/>
          </a:prstGeom>
          <a:noFill/>
        </p:spPr>
        <p:txBody>
          <a:bodyPr wrap="square">
            <a:spAutoFit/>
          </a:bodyPr>
          <a:lstStyle/>
          <a:p>
            <a:pPr algn="ctr"/>
            <a:r>
              <a:rPr lang="en-US" sz="2000" b="0" dirty="0">
                <a:solidFill>
                  <a:srgbClr val="0095A8"/>
                </a:solidFill>
                <a:effectLst/>
                <a:latin typeface="Fira Code" panose="020B0809050000020004" pitchFamily="49" charset="0"/>
              </a:rPr>
              <a:t>ID</a:t>
            </a:r>
            <a:r>
              <a:rPr lang="en-US" sz="2000" b="0" dirty="0">
                <a:solidFill>
                  <a:srgbClr val="005661"/>
                </a:solidFill>
                <a:effectLst/>
                <a:latin typeface="Fira Code" panose="020B0809050000020004" pitchFamily="49" charset="0"/>
              </a:rPr>
              <a:t> := (</a:t>
            </a:r>
            <a:r>
              <a:rPr lang="el-GR" sz="2000" dirty="0">
                <a:solidFill>
                  <a:srgbClr val="FF5792"/>
                </a:solidFill>
                <a:effectLst/>
                <a:latin typeface="Fira Code" panose="020B0809050000020004" pitchFamily="49" charset="0"/>
              </a:rPr>
              <a:t>λ</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a:t>
            </a:r>
          </a:p>
        </p:txBody>
      </p:sp>
      <p:sp>
        <p:nvSpPr>
          <p:cNvPr id="8" name="TextBox 7">
            <a:extLst>
              <a:ext uri="{FF2B5EF4-FFF2-40B4-BE49-F238E27FC236}">
                <a16:creationId xmlns:a16="http://schemas.microsoft.com/office/drawing/2014/main" id="{3798ADFE-5BB5-CACD-8566-8F0B5212B375}"/>
              </a:ext>
            </a:extLst>
          </p:cNvPr>
          <p:cNvSpPr txBox="1"/>
          <p:nvPr/>
        </p:nvSpPr>
        <p:spPr>
          <a:xfrm>
            <a:off x="4101349" y="3695110"/>
            <a:ext cx="3626226" cy="400110"/>
          </a:xfrm>
          <a:prstGeom prst="rect">
            <a:avLst/>
          </a:prstGeom>
          <a:noFill/>
        </p:spPr>
        <p:txBody>
          <a:bodyPr wrap="square">
            <a:spAutoFit/>
          </a:bodyPr>
          <a:lstStyle/>
          <a:p>
            <a:pPr algn="ctr"/>
            <a:r>
              <a:rPr lang="en-US" sz="2000" b="0" dirty="0">
                <a:solidFill>
                  <a:srgbClr val="0095A8"/>
                </a:solidFill>
                <a:effectLst/>
                <a:latin typeface="Fira Code" panose="020B0809050000020004" pitchFamily="49" charset="0"/>
              </a:rPr>
              <a:t>CONST</a:t>
            </a:r>
            <a:r>
              <a:rPr lang="en-US" sz="2000" b="0" dirty="0">
                <a:solidFill>
                  <a:srgbClr val="005661"/>
                </a:solidFill>
                <a:effectLst/>
                <a:latin typeface="Fira Code" panose="020B0809050000020004" pitchFamily="49" charset="0"/>
              </a:rPr>
              <a:t> := (</a:t>
            </a:r>
            <a:r>
              <a:rPr lang="el-GR" sz="2000" dirty="0">
                <a:solidFill>
                  <a:srgbClr val="FF5792"/>
                </a:solidFill>
                <a:effectLst/>
                <a:latin typeface="Fira Code" panose="020B0809050000020004" pitchFamily="49" charset="0"/>
              </a:rPr>
              <a:t>λ</a:t>
            </a:r>
            <a:r>
              <a:rPr lang="en-US" sz="2000" dirty="0">
                <a:solidFill>
                  <a:srgbClr val="FA8900"/>
                </a:solidFill>
                <a:effectLst/>
                <a:latin typeface="Fira Code" panose="020B0809050000020004" pitchFamily="49" charset="0"/>
              </a:rPr>
              <a:t>c</a:t>
            </a:r>
            <a:r>
              <a:rPr lang="en-US" sz="2000" b="0" dirty="0">
                <a:solidFill>
                  <a:srgbClr val="005661"/>
                </a:solidFill>
                <a:effectLst/>
                <a:latin typeface="Fira Code" panose="020B0809050000020004" pitchFamily="49" charset="0"/>
              </a:rPr>
              <a:t>. (</a:t>
            </a:r>
            <a:r>
              <a:rPr lang="el-GR" sz="2000" dirty="0">
                <a:solidFill>
                  <a:srgbClr val="FF5792"/>
                </a:solidFill>
                <a:effectLst/>
                <a:latin typeface="Fira Code" panose="020B0809050000020004" pitchFamily="49" charset="0"/>
              </a:rPr>
              <a:t>λ</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c</a:t>
            </a:r>
            <a:r>
              <a:rPr lang="en-US"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419974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6F1C-01CB-AD7D-C82D-ACA1CBB5949B}"/>
              </a:ext>
            </a:extLst>
          </p:cNvPr>
          <p:cNvSpPr>
            <a:spLocks noGrp="1"/>
          </p:cNvSpPr>
          <p:nvPr>
            <p:ph type="title"/>
          </p:nvPr>
        </p:nvSpPr>
        <p:spPr/>
        <p:txBody>
          <a:bodyPr/>
          <a:lstStyle/>
          <a:p>
            <a:r>
              <a:rPr lang="en-US" dirty="0"/>
              <a:t>Some simple functions in lambda calculus</a:t>
            </a:r>
          </a:p>
        </p:txBody>
      </p:sp>
      <p:sp>
        <p:nvSpPr>
          <p:cNvPr id="4" name="Text Placeholder 3">
            <a:extLst>
              <a:ext uri="{FF2B5EF4-FFF2-40B4-BE49-F238E27FC236}">
                <a16:creationId xmlns:a16="http://schemas.microsoft.com/office/drawing/2014/main" id="{905930B8-81AD-04B0-03BA-973B452D1CB0}"/>
              </a:ext>
            </a:extLst>
          </p:cNvPr>
          <p:cNvSpPr>
            <a:spLocks noGrp="1"/>
          </p:cNvSpPr>
          <p:nvPr>
            <p:ph type="body" sz="quarter" idx="13"/>
          </p:nvPr>
        </p:nvSpPr>
        <p:spPr/>
        <p:txBody>
          <a:bodyPr/>
          <a:lstStyle/>
          <a:p>
            <a:r>
              <a:rPr lang="en-US" dirty="0"/>
              <a:t>1: Lambda Calculus</a:t>
            </a:r>
          </a:p>
          <a:p>
            <a:endParaRPr lang="en-US" dirty="0"/>
          </a:p>
        </p:txBody>
      </p:sp>
      <p:sp>
        <p:nvSpPr>
          <p:cNvPr id="6" name="TextBox 5">
            <a:extLst>
              <a:ext uri="{FF2B5EF4-FFF2-40B4-BE49-F238E27FC236}">
                <a16:creationId xmlns:a16="http://schemas.microsoft.com/office/drawing/2014/main" id="{9CC222AD-3753-296F-004F-CE34E4909D9B}"/>
              </a:ext>
            </a:extLst>
          </p:cNvPr>
          <p:cNvSpPr txBox="1"/>
          <p:nvPr/>
        </p:nvSpPr>
        <p:spPr>
          <a:xfrm>
            <a:off x="4191001" y="3068924"/>
            <a:ext cx="2658036" cy="400110"/>
          </a:xfrm>
          <a:prstGeom prst="rect">
            <a:avLst/>
          </a:prstGeom>
          <a:noFill/>
        </p:spPr>
        <p:txBody>
          <a:bodyPr wrap="square">
            <a:spAutoFit/>
          </a:bodyPr>
          <a:lstStyle/>
          <a:p>
            <a:pPr algn="ctr"/>
            <a:r>
              <a:rPr lang="en-US" sz="2000" b="0" dirty="0">
                <a:solidFill>
                  <a:srgbClr val="0095A8"/>
                </a:solidFill>
                <a:effectLst/>
                <a:latin typeface="Fira Code" panose="020B0809050000020004" pitchFamily="49" charset="0"/>
              </a:rPr>
              <a:t>ID</a:t>
            </a:r>
            <a:r>
              <a:rPr lang="en-US" sz="2000" b="0" dirty="0">
                <a:solidFill>
                  <a:srgbClr val="005661"/>
                </a:solidFill>
                <a:effectLst/>
                <a:latin typeface="Fira Code" panose="020B0809050000020004" pitchFamily="49" charset="0"/>
              </a:rPr>
              <a:t> := </a:t>
            </a:r>
            <a:r>
              <a:rPr lang="el-GR" sz="2000" dirty="0">
                <a:solidFill>
                  <a:srgbClr val="FF5792"/>
                </a:solidFill>
                <a:effectLst/>
                <a:latin typeface="Fira Code" panose="020B0809050000020004" pitchFamily="49" charset="0"/>
              </a:rPr>
              <a:t>λ</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endParaRPr lang="en-US" sz="2000" b="0" dirty="0">
              <a:solidFill>
                <a:srgbClr val="005661"/>
              </a:solidFill>
              <a:effectLst/>
              <a:latin typeface="Fira Code" panose="020B0809050000020004" pitchFamily="49" charset="0"/>
            </a:endParaRPr>
          </a:p>
        </p:txBody>
      </p:sp>
      <p:sp>
        <p:nvSpPr>
          <p:cNvPr id="8" name="TextBox 7">
            <a:extLst>
              <a:ext uri="{FF2B5EF4-FFF2-40B4-BE49-F238E27FC236}">
                <a16:creationId xmlns:a16="http://schemas.microsoft.com/office/drawing/2014/main" id="{3798ADFE-5BB5-CACD-8566-8F0B5212B375}"/>
              </a:ext>
            </a:extLst>
          </p:cNvPr>
          <p:cNvSpPr txBox="1"/>
          <p:nvPr/>
        </p:nvSpPr>
        <p:spPr>
          <a:xfrm>
            <a:off x="3787583" y="3695110"/>
            <a:ext cx="3626226" cy="400110"/>
          </a:xfrm>
          <a:prstGeom prst="rect">
            <a:avLst/>
          </a:prstGeom>
          <a:noFill/>
        </p:spPr>
        <p:txBody>
          <a:bodyPr wrap="square">
            <a:spAutoFit/>
          </a:bodyPr>
          <a:lstStyle/>
          <a:p>
            <a:pPr algn="ctr"/>
            <a:r>
              <a:rPr lang="en-US" sz="2000" b="0" dirty="0">
                <a:solidFill>
                  <a:srgbClr val="0095A8"/>
                </a:solidFill>
                <a:effectLst/>
                <a:latin typeface="Fira Code" panose="020B0809050000020004" pitchFamily="49" charset="0"/>
              </a:rPr>
              <a:t>CONST</a:t>
            </a:r>
            <a:r>
              <a:rPr lang="en-US" sz="2000" b="0" dirty="0">
                <a:solidFill>
                  <a:srgbClr val="005661"/>
                </a:solidFill>
                <a:effectLst/>
                <a:latin typeface="Fira Code" panose="020B0809050000020004" pitchFamily="49" charset="0"/>
              </a:rPr>
              <a:t> := </a:t>
            </a:r>
            <a:r>
              <a:rPr lang="el-GR" sz="2000" dirty="0">
                <a:solidFill>
                  <a:srgbClr val="FF5792"/>
                </a:solidFill>
                <a:effectLst/>
                <a:latin typeface="Fira Code" panose="020B0809050000020004" pitchFamily="49" charset="0"/>
              </a:rPr>
              <a:t>λ</a:t>
            </a:r>
            <a:r>
              <a:rPr lang="en-US" sz="2000" dirty="0">
                <a:solidFill>
                  <a:srgbClr val="FA8900"/>
                </a:solidFill>
                <a:effectLst/>
                <a:latin typeface="Fira Code" panose="020B0809050000020004" pitchFamily="49" charset="0"/>
              </a:rPr>
              <a:t>c</a:t>
            </a:r>
            <a:r>
              <a:rPr lang="en-US" sz="2000" b="0" dirty="0">
                <a:solidFill>
                  <a:srgbClr val="005661"/>
                </a:solidFill>
                <a:effectLst/>
                <a:latin typeface="Fira Code" panose="020B0809050000020004" pitchFamily="49" charset="0"/>
              </a:rPr>
              <a:t>. </a:t>
            </a:r>
            <a:r>
              <a:rPr lang="el-GR" sz="2000" dirty="0">
                <a:solidFill>
                  <a:srgbClr val="FF5792"/>
                </a:solidFill>
                <a:effectLst/>
                <a:latin typeface="Fira Code" panose="020B0809050000020004" pitchFamily="49" charset="0"/>
              </a:rPr>
              <a:t>λ</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c</a:t>
            </a:r>
            <a:endParaRPr lang="en-US" sz="2000" b="0" dirty="0">
              <a:solidFill>
                <a:srgbClr val="005661"/>
              </a:solidFill>
              <a:effectLst/>
              <a:latin typeface="Fira Code" panose="020B0809050000020004" pitchFamily="49" charset="0"/>
            </a:endParaRPr>
          </a:p>
        </p:txBody>
      </p:sp>
      <p:cxnSp>
        <p:nvCxnSpPr>
          <p:cNvPr id="14" name="Connector: Curved 13">
            <a:extLst>
              <a:ext uri="{FF2B5EF4-FFF2-40B4-BE49-F238E27FC236}">
                <a16:creationId xmlns:a16="http://schemas.microsoft.com/office/drawing/2014/main" id="{E79086E1-ABA5-FD65-4FBC-5C3BDC181363}"/>
              </a:ext>
            </a:extLst>
          </p:cNvPr>
          <p:cNvCxnSpPr>
            <a:cxnSpLocks/>
          </p:cNvCxnSpPr>
          <p:nvPr/>
        </p:nvCxnSpPr>
        <p:spPr>
          <a:xfrm rot="10800000" flipV="1">
            <a:off x="5651127" y="2402544"/>
            <a:ext cx="889746" cy="6663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4CB415-32CB-83E5-ABED-33FFCC573FA7}"/>
              </a:ext>
            </a:extLst>
          </p:cNvPr>
          <p:cNvSpPr txBox="1"/>
          <p:nvPr/>
        </p:nvSpPr>
        <p:spPr>
          <a:xfrm>
            <a:off x="6472517" y="2134860"/>
            <a:ext cx="3541059" cy="523220"/>
          </a:xfrm>
          <a:prstGeom prst="rect">
            <a:avLst/>
          </a:prstGeom>
          <a:noFill/>
        </p:spPr>
        <p:txBody>
          <a:bodyPr wrap="square">
            <a:spAutoFit/>
          </a:bodyPr>
          <a:lstStyle/>
          <a:p>
            <a:r>
              <a:rPr lang="en-US" dirty="0">
                <a:solidFill>
                  <a:schemeClr val="dk1"/>
                </a:solidFill>
                <a:latin typeface="Lato"/>
                <a:ea typeface="Lato"/>
                <a:cs typeface="Lato"/>
              </a:rPr>
              <a:t>To avoid parentheses, assume abstractions extend as far right as possible</a:t>
            </a:r>
            <a:endParaRPr lang="en-US" dirty="0"/>
          </a:p>
        </p:txBody>
      </p:sp>
    </p:spTree>
    <p:extLst>
      <p:ext uri="{BB962C8B-B14F-4D97-AF65-F5344CB8AC3E}">
        <p14:creationId xmlns:p14="http://schemas.microsoft.com/office/powerpoint/2010/main" val="3397266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6F1C-01CB-AD7D-C82D-ACA1CBB5949B}"/>
              </a:ext>
            </a:extLst>
          </p:cNvPr>
          <p:cNvSpPr>
            <a:spLocks noGrp="1"/>
          </p:cNvSpPr>
          <p:nvPr>
            <p:ph type="title"/>
          </p:nvPr>
        </p:nvSpPr>
        <p:spPr/>
        <p:txBody>
          <a:bodyPr/>
          <a:lstStyle/>
          <a:p>
            <a:r>
              <a:rPr lang="en-US" dirty="0"/>
              <a:t>Some simple functions in lambda calculus</a:t>
            </a:r>
          </a:p>
        </p:txBody>
      </p:sp>
      <p:sp>
        <p:nvSpPr>
          <p:cNvPr id="4" name="Text Placeholder 3">
            <a:extLst>
              <a:ext uri="{FF2B5EF4-FFF2-40B4-BE49-F238E27FC236}">
                <a16:creationId xmlns:a16="http://schemas.microsoft.com/office/drawing/2014/main" id="{905930B8-81AD-04B0-03BA-973B452D1CB0}"/>
              </a:ext>
            </a:extLst>
          </p:cNvPr>
          <p:cNvSpPr>
            <a:spLocks noGrp="1"/>
          </p:cNvSpPr>
          <p:nvPr>
            <p:ph type="body" sz="quarter" idx="13"/>
          </p:nvPr>
        </p:nvSpPr>
        <p:spPr/>
        <p:txBody>
          <a:bodyPr/>
          <a:lstStyle/>
          <a:p>
            <a:r>
              <a:rPr lang="en-US" dirty="0"/>
              <a:t>1: Lambda Calculus</a:t>
            </a:r>
          </a:p>
          <a:p>
            <a:endParaRPr lang="en-US" dirty="0"/>
          </a:p>
        </p:txBody>
      </p:sp>
      <p:sp>
        <p:nvSpPr>
          <p:cNvPr id="6" name="TextBox 5">
            <a:extLst>
              <a:ext uri="{FF2B5EF4-FFF2-40B4-BE49-F238E27FC236}">
                <a16:creationId xmlns:a16="http://schemas.microsoft.com/office/drawing/2014/main" id="{9CC222AD-3753-296F-004F-CE34E4909D9B}"/>
              </a:ext>
            </a:extLst>
          </p:cNvPr>
          <p:cNvSpPr txBox="1"/>
          <p:nvPr/>
        </p:nvSpPr>
        <p:spPr>
          <a:xfrm>
            <a:off x="4191001" y="3068924"/>
            <a:ext cx="2658036" cy="400110"/>
          </a:xfrm>
          <a:prstGeom prst="rect">
            <a:avLst/>
          </a:prstGeom>
          <a:noFill/>
        </p:spPr>
        <p:txBody>
          <a:bodyPr wrap="square">
            <a:spAutoFit/>
          </a:bodyPr>
          <a:lstStyle/>
          <a:p>
            <a:pPr algn="ctr"/>
            <a:r>
              <a:rPr lang="en-US" sz="2000" b="0" dirty="0">
                <a:solidFill>
                  <a:srgbClr val="0095A8"/>
                </a:solidFill>
                <a:effectLst/>
                <a:latin typeface="Fira Code" panose="020B0809050000020004" pitchFamily="49" charset="0"/>
              </a:rPr>
              <a:t>ID</a:t>
            </a:r>
            <a:r>
              <a:rPr lang="en-US" sz="2000" b="0" dirty="0">
                <a:solidFill>
                  <a:srgbClr val="005661"/>
                </a:solidFill>
                <a:effectLst/>
                <a:latin typeface="Fira Code" panose="020B0809050000020004" pitchFamily="49" charset="0"/>
              </a:rPr>
              <a:t> := </a:t>
            </a:r>
            <a:r>
              <a:rPr lang="en-US" sz="2000" b="0" dirty="0">
                <a:solidFill>
                  <a:srgbClr val="FF5792"/>
                </a:solidFill>
                <a:latin typeface="Fira Code" panose="020B0809050000020004" pitchFamily="49" charset="0"/>
              </a:rPr>
              <a:t>\</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endParaRPr lang="en-US" sz="2000" b="0" dirty="0">
              <a:solidFill>
                <a:srgbClr val="005661"/>
              </a:solidFill>
              <a:effectLst/>
              <a:latin typeface="Fira Code" panose="020B0809050000020004" pitchFamily="49" charset="0"/>
            </a:endParaRPr>
          </a:p>
        </p:txBody>
      </p:sp>
      <p:sp>
        <p:nvSpPr>
          <p:cNvPr id="8" name="TextBox 7">
            <a:extLst>
              <a:ext uri="{FF2B5EF4-FFF2-40B4-BE49-F238E27FC236}">
                <a16:creationId xmlns:a16="http://schemas.microsoft.com/office/drawing/2014/main" id="{3798ADFE-5BB5-CACD-8566-8F0B5212B375}"/>
              </a:ext>
            </a:extLst>
          </p:cNvPr>
          <p:cNvSpPr txBox="1"/>
          <p:nvPr/>
        </p:nvSpPr>
        <p:spPr>
          <a:xfrm>
            <a:off x="3787583" y="3695110"/>
            <a:ext cx="3626226" cy="400110"/>
          </a:xfrm>
          <a:prstGeom prst="rect">
            <a:avLst/>
          </a:prstGeom>
          <a:noFill/>
        </p:spPr>
        <p:txBody>
          <a:bodyPr wrap="square">
            <a:spAutoFit/>
          </a:bodyPr>
          <a:lstStyle/>
          <a:p>
            <a:pPr algn="ctr"/>
            <a:r>
              <a:rPr lang="en-US" sz="2000" b="0" dirty="0">
                <a:solidFill>
                  <a:srgbClr val="0095A8"/>
                </a:solidFill>
                <a:effectLst/>
                <a:latin typeface="Fira Code" panose="020B0809050000020004" pitchFamily="49" charset="0"/>
              </a:rPr>
              <a:t>CONST</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c</a:t>
            </a:r>
            <a:r>
              <a:rPr lang="en-US" sz="2000" b="0" dirty="0">
                <a:solidFill>
                  <a:srgbClr val="005661"/>
                </a:solidFill>
                <a:effectLst/>
                <a:latin typeface="Fira Code" panose="020B0809050000020004" pitchFamily="49" charset="0"/>
              </a:rPr>
              <a:t>.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c</a:t>
            </a:r>
            <a:endParaRPr lang="en-US" sz="2000" b="0" dirty="0">
              <a:solidFill>
                <a:srgbClr val="005661"/>
              </a:solidFill>
              <a:effectLst/>
              <a:latin typeface="Fira Code" panose="020B0809050000020004" pitchFamily="49" charset="0"/>
            </a:endParaRPr>
          </a:p>
        </p:txBody>
      </p:sp>
      <p:cxnSp>
        <p:nvCxnSpPr>
          <p:cNvPr id="14" name="Connector: Curved 13">
            <a:extLst>
              <a:ext uri="{FF2B5EF4-FFF2-40B4-BE49-F238E27FC236}">
                <a16:creationId xmlns:a16="http://schemas.microsoft.com/office/drawing/2014/main" id="{E79086E1-ABA5-FD65-4FBC-5C3BDC181363}"/>
              </a:ext>
            </a:extLst>
          </p:cNvPr>
          <p:cNvCxnSpPr>
            <a:cxnSpLocks/>
          </p:cNvCxnSpPr>
          <p:nvPr/>
        </p:nvCxnSpPr>
        <p:spPr>
          <a:xfrm rot="10800000">
            <a:off x="5708273" y="4095220"/>
            <a:ext cx="1011894" cy="51249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4CB415-32CB-83E5-ABED-33FFCC573FA7}"/>
              </a:ext>
            </a:extLst>
          </p:cNvPr>
          <p:cNvSpPr txBox="1">
            <a:spLocks/>
          </p:cNvSpPr>
          <p:nvPr/>
        </p:nvSpPr>
        <p:spPr>
          <a:xfrm>
            <a:off x="6720167" y="4453827"/>
            <a:ext cx="3541059" cy="307777"/>
          </a:xfrm>
          <a:prstGeom prst="rect">
            <a:avLst/>
          </a:prstGeom>
          <a:noFill/>
        </p:spPr>
        <p:txBody>
          <a:bodyPr wrap="square">
            <a:spAutoFit/>
          </a:bodyPr>
          <a:lstStyle/>
          <a:p>
            <a:r>
              <a:rPr lang="en-US" dirty="0">
                <a:solidFill>
                  <a:schemeClr val="dk1"/>
                </a:solidFill>
                <a:latin typeface="Lato"/>
                <a:ea typeface="Lato"/>
                <a:cs typeface="Lato"/>
              </a:rPr>
              <a:t>Because there’s no </a:t>
            </a:r>
            <a:r>
              <a:rPr lang="el-GR" sz="1400" dirty="0">
                <a:solidFill>
                  <a:srgbClr val="FF5792"/>
                </a:solidFill>
                <a:effectLst/>
                <a:latin typeface="Fira Code" panose="020B0809050000020004" pitchFamily="49" charset="0"/>
              </a:rPr>
              <a:t>λ</a:t>
            </a:r>
            <a:r>
              <a:rPr lang="en-US" dirty="0">
                <a:solidFill>
                  <a:schemeClr val="dk1"/>
                </a:solidFill>
                <a:latin typeface="Lato"/>
                <a:ea typeface="Lato"/>
                <a:cs typeface="Lato"/>
              </a:rPr>
              <a:t> key, we’ll use </a:t>
            </a:r>
            <a:r>
              <a:rPr lang="en-US" sz="1400" b="0" dirty="0">
                <a:solidFill>
                  <a:srgbClr val="FF5792"/>
                </a:solidFill>
                <a:latin typeface="Fira Code" panose="020B0809050000020004" pitchFamily="49" charset="0"/>
              </a:rPr>
              <a:t>\</a:t>
            </a:r>
            <a:endParaRPr lang="en-US" dirty="0"/>
          </a:p>
        </p:txBody>
      </p:sp>
    </p:spTree>
    <p:extLst>
      <p:ext uri="{BB962C8B-B14F-4D97-AF65-F5344CB8AC3E}">
        <p14:creationId xmlns:p14="http://schemas.microsoft.com/office/powerpoint/2010/main" val="1990186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F053-070B-843C-D48D-8A20A57DDE7B}"/>
              </a:ext>
            </a:extLst>
          </p:cNvPr>
          <p:cNvSpPr>
            <a:spLocks noGrp="1"/>
          </p:cNvSpPr>
          <p:nvPr>
            <p:ph type="ctrTitle"/>
          </p:nvPr>
        </p:nvSpPr>
        <p:spPr/>
        <p:txBody>
          <a:bodyPr/>
          <a:lstStyle/>
          <a:p>
            <a:r>
              <a:rPr lang="en-US" dirty="0"/>
              <a:t>2: Booleans</a:t>
            </a:r>
          </a:p>
        </p:txBody>
      </p:sp>
      <p:sp>
        <p:nvSpPr>
          <p:cNvPr id="3" name="Subtitle 2">
            <a:extLst>
              <a:ext uri="{FF2B5EF4-FFF2-40B4-BE49-F238E27FC236}">
                <a16:creationId xmlns:a16="http://schemas.microsoft.com/office/drawing/2014/main" id="{A899F8BB-B6CB-49D3-A6DE-99452EAE40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510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5F7-C2BF-B08B-AA09-8BF6AB5745F8}"/>
              </a:ext>
            </a:extLst>
          </p:cNvPr>
          <p:cNvSpPr>
            <a:spLocks noGrp="1"/>
          </p:cNvSpPr>
          <p:nvPr>
            <p:ph type="title"/>
          </p:nvPr>
        </p:nvSpPr>
        <p:spPr/>
        <p:txBody>
          <a:bodyPr/>
          <a:lstStyle/>
          <a:p>
            <a:r>
              <a:rPr lang="en-US" dirty="0"/>
              <a:t>What is a Boolean?</a:t>
            </a:r>
          </a:p>
        </p:txBody>
      </p:sp>
      <p:sp>
        <p:nvSpPr>
          <p:cNvPr id="4" name="Text Placeholder 3">
            <a:extLst>
              <a:ext uri="{FF2B5EF4-FFF2-40B4-BE49-F238E27FC236}">
                <a16:creationId xmlns:a16="http://schemas.microsoft.com/office/drawing/2014/main" id="{66929A25-011A-AF7C-B21F-A56A7D1AAD0C}"/>
              </a:ext>
            </a:extLst>
          </p:cNvPr>
          <p:cNvSpPr>
            <a:spLocks noGrp="1"/>
          </p:cNvSpPr>
          <p:nvPr>
            <p:ph type="body" sz="quarter" idx="13"/>
          </p:nvPr>
        </p:nvSpPr>
        <p:spPr/>
        <p:txBody>
          <a:bodyPr/>
          <a:lstStyle/>
          <a:p>
            <a:r>
              <a:rPr lang="en-US" dirty="0"/>
              <a:t>2: Booleans</a:t>
            </a:r>
          </a:p>
        </p:txBody>
      </p:sp>
      <p:sp>
        <p:nvSpPr>
          <p:cNvPr id="6" name="TextBox 5">
            <a:extLst>
              <a:ext uri="{FF2B5EF4-FFF2-40B4-BE49-F238E27FC236}">
                <a16:creationId xmlns:a16="http://schemas.microsoft.com/office/drawing/2014/main" id="{EDF86F28-64D7-ADAB-E696-B26BECBFB67A}"/>
              </a:ext>
            </a:extLst>
          </p:cNvPr>
          <p:cNvSpPr txBox="1"/>
          <p:nvPr/>
        </p:nvSpPr>
        <p:spPr>
          <a:xfrm>
            <a:off x="3173505" y="2226241"/>
            <a:ext cx="5844990" cy="338554"/>
          </a:xfrm>
          <a:prstGeom prst="rect">
            <a:avLst/>
          </a:prstGeom>
          <a:noFill/>
        </p:spPr>
        <p:txBody>
          <a:bodyPr wrap="square">
            <a:spAutoFit/>
          </a:bodyPr>
          <a:lstStyle/>
          <a:p>
            <a:pPr algn="ctr"/>
            <a:r>
              <a:rPr lang="en-US" sz="1600" dirty="0">
                <a:solidFill>
                  <a:schemeClr val="dk1"/>
                </a:solidFill>
                <a:latin typeface="Lato"/>
                <a:ea typeface="Lato"/>
                <a:cs typeface="Lato"/>
              </a:rPr>
              <a:t>One way we can describe Booleans is as a binary choice</a:t>
            </a:r>
            <a:endParaRPr lang="en-US" sz="1600" dirty="0"/>
          </a:p>
        </p:txBody>
      </p:sp>
      <p:sp>
        <p:nvSpPr>
          <p:cNvPr id="16" name="TextBox 15">
            <a:extLst>
              <a:ext uri="{FF2B5EF4-FFF2-40B4-BE49-F238E27FC236}">
                <a16:creationId xmlns:a16="http://schemas.microsoft.com/office/drawing/2014/main" id="{C3277FAA-465A-ED89-3AEF-C29827F6E2C1}"/>
              </a:ext>
            </a:extLst>
          </p:cNvPr>
          <p:cNvSpPr txBox="1"/>
          <p:nvPr/>
        </p:nvSpPr>
        <p:spPr>
          <a:xfrm>
            <a:off x="4329956" y="3789094"/>
            <a:ext cx="753036" cy="338554"/>
          </a:xfrm>
          <a:prstGeom prst="rect">
            <a:avLst/>
          </a:prstGeom>
          <a:noFill/>
        </p:spPr>
        <p:txBody>
          <a:bodyPr wrap="square">
            <a:spAutoFit/>
          </a:bodyPr>
          <a:lstStyle/>
          <a:p>
            <a:pPr algn="ctr"/>
            <a:r>
              <a:rPr lang="en-US" sz="1600" b="0" dirty="0">
                <a:solidFill>
                  <a:srgbClr val="0095A8"/>
                </a:solidFill>
                <a:effectLst/>
                <a:latin typeface="Fira Code" panose="020B0809050000020004" pitchFamily="49" charset="0"/>
              </a:rPr>
              <a:t>TRUE</a:t>
            </a:r>
            <a:endParaRPr lang="en-US" sz="1600" b="0" dirty="0">
              <a:solidFill>
                <a:srgbClr val="005661"/>
              </a:solidFill>
              <a:effectLst/>
              <a:latin typeface="Fira Code" panose="020B0809050000020004" pitchFamily="49" charset="0"/>
            </a:endParaRPr>
          </a:p>
        </p:txBody>
      </p:sp>
      <p:sp>
        <p:nvSpPr>
          <p:cNvPr id="18" name="TextBox 17">
            <a:extLst>
              <a:ext uri="{FF2B5EF4-FFF2-40B4-BE49-F238E27FC236}">
                <a16:creationId xmlns:a16="http://schemas.microsoft.com/office/drawing/2014/main" id="{25976B2D-4683-BC90-588D-AA7A8FA01918}"/>
              </a:ext>
            </a:extLst>
          </p:cNvPr>
          <p:cNvSpPr txBox="1"/>
          <p:nvPr/>
        </p:nvSpPr>
        <p:spPr>
          <a:xfrm>
            <a:off x="7109009" y="3789094"/>
            <a:ext cx="869577" cy="338554"/>
          </a:xfrm>
          <a:prstGeom prst="rect">
            <a:avLst/>
          </a:prstGeom>
          <a:noFill/>
        </p:spPr>
        <p:txBody>
          <a:bodyPr wrap="square">
            <a:spAutoFit/>
          </a:bodyPr>
          <a:lstStyle/>
          <a:p>
            <a:pPr algn="ctr"/>
            <a:r>
              <a:rPr lang="en-US" sz="1600" b="0" dirty="0">
                <a:solidFill>
                  <a:srgbClr val="0095A8"/>
                </a:solidFill>
                <a:effectLst/>
                <a:latin typeface="Fira Code" panose="020B0809050000020004" pitchFamily="49" charset="0"/>
              </a:rPr>
              <a:t>FALSE</a:t>
            </a:r>
            <a:endParaRPr lang="en-US" sz="1600" b="0" dirty="0">
              <a:solidFill>
                <a:srgbClr val="005661"/>
              </a:solidFill>
              <a:effectLst/>
              <a:latin typeface="Fira Code" panose="020B0809050000020004" pitchFamily="49" charset="0"/>
            </a:endParaRPr>
          </a:p>
        </p:txBody>
      </p:sp>
      <p:cxnSp>
        <p:nvCxnSpPr>
          <p:cNvPr id="20" name="Connector: Elbow 19">
            <a:extLst>
              <a:ext uri="{FF2B5EF4-FFF2-40B4-BE49-F238E27FC236}">
                <a16:creationId xmlns:a16="http://schemas.microsoft.com/office/drawing/2014/main" id="{E38BA366-755F-1A7B-98FC-446FDD7E949C}"/>
              </a:ext>
            </a:extLst>
          </p:cNvPr>
          <p:cNvCxnSpPr>
            <a:stCxn id="6" idx="2"/>
            <a:endCxn id="16" idx="0"/>
          </p:cNvCxnSpPr>
          <p:nvPr/>
        </p:nvCxnSpPr>
        <p:spPr>
          <a:xfrm rot="5400000">
            <a:off x="4789088" y="2482181"/>
            <a:ext cx="1224299" cy="13895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3C099B0-61DB-2745-2320-68B9AA35F612}"/>
              </a:ext>
            </a:extLst>
          </p:cNvPr>
          <p:cNvCxnSpPr>
            <a:stCxn id="6" idx="2"/>
            <a:endCxn id="18" idx="0"/>
          </p:cNvCxnSpPr>
          <p:nvPr/>
        </p:nvCxnSpPr>
        <p:spPr>
          <a:xfrm rot="16200000" flipH="1">
            <a:off x="6207750" y="2453045"/>
            <a:ext cx="1224299" cy="14477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446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5F7-C2BF-B08B-AA09-8BF6AB5745F8}"/>
              </a:ext>
            </a:extLst>
          </p:cNvPr>
          <p:cNvSpPr>
            <a:spLocks noGrp="1"/>
          </p:cNvSpPr>
          <p:nvPr>
            <p:ph type="title"/>
          </p:nvPr>
        </p:nvSpPr>
        <p:spPr/>
        <p:txBody>
          <a:bodyPr/>
          <a:lstStyle/>
          <a:p>
            <a:r>
              <a:rPr lang="en-US" dirty="0"/>
              <a:t>Modeling Booleans</a:t>
            </a:r>
          </a:p>
        </p:txBody>
      </p:sp>
      <p:sp>
        <p:nvSpPr>
          <p:cNvPr id="4" name="Text Placeholder 3">
            <a:extLst>
              <a:ext uri="{FF2B5EF4-FFF2-40B4-BE49-F238E27FC236}">
                <a16:creationId xmlns:a16="http://schemas.microsoft.com/office/drawing/2014/main" id="{66929A25-011A-AF7C-B21F-A56A7D1AAD0C}"/>
              </a:ext>
            </a:extLst>
          </p:cNvPr>
          <p:cNvSpPr>
            <a:spLocks noGrp="1"/>
          </p:cNvSpPr>
          <p:nvPr>
            <p:ph type="body" sz="quarter" idx="13"/>
          </p:nvPr>
        </p:nvSpPr>
        <p:spPr/>
        <p:txBody>
          <a:bodyPr/>
          <a:lstStyle/>
          <a:p>
            <a:r>
              <a:rPr lang="en-US" dirty="0"/>
              <a:t>2: Booleans</a:t>
            </a:r>
          </a:p>
        </p:txBody>
      </p:sp>
      <p:sp>
        <p:nvSpPr>
          <p:cNvPr id="10" name="TextBox 9">
            <a:extLst>
              <a:ext uri="{FF2B5EF4-FFF2-40B4-BE49-F238E27FC236}">
                <a16:creationId xmlns:a16="http://schemas.microsoft.com/office/drawing/2014/main" id="{492D25B0-5F97-5D2B-29DA-D491901AE0F2}"/>
              </a:ext>
            </a:extLst>
          </p:cNvPr>
          <p:cNvSpPr txBox="1"/>
          <p:nvPr/>
        </p:nvSpPr>
        <p:spPr>
          <a:xfrm>
            <a:off x="4572000" y="2863042"/>
            <a:ext cx="304800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TRUE</a:t>
            </a:r>
            <a:r>
              <a:rPr lang="en-US" sz="2000" b="0" dirty="0">
                <a:solidFill>
                  <a:srgbClr val="005661"/>
                </a:solidFill>
                <a:effectLst/>
                <a:latin typeface="Fira Code" panose="020B0809050000020004" pitchFamily="49" charset="0"/>
              </a:rPr>
              <a:t>  :=</a:t>
            </a:r>
          </a:p>
        </p:txBody>
      </p:sp>
      <p:sp>
        <p:nvSpPr>
          <p:cNvPr id="12" name="TextBox 11">
            <a:extLst>
              <a:ext uri="{FF2B5EF4-FFF2-40B4-BE49-F238E27FC236}">
                <a16:creationId xmlns:a16="http://schemas.microsoft.com/office/drawing/2014/main" id="{07256CD8-76AD-96B0-6C19-2DC803B315F9}"/>
              </a:ext>
            </a:extLst>
          </p:cNvPr>
          <p:cNvSpPr txBox="1"/>
          <p:nvPr/>
        </p:nvSpPr>
        <p:spPr>
          <a:xfrm>
            <a:off x="4572000" y="3520299"/>
            <a:ext cx="304800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FALSE</a:t>
            </a:r>
            <a:r>
              <a:rPr lang="en-US" sz="2000" b="0" dirty="0">
                <a:solidFill>
                  <a:srgbClr val="005661"/>
                </a:solidFill>
                <a:effectLst/>
                <a:latin typeface="Fira Code" panose="020B0809050000020004" pitchFamily="49" charset="0"/>
              </a:rPr>
              <a:t> :=</a:t>
            </a:r>
          </a:p>
        </p:txBody>
      </p:sp>
      <p:sp>
        <p:nvSpPr>
          <p:cNvPr id="17" name="TextBox 16">
            <a:extLst>
              <a:ext uri="{FF2B5EF4-FFF2-40B4-BE49-F238E27FC236}">
                <a16:creationId xmlns:a16="http://schemas.microsoft.com/office/drawing/2014/main" id="{71B04F1F-B20D-458F-CBBB-32E049FE627D}"/>
              </a:ext>
            </a:extLst>
          </p:cNvPr>
          <p:cNvSpPr txBox="1"/>
          <p:nvPr/>
        </p:nvSpPr>
        <p:spPr>
          <a:xfrm>
            <a:off x="5970495" y="2861392"/>
            <a:ext cx="1272988"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n-U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y</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endParaRPr lang="en-US" dirty="0"/>
          </a:p>
        </p:txBody>
      </p:sp>
      <p:sp>
        <p:nvSpPr>
          <p:cNvPr id="19" name="TextBox 18">
            <a:extLst>
              <a:ext uri="{FF2B5EF4-FFF2-40B4-BE49-F238E27FC236}">
                <a16:creationId xmlns:a16="http://schemas.microsoft.com/office/drawing/2014/main" id="{CC07AB4A-C62B-28EE-FEB0-7FE41DD61527}"/>
              </a:ext>
            </a:extLst>
          </p:cNvPr>
          <p:cNvSpPr txBox="1"/>
          <p:nvPr/>
        </p:nvSpPr>
        <p:spPr>
          <a:xfrm>
            <a:off x="5970495" y="3520299"/>
            <a:ext cx="1272988"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n-U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lang="az-Cyrl-AZ" sz="2000" dirty="0">
                <a:solidFill>
                  <a:srgbClr val="FA8900"/>
                </a:solidFill>
                <a:latin typeface="Fira Code" panose="020B0809050000020004" pitchFamily="49" charset="0"/>
              </a:rPr>
              <a:t>у</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endParaRPr lang="en-US" dirty="0"/>
          </a:p>
        </p:txBody>
      </p:sp>
      <p:sp>
        <p:nvSpPr>
          <p:cNvPr id="23" name="TextBox 22">
            <a:extLst>
              <a:ext uri="{FF2B5EF4-FFF2-40B4-BE49-F238E27FC236}">
                <a16:creationId xmlns:a16="http://schemas.microsoft.com/office/drawing/2014/main" id="{F1957FBD-6546-1BF0-BCE6-3448D1E320D0}"/>
              </a:ext>
            </a:extLst>
          </p:cNvPr>
          <p:cNvSpPr txBox="1"/>
          <p:nvPr/>
        </p:nvSpPr>
        <p:spPr>
          <a:xfrm>
            <a:off x="7216589" y="3520302"/>
            <a:ext cx="295835"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y</a:t>
            </a:r>
            <a:endParaRPr lang="en-US" dirty="0"/>
          </a:p>
        </p:txBody>
      </p:sp>
      <p:sp>
        <p:nvSpPr>
          <p:cNvPr id="25" name="TextBox 24">
            <a:extLst>
              <a:ext uri="{FF2B5EF4-FFF2-40B4-BE49-F238E27FC236}">
                <a16:creationId xmlns:a16="http://schemas.microsoft.com/office/drawing/2014/main" id="{4C7B81E4-685B-B3E6-67DF-7E476301C0D7}"/>
              </a:ext>
            </a:extLst>
          </p:cNvPr>
          <p:cNvSpPr txBox="1"/>
          <p:nvPr/>
        </p:nvSpPr>
        <p:spPr>
          <a:xfrm>
            <a:off x="7216589" y="2861392"/>
            <a:ext cx="403411"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endParaRPr lang="en-US" dirty="0"/>
          </a:p>
        </p:txBody>
      </p:sp>
    </p:spTree>
    <p:extLst>
      <p:ext uri="{BB962C8B-B14F-4D97-AF65-F5344CB8AC3E}">
        <p14:creationId xmlns:p14="http://schemas.microsoft.com/office/powerpoint/2010/main" val="45535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5F7-C2BF-B08B-AA09-8BF6AB5745F8}"/>
              </a:ext>
            </a:extLst>
          </p:cNvPr>
          <p:cNvSpPr>
            <a:spLocks noGrp="1"/>
          </p:cNvSpPr>
          <p:nvPr>
            <p:ph type="title"/>
          </p:nvPr>
        </p:nvSpPr>
        <p:spPr/>
        <p:txBody>
          <a:bodyPr/>
          <a:lstStyle/>
          <a:p>
            <a:r>
              <a:rPr lang="en-US" dirty="0"/>
              <a:t>Modeling Booleans</a:t>
            </a:r>
          </a:p>
        </p:txBody>
      </p:sp>
      <p:sp>
        <p:nvSpPr>
          <p:cNvPr id="4" name="Text Placeholder 3">
            <a:extLst>
              <a:ext uri="{FF2B5EF4-FFF2-40B4-BE49-F238E27FC236}">
                <a16:creationId xmlns:a16="http://schemas.microsoft.com/office/drawing/2014/main" id="{66929A25-011A-AF7C-B21F-A56A7D1AAD0C}"/>
              </a:ext>
            </a:extLst>
          </p:cNvPr>
          <p:cNvSpPr>
            <a:spLocks noGrp="1"/>
          </p:cNvSpPr>
          <p:nvPr>
            <p:ph type="body" sz="quarter" idx="13"/>
          </p:nvPr>
        </p:nvSpPr>
        <p:spPr/>
        <p:txBody>
          <a:bodyPr/>
          <a:lstStyle/>
          <a:p>
            <a:r>
              <a:rPr lang="en-US" dirty="0"/>
              <a:t>2: Booleans</a:t>
            </a:r>
          </a:p>
        </p:txBody>
      </p:sp>
      <p:sp>
        <p:nvSpPr>
          <p:cNvPr id="10" name="TextBox 9">
            <a:extLst>
              <a:ext uri="{FF2B5EF4-FFF2-40B4-BE49-F238E27FC236}">
                <a16:creationId xmlns:a16="http://schemas.microsoft.com/office/drawing/2014/main" id="{492D25B0-5F97-5D2B-29DA-D491901AE0F2}"/>
              </a:ext>
            </a:extLst>
          </p:cNvPr>
          <p:cNvSpPr txBox="1"/>
          <p:nvPr/>
        </p:nvSpPr>
        <p:spPr>
          <a:xfrm>
            <a:off x="4572000" y="2863042"/>
            <a:ext cx="304800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TRUE</a:t>
            </a:r>
            <a:r>
              <a:rPr lang="en-US" sz="2000" b="0" dirty="0">
                <a:solidFill>
                  <a:srgbClr val="005661"/>
                </a:solidFill>
                <a:effectLst/>
                <a:latin typeface="Fira Code" panose="020B0809050000020004" pitchFamily="49" charset="0"/>
              </a:rPr>
              <a:t>  := </a:t>
            </a:r>
            <a:r>
              <a:rPr kumimoji="0" lang="en-U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xy</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endParaRPr lang="en-US" sz="2000" dirty="0"/>
          </a:p>
        </p:txBody>
      </p:sp>
      <p:sp>
        <p:nvSpPr>
          <p:cNvPr id="12" name="TextBox 11">
            <a:extLst>
              <a:ext uri="{FF2B5EF4-FFF2-40B4-BE49-F238E27FC236}">
                <a16:creationId xmlns:a16="http://schemas.microsoft.com/office/drawing/2014/main" id="{07256CD8-76AD-96B0-6C19-2DC803B315F9}"/>
              </a:ext>
            </a:extLst>
          </p:cNvPr>
          <p:cNvSpPr txBox="1"/>
          <p:nvPr/>
        </p:nvSpPr>
        <p:spPr>
          <a:xfrm>
            <a:off x="4572000" y="3520299"/>
            <a:ext cx="304800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FALSE</a:t>
            </a:r>
            <a:r>
              <a:rPr lang="en-US" sz="2000" b="0" dirty="0">
                <a:solidFill>
                  <a:srgbClr val="005661"/>
                </a:solidFill>
                <a:effectLst/>
                <a:latin typeface="Fira Code" panose="020B0809050000020004" pitchFamily="49" charset="0"/>
              </a:rPr>
              <a:t> := </a:t>
            </a:r>
            <a:r>
              <a:rPr kumimoji="0" lang="en-U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az-Cyrl-AZ"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у</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y</a:t>
            </a:r>
            <a:endParaRPr lang="en-US" sz="2000" dirty="0"/>
          </a:p>
        </p:txBody>
      </p:sp>
      <p:cxnSp>
        <p:nvCxnSpPr>
          <p:cNvPr id="11" name="Connector: Curved 10">
            <a:extLst>
              <a:ext uri="{FF2B5EF4-FFF2-40B4-BE49-F238E27FC236}">
                <a16:creationId xmlns:a16="http://schemas.microsoft.com/office/drawing/2014/main" id="{B7C76292-A874-64A9-EBEB-396021399877}"/>
              </a:ext>
            </a:extLst>
          </p:cNvPr>
          <p:cNvCxnSpPr>
            <a:cxnSpLocks/>
          </p:cNvCxnSpPr>
          <p:nvPr/>
        </p:nvCxnSpPr>
        <p:spPr>
          <a:xfrm rot="10800000" flipV="1">
            <a:off x="6359339" y="2258314"/>
            <a:ext cx="889746" cy="6663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6B2A085-FC57-5C80-5687-54615C221ED9}"/>
              </a:ext>
            </a:extLst>
          </p:cNvPr>
          <p:cNvSpPr txBox="1"/>
          <p:nvPr/>
        </p:nvSpPr>
        <p:spPr>
          <a:xfrm>
            <a:off x="7180729" y="1990630"/>
            <a:ext cx="4132730" cy="307777"/>
          </a:xfrm>
          <a:prstGeom prst="rect">
            <a:avLst/>
          </a:prstGeom>
          <a:noFill/>
        </p:spPr>
        <p:txBody>
          <a:bodyPr wrap="square">
            <a:spAutoFit/>
          </a:bodyPr>
          <a:lstStyle/>
          <a:p>
            <a:r>
              <a:rPr lang="en-US" dirty="0">
                <a:solidFill>
                  <a:schemeClr val="dk1"/>
                </a:solidFill>
                <a:latin typeface="Lato"/>
                <a:ea typeface="Lato"/>
                <a:cs typeface="Lato"/>
              </a:rPr>
              <a:t>Collapse “curried” parameters into one abstraction</a:t>
            </a:r>
            <a:endParaRPr lang="en-US" dirty="0"/>
          </a:p>
        </p:txBody>
      </p:sp>
    </p:spTree>
    <p:extLst>
      <p:ext uri="{BB962C8B-B14F-4D97-AF65-F5344CB8AC3E}">
        <p14:creationId xmlns:p14="http://schemas.microsoft.com/office/powerpoint/2010/main" val="3741895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5F7-C2BF-B08B-AA09-8BF6AB5745F8}"/>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NOT</a:t>
            </a:r>
            <a:r>
              <a:rPr lang="en-US" dirty="0"/>
              <a:t> function</a:t>
            </a:r>
          </a:p>
        </p:txBody>
      </p:sp>
      <p:sp>
        <p:nvSpPr>
          <p:cNvPr id="4" name="Text Placeholder 3">
            <a:extLst>
              <a:ext uri="{FF2B5EF4-FFF2-40B4-BE49-F238E27FC236}">
                <a16:creationId xmlns:a16="http://schemas.microsoft.com/office/drawing/2014/main" id="{66929A25-011A-AF7C-B21F-A56A7D1AAD0C}"/>
              </a:ext>
            </a:extLst>
          </p:cNvPr>
          <p:cNvSpPr>
            <a:spLocks noGrp="1"/>
          </p:cNvSpPr>
          <p:nvPr>
            <p:ph type="body" sz="quarter" idx="13"/>
          </p:nvPr>
        </p:nvSpPr>
        <p:spPr/>
        <p:txBody>
          <a:bodyPr/>
          <a:lstStyle/>
          <a:p>
            <a:r>
              <a:rPr lang="en-US" dirty="0"/>
              <a:t>2: Booleans</a:t>
            </a:r>
          </a:p>
        </p:txBody>
      </p:sp>
      <p:graphicFrame>
        <p:nvGraphicFramePr>
          <p:cNvPr id="3" name="Table 4">
            <a:extLst>
              <a:ext uri="{FF2B5EF4-FFF2-40B4-BE49-F238E27FC236}">
                <a16:creationId xmlns:a16="http://schemas.microsoft.com/office/drawing/2014/main" id="{32D47D72-D28F-4E75-4D82-8222654C6CD3}"/>
              </a:ext>
            </a:extLst>
          </p:cNvPr>
          <p:cNvGraphicFramePr>
            <a:graphicFrameLocks noGrp="1"/>
          </p:cNvGraphicFramePr>
          <p:nvPr>
            <p:extLst>
              <p:ext uri="{D42A27DB-BD31-4B8C-83A1-F6EECF244321}">
                <p14:modId xmlns:p14="http://schemas.microsoft.com/office/powerpoint/2010/main" val="1861771720"/>
              </p:ext>
            </p:extLst>
          </p:nvPr>
        </p:nvGraphicFramePr>
        <p:xfrm>
          <a:off x="4563035" y="2865024"/>
          <a:ext cx="3065930" cy="1127952"/>
        </p:xfrm>
        <a:graphic>
          <a:graphicData uri="http://schemas.openxmlformats.org/drawingml/2006/table">
            <a:tbl>
              <a:tblPr firstRow="1" bandRow="1">
                <a:tableStyleId>{9D7B26C5-4107-4FEC-AEDC-1716B250A1EF}</a:tableStyleId>
              </a:tblPr>
              <a:tblGrid>
                <a:gridCol w="1532965">
                  <a:extLst>
                    <a:ext uri="{9D8B030D-6E8A-4147-A177-3AD203B41FA5}">
                      <a16:colId xmlns:a16="http://schemas.microsoft.com/office/drawing/2014/main" val="208530759"/>
                    </a:ext>
                  </a:extLst>
                </a:gridCol>
                <a:gridCol w="1532965">
                  <a:extLst>
                    <a:ext uri="{9D8B030D-6E8A-4147-A177-3AD203B41FA5}">
                      <a16:colId xmlns:a16="http://schemas.microsoft.com/office/drawing/2014/main" val="167049152"/>
                    </a:ext>
                  </a:extLst>
                </a:gridCol>
              </a:tblGrid>
              <a:tr h="370840">
                <a:tc>
                  <a:txBody>
                    <a:bodyPr/>
                    <a:lstStyle/>
                    <a:p>
                      <a:pPr algn="ctr"/>
                      <a:r>
                        <a:rPr lang="en-US" b="0" dirty="0">
                          <a:solidFill>
                            <a:srgbClr val="FA8900"/>
                          </a:solidFill>
                          <a:effectLst/>
                        </a:rPr>
                        <a:t>p</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NOT</a:t>
                      </a:r>
                      <a:r>
                        <a:rPr lang="en-US" b="0" dirty="0">
                          <a:solidFill>
                            <a:srgbClr val="005661"/>
                          </a:solidFill>
                          <a:effectLst/>
                          <a:latin typeface="Fira Code" panose="020B0809050000020004" pitchFamily="49" charset="0"/>
                        </a:rPr>
                        <a:t> </a:t>
                      </a:r>
                      <a:r>
                        <a:rPr lang="en-US" b="0" dirty="0">
                          <a:solidFill>
                            <a:srgbClr val="FA8900"/>
                          </a:solidFill>
                          <a:effectLst/>
                          <a:latin typeface="Fira Code" panose="020B0809050000020004" pitchFamily="49" charset="0"/>
                        </a:rPr>
                        <a:t>p</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689487"/>
                  </a:ext>
                </a:extLst>
              </a:tr>
              <a:tr h="370840">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914207"/>
                  </a:ext>
                </a:extLst>
              </a:tr>
              <a:tr h="370840">
                <a:tc>
                  <a:txBody>
                    <a:bodyPr/>
                    <a:lstStyle/>
                    <a:p>
                      <a:pPr algn="ct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1722518"/>
                  </a:ext>
                </a:extLst>
              </a:tr>
            </a:tbl>
          </a:graphicData>
        </a:graphic>
      </p:graphicFrame>
    </p:spTree>
    <p:extLst>
      <p:ext uri="{BB962C8B-B14F-4D97-AF65-F5344CB8AC3E}">
        <p14:creationId xmlns:p14="http://schemas.microsoft.com/office/powerpoint/2010/main" val="32254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5F7-C2BF-B08B-AA09-8BF6AB5745F8}"/>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NOT</a:t>
            </a:r>
            <a:r>
              <a:rPr lang="en-US" dirty="0"/>
              <a:t> function</a:t>
            </a:r>
          </a:p>
        </p:txBody>
      </p:sp>
      <p:sp>
        <p:nvSpPr>
          <p:cNvPr id="4" name="Text Placeholder 3">
            <a:extLst>
              <a:ext uri="{FF2B5EF4-FFF2-40B4-BE49-F238E27FC236}">
                <a16:creationId xmlns:a16="http://schemas.microsoft.com/office/drawing/2014/main" id="{66929A25-011A-AF7C-B21F-A56A7D1AAD0C}"/>
              </a:ext>
            </a:extLst>
          </p:cNvPr>
          <p:cNvSpPr>
            <a:spLocks noGrp="1"/>
          </p:cNvSpPr>
          <p:nvPr>
            <p:ph type="body" sz="quarter" idx="13"/>
          </p:nvPr>
        </p:nvSpPr>
        <p:spPr/>
        <p:txBody>
          <a:bodyPr/>
          <a:lstStyle/>
          <a:p>
            <a:r>
              <a:rPr lang="en-US" dirty="0"/>
              <a:t>2: Booleans</a:t>
            </a:r>
          </a:p>
        </p:txBody>
      </p:sp>
      <p:graphicFrame>
        <p:nvGraphicFramePr>
          <p:cNvPr id="3" name="Table 4">
            <a:extLst>
              <a:ext uri="{FF2B5EF4-FFF2-40B4-BE49-F238E27FC236}">
                <a16:creationId xmlns:a16="http://schemas.microsoft.com/office/drawing/2014/main" id="{32D47D72-D28F-4E75-4D82-8222654C6CD3}"/>
              </a:ext>
            </a:extLst>
          </p:cNvPr>
          <p:cNvGraphicFramePr>
            <a:graphicFrameLocks noGrp="1"/>
          </p:cNvGraphicFramePr>
          <p:nvPr>
            <p:extLst>
              <p:ext uri="{D42A27DB-BD31-4B8C-83A1-F6EECF244321}">
                <p14:modId xmlns:p14="http://schemas.microsoft.com/office/powerpoint/2010/main" val="2380991545"/>
              </p:ext>
            </p:extLst>
          </p:nvPr>
        </p:nvGraphicFramePr>
        <p:xfrm>
          <a:off x="4563035" y="5252197"/>
          <a:ext cx="3065930" cy="1127952"/>
        </p:xfrm>
        <a:graphic>
          <a:graphicData uri="http://schemas.openxmlformats.org/drawingml/2006/table">
            <a:tbl>
              <a:tblPr firstRow="1" bandRow="1">
                <a:tableStyleId>{9D7B26C5-4107-4FEC-AEDC-1716B250A1EF}</a:tableStyleId>
              </a:tblPr>
              <a:tblGrid>
                <a:gridCol w="1532965">
                  <a:extLst>
                    <a:ext uri="{9D8B030D-6E8A-4147-A177-3AD203B41FA5}">
                      <a16:colId xmlns:a16="http://schemas.microsoft.com/office/drawing/2014/main" val="208530759"/>
                    </a:ext>
                  </a:extLst>
                </a:gridCol>
                <a:gridCol w="1532965">
                  <a:extLst>
                    <a:ext uri="{9D8B030D-6E8A-4147-A177-3AD203B41FA5}">
                      <a16:colId xmlns:a16="http://schemas.microsoft.com/office/drawing/2014/main" val="167049152"/>
                    </a:ext>
                  </a:extLst>
                </a:gridCol>
              </a:tblGrid>
              <a:tr h="370840">
                <a:tc>
                  <a:txBody>
                    <a:bodyPr/>
                    <a:lstStyle/>
                    <a:p>
                      <a:pPr algn="ctr"/>
                      <a:r>
                        <a:rPr lang="en-US" b="0" dirty="0">
                          <a:solidFill>
                            <a:srgbClr val="FA8900"/>
                          </a:solidFill>
                          <a:effectLst/>
                        </a:rPr>
                        <a:t>p</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NOT</a:t>
                      </a:r>
                      <a:r>
                        <a:rPr lang="en-US" b="0" dirty="0">
                          <a:solidFill>
                            <a:srgbClr val="005661"/>
                          </a:solidFill>
                          <a:effectLst/>
                          <a:latin typeface="Fira Code" panose="020B0809050000020004" pitchFamily="49" charset="0"/>
                        </a:rPr>
                        <a:t> </a:t>
                      </a:r>
                      <a:r>
                        <a:rPr lang="en-US" b="0" dirty="0">
                          <a:solidFill>
                            <a:srgbClr val="FA8900"/>
                          </a:solidFill>
                          <a:effectLst/>
                          <a:latin typeface="Fira Code" panose="020B0809050000020004" pitchFamily="49" charset="0"/>
                        </a:rPr>
                        <a:t>p</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689487"/>
                  </a:ext>
                </a:extLst>
              </a:tr>
              <a:tr h="370840">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914207"/>
                  </a:ext>
                </a:extLst>
              </a:tr>
              <a:tr h="370840">
                <a:tc>
                  <a:txBody>
                    <a:bodyPr/>
                    <a:lstStyle/>
                    <a:p>
                      <a:pPr algn="ct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1722518"/>
                  </a:ext>
                </a:extLst>
              </a:tr>
            </a:tbl>
          </a:graphicData>
        </a:graphic>
      </p:graphicFrame>
      <p:sp>
        <p:nvSpPr>
          <p:cNvPr id="6" name="TextBox 5">
            <a:extLst>
              <a:ext uri="{FF2B5EF4-FFF2-40B4-BE49-F238E27FC236}">
                <a16:creationId xmlns:a16="http://schemas.microsoft.com/office/drawing/2014/main" id="{F789F663-3DA9-D028-26D3-F312D9C53948}"/>
              </a:ext>
            </a:extLst>
          </p:cNvPr>
          <p:cNvSpPr txBox="1"/>
          <p:nvPr/>
        </p:nvSpPr>
        <p:spPr>
          <a:xfrm>
            <a:off x="4186517" y="3228945"/>
            <a:ext cx="3818965"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NOT</a:t>
            </a:r>
            <a:r>
              <a:rPr lang="en-US" sz="2000" b="0" dirty="0">
                <a:solidFill>
                  <a:srgbClr val="005661"/>
                </a:solidFill>
                <a:effectLst/>
                <a:latin typeface="Fira Code" panose="020B0809050000020004" pitchFamily="49" charset="0"/>
              </a:rPr>
              <a:t> :=</a:t>
            </a:r>
          </a:p>
        </p:txBody>
      </p:sp>
      <p:sp>
        <p:nvSpPr>
          <p:cNvPr id="10" name="TextBox 9">
            <a:extLst>
              <a:ext uri="{FF2B5EF4-FFF2-40B4-BE49-F238E27FC236}">
                <a16:creationId xmlns:a16="http://schemas.microsoft.com/office/drawing/2014/main" id="{F006E6F3-A50D-554C-5F34-AF67D855C2DA}"/>
              </a:ext>
            </a:extLst>
          </p:cNvPr>
          <p:cNvSpPr txBox="1"/>
          <p:nvPr/>
        </p:nvSpPr>
        <p:spPr>
          <a:xfrm>
            <a:off x="5280211" y="3223863"/>
            <a:ext cx="735105" cy="400110"/>
          </a:xfrm>
          <a:prstGeom prst="rect">
            <a:avLst/>
          </a:prstGeom>
          <a:noFill/>
        </p:spPr>
        <p:txBody>
          <a:bodyPr wrap="square">
            <a:spAutoFit/>
          </a:bodyPr>
          <a:lstStyle/>
          <a:p>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a:t>
            </a:r>
            <a:endParaRPr lang="en-US" sz="2000" dirty="0"/>
          </a:p>
        </p:txBody>
      </p:sp>
      <p:sp>
        <p:nvSpPr>
          <p:cNvPr id="12" name="TextBox 11">
            <a:extLst>
              <a:ext uri="{FF2B5EF4-FFF2-40B4-BE49-F238E27FC236}">
                <a16:creationId xmlns:a16="http://schemas.microsoft.com/office/drawing/2014/main" id="{E6D8FF24-6F9E-DA4E-7E4F-459634576388}"/>
              </a:ext>
            </a:extLst>
          </p:cNvPr>
          <p:cNvSpPr txBox="1"/>
          <p:nvPr/>
        </p:nvSpPr>
        <p:spPr>
          <a:xfrm>
            <a:off x="5898775" y="3229257"/>
            <a:ext cx="376518" cy="400110"/>
          </a:xfrm>
          <a:prstGeom prst="rect">
            <a:avLst/>
          </a:prstGeom>
          <a:noFill/>
        </p:spPr>
        <p:txBody>
          <a:bodyPr wrap="square">
            <a:spAutoFit/>
          </a:bodyPr>
          <a:lstStyle/>
          <a:p>
            <a:r>
              <a:rPr lang="en-US" sz="2000" b="0" dirty="0">
                <a:solidFill>
                  <a:srgbClr val="FA8900"/>
                </a:solidFill>
                <a:effectLst/>
                <a:latin typeface="Fira Code" panose="020B0809050000020004" pitchFamily="49" charset="0"/>
              </a:rPr>
              <a:t>p</a:t>
            </a:r>
            <a:endParaRPr lang="en-US" sz="2000" dirty="0"/>
          </a:p>
        </p:txBody>
      </p:sp>
      <p:sp>
        <p:nvSpPr>
          <p:cNvPr id="14" name="TextBox 13">
            <a:extLst>
              <a:ext uri="{FF2B5EF4-FFF2-40B4-BE49-F238E27FC236}">
                <a16:creationId xmlns:a16="http://schemas.microsoft.com/office/drawing/2014/main" id="{E687C4B5-23A5-4805-EC56-E1F48AE16EF3}"/>
              </a:ext>
            </a:extLst>
          </p:cNvPr>
          <p:cNvSpPr txBox="1"/>
          <p:nvPr/>
        </p:nvSpPr>
        <p:spPr>
          <a:xfrm>
            <a:off x="6212538" y="3225951"/>
            <a:ext cx="1004047"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FALSE</a:t>
            </a:r>
            <a:endParaRPr lang="en-US" sz="2000" dirty="0"/>
          </a:p>
        </p:txBody>
      </p:sp>
      <p:sp>
        <p:nvSpPr>
          <p:cNvPr id="16" name="TextBox 15">
            <a:extLst>
              <a:ext uri="{FF2B5EF4-FFF2-40B4-BE49-F238E27FC236}">
                <a16:creationId xmlns:a16="http://schemas.microsoft.com/office/drawing/2014/main" id="{462BB109-96FC-D782-AAC2-E0E0DC0F9783}"/>
              </a:ext>
            </a:extLst>
          </p:cNvPr>
          <p:cNvSpPr txBox="1"/>
          <p:nvPr/>
        </p:nvSpPr>
        <p:spPr>
          <a:xfrm>
            <a:off x="7144872" y="3228946"/>
            <a:ext cx="87854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TRUE</a:t>
            </a:r>
            <a:endParaRPr lang="en-US" sz="2000" dirty="0"/>
          </a:p>
        </p:txBody>
      </p:sp>
    </p:spTree>
    <p:extLst>
      <p:ext uri="{BB962C8B-B14F-4D97-AF65-F5344CB8AC3E}">
        <p14:creationId xmlns:p14="http://schemas.microsoft.com/office/powerpoint/2010/main" val="393764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B70D-9A69-B1C4-9537-39F1543F051D}"/>
              </a:ext>
            </a:extLst>
          </p:cNvPr>
          <p:cNvSpPr>
            <a:spLocks noGrp="1"/>
          </p:cNvSpPr>
          <p:nvPr>
            <p:ph type="ctrTitle"/>
          </p:nvPr>
        </p:nvSpPr>
        <p:spPr/>
        <p:txBody>
          <a:bodyPr/>
          <a:lstStyle/>
          <a:p>
            <a:r>
              <a:rPr lang="en-US" dirty="0"/>
              <a:t>0: Introduction</a:t>
            </a:r>
          </a:p>
        </p:txBody>
      </p:sp>
      <p:sp>
        <p:nvSpPr>
          <p:cNvPr id="3" name="Subtitle 2">
            <a:extLst>
              <a:ext uri="{FF2B5EF4-FFF2-40B4-BE49-F238E27FC236}">
                <a16:creationId xmlns:a16="http://schemas.microsoft.com/office/drawing/2014/main" id="{D5087A19-700C-1F54-A79D-06E500AF4A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9331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F098-D875-0B38-DC85-00531FDBA9E8}"/>
              </a:ext>
            </a:extLst>
          </p:cNvPr>
          <p:cNvSpPr>
            <a:spLocks noGrp="1"/>
          </p:cNvSpPr>
          <p:nvPr>
            <p:ph type="title"/>
          </p:nvPr>
        </p:nvSpPr>
        <p:spPr/>
        <p:txBody>
          <a:bodyPr/>
          <a:lstStyle/>
          <a:p>
            <a:r>
              <a:rPr lang="en-US" dirty="0"/>
              <a:t>Check it for yourself!</a:t>
            </a:r>
          </a:p>
        </p:txBody>
      </p:sp>
      <p:sp>
        <p:nvSpPr>
          <p:cNvPr id="3" name="Text Placeholder 2">
            <a:extLst>
              <a:ext uri="{FF2B5EF4-FFF2-40B4-BE49-F238E27FC236}">
                <a16:creationId xmlns:a16="http://schemas.microsoft.com/office/drawing/2014/main" id="{DFFCA2DD-95D0-90EE-56A9-41BE64E27F6A}"/>
              </a:ext>
            </a:extLst>
          </p:cNvPr>
          <p:cNvSpPr>
            <a:spLocks noGrp="1"/>
          </p:cNvSpPr>
          <p:nvPr>
            <p:ph type="body" idx="1"/>
          </p:nvPr>
        </p:nvSpPr>
        <p:spPr>
          <a:xfrm>
            <a:off x="1191599" y="1831451"/>
            <a:ext cx="8983341" cy="4736400"/>
          </a:xfrm>
        </p:spPr>
        <p:txBody>
          <a:bodyPr/>
          <a:lstStyle/>
          <a:p>
            <a:r>
              <a:rPr lang="en-US" dirty="0"/>
              <a:t>Use the template</a:t>
            </a:r>
          </a:p>
          <a:p>
            <a:pPr lvl="1"/>
            <a:r>
              <a:rPr lang="en-US" dirty="0">
                <a:hlinkClick r:id="rId3"/>
              </a:rPr>
              <a:t>https://github.com/kfish610/lambda-calc-presentation</a:t>
            </a:r>
            <a:endParaRPr lang="en-US" dirty="0"/>
          </a:p>
          <a:p>
            <a:r>
              <a:rPr lang="en-US" dirty="0"/>
              <a:t>Open it in </a:t>
            </a:r>
            <a:r>
              <a:rPr lang="en-US" dirty="0" err="1"/>
              <a:t>VSCode</a:t>
            </a:r>
            <a:endParaRPr lang="en-US" dirty="0"/>
          </a:p>
          <a:p>
            <a:r>
              <a:rPr lang="en-US" dirty="0"/>
              <a:t>Right click “</a:t>
            </a:r>
            <a:r>
              <a:rPr lang="en-US"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lambda-calc-toolbox-1.0.2.vsix”</a:t>
            </a:r>
          </a:p>
          <a:p>
            <a:r>
              <a:rPr lang="en-US" dirty="0"/>
              <a:t>Select “Install Extension VSIX”</a:t>
            </a:r>
          </a:p>
          <a:p>
            <a:r>
              <a:rPr lang="en-US" dirty="0"/>
              <a:t>Open “</a:t>
            </a:r>
            <a:r>
              <a:rPr lang="en-US" dirty="0">
                <a:solidFill>
                  <a:schemeClr val="bg2"/>
                </a:solidFill>
                <a:latin typeface="Lato" panose="020F0502020204030203" pitchFamily="34" charset="0"/>
                <a:ea typeface="Lato" panose="020F0502020204030203" pitchFamily="34" charset="0"/>
                <a:cs typeface="Lato" panose="020F0502020204030203" pitchFamily="34" charset="0"/>
              </a:rPr>
              <a:t>2-Boolean.lcs</a:t>
            </a:r>
            <a:r>
              <a:rPr lang="en-US" dirty="0"/>
              <a:t>”</a:t>
            </a:r>
          </a:p>
        </p:txBody>
      </p:sp>
      <p:sp>
        <p:nvSpPr>
          <p:cNvPr id="4" name="Text Placeholder 3">
            <a:extLst>
              <a:ext uri="{FF2B5EF4-FFF2-40B4-BE49-F238E27FC236}">
                <a16:creationId xmlns:a16="http://schemas.microsoft.com/office/drawing/2014/main" id="{83E7A2E1-A95F-D1A5-F29F-72C875F5946D}"/>
              </a:ext>
            </a:extLst>
          </p:cNvPr>
          <p:cNvSpPr>
            <a:spLocks noGrp="1"/>
          </p:cNvSpPr>
          <p:nvPr>
            <p:ph type="body" sz="quarter" idx="13"/>
          </p:nvPr>
        </p:nvSpPr>
        <p:spPr/>
        <p:txBody>
          <a:bodyPr/>
          <a:lstStyle/>
          <a:p>
            <a:r>
              <a:rPr lang="en-US" dirty="0"/>
              <a:t>2: Booleans</a:t>
            </a:r>
          </a:p>
        </p:txBody>
      </p:sp>
    </p:spTree>
    <p:extLst>
      <p:ext uri="{BB962C8B-B14F-4D97-AF65-F5344CB8AC3E}">
        <p14:creationId xmlns:p14="http://schemas.microsoft.com/office/powerpoint/2010/main" val="228657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A035-8982-8641-F84F-11B9C437DFD5}"/>
              </a:ext>
            </a:extLst>
          </p:cNvPr>
          <p:cNvSpPr>
            <a:spLocks noGrp="1"/>
          </p:cNvSpPr>
          <p:nvPr>
            <p:ph type="title"/>
          </p:nvPr>
        </p:nvSpPr>
        <p:spPr/>
        <p:txBody>
          <a:bodyPr/>
          <a:lstStyle/>
          <a:p>
            <a:r>
              <a:rPr lang="en-US" dirty="0"/>
              <a:t>Your turn!</a:t>
            </a:r>
          </a:p>
        </p:txBody>
      </p:sp>
      <p:sp>
        <p:nvSpPr>
          <p:cNvPr id="3" name="Text Placeholder 2">
            <a:extLst>
              <a:ext uri="{FF2B5EF4-FFF2-40B4-BE49-F238E27FC236}">
                <a16:creationId xmlns:a16="http://schemas.microsoft.com/office/drawing/2014/main" id="{B5F5D0C2-02B8-DC1B-F31B-FEADFF283845}"/>
              </a:ext>
            </a:extLst>
          </p:cNvPr>
          <p:cNvSpPr>
            <a:spLocks noGrp="1"/>
          </p:cNvSpPr>
          <p:nvPr>
            <p:ph type="body" idx="1"/>
          </p:nvPr>
        </p:nvSpPr>
        <p:spPr/>
        <p:txBody>
          <a:bodyPr/>
          <a:lstStyle/>
          <a:p>
            <a:pPr marL="152396" indent="0" algn="ctr">
              <a:buNone/>
            </a:pPr>
            <a:r>
              <a:rPr lang="en-US" dirty="0"/>
              <a:t>Write the following functions</a:t>
            </a:r>
          </a:p>
          <a:p>
            <a:pPr marL="152396" indent="0" algn="ctr">
              <a:buNone/>
            </a:pPr>
            <a:r>
              <a:rPr lang="en-US" b="0" dirty="0">
                <a:solidFill>
                  <a:srgbClr val="0095A8"/>
                </a:solidFill>
                <a:effectLst/>
                <a:latin typeface="Fira Code" panose="020B0809050000020004" pitchFamily="49" charset="0"/>
              </a:rPr>
              <a:t>AND</a:t>
            </a:r>
            <a:r>
              <a:rPr lang="en-US" b="0" dirty="0">
                <a:solidFill>
                  <a:srgbClr val="005661"/>
                </a:solidFill>
                <a:effectLst/>
                <a:latin typeface="Fira Code" panose="020B0809050000020004" pitchFamily="49" charset="0"/>
              </a:rPr>
              <a:t> := </a:t>
            </a:r>
            <a:r>
              <a:rPr lang="en-US" dirty="0">
                <a:solidFill>
                  <a:srgbClr val="FF5792"/>
                </a:solidFill>
                <a:effectLst/>
                <a:latin typeface="Fira Code" panose="020B0809050000020004" pitchFamily="49" charset="0"/>
              </a:rPr>
              <a:t>\</a:t>
            </a:r>
            <a:r>
              <a:rPr lang="en-US" dirty="0" err="1">
                <a:solidFill>
                  <a:srgbClr val="FA8900"/>
                </a:solidFill>
                <a:effectLst/>
                <a:latin typeface="Fira Code" panose="020B0809050000020004" pitchFamily="49" charset="0"/>
              </a:rPr>
              <a:t>pq</a:t>
            </a:r>
            <a:r>
              <a:rPr lang="en-US" b="0" dirty="0">
                <a:solidFill>
                  <a:srgbClr val="005661"/>
                </a:solidFill>
                <a:effectLst/>
                <a:latin typeface="Fira Code" panose="020B0809050000020004" pitchFamily="49" charset="0"/>
              </a:rPr>
              <a:t>.</a:t>
            </a:r>
          </a:p>
          <a:p>
            <a:pPr marL="152396" indent="0" algn="ctr">
              <a:buNone/>
            </a:pPr>
            <a:r>
              <a:rPr lang="en-US" b="0" dirty="0">
                <a:solidFill>
                  <a:srgbClr val="0095A8"/>
                </a:solidFill>
                <a:effectLst/>
                <a:latin typeface="Fira Code" panose="020B0809050000020004" pitchFamily="49" charset="0"/>
              </a:rPr>
              <a:t>OR</a:t>
            </a:r>
            <a:r>
              <a:rPr lang="en-US" b="0" dirty="0">
                <a:solidFill>
                  <a:srgbClr val="005661"/>
                </a:solidFill>
                <a:effectLst/>
                <a:latin typeface="Fira Code" panose="020B0809050000020004" pitchFamily="49" charset="0"/>
              </a:rPr>
              <a:t>  := </a:t>
            </a:r>
            <a:r>
              <a:rPr lang="en-US" dirty="0">
                <a:solidFill>
                  <a:srgbClr val="FF5792"/>
                </a:solidFill>
                <a:effectLst/>
                <a:latin typeface="Fira Code" panose="020B0809050000020004" pitchFamily="49" charset="0"/>
              </a:rPr>
              <a:t>\</a:t>
            </a:r>
            <a:r>
              <a:rPr lang="en-US" dirty="0" err="1">
                <a:solidFill>
                  <a:srgbClr val="FA8900"/>
                </a:solidFill>
                <a:effectLst/>
                <a:latin typeface="Fira Code" panose="020B0809050000020004" pitchFamily="49" charset="0"/>
              </a:rPr>
              <a:t>pq</a:t>
            </a:r>
            <a:r>
              <a:rPr lang="en-US" b="0" dirty="0">
                <a:solidFill>
                  <a:srgbClr val="005661"/>
                </a:solidFill>
                <a:effectLst/>
                <a:latin typeface="Fira Code" panose="020B0809050000020004" pitchFamily="49" charset="0"/>
              </a:rPr>
              <a:t>.</a:t>
            </a:r>
          </a:p>
        </p:txBody>
      </p:sp>
      <p:sp>
        <p:nvSpPr>
          <p:cNvPr id="4" name="Text Placeholder 3">
            <a:extLst>
              <a:ext uri="{FF2B5EF4-FFF2-40B4-BE49-F238E27FC236}">
                <a16:creationId xmlns:a16="http://schemas.microsoft.com/office/drawing/2014/main" id="{CBEEC104-48C6-59F7-AA56-93E62529FF77}"/>
              </a:ext>
            </a:extLst>
          </p:cNvPr>
          <p:cNvSpPr>
            <a:spLocks noGrp="1"/>
          </p:cNvSpPr>
          <p:nvPr>
            <p:ph type="body" sz="quarter" idx="13"/>
          </p:nvPr>
        </p:nvSpPr>
        <p:spPr/>
        <p:txBody>
          <a:bodyPr/>
          <a:lstStyle/>
          <a:p>
            <a:r>
              <a:rPr lang="en-US" dirty="0"/>
              <a:t>2: Booleans</a:t>
            </a:r>
          </a:p>
        </p:txBody>
      </p:sp>
      <p:graphicFrame>
        <p:nvGraphicFramePr>
          <p:cNvPr id="7" name="Table 4">
            <a:extLst>
              <a:ext uri="{FF2B5EF4-FFF2-40B4-BE49-F238E27FC236}">
                <a16:creationId xmlns:a16="http://schemas.microsoft.com/office/drawing/2014/main" id="{76F05B03-BD1D-E319-1A1C-05AB865B5346}"/>
              </a:ext>
            </a:extLst>
          </p:cNvPr>
          <p:cNvGraphicFramePr>
            <a:graphicFrameLocks noGrp="1"/>
          </p:cNvGraphicFramePr>
          <p:nvPr>
            <p:extLst>
              <p:ext uri="{D42A27DB-BD31-4B8C-83A1-F6EECF244321}">
                <p14:modId xmlns:p14="http://schemas.microsoft.com/office/powerpoint/2010/main" val="2806770540"/>
              </p:ext>
            </p:extLst>
          </p:nvPr>
        </p:nvGraphicFramePr>
        <p:xfrm>
          <a:off x="1281955" y="4220688"/>
          <a:ext cx="4069977" cy="1879920"/>
        </p:xfrm>
        <a:graphic>
          <a:graphicData uri="http://schemas.openxmlformats.org/drawingml/2006/table">
            <a:tbl>
              <a:tblPr firstRow="1" bandRow="1">
                <a:tableStyleId>{9D7B26C5-4107-4FEC-AEDC-1716B250A1EF}</a:tableStyleId>
              </a:tblPr>
              <a:tblGrid>
                <a:gridCol w="1356659">
                  <a:extLst>
                    <a:ext uri="{9D8B030D-6E8A-4147-A177-3AD203B41FA5}">
                      <a16:colId xmlns:a16="http://schemas.microsoft.com/office/drawing/2014/main" val="208530759"/>
                    </a:ext>
                  </a:extLst>
                </a:gridCol>
                <a:gridCol w="1356659">
                  <a:extLst>
                    <a:ext uri="{9D8B030D-6E8A-4147-A177-3AD203B41FA5}">
                      <a16:colId xmlns:a16="http://schemas.microsoft.com/office/drawing/2014/main" val="3754445920"/>
                    </a:ext>
                  </a:extLst>
                </a:gridCol>
                <a:gridCol w="1356659">
                  <a:extLst>
                    <a:ext uri="{9D8B030D-6E8A-4147-A177-3AD203B41FA5}">
                      <a16:colId xmlns:a16="http://schemas.microsoft.com/office/drawing/2014/main" val="167049152"/>
                    </a:ext>
                  </a:extLst>
                </a:gridCol>
              </a:tblGrid>
              <a:tr h="370840">
                <a:tc>
                  <a:txBody>
                    <a:bodyPr/>
                    <a:lstStyle/>
                    <a:p>
                      <a:pPr algn="ctr"/>
                      <a:r>
                        <a:rPr lang="en-US" b="0" dirty="0">
                          <a:solidFill>
                            <a:srgbClr val="FA8900"/>
                          </a:solidFill>
                          <a:effectLst/>
                        </a:rPr>
                        <a:t>p</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FA8900"/>
                          </a:solidFill>
                          <a:effectLst/>
                        </a:rPr>
                        <a:t>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AND</a:t>
                      </a:r>
                      <a:r>
                        <a:rPr lang="en-US" b="0" dirty="0">
                          <a:solidFill>
                            <a:srgbClr val="005661"/>
                          </a:solidFill>
                          <a:effectLst/>
                          <a:latin typeface="Fira Code" panose="020B0809050000020004" pitchFamily="49" charset="0"/>
                        </a:rPr>
                        <a:t> </a:t>
                      </a:r>
                      <a:r>
                        <a:rPr lang="en-US" b="0" dirty="0">
                          <a:solidFill>
                            <a:srgbClr val="FA8900"/>
                          </a:solidFill>
                          <a:effectLst/>
                          <a:latin typeface="Fira Code" panose="020B0809050000020004" pitchFamily="49" charset="0"/>
                        </a:rPr>
                        <a:t>p 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689487"/>
                  </a:ext>
                </a:extLst>
              </a:tr>
              <a:tr h="370840">
                <a:tc>
                  <a:txBody>
                    <a:bodyPr/>
                    <a:lstStyle/>
                    <a:p>
                      <a:pPr algn="ctr"/>
                      <a:r>
                        <a:rPr lang="en-US" b="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914207"/>
                  </a:ext>
                </a:extLst>
              </a:tr>
              <a:tr h="370840">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172251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024494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2948880"/>
                  </a:ext>
                </a:extLst>
              </a:tr>
            </a:tbl>
          </a:graphicData>
        </a:graphic>
      </p:graphicFrame>
      <p:graphicFrame>
        <p:nvGraphicFramePr>
          <p:cNvPr id="8" name="Table 4">
            <a:extLst>
              <a:ext uri="{FF2B5EF4-FFF2-40B4-BE49-F238E27FC236}">
                <a16:creationId xmlns:a16="http://schemas.microsoft.com/office/drawing/2014/main" id="{55860A48-7A58-551C-DA74-54BF75EDF791}"/>
              </a:ext>
            </a:extLst>
          </p:cNvPr>
          <p:cNvGraphicFramePr>
            <a:graphicFrameLocks noGrp="1"/>
          </p:cNvGraphicFramePr>
          <p:nvPr>
            <p:extLst>
              <p:ext uri="{D42A27DB-BD31-4B8C-83A1-F6EECF244321}">
                <p14:modId xmlns:p14="http://schemas.microsoft.com/office/powerpoint/2010/main" val="3843185865"/>
              </p:ext>
            </p:extLst>
          </p:nvPr>
        </p:nvGraphicFramePr>
        <p:xfrm>
          <a:off x="6432398" y="4220688"/>
          <a:ext cx="4069977" cy="1879920"/>
        </p:xfrm>
        <a:graphic>
          <a:graphicData uri="http://schemas.openxmlformats.org/drawingml/2006/table">
            <a:tbl>
              <a:tblPr firstRow="1" bandRow="1">
                <a:tableStyleId>{9D7B26C5-4107-4FEC-AEDC-1716B250A1EF}</a:tableStyleId>
              </a:tblPr>
              <a:tblGrid>
                <a:gridCol w="1356659">
                  <a:extLst>
                    <a:ext uri="{9D8B030D-6E8A-4147-A177-3AD203B41FA5}">
                      <a16:colId xmlns:a16="http://schemas.microsoft.com/office/drawing/2014/main" val="208530759"/>
                    </a:ext>
                  </a:extLst>
                </a:gridCol>
                <a:gridCol w="1356659">
                  <a:extLst>
                    <a:ext uri="{9D8B030D-6E8A-4147-A177-3AD203B41FA5}">
                      <a16:colId xmlns:a16="http://schemas.microsoft.com/office/drawing/2014/main" val="3754445920"/>
                    </a:ext>
                  </a:extLst>
                </a:gridCol>
                <a:gridCol w="1356659">
                  <a:extLst>
                    <a:ext uri="{9D8B030D-6E8A-4147-A177-3AD203B41FA5}">
                      <a16:colId xmlns:a16="http://schemas.microsoft.com/office/drawing/2014/main" val="167049152"/>
                    </a:ext>
                  </a:extLst>
                </a:gridCol>
              </a:tblGrid>
              <a:tr h="370840">
                <a:tc>
                  <a:txBody>
                    <a:bodyPr/>
                    <a:lstStyle/>
                    <a:p>
                      <a:pPr algn="ctr"/>
                      <a:r>
                        <a:rPr lang="en-US" b="0" dirty="0">
                          <a:solidFill>
                            <a:srgbClr val="FA8900"/>
                          </a:solidFill>
                          <a:effectLst/>
                        </a:rPr>
                        <a:t>p</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FA8900"/>
                          </a:solidFill>
                          <a:effectLst/>
                        </a:rPr>
                        <a:t>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OR</a:t>
                      </a:r>
                      <a:r>
                        <a:rPr lang="en-US" b="0" dirty="0">
                          <a:solidFill>
                            <a:srgbClr val="005661"/>
                          </a:solidFill>
                          <a:effectLst/>
                          <a:latin typeface="Fira Code" panose="020B0809050000020004" pitchFamily="49" charset="0"/>
                        </a:rPr>
                        <a:t> </a:t>
                      </a:r>
                      <a:r>
                        <a:rPr lang="en-US" b="0" dirty="0">
                          <a:solidFill>
                            <a:srgbClr val="FA8900"/>
                          </a:solidFill>
                          <a:effectLst/>
                          <a:latin typeface="Fira Code" panose="020B0809050000020004" pitchFamily="49" charset="0"/>
                        </a:rPr>
                        <a:t>p 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689487"/>
                  </a:ext>
                </a:extLst>
              </a:tr>
              <a:tr h="370840">
                <a:tc>
                  <a:txBody>
                    <a:bodyPr/>
                    <a:lstStyle/>
                    <a:p>
                      <a:pPr algn="ctr"/>
                      <a:r>
                        <a:rPr lang="en-US" b="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914207"/>
                  </a:ext>
                </a:extLst>
              </a:tr>
              <a:tr h="370840">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172251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024494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2948880"/>
                  </a:ext>
                </a:extLst>
              </a:tr>
            </a:tbl>
          </a:graphicData>
        </a:graphic>
      </p:graphicFrame>
    </p:spTree>
    <p:extLst>
      <p:ext uri="{BB962C8B-B14F-4D97-AF65-F5344CB8AC3E}">
        <p14:creationId xmlns:p14="http://schemas.microsoft.com/office/powerpoint/2010/main" val="206375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6FC7-4DBE-5307-044A-D8DB60E71082}"/>
              </a:ext>
            </a:extLst>
          </p:cNvPr>
          <p:cNvSpPr>
            <a:spLocks noGrp="1"/>
          </p:cNvSpPr>
          <p:nvPr>
            <p:ph type="title"/>
          </p:nvPr>
        </p:nvSpPr>
        <p:spPr/>
        <p:txBody>
          <a:bodyPr/>
          <a:lstStyle/>
          <a:p>
            <a:r>
              <a:rPr lang="en-US" dirty="0"/>
              <a:t>Solution: </a:t>
            </a:r>
            <a:r>
              <a:rPr lang="en-US" b="0" dirty="0">
                <a:solidFill>
                  <a:srgbClr val="0095A8"/>
                </a:solidFill>
                <a:effectLst/>
                <a:latin typeface="Fira Code" panose="020B0809050000020004" pitchFamily="49" charset="0"/>
              </a:rPr>
              <a:t>AND</a:t>
            </a:r>
            <a:r>
              <a:rPr lang="en-US" dirty="0"/>
              <a:t> and </a:t>
            </a:r>
            <a:r>
              <a:rPr lang="en-US" b="0" dirty="0">
                <a:solidFill>
                  <a:srgbClr val="0095A8"/>
                </a:solidFill>
                <a:effectLst/>
                <a:latin typeface="Fira Code" panose="020B0809050000020004" pitchFamily="49" charset="0"/>
              </a:rPr>
              <a:t>OR</a:t>
            </a:r>
            <a:endParaRPr lang="en-US" dirty="0"/>
          </a:p>
        </p:txBody>
      </p:sp>
      <p:sp>
        <p:nvSpPr>
          <p:cNvPr id="4" name="Text Placeholder 3">
            <a:extLst>
              <a:ext uri="{FF2B5EF4-FFF2-40B4-BE49-F238E27FC236}">
                <a16:creationId xmlns:a16="http://schemas.microsoft.com/office/drawing/2014/main" id="{F35010F3-48C1-34B9-7924-A4B7FAEF8ED4}"/>
              </a:ext>
            </a:extLst>
          </p:cNvPr>
          <p:cNvSpPr>
            <a:spLocks noGrp="1"/>
          </p:cNvSpPr>
          <p:nvPr>
            <p:ph type="body" sz="quarter" idx="13"/>
          </p:nvPr>
        </p:nvSpPr>
        <p:spPr/>
        <p:txBody>
          <a:bodyPr/>
          <a:lstStyle/>
          <a:p>
            <a:r>
              <a:rPr lang="en-US" dirty="0"/>
              <a:t>2: Booleans</a:t>
            </a:r>
          </a:p>
          <a:p>
            <a:endParaRPr lang="en-US" dirty="0"/>
          </a:p>
        </p:txBody>
      </p:sp>
      <p:sp>
        <p:nvSpPr>
          <p:cNvPr id="6" name="TextBox 5">
            <a:extLst>
              <a:ext uri="{FF2B5EF4-FFF2-40B4-BE49-F238E27FC236}">
                <a16:creationId xmlns:a16="http://schemas.microsoft.com/office/drawing/2014/main" id="{CEF724E1-7018-3303-9DD0-E1AF431840FD}"/>
              </a:ext>
            </a:extLst>
          </p:cNvPr>
          <p:cNvSpPr txBox="1"/>
          <p:nvPr/>
        </p:nvSpPr>
        <p:spPr>
          <a:xfrm>
            <a:off x="4383741" y="4648198"/>
            <a:ext cx="3424518" cy="1200329"/>
          </a:xfrm>
          <a:prstGeom prst="rect">
            <a:avLst/>
          </a:prstGeom>
          <a:noFill/>
        </p:spPr>
        <p:txBody>
          <a:bodyPr wrap="square">
            <a:spAutoFit/>
          </a:bodyPr>
          <a:lstStyle/>
          <a:p>
            <a:r>
              <a:rPr lang="en-US" sz="2400" b="0" dirty="0">
                <a:solidFill>
                  <a:srgbClr val="0095A8"/>
                </a:solidFill>
                <a:effectLst/>
                <a:latin typeface="Fira Code" panose="020B0809050000020004" pitchFamily="49" charset="0"/>
              </a:rPr>
              <a:t>AND</a:t>
            </a:r>
            <a:r>
              <a:rPr lang="en-US" sz="2400" b="0" dirty="0">
                <a:solidFill>
                  <a:srgbClr val="005661"/>
                </a:solidFill>
                <a:effectLst/>
                <a:latin typeface="Fira Code" panose="020B0809050000020004" pitchFamily="49" charset="0"/>
              </a:rPr>
              <a:t> := </a:t>
            </a:r>
            <a:r>
              <a:rPr lang="en-US" sz="2400" dirty="0">
                <a:solidFill>
                  <a:srgbClr val="FF5792"/>
                </a:solidFill>
                <a:effectLst/>
                <a:latin typeface="Fira Code" panose="020B0809050000020004" pitchFamily="49" charset="0"/>
              </a:rPr>
              <a:t>\</a:t>
            </a:r>
            <a:r>
              <a:rPr lang="en-US" sz="2400" dirty="0" err="1">
                <a:solidFill>
                  <a:srgbClr val="FA8900"/>
                </a:solidFill>
                <a:effectLst/>
                <a:latin typeface="Fira Code" panose="020B0809050000020004" pitchFamily="49" charset="0"/>
              </a:rPr>
              <a:t>pq</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p</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q</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p</a:t>
            </a:r>
            <a:endParaRPr lang="en-US" sz="2400" b="0" dirty="0">
              <a:solidFill>
                <a:srgbClr val="005661"/>
              </a:solidFill>
              <a:effectLst/>
              <a:latin typeface="Fira Code" panose="020B0809050000020004" pitchFamily="49" charset="0"/>
            </a:endParaRPr>
          </a:p>
          <a:p>
            <a:br>
              <a:rPr lang="en-US" sz="2400" b="0" dirty="0">
                <a:solidFill>
                  <a:srgbClr val="005661"/>
                </a:solidFill>
                <a:effectLst/>
                <a:latin typeface="Fira Code" panose="020B0809050000020004" pitchFamily="49" charset="0"/>
              </a:rPr>
            </a:br>
            <a:r>
              <a:rPr lang="en-US" sz="2400" b="0" dirty="0">
                <a:solidFill>
                  <a:srgbClr val="0095A8"/>
                </a:solidFill>
                <a:effectLst/>
                <a:latin typeface="Fira Code" panose="020B0809050000020004" pitchFamily="49" charset="0"/>
              </a:rPr>
              <a:t>OR</a:t>
            </a:r>
            <a:r>
              <a:rPr lang="en-US" sz="2400" b="0" dirty="0">
                <a:solidFill>
                  <a:srgbClr val="005661"/>
                </a:solidFill>
                <a:effectLst/>
                <a:latin typeface="Fira Code" panose="020B0809050000020004" pitchFamily="49" charset="0"/>
              </a:rPr>
              <a:t>  := </a:t>
            </a:r>
            <a:r>
              <a:rPr lang="en-US" sz="2400" dirty="0">
                <a:solidFill>
                  <a:srgbClr val="FF5792"/>
                </a:solidFill>
                <a:effectLst/>
                <a:latin typeface="Fira Code" panose="020B0809050000020004" pitchFamily="49" charset="0"/>
              </a:rPr>
              <a:t>\</a:t>
            </a:r>
            <a:r>
              <a:rPr lang="en-US" sz="2400" dirty="0" err="1">
                <a:solidFill>
                  <a:srgbClr val="FA8900"/>
                </a:solidFill>
                <a:effectLst/>
                <a:latin typeface="Fira Code" panose="020B0809050000020004" pitchFamily="49" charset="0"/>
              </a:rPr>
              <a:t>pq</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p</a:t>
            </a:r>
            <a:r>
              <a:rPr lang="en-US" sz="2400" b="0" dirty="0">
                <a:solidFill>
                  <a:srgbClr val="005661"/>
                </a:solidFill>
                <a:effectLst/>
                <a:latin typeface="Fira Code" panose="020B0809050000020004" pitchFamily="49" charset="0"/>
              </a:rPr>
              <a:t> </a:t>
            </a:r>
            <a:r>
              <a:rPr lang="en-US" sz="2400" b="0" dirty="0" err="1">
                <a:solidFill>
                  <a:srgbClr val="FA8900"/>
                </a:solidFill>
                <a:effectLst/>
                <a:latin typeface="Fira Code" panose="020B0809050000020004" pitchFamily="49" charset="0"/>
              </a:rPr>
              <a:t>p</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q</a:t>
            </a:r>
            <a:endParaRPr lang="en-US" sz="2400" b="0" dirty="0">
              <a:solidFill>
                <a:srgbClr val="005661"/>
              </a:solidFill>
              <a:effectLst/>
              <a:latin typeface="Fira Code" panose="020B0809050000020004" pitchFamily="49" charset="0"/>
            </a:endParaRPr>
          </a:p>
        </p:txBody>
      </p:sp>
      <p:graphicFrame>
        <p:nvGraphicFramePr>
          <p:cNvPr id="7" name="Table 4">
            <a:extLst>
              <a:ext uri="{FF2B5EF4-FFF2-40B4-BE49-F238E27FC236}">
                <a16:creationId xmlns:a16="http://schemas.microsoft.com/office/drawing/2014/main" id="{111CB7A8-4A36-67F0-EC34-74D8F322B20D}"/>
              </a:ext>
            </a:extLst>
          </p:cNvPr>
          <p:cNvGraphicFramePr>
            <a:graphicFrameLocks noGrp="1"/>
          </p:cNvGraphicFramePr>
          <p:nvPr>
            <p:extLst>
              <p:ext uri="{D42A27DB-BD31-4B8C-83A1-F6EECF244321}">
                <p14:modId xmlns:p14="http://schemas.microsoft.com/office/powerpoint/2010/main" val="642614528"/>
              </p:ext>
            </p:extLst>
          </p:nvPr>
        </p:nvGraphicFramePr>
        <p:xfrm>
          <a:off x="1281955" y="2194664"/>
          <a:ext cx="4069977" cy="1879920"/>
        </p:xfrm>
        <a:graphic>
          <a:graphicData uri="http://schemas.openxmlformats.org/drawingml/2006/table">
            <a:tbl>
              <a:tblPr firstRow="1" bandRow="1">
                <a:tableStyleId>{9D7B26C5-4107-4FEC-AEDC-1716B250A1EF}</a:tableStyleId>
              </a:tblPr>
              <a:tblGrid>
                <a:gridCol w="1356659">
                  <a:extLst>
                    <a:ext uri="{9D8B030D-6E8A-4147-A177-3AD203B41FA5}">
                      <a16:colId xmlns:a16="http://schemas.microsoft.com/office/drawing/2014/main" val="208530759"/>
                    </a:ext>
                  </a:extLst>
                </a:gridCol>
                <a:gridCol w="1356659">
                  <a:extLst>
                    <a:ext uri="{9D8B030D-6E8A-4147-A177-3AD203B41FA5}">
                      <a16:colId xmlns:a16="http://schemas.microsoft.com/office/drawing/2014/main" val="3754445920"/>
                    </a:ext>
                  </a:extLst>
                </a:gridCol>
                <a:gridCol w="1356659">
                  <a:extLst>
                    <a:ext uri="{9D8B030D-6E8A-4147-A177-3AD203B41FA5}">
                      <a16:colId xmlns:a16="http://schemas.microsoft.com/office/drawing/2014/main" val="167049152"/>
                    </a:ext>
                  </a:extLst>
                </a:gridCol>
              </a:tblGrid>
              <a:tr h="370840">
                <a:tc>
                  <a:txBody>
                    <a:bodyPr/>
                    <a:lstStyle/>
                    <a:p>
                      <a:pPr algn="ctr"/>
                      <a:r>
                        <a:rPr lang="en-US" b="0" dirty="0">
                          <a:solidFill>
                            <a:srgbClr val="FA8900"/>
                          </a:solidFill>
                          <a:effectLst/>
                        </a:rPr>
                        <a:t>p</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FA8900"/>
                          </a:solidFill>
                          <a:effectLst/>
                        </a:rPr>
                        <a:t>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AND</a:t>
                      </a:r>
                      <a:r>
                        <a:rPr lang="en-US" b="0" dirty="0">
                          <a:solidFill>
                            <a:srgbClr val="005661"/>
                          </a:solidFill>
                          <a:effectLst/>
                          <a:latin typeface="Fira Code" panose="020B0809050000020004" pitchFamily="49" charset="0"/>
                        </a:rPr>
                        <a:t> </a:t>
                      </a:r>
                      <a:r>
                        <a:rPr lang="en-US" b="0" dirty="0">
                          <a:solidFill>
                            <a:srgbClr val="FA8900"/>
                          </a:solidFill>
                          <a:effectLst/>
                          <a:latin typeface="Fira Code" panose="020B0809050000020004" pitchFamily="49" charset="0"/>
                        </a:rPr>
                        <a:t>p 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689487"/>
                  </a:ext>
                </a:extLst>
              </a:tr>
              <a:tr h="370840">
                <a:tc>
                  <a:txBody>
                    <a:bodyPr/>
                    <a:lstStyle/>
                    <a:p>
                      <a:pPr algn="ctr"/>
                      <a:r>
                        <a:rPr lang="en-US" b="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914207"/>
                  </a:ext>
                </a:extLst>
              </a:tr>
              <a:tr h="370840">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172251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024494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2948880"/>
                  </a:ext>
                </a:extLst>
              </a:tr>
            </a:tbl>
          </a:graphicData>
        </a:graphic>
      </p:graphicFrame>
      <p:graphicFrame>
        <p:nvGraphicFramePr>
          <p:cNvPr id="8" name="Table 4">
            <a:extLst>
              <a:ext uri="{FF2B5EF4-FFF2-40B4-BE49-F238E27FC236}">
                <a16:creationId xmlns:a16="http://schemas.microsoft.com/office/drawing/2014/main" id="{0B7EFCA6-4AAD-B078-DA4E-6E8D09E92DB4}"/>
              </a:ext>
            </a:extLst>
          </p:cNvPr>
          <p:cNvGraphicFramePr>
            <a:graphicFrameLocks noGrp="1"/>
          </p:cNvGraphicFramePr>
          <p:nvPr>
            <p:extLst>
              <p:ext uri="{D42A27DB-BD31-4B8C-83A1-F6EECF244321}">
                <p14:modId xmlns:p14="http://schemas.microsoft.com/office/powerpoint/2010/main" val="2845243602"/>
              </p:ext>
            </p:extLst>
          </p:nvPr>
        </p:nvGraphicFramePr>
        <p:xfrm>
          <a:off x="6638586" y="2194664"/>
          <a:ext cx="4069977" cy="1879920"/>
        </p:xfrm>
        <a:graphic>
          <a:graphicData uri="http://schemas.openxmlformats.org/drawingml/2006/table">
            <a:tbl>
              <a:tblPr firstRow="1" bandRow="1">
                <a:tableStyleId>{9D7B26C5-4107-4FEC-AEDC-1716B250A1EF}</a:tableStyleId>
              </a:tblPr>
              <a:tblGrid>
                <a:gridCol w="1356659">
                  <a:extLst>
                    <a:ext uri="{9D8B030D-6E8A-4147-A177-3AD203B41FA5}">
                      <a16:colId xmlns:a16="http://schemas.microsoft.com/office/drawing/2014/main" val="208530759"/>
                    </a:ext>
                  </a:extLst>
                </a:gridCol>
                <a:gridCol w="1356659">
                  <a:extLst>
                    <a:ext uri="{9D8B030D-6E8A-4147-A177-3AD203B41FA5}">
                      <a16:colId xmlns:a16="http://schemas.microsoft.com/office/drawing/2014/main" val="3754445920"/>
                    </a:ext>
                  </a:extLst>
                </a:gridCol>
                <a:gridCol w="1356659">
                  <a:extLst>
                    <a:ext uri="{9D8B030D-6E8A-4147-A177-3AD203B41FA5}">
                      <a16:colId xmlns:a16="http://schemas.microsoft.com/office/drawing/2014/main" val="167049152"/>
                    </a:ext>
                  </a:extLst>
                </a:gridCol>
              </a:tblGrid>
              <a:tr h="370840">
                <a:tc>
                  <a:txBody>
                    <a:bodyPr/>
                    <a:lstStyle/>
                    <a:p>
                      <a:pPr algn="ctr"/>
                      <a:r>
                        <a:rPr lang="en-US" b="0" dirty="0">
                          <a:solidFill>
                            <a:srgbClr val="FA8900"/>
                          </a:solidFill>
                          <a:effectLst/>
                        </a:rPr>
                        <a:t>p</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FA8900"/>
                          </a:solidFill>
                          <a:effectLst/>
                        </a:rPr>
                        <a:t>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OR</a:t>
                      </a:r>
                      <a:r>
                        <a:rPr lang="en-US" b="0" dirty="0">
                          <a:solidFill>
                            <a:srgbClr val="005661"/>
                          </a:solidFill>
                          <a:effectLst/>
                          <a:latin typeface="Fira Code" panose="020B0809050000020004" pitchFamily="49" charset="0"/>
                        </a:rPr>
                        <a:t> </a:t>
                      </a:r>
                      <a:r>
                        <a:rPr lang="en-US" b="0" dirty="0">
                          <a:solidFill>
                            <a:srgbClr val="FA8900"/>
                          </a:solidFill>
                          <a:effectLst/>
                          <a:latin typeface="Fira Code" panose="020B0809050000020004" pitchFamily="49" charset="0"/>
                        </a:rPr>
                        <a:t>p q</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689487"/>
                  </a:ext>
                </a:extLst>
              </a:tr>
              <a:tr h="370840">
                <a:tc>
                  <a:txBody>
                    <a:bodyPr/>
                    <a:lstStyle/>
                    <a:p>
                      <a:pPr algn="ctr"/>
                      <a:r>
                        <a:rPr lang="en-US" b="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914207"/>
                  </a:ext>
                </a:extLst>
              </a:tr>
              <a:tr h="370840">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172251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TRUE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024494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solidFill>
                            <a:srgbClr val="0095A8"/>
                          </a:solidFill>
                          <a:effectLst/>
                          <a:latin typeface="Fira Code" panose="020B0809050000020004" pitchFamily="49" charset="0"/>
                        </a:rPr>
                        <a:t>FALSE</a:t>
                      </a:r>
                      <a:endParaRPr lang="en-US" b="0" dirty="0">
                        <a:solidFill>
                          <a:srgbClr val="005661"/>
                        </a:solidFill>
                        <a:effectLst/>
                        <a:latin typeface="Fira Code" panose="020B08090500000200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2948880"/>
                  </a:ext>
                </a:extLst>
              </a:tr>
            </a:tbl>
          </a:graphicData>
        </a:graphic>
      </p:graphicFrame>
    </p:spTree>
    <p:extLst>
      <p:ext uri="{BB962C8B-B14F-4D97-AF65-F5344CB8AC3E}">
        <p14:creationId xmlns:p14="http://schemas.microsoft.com/office/powerpoint/2010/main" val="331315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4127-B6D0-E10B-2353-CDDDB7C7A12C}"/>
              </a:ext>
            </a:extLst>
          </p:cNvPr>
          <p:cNvSpPr>
            <a:spLocks noGrp="1"/>
          </p:cNvSpPr>
          <p:nvPr>
            <p:ph type="ctrTitle"/>
          </p:nvPr>
        </p:nvSpPr>
        <p:spPr/>
        <p:txBody>
          <a:bodyPr/>
          <a:lstStyle/>
          <a:p>
            <a:r>
              <a:rPr lang="en-US" dirty="0"/>
              <a:t>3: Numbers</a:t>
            </a:r>
          </a:p>
        </p:txBody>
      </p:sp>
      <p:sp>
        <p:nvSpPr>
          <p:cNvPr id="3" name="Subtitle 2">
            <a:extLst>
              <a:ext uri="{FF2B5EF4-FFF2-40B4-BE49-F238E27FC236}">
                <a16:creationId xmlns:a16="http://schemas.microsoft.com/office/drawing/2014/main" id="{DB25B0BE-09C8-5560-EBA8-BD5F0CEB9C6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32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E7AD-85DE-23A9-7C3A-7F417F686993}"/>
              </a:ext>
            </a:extLst>
          </p:cNvPr>
          <p:cNvSpPr>
            <a:spLocks noGrp="1"/>
          </p:cNvSpPr>
          <p:nvPr>
            <p:ph type="title"/>
          </p:nvPr>
        </p:nvSpPr>
        <p:spPr/>
        <p:txBody>
          <a:bodyPr/>
          <a:lstStyle/>
          <a:p>
            <a:r>
              <a:rPr lang="en-US" dirty="0"/>
              <a:t>Repeated applications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EE04D9F-3716-32C3-FC0C-7F3A1F34E427}"/>
                  </a:ext>
                </a:extLst>
              </p:cNvPr>
              <p:cNvSpPr>
                <a:spLocks noGrp="1"/>
              </p:cNvSpPr>
              <p:nvPr>
                <p:ph type="body" idx="1"/>
              </p:nvPr>
            </p:nvSpPr>
            <p:spPr/>
            <p:txBody>
              <a:bodyPr/>
              <a:lstStyle/>
              <a:p>
                <a:pPr marL="152396" indent="0">
                  <a:buNone/>
                </a:pPr>
                <a:r>
                  <a:rPr lang="en-US" dirty="0"/>
                  <a:t>If we have some function </a:t>
                </a:r>
                <a14:m>
                  <m:oMath xmlns:m="http://schemas.openxmlformats.org/officeDocument/2006/math">
                    <m:r>
                      <a:rPr lang="en-US" b="0" i="1" smtClean="0">
                        <a:latin typeface="Cambria Math" panose="02040503050406030204" pitchFamily="18" charset="0"/>
                      </a:rPr>
                      <m:t>𝑓</m:t>
                    </m:r>
                  </m:oMath>
                </a14:m>
                <a:r>
                  <a:rPr lang="en-US" dirty="0"/>
                  <a:t>, we can…</a:t>
                </a:r>
              </a:p>
              <a:p>
                <a:r>
                  <a:rPr lang="en-US" dirty="0"/>
                  <a:t>Apply it: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Apply it twice: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𝑓</m:t>
                        </m:r>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a:p>
                <a:r>
                  <a:rPr lang="en-US" dirty="0"/>
                  <a:t>Apply it </a:t>
                </a:r>
                <a14:m>
                  <m:oMath xmlns:m="http://schemas.openxmlformats.org/officeDocument/2006/math">
                    <m:r>
                      <a:rPr lang="en-US" b="0" i="1" smtClean="0">
                        <a:latin typeface="Cambria Math" panose="02040503050406030204" pitchFamily="18" charset="0"/>
                      </a:rPr>
                      <m:t>𝑛</m:t>
                    </m:r>
                  </m:oMath>
                </a14:m>
                <a:r>
                  <a:rPr lang="en-US" dirty="0"/>
                  <a:t> times: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rPr>
                        </m:ctrlPr>
                      </m:dPr>
                      <m:e>
                        <m:r>
                          <a:rPr lang="en-US" i="1">
                            <a:latin typeface="Cambria Math" panose="02040503050406030204" pitchFamily="18" charset="0"/>
                          </a:rPr>
                          <m:t>𝑥</m:t>
                        </m:r>
                      </m:e>
                    </m:d>
                  </m:oMath>
                </a14:m>
                <a:endParaRPr lang="en-US" dirty="0"/>
              </a:p>
              <a:p>
                <a:r>
                  <a:rPr lang="en-US" dirty="0"/>
                  <a:t>Apply it </a:t>
                </a:r>
                <a14:m>
                  <m:oMath xmlns:m="http://schemas.openxmlformats.org/officeDocument/2006/math">
                    <m:r>
                      <a:rPr lang="en-US" i="1" dirty="0" smtClean="0">
                        <a:latin typeface="Cambria Math" panose="02040503050406030204" pitchFamily="18" charset="0"/>
                      </a:rPr>
                      <m:t>0</m:t>
                    </m:r>
                  </m:oMath>
                </a14:m>
                <a:r>
                  <a:rPr lang="en-US" dirty="0"/>
                  <a:t> times: </a:t>
                </a:r>
                <a14:m>
                  <m:oMath xmlns:m="http://schemas.openxmlformats.org/officeDocument/2006/math">
                    <m:r>
                      <a:rPr lang="en-US" i="1">
                        <a:latin typeface="Cambria Math" panose="02040503050406030204" pitchFamily="18" charset="0"/>
                      </a:rPr>
                      <m:t>𝑥</m:t>
                    </m:r>
                  </m:oMath>
                </a14:m>
                <a:endParaRPr lang="en-US" dirty="0"/>
              </a:p>
            </p:txBody>
          </p:sp>
        </mc:Choice>
        <mc:Fallback xmlns="">
          <p:sp>
            <p:nvSpPr>
              <p:cNvPr id="3" name="Text Placeholder 2">
                <a:extLst>
                  <a:ext uri="{FF2B5EF4-FFF2-40B4-BE49-F238E27FC236}">
                    <a16:creationId xmlns:a16="http://schemas.microsoft.com/office/drawing/2014/main" id="{AEE04D9F-3716-32C3-FC0C-7F3A1F34E427}"/>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1A392A14-5955-B87D-994A-8D54FF0B869C}"/>
              </a:ext>
            </a:extLst>
          </p:cNvPr>
          <p:cNvSpPr>
            <a:spLocks noGrp="1"/>
          </p:cNvSpPr>
          <p:nvPr>
            <p:ph type="body" sz="quarter" idx="13"/>
          </p:nvPr>
        </p:nvSpPr>
        <p:spPr/>
        <p:txBody>
          <a:bodyPr/>
          <a:lstStyle/>
          <a:p>
            <a:r>
              <a:rPr lang="en-US" dirty="0"/>
              <a:t>3: Numbers</a:t>
            </a:r>
          </a:p>
        </p:txBody>
      </p:sp>
    </p:spTree>
    <p:extLst>
      <p:ext uri="{BB962C8B-B14F-4D97-AF65-F5344CB8AC3E}">
        <p14:creationId xmlns:p14="http://schemas.microsoft.com/office/powerpoint/2010/main" val="4021445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5FC9-DE5E-3389-4F43-EE867ED39CC4}"/>
              </a:ext>
            </a:extLst>
          </p:cNvPr>
          <p:cNvSpPr>
            <a:spLocks noGrp="1"/>
          </p:cNvSpPr>
          <p:nvPr>
            <p:ph type="title"/>
          </p:nvPr>
        </p:nvSpPr>
        <p:spPr/>
        <p:txBody>
          <a:bodyPr/>
          <a:lstStyle/>
          <a:p>
            <a:r>
              <a:rPr lang="en-US" dirty="0"/>
              <a:t>Function exponentiation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824EDF2-0C6D-39BE-BC76-0D3E59046385}"/>
                  </a:ext>
                </a:extLst>
              </p:cNvPr>
              <p:cNvSpPr>
                <a:spLocks noGrp="1"/>
              </p:cNvSpPr>
              <p:nvPr>
                <p:ph type="body" idx="1"/>
              </p:nvPr>
            </p:nvSpPr>
            <p:spPr/>
            <p:txBody>
              <a:bodyPr/>
              <a:lstStyle/>
              <a:p>
                <a:pPr marL="152396" indent="0">
                  <a:buNone/>
                </a:pPr>
                <a:r>
                  <a:rPr lang="en-US" dirty="0"/>
                  <a:t>When we write </a:t>
                </a:r>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𝑓</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we mean “apply </a:t>
                </a:r>
                <a14:m>
                  <m:oMath xmlns:m="http://schemas.openxmlformats.org/officeDocument/2006/math">
                    <m:r>
                      <a:rPr lang="en-US" i="1">
                        <a:latin typeface="Cambria Math" panose="02040503050406030204" pitchFamily="18" charset="0"/>
                      </a:rPr>
                      <m:t>𝑓</m:t>
                    </m:r>
                  </m:oMath>
                </a14:m>
                <a:r>
                  <a:rPr lang="en-US" dirty="0"/>
                  <a:t> to </a:t>
                </a:r>
                <a14:m>
                  <m:oMath xmlns:m="http://schemas.openxmlformats.org/officeDocument/2006/math">
                    <m:r>
                      <a:rPr lang="en-US" i="1">
                        <a:latin typeface="Cambria Math" panose="02040503050406030204" pitchFamily="18" charset="0"/>
                      </a:rPr>
                      <m:t>𝑥</m:t>
                    </m:r>
                  </m:oMath>
                </a14:m>
                <a:r>
                  <a:rPr lang="en-US" dirty="0"/>
                  <a:t>, </a:t>
                </a:r>
                <a14:m>
                  <m:oMath xmlns:m="http://schemas.openxmlformats.org/officeDocument/2006/math">
                    <m:r>
                      <a:rPr lang="en-US" i="1">
                        <a:latin typeface="Cambria Math" panose="02040503050406030204" pitchFamily="18" charset="0"/>
                      </a:rPr>
                      <m:t>𝑛</m:t>
                    </m:r>
                  </m:oMath>
                </a14:m>
                <a:r>
                  <a:rPr lang="en-US" dirty="0"/>
                  <a:t> times”</a:t>
                </a:r>
              </a:p>
              <a:p>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𝑓</m:t>
                        </m:r>
                      </m:e>
                      <m:sup>
                        <m:r>
                          <a:rPr lang="en-US" b="0" i="1" smtClean="0">
                            <a:latin typeface="Cambria Math" panose="02040503050406030204" pitchFamily="18" charset="0"/>
                          </a:rPr>
                          <m:t>0</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𝑓</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𝑓</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oMath>
                </a14:m>
                <a:endParaRPr lang="en-US" b="0" dirty="0"/>
              </a:p>
              <a:p>
                <a:r>
                  <a:rPr lang="en-US" dirty="0"/>
                  <a:t>Etc.</a:t>
                </a:r>
              </a:p>
            </p:txBody>
          </p:sp>
        </mc:Choice>
        <mc:Fallback xmlns="">
          <p:sp>
            <p:nvSpPr>
              <p:cNvPr id="3" name="Text Placeholder 2">
                <a:extLst>
                  <a:ext uri="{FF2B5EF4-FFF2-40B4-BE49-F238E27FC236}">
                    <a16:creationId xmlns:a16="http://schemas.microsoft.com/office/drawing/2014/main" id="{D824EDF2-0C6D-39BE-BC76-0D3E59046385}"/>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705289CD-BF48-B58A-37DC-2A34EF6BE3E7}"/>
              </a:ext>
            </a:extLst>
          </p:cNvPr>
          <p:cNvSpPr>
            <a:spLocks noGrp="1"/>
          </p:cNvSpPr>
          <p:nvPr>
            <p:ph type="body" sz="quarter" idx="13"/>
          </p:nvPr>
        </p:nvSpPr>
        <p:spPr/>
        <p:txBody>
          <a:bodyPr/>
          <a:lstStyle/>
          <a:p>
            <a:r>
              <a:rPr lang="en-US" dirty="0"/>
              <a:t>3: Numbers</a:t>
            </a:r>
          </a:p>
          <a:p>
            <a:endParaRPr lang="en-US" dirty="0"/>
          </a:p>
        </p:txBody>
      </p:sp>
    </p:spTree>
    <p:extLst>
      <p:ext uri="{BB962C8B-B14F-4D97-AF65-F5344CB8AC3E}">
        <p14:creationId xmlns:p14="http://schemas.microsoft.com/office/powerpoint/2010/main" val="324950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5FC9-DE5E-3389-4F43-EE867ED39CC4}"/>
              </a:ext>
            </a:extLst>
          </p:cNvPr>
          <p:cNvSpPr>
            <a:spLocks noGrp="1"/>
          </p:cNvSpPr>
          <p:nvPr>
            <p:ph type="title"/>
          </p:nvPr>
        </p:nvSpPr>
        <p:spPr/>
        <p:txBody>
          <a:bodyPr/>
          <a:lstStyle/>
          <a:p>
            <a:r>
              <a:rPr lang="en-US" dirty="0"/>
              <a:t>Notable features of function exponentiation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824EDF2-0C6D-39BE-BC76-0D3E59046385}"/>
                  </a:ext>
                </a:extLst>
              </p:cNvPr>
              <p:cNvSpPr>
                <a:spLocks noGrp="1"/>
              </p:cNvSpPr>
              <p:nvPr>
                <p:ph type="body" idx="1"/>
              </p:nvPr>
            </p:nvSpPr>
            <p:spPr>
              <a:xfrm>
                <a:off x="1191600" y="1831451"/>
                <a:ext cx="9548118" cy="4736400"/>
              </a:xfrm>
            </p:spPr>
            <p:txBody>
              <a:bodyPr/>
              <a:lstStyle/>
              <a:p>
                <a:pPr marL="152396" indent="0">
                  <a:buNone/>
                </a:pPr>
                <a:endParaRPr lang="en-US" b="0" i="1" dirty="0">
                  <a:latin typeface="Cambria Math" panose="02040503050406030204" pitchFamily="18" charset="0"/>
                </a:endParaRPr>
              </a:p>
              <a:p>
                <a:pPr marL="152396" indent="0">
                  <a:buNone/>
                </a:pPr>
                <a:endParaRPr lang="en-US" b="0" i="1" dirty="0">
                  <a:latin typeface="Cambria Math" panose="02040503050406030204" pitchFamily="18" charset="0"/>
                </a:endParaRPr>
              </a:p>
              <a:p>
                <a:pPr marL="152396"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152396" indent="0">
                  <a:buNone/>
                </a:pPr>
                <a:endParaRPr lang="en-US" dirty="0"/>
              </a:p>
              <a:p>
                <a:pPr marL="152396"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𝑓</m:t>
                          </m:r>
                        </m:e>
                        <m:sup>
                          <m:r>
                            <a:rPr lang="en-US" b="0" i="1" smtClean="0">
                              <a:latin typeface="Cambria Math" panose="02040503050406030204" pitchFamily="18" charset="0"/>
                            </a:rPr>
                            <m:t>𝑚</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152396" indent="0">
                  <a:buNone/>
                </a:pPr>
                <a:endParaRPr lang="en-US" dirty="0"/>
              </a:p>
              <a:p>
                <a:pPr marL="152396"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𝑓</m:t>
                              </m:r>
                            </m:e>
                            <m:sup>
                              <m:r>
                                <a:rPr lang="en-US" i="1">
                                  <a:latin typeface="Cambria Math" panose="02040503050406030204" pitchFamily="18" charset="0"/>
                                </a:rPr>
                                <m:t>𝑛</m:t>
                              </m:r>
                            </m:sup>
                          </m:sSup>
                          <m:r>
                            <a:rPr lang="en-US" i="1">
                              <a:latin typeface="Cambria Math" panose="02040503050406030204" pitchFamily="18" charset="0"/>
                            </a:rPr>
                            <m:t>)</m:t>
                          </m:r>
                        </m:e>
                        <m:sup>
                          <m:r>
                            <a:rPr lang="en-US" b="0" i="1" smtClean="0">
                              <a:latin typeface="Cambria Math" panose="02040503050406030204" pitchFamily="18" charset="0"/>
                            </a:rPr>
                            <m:t>𝑚</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m:oMathPara>
                </a14:m>
                <a:endParaRPr lang="en-US" b="0" dirty="0"/>
              </a:p>
            </p:txBody>
          </p:sp>
        </mc:Choice>
        <mc:Fallback xmlns="">
          <p:sp>
            <p:nvSpPr>
              <p:cNvPr id="3" name="Text Placeholder 2">
                <a:extLst>
                  <a:ext uri="{FF2B5EF4-FFF2-40B4-BE49-F238E27FC236}">
                    <a16:creationId xmlns:a16="http://schemas.microsoft.com/office/drawing/2014/main" id="{D824EDF2-0C6D-39BE-BC76-0D3E59046385}"/>
                  </a:ext>
                </a:extLst>
              </p:cNvPr>
              <p:cNvSpPr>
                <a:spLocks noGrp="1" noRot="1" noChangeAspect="1" noMove="1" noResize="1" noEditPoints="1" noAdjustHandles="1" noChangeArrowheads="1" noChangeShapeType="1" noTextEdit="1"/>
              </p:cNvSpPr>
              <p:nvPr>
                <p:ph type="body" idx="1"/>
              </p:nvPr>
            </p:nvSpPr>
            <p:spPr>
              <a:xfrm>
                <a:off x="1191600" y="1831451"/>
                <a:ext cx="9548118" cy="4736400"/>
              </a:xfrm>
              <a:blipFill>
                <a:blip r:embed="rId3"/>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705289CD-BF48-B58A-37DC-2A34EF6BE3E7}"/>
              </a:ext>
            </a:extLst>
          </p:cNvPr>
          <p:cNvSpPr>
            <a:spLocks noGrp="1"/>
          </p:cNvSpPr>
          <p:nvPr>
            <p:ph type="body" sz="quarter" idx="13"/>
          </p:nvPr>
        </p:nvSpPr>
        <p:spPr/>
        <p:txBody>
          <a:bodyPr/>
          <a:lstStyle/>
          <a:p>
            <a:r>
              <a:rPr lang="en-US" dirty="0"/>
              <a:t>3: Numbers</a:t>
            </a:r>
          </a:p>
          <a:p>
            <a:endParaRPr lang="en-US" dirty="0"/>
          </a:p>
        </p:txBody>
      </p:sp>
    </p:spTree>
    <p:extLst>
      <p:ext uri="{BB962C8B-B14F-4D97-AF65-F5344CB8AC3E}">
        <p14:creationId xmlns:p14="http://schemas.microsoft.com/office/powerpoint/2010/main" val="18077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0087-8851-AD0C-F1FE-FD3EEC0B8DA8}"/>
              </a:ext>
            </a:extLst>
          </p:cNvPr>
          <p:cNvSpPr>
            <a:spLocks noGrp="1"/>
          </p:cNvSpPr>
          <p:nvPr>
            <p:ph type="title"/>
          </p:nvPr>
        </p:nvSpPr>
        <p:spPr/>
        <p:txBody>
          <a:bodyPr/>
          <a:lstStyle/>
          <a:p>
            <a:r>
              <a:rPr lang="en-US" dirty="0"/>
              <a:t>Modeling numbers: Church numerals</a:t>
            </a:r>
          </a:p>
        </p:txBody>
      </p:sp>
      <p:sp>
        <p:nvSpPr>
          <p:cNvPr id="3" name="Text Placeholder 2">
            <a:extLst>
              <a:ext uri="{FF2B5EF4-FFF2-40B4-BE49-F238E27FC236}">
                <a16:creationId xmlns:a16="http://schemas.microsoft.com/office/drawing/2014/main" id="{15A43416-11BB-C36F-C9AC-57AE390CF45C}"/>
              </a:ext>
            </a:extLst>
          </p:cNvPr>
          <p:cNvSpPr>
            <a:spLocks noGrp="1"/>
          </p:cNvSpPr>
          <p:nvPr>
            <p:ph type="body" idx="1"/>
          </p:nvPr>
        </p:nvSpPr>
        <p:spPr>
          <a:xfrm>
            <a:off x="3814129" y="2636948"/>
            <a:ext cx="4563741" cy="2283349"/>
          </a:xfrm>
        </p:spPr>
        <p:txBody>
          <a:bodyPr/>
          <a:lstStyle/>
          <a:p>
            <a:pPr marL="152396" indent="0">
              <a:buNone/>
            </a:pPr>
            <a:r>
              <a:rPr lang="en-US" sz="2000" b="0" dirty="0">
                <a:solidFill>
                  <a:srgbClr val="0095A8"/>
                </a:solidFill>
                <a:effectLst/>
                <a:latin typeface="Fira Code" panose="020B0809050000020004" pitchFamily="49" charset="0"/>
              </a:rPr>
              <a:t>0</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fx</a:t>
            </a:r>
            <a:r>
              <a:rPr lang="en-US" sz="2000" b="0" dirty="0">
                <a:solidFill>
                  <a:srgbClr val="005661"/>
                </a:solidFill>
                <a:effectLst/>
                <a:latin typeface="Fira Code" panose="020B0809050000020004" pitchFamily="49" charset="0"/>
              </a:rPr>
              <a:t>. </a:t>
            </a:r>
          </a:p>
          <a:p>
            <a:pPr marL="152396" indent="0">
              <a:buNone/>
            </a:pPr>
            <a:r>
              <a:rPr lang="en-US" sz="2000" b="0" dirty="0">
                <a:solidFill>
                  <a:srgbClr val="0095A8"/>
                </a:solidFill>
                <a:effectLst/>
                <a:latin typeface="Fira Code" panose="020B0809050000020004" pitchFamily="49" charset="0"/>
              </a:rPr>
              <a:t>1</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fx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endParaRPr lang="en-US" sz="2000" b="0" dirty="0">
              <a:solidFill>
                <a:srgbClr val="005661"/>
              </a:solidFill>
              <a:effectLst/>
              <a:latin typeface="Fira Code" panose="020B0809050000020004" pitchFamily="49" charset="0"/>
            </a:endParaRPr>
          </a:p>
          <a:p>
            <a:pPr marL="152396" indent="0">
              <a:buNone/>
            </a:pPr>
            <a:r>
              <a:rPr lang="en-US" sz="2000" b="0" dirty="0">
                <a:solidFill>
                  <a:srgbClr val="0095A8"/>
                </a:solidFill>
                <a:effectLst/>
                <a:latin typeface="Fira Code" panose="020B0809050000020004" pitchFamily="49" charset="0"/>
              </a:rPr>
              <a:t>2</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fx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a:t>
            </a:r>
          </a:p>
          <a:p>
            <a:pPr marL="152396" indent="0">
              <a:buNone/>
            </a:pPr>
            <a:r>
              <a:rPr lang="en-US" sz="2000" b="0" dirty="0">
                <a:solidFill>
                  <a:srgbClr val="0095A8"/>
                </a:solidFill>
                <a:effectLst/>
                <a:latin typeface="Fira Code" panose="020B0809050000020004" pitchFamily="49" charset="0"/>
              </a:rPr>
              <a:t>3</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fx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a:t>
            </a:r>
          </a:p>
          <a:p>
            <a:pPr marL="152396" indent="0">
              <a:buNone/>
            </a:pPr>
            <a:r>
              <a:rPr lang="en-US" sz="2000" b="0" dirty="0">
                <a:solidFill>
                  <a:srgbClr val="0095A8"/>
                </a:solidFill>
                <a:effectLst/>
                <a:latin typeface="Fira Code" panose="020B0809050000020004" pitchFamily="49" charset="0"/>
              </a:rPr>
              <a:t>4</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fx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a:t>
            </a:r>
            <a:endParaRPr lang="en-US" sz="2000" dirty="0"/>
          </a:p>
        </p:txBody>
      </p:sp>
      <p:sp>
        <p:nvSpPr>
          <p:cNvPr id="4" name="Text Placeholder 3">
            <a:extLst>
              <a:ext uri="{FF2B5EF4-FFF2-40B4-BE49-F238E27FC236}">
                <a16:creationId xmlns:a16="http://schemas.microsoft.com/office/drawing/2014/main" id="{5AF33110-03D7-1844-9B61-4233F8FB37A8}"/>
              </a:ext>
            </a:extLst>
          </p:cNvPr>
          <p:cNvSpPr>
            <a:spLocks noGrp="1"/>
          </p:cNvSpPr>
          <p:nvPr>
            <p:ph type="body" sz="quarter" idx="13"/>
          </p:nvPr>
        </p:nvSpPr>
        <p:spPr/>
        <p:txBody>
          <a:bodyPr/>
          <a:lstStyle/>
          <a:p>
            <a:r>
              <a:rPr lang="en-US" dirty="0"/>
              <a:t>3: Numbers</a:t>
            </a:r>
          </a:p>
        </p:txBody>
      </p:sp>
      <p:sp>
        <p:nvSpPr>
          <p:cNvPr id="6" name="TextBox 5">
            <a:extLst>
              <a:ext uri="{FF2B5EF4-FFF2-40B4-BE49-F238E27FC236}">
                <a16:creationId xmlns:a16="http://schemas.microsoft.com/office/drawing/2014/main" id="{B9A40772-FEDB-D7A6-86C5-3C04D2DA231F}"/>
              </a:ext>
            </a:extLst>
          </p:cNvPr>
          <p:cNvSpPr txBox="1"/>
          <p:nvPr/>
        </p:nvSpPr>
        <p:spPr>
          <a:xfrm>
            <a:off x="5674659" y="2782054"/>
            <a:ext cx="421341" cy="400110"/>
          </a:xfrm>
          <a:prstGeom prst="rect">
            <a:avLst/>
          </a:prstGeom>
          <a:noFill/>
        </p:spPr>
        <p:txBody>
          <a:bodyPr wrap="square">
            <a:spAutoFit/>
          </a:bodyPr>
          <a:lstStyle/>
          <a:p>
            <a:r>
              <a:rPr lang="en-US" sz="2000" b="0" dirty="0">
                <a:solidFill>
                  <a:srgbClr val="FA8900"/>
                </a:solidFill>
                <a:effectLst/>
                <a:latin typeface="Fira Code" panose="020B0809050000020004" pitchFamily="49" charset="0"/>
              </a:rPr>
              <a:t>x</a:t>
            </a:r>
            <a:endParaRPr lang="en-US" sz="2000" dirty="0"/>
          </a:p>
        </p:txBody>
      </p:sp>
    </p:spTree>
    <p:extLst>
      <p:ext uri="{BB962C8B-B14F-4D97-AF65-F5344CB8AC3E}">
        <p14:creationId xmlns:p14="http://schemas.microsoft.com/office/powerpoint/2010/main" val="318073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E9DE-9A0A-0D4B-B0E3-87E932821591}"/>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SUCC</a:t>
            </a:r>
            <a:r>
              <a:rPr lang="en-US" dirty="0"/>
              <a:t> function</a:t>
            </a:r>
          </a:p>
        </p:txBody>
      </p:sp>
      <p:sp>
        <p:nvSpPr>
          <p:cNvPr id="4" name="Text Placeholder 3">
            <a:extLst>
              <a:ext uri="{FF2B5EF4-FFF2-40B4-BE49-F238E27FC236}">
                <a16:creationId xmlns:a16="http://schemas.microsoft.com/office/drawing/2014/main" id="{FD04A346-69C1-85C0-4AC0-0F1F68F22C55}"/>
              </a:ext>
            </a:extLst>
          </p:cNvPr>
          <p:cNvSpPr>
            <a:spLocks noGrp="1"/>
          </p:cNvSpPr>
          <p:nvPr>
            <p:ph type="body" sz="quarter" idx="13"/>
          </p:nvPr>
        </p:nvSpPr>
        <p:spPr/>
        <p:txBody>
          <a:bodyPr/>
          <a:lstStyle/>
          <a:p>
            <a:r>
              <a:rPr lang="en-US" dirty="0"/>
              <a:t>3: Numbers</a:t>
            </a:r>
          </a:p>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DD9FC56-4DB9-B2D4-7776-F533A85D5942}"/>
                  </a:ext>
                </a:extLst>
              </p:cNvPr>
              <p:cNvSpPr txBox="1"/>
              <p:nvPr/>
            </p:nvSpPr>
            <p:spPr>
              <a:xfrm>
                <a:off x="4482353" y="3198167"/>
                <a:ext cx="322729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e>
                      </m:d>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+1</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oMath>
                  </m:oMathPara>
                </a14:m>
                <a:endParaRPr lang="en-US" dirty="0"/>
              </a:p>
            </p:txBody>
          </p:sp>
        </mc:Choice>
        <mc:Fallback xmlns="">
          <p:sp>
            <p:nvSpPr>
              <p:cNvPr id="12" name="TextBox 11">
                <a:extLst>
                  <a:ext uri="{FF2B5EF4-FFF2-40B4-BE49-F238E27FC236}">
                    <a16:creationId xmlns:a16="http://schemas.microsoft.com/office/drawing/2014/main" id="{EDD9FC56-4DB9-B2D4-7776-F533A85D5942}"/>
                  </a:ext>
                </a:extLst>
              </p:cNvPr>
              <p:cNvSpPr txBox="1">
                <a:spLocks noRot="1" noChangeAspect="1" noMove="1" noResize="1" noEditPoints="1" noAdjustHandles="1" noChangeArrowheads="1" noChangeShapeType="1" noTextEdit="1"/>
              </p:cNvSpPr>
              <p:nvPr/>
            </p:nvSpPr>
            <p:spPr>
              <a:xfrm>
                <a:off x="4482353" y="3198167"/>
                <a:ext cx="3227294" cy="461665"/>
              </a:xfrm>
              <a:prstGeom prst="rect">
                <a:avLst/>
              </a:prstGeom>
              <a:blipFill>
                <a:blip r:embed="rId3"/>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389243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E9DE-9A0A-0D4B-B0E3-87E932821591}"/>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SUCC</a:t>
            </a:r>
            <a:r>
              <a:rPr lang="en-US" dirty="0"/>
              <a:t> function</a:t>
            </a:r>
          </a:p>
        </p:txBody>
      </p:sp>
      <p:sp>
        <p:nvSpPr>
          <p:cNvPr id="4" name="Text Placeholder 3">
            <a:extLst>
              <a:ext uri="{FF2B5EF4-FFF2-40B4-BE49-F238E27FC236}">
                <a16:creationId xmlns:a16="http://schemas.microsoft.com/office/drawing/2014/main" id="{FD04A346-69C1-85C0-4AC0-0F1F68F22C55}"/>
              </a:ext>
            </a:extLst>
          </p:cNvPr>
          <p:cNvSpPr>
            <a:spLocks noGrp="1"/>
          </p:cNvSpPr>
          <p:nvPr>
            <p:ph type="body" sz="quarter" idx="13"/>
          </p:nvPr>
        </p:nvSpPr>
        <p:spPr/>
        <p:txBody>
          <a:bodyPr/>
          <a:lstStyle/>
          <a:p>
            <a:r>
              <a:rPr lang="en-US" dirty="0"/>
              <a:t>3: Numbers</a:t>
            </a:r>
          </a:p>
          <a:p>
            <a:endParaRPr lang="en-US" dirty="0"/>
          </a:p>
        </p:txBody>
      </p:sp>
      <p:sp>
        <p:nvSpPr>
          <p:cNvPr id="6" name="TextBox 5">
            <a:extLst>
              <a:ext uri="{FF2B5EF4-FFF2-40B4-BE49-F238E27FC236}">
                <a16:creationId xmlns:a16="http://schemas.microsoft.com/office/drawing/2014/main" id="{E0A42AA7-9EE3-493C-48D2-D66E02286D2B}"/>
              </a:ext>
            </a:extLst>
          </p:cNvPr>
          <p:cNvSpPr txBox="1"/>
          <p:nvPr/>
        </p:nvSpPr>
        <p:spPr>
          <a:xfrm>
            <a:off x="3960235" y="3369657"/>
            <a:ext cx="4271530" cy="400110"/>
          </a:xfrm>
          <a:prstGeom prst="rect">
            <a:avLst/>
          </a:prstGeom>
          <a:noFill/>
        </p:spPr>
        <p:txBody>
          <a:bodyPr wrap="square">
            <a:spAutoFit/>
          </a:bodyPr>
          <a:lstStyle/>
          <a:p>
            <a:r>
              <a:rPr lang="pt-BR" sz="2000" b="0" dirty="0">
                <a:solidFill>
                  <a:srgbClr val="0095A8"/>
                </a:solidFill>
                <a:effectLst/>
                <a:latin typeface="Fira Code" panose="020B0809050000020004" pitchFamily="49" charset="0"/>
              </a:rPr>
              <a:t>SUCC</a:t>
            </a:r>
            <a:r>
              <a:rPr lang="pt-BR" sz="2000" b="0" dirty="0">
                <a:solidFill>
                  <a:srgbClr val="005661"/>
                </a:solidFill>
                <a:effectLst/>
                <a:latin typeface="Fira Code" panose="020B0809050000020004" pitchFamily="49" charset="0"/>
              </a:rPr>
              <a: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DD9FC56-4DB9-B2D4-7776-F533A85D5942}"/>
                  </a:ext>
                </a:extLst>
              </p:cNvPr>
              <p:cNvSpPr txBox="1"/>
              <p:nvPr/>
            </p:nvSpPr>
            <p:spPr>
              <a:xfrm>
                <a:off x="4482353" y="5918484"/>
                <a:ext cx="322729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e>
                      </m:d>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+1</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oMath>
                  </m:oMathPara>
                </a14:m>
                <a:endParaRPr lang="en-US" dirty="0"/>
              </a:p>
            </p:txBody>
          </p:sp>
        </mc:Choice>
        <mc:Fallback xmlns="">
          <p:sp>
            <p:nvSpPr>
              <p:cNvPr id="12" name="TextBox 11">
                <a:extLst>
                  <a:ext uri="{FF2B5EF4-FFF2-40B4-BE49-F238E27FC236}">
                    <a16:creationId xmlns:a16="http://schemas.microsoft.com/office/drawing/2014/main" id="{EDD9FC56-4DB9-B2D4-7776-F533A85D5942}"/>
                  </a:ext>
                </a:extLst>
              </p:cNvPr>
              <p:cNvSpPr txBox="1">
                <a:spLocks noRot="1" noChangeAspect="1" noMove="1" noResize="1" noEditPoints="1" noAdjustHandles="1" noChangeArrowheads="1" noChangeShapeType="1" noTextEdit="1"/>
              </p:cNvSpPr>
              <p:nvPr/>
            </p:nvSpPr>
            <p:spPr>
              <a:xfrm>
                <a:off x="4482353" y="5918484"/>
                <a:ext cx="3227294" cy="461665"/>
              </a:xfrm>
              <a:prstGeom prst="rect">
                <a:avLst/>
              </a:prstGeom>
              <a:blipFill>
                <a:blip r:embed="rId3"/>
                <a:stretch>
                  <a:fillRect b="-1973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6879B5E-BD5A-AD09-C6A6-7250FEE155BC}"/>
              </a:ext>
            </a:extLst>
          </p:cNvPr>
          <p:cNvSpPr txBox="1"/>
          <p:nvPr/>
        </p:nvSpPr>
        <p:spPr>
          <a:xfrm>
            <a:off x="5208492" y="3369657"/>
            <a:ext cx="690282" cy="400110"/>
          </a:xfrm>
          <a:prstGeom prst="rect">
            <a:avLst/>
          </a:prstGeom>
          <a:noFill/>
        </p:spPr>
        <p:txBody>
          <a:bodyPr wrap="square">
            <a:spAutoFit/>
          </a:bodyPr>
          <a:lstStyle/>
          <a:p>
            <a:r>
              <a:rPr kumimoji="0" lang="pt-BR"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pt-BR"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n</a:t>
            </a:r>
            <a:r>
              <a:rPr kumimoji="0" lang="pt-BR"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a:t>
            </a:r>
            <a:endParaRPr lang="en-US" dirty="0"/>
          </a:p>
        </p:txBody>
      </p:sp>
      <p:sp>
        <p:nvSpPr>
          <p:cNvPr id="11" name="TextBox 10">
            <a:extLst>
              <a:ext uri="{FF2B5EF4-FFF2-40B4-BE49-F238E27FC236}">
                <a16:creationId xmlns:a16="http://schemas.microsoft.com/office/drawing/2014/main" id="{97B46FE2-CB49-025F-84C6-0399E86B4190}"/>
              </a:ext>
            </a:extLst>
          </p:cNvPr>
          <p:cNvSpPr txBox="1"/>
          <p:nvPr/>
        </p:nvSpPr>
        <p:spPr>
          <a:xfrm>
            <a:off x="5827061" y="3372650"/>
            <a:ext cx="824753" cy="400110"/>
          </a:xfrm>
          <a:prstGeom prst="rect">
            <a:avLst/>
          </a:prstGeom>
          <a:noFill/>
        </p:spPr>
        <p:txBody>
          <a:bodyPr wrap="square">
            <a:spAutoFit/>
          </a:bodyPr>
          <a:lstStyle/>
          <a:p>
            <a:r>
              <a:rPr lang="pt-BR" sz="2000" dirty="0">
                <a:solidFill>
                  <a:srgbClr val="FF5792"/>
                </a:solidFill>
                <a:effectLst/>
                <a:latin typeface="Fira Code" panose="020B0809050000020004" pitchFamily="49" charset="0"/>
              </a:rPr>
              <a:t>\</a:t>
            </a:r>
            <a:r>
              <a:rPr lang="pt-BR" sz="2000" dirty="0">
                <a:solidFill>
                  <a:srgbClr val="FA8900"/>
                </a:solidFill>
                <a:effectLst/>
                <a:latin typeface="Fira Code" panose="020B0809050000020004" pitchFamily="49" charset="0"/>
              </a:rPr>
              <a:t>fx</a:t>
            </a:r>
            <a:r>
              <a:rPr lang="pt-BR" sz="2000" b="0" dirty="0">
                <a:solidFill>
                  <a:srgbClr val="005661"/>
                </a:solidFill>
                <a:effectLst/>
                <a:latin typeface="Fira Code" panose="020B0809050000020004" pitchFamily="49" charset="0"/>
              </a:rPr>
              <a:t>.</a:t>
            </a:r>
            <a:endParaRPr lang="en-US" sz="2000" dirty="0"/>
          </a:p>
        </p:txBody>
      </p:sp>
      <p:sp>
        <p:nvSpPr>
          <p:cNvPr id="13" name="TextBox 12">
            <a:extLst>
              <a:ext uri="{FF2B5EF4-FFF2-40B4-BE49-F238E27FC236}">
                <a16:creationId xmlns:a16="http://schemas.microsoft.com/office/drawing/2014/main" id="{B3BDFC3F-5696-C848-4B73-81DC2E1EDC89}"/>
              </a:ext>
            </a:extLst>
          </p:cNvPr>
          <p:cNvSpPr txBox="1"/>
          <p:nvPr/>
        </p:nvSpPr>
        <p:spPr>
          <a:xfrm>
            <a:off x="6606989" y="3369672"/>
            <a:ext cx="475129" cy="400110"/>
          </a:xfrm>
          <a:prstGeom prst="rect">
            <a:avLst/>
          </a:prstGeom>
          <a:noFill/>
        </p:spPr>
        <p:txBody>
          <a:bodyPr wrap="square">
            <a:spAutoFit/>
          </a:bodyPr>
          <a:lstStyle/>
          <a:p>
            <a:r>
              <a:rPr lang="pt-BR" sz="2000" b="0" dirty="0">
                <a:solidFill>
                  <a:srgbClr val="FA8900"/>
                </a:solidFill>
                <a:effectLst/>
                <a:latin typeface="Fira Code" panose="020B0809050000020004" pitchFamily="49" charset="0"/>
              </a:rPr>
              <a:t>f</a:t>
            </a:r>
            <a:endParaRPr lang="en-US" sz="2000" dirty="0"/>
          </a:p>
        </p:txBody>
      </p:sp>
      <p:sp>
        <p:nvSpPr>
          <p:cNvPr id="15" name="TextBox 14">
            <a:extLst>
              <a:ext uri="{FF2B5EF4-FFF2-40B4-BE49-F238E27FC236}">
                <a16:creationId xmlns:a16="http://schemas.microsoft.com/office/drawing/2014/main" id="{C9A123FE-C540-B232-C60F-24639EF5C96C}"/>
              </a:ext>
            </a:extLst>
          </p:cNvPr>
          <p:cNvSpPr txBox="1"/>
          <p:nvPr/>
        </p:nvSpPr>
        <p:spPr>
          <a:xfrm>
            <a:off x="6911788" y="3369657"/>
            <a:ext cx="1281953" cy="400110"/>
          </a:xfrm>
          <a:prstGeom prst="rect">
            <a:avLst/>
          </a:prstGeom>
          <a:noFill/>
        </p:spPr>
        <p:txBody>
          <a:bodyPr wrap="square">
            <a:spAutoFit/>
          </a:bodyPr>
          <a:lstStyle/>
          <a:p>
            <a:r>
              <a:rPr lang="pt-BR" sz="2000" b="0" dirty="0">
                <a:solidFill>
                  <a:srgbClr val="005661"/>
                </a:solidFill>
                <a:effectLst/>
                <a:latin typeface="Fira Code" panose="020B0809050000020004" pitchFamily="49" charset="0"/>
              </a:rPr>
              <a:t>(</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f</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x</a:t>
            </a:r>
            <a:r>
              <a:rPr lang="pt-BR" sz="2000" b="0" dirty="0">
                <a:solidFill>
                  <a:srgbClr val="005661"/>
                </a:solidFill>
                <a:effectLst/>
                <a:latin typeface="Fira Code" panose="020B0809050000020004" pitchFamily="49" charset="0"/>
              </a:rPr>
              <a:t>)</a:t>
            </a:r>
            <a:endParaRPr lang="en-US" sz="2000" dirty="0"/>
          </a:p>
        </p:txBody>
      </p:sp>
    </p:spTree>
    <p:extLst>
      <p:ext uri="{BB962C8B-B14F-4D97-AF65-F5344CB8AC3E}">
        <p14:creationId xmlns:p14="http://schemas.microsoft.com/office/powerpoint/2010/main" val="2874255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42DC-128C-83F1-FC77-0A283E896473}"/>
              </a:ext>
            </a:extLst>
          </p:cNvPr>
          <p:cNvSpPr>
            <a:spLocks noGrp="1"/>
          </p:cNvSpPr>
          <p:nvPr>
            <p:ph type="title"/>
          </p:nvPr>
        </p:nvSpPr>
        <p:spPr/>
        <p:txBody>
          <a:bodyPr/>
          <a:lstStyle/>
          <a:p>
            <a:r>
              <a:rPr lang="en-US" dirty="0"/>
              <a:t>Functional programming is great...</a:t>
            </a:r>
          </a:p>
        </p:txBody>
      </p:sp>
      <p:sp>
        <p:nvSpPr>
          <p:cNvPr id="3" name="Text Placeholder 2">
            <a:extLst>
              <a:ext uri="{FF2B5EF4-FFF2-40B4-BE49-F238E27FC236}">
                <a16:creationId xmlns:a16="http://schemas.microsoft.com/office/drawing/2014/main" id="{77B7CC67-F71D-349E-72F9-142162B82C70}"/>
              </a:ext>
            </a:extLst>
          </p:cNvPr>
          <p:cNvSpPr>
            <a:spLocks noGrp="1"/>
          </p:cNvSpPr>
          <p:nvPr>
            <p:ph type="body" idx="1"/>
          </p:nvPr>
        </p:nvSpPr>
        <p:spPr/>
        <p:txBody>
          <a:bodyPr/>
          <a:lstStyle/>
          <a:p>
            <a:r>
              <a:rPr lang="en-US" dirty="0"/>
              <a:t>No Side Effects</a:t>
            </a:r>
          </a:p>
          <a:p>
            <a:r>
              <a:rPr lang="en-US" dirty="0"/>
              <a:t>First-Class Functions</a:t>
            </a:r>
          </a:p>
          <a:p>
            <a:r>
              <a:rPr lang="en-US" dirty="0"/>
              <a:t>Higher-Order Functions</a:t>
            </a:r>
          </a:p>
          <a:p>
            <a:r>
              <a:rPr lang="en-US" dirty="0"/>
              <a:t>Currying</a:t>
            </a:r>
          </a:p>
          <a:p>
            <a:r>
              <a:rPr lang="en-US" dirty="0"/>
              <a:t>Extremely readable code</a:t>
            </a:r>
            <a:br>
              <a:rPr lang="en-US" sz="2000" dirty="0"/>
            </a:br>
            <a:br>
              <a:rPr lang="en-US" sz="1000" dirty="0"/>
            </a:br>
            <a:r>
              <a:rPr lang="en-US" sz="1800" b="0" dirty="0">
                <a:solidFill>
                  <a:srgbClr val="005661"/>
                </a:solidFill>
                <a:effectLst/>
                <a:latin typeface="Fira Code" panose="020B0809050000020004" pitchFamily="49" charset="0"/>
              </a:rPr>
              <a:t>obvious </a:t>
            </a:r>
            <a:r>
              <a:rPr lang="en-US" sz="1800" b="1" dirty="0">
                <a:solidFill>
                  <a:srgbClr val="FF5792"/>
                </a:solidFill>
                <a:effectLst/>
                <a:latin typeface="Fira Code" panose="020B0809050000020004" pitchFamily="49" charset="0"/>
              </a:rPr>
              <a:t>=</a:t>
            </a:r>
            <a:r>
              <a:rPr lang="en-US" sz="1800" b="0" dirty="0">
                <a:solidFill>
                  <a:srgbClr val="005661"/>
                </a:solidFill>
                <a:effectLst/>
                <a:latin typeface="Fira Code" panose="020B0809050000020004" pitchFamily="49" charset="0"/>
              </a:rPr>
              <a:t> </a:t>
            </a:r>
            <a:r>
              <a:rPr lang="en-US" sz="1800" b="0" dirty="0" err="1">
                <a:solidFill>
                  <a:srgbClr val="005661"/>
                </a:solidFill>
                <a:effectLst/>
                <a:latin typeface="Fira Code" panose="020B0809050000020004" pitchFamily="49" charset="0"/>
              </a:rPr>
              <a:t>mapM</a:t>
            </a:r>
            <a:r>
              <a:rPr lang="en-US" sz="1800" b="0" dirty="0">
                <a:solidFill>
                  <a:srgbClr val="005661"/>
                </a:solidFill>
                <a:effectLst/>
                <a:latin typeface="Fira Code" panose="020B0809050000020004" pitchFamily="49" charset="0"/>
              </a:rPr>
              <a:t> </a:t>
            </a:r>
            <a:r>
              <a:rPr lang="en-US" sz="1800" b="0" dirty="0">
                <a:solidFill>
                  <a:srgbClr val="004D57"/>
                </a:solidFill>
                <a:effectLst/>
                <a:latin typeface="Fira Code" panose="020B0809050000020004" pitchFamily="49" charset="0"/>
              </a:rPr>
              <a:t>((</a:t>
            </a:r>
            <a:r>
              <a:rPr lang="en-US" sz="1800" b="1" dirty="0">
                <a:solidFill>
                  <a:srgbClr val="FF5792"/>
                </a:solidFill>
                <a:effectLst/>
                <a:latin typeface="Fira Code" panose="020B0809050000020004" pitchFamily="49" charset="0"/>
              </a:rPr>
              <a:t>.</a:t>
            </a:r>
            <a:r>
              <a:rPr lang="en-US" sz="1800" b="0" dirty="0">
                <a:solidFill>
                  <a:srgbClr val="005661"/>
                </a:solidFill>
                <a:effectLst/>
                <a:latin typeface="Fira Code" panose="020B0809050000020004" pitchFamily="49" charset="0"/>
              </a:rPr>
              <a:t> </a:t>
            </a:r>
            <a:r>
              <a:rPr lang="en-US" sz="1800" b="0" dirty="0" err="1">
                <a:solidFill>
                  <a:srgbClr val="005661"/>
                </a:solidFill>
                <a:effectLst/>
                <a:latin typeface="Fira Code" panose="020B0809050000020004" pitchFamily="49" charset="0"/>
              </a:rPr>
              <a:t>snd</a:t>
            </a:r>
            <a:r>
              <a:rPr lang="en-US" sz="1800" b="0" dirty="0">
                <a:solidFill>
                  <a:srgbClr val="004D57"/>
                </a:solidFill>
                <a:effectLst/>
                <a:latin typeface="Fira Code" panose="020B0809050000020004" pitchFamily="49" charset="0"/>
              </a:rPr>
              <a:t>)</a:t>
            </a:r>
            <a:r>
              <a:rPr lang="en-US" sz="1800" b="0" dirty="0">
                <a:solidFill>
                  <a:srgbClr val="005661"/>
                </a:solidFill>
                <a:effectLst/>
                <a:latin typeface="Fira Code" panose="020B0809050000020004" pitchFamily="49" charset="0"/>
              </a:rPr>
              <a:t> </a:t>
            </a:r>
            <a:r>
              <a:rPr lang="en-US" sz="1800" b="1" dirty="0">
                <a:solidFill>
                  <a:srgbClr val="FF5792"/>
                </a:solidFill>
                <a:effectLst/>
                <a:latin typeface="Fira Code" panose="020B0809050000020004" pitchFamily="49" charset="0"/>
              </a:rPr>
              <a:t>.</a:t>
            </a:r>
            <a:r>
              <a:rPr lang="en-US" sz="1800" b="0" dirty="0">
                <a:solidFill>
                  <a:srgbClr val="005661"/>
                </a:solidFill>
                <a:effectLst/>
                <a:latin typeface="Fira Code" panose="020B0809050000020004" pitchFamily="49" charset="0"/>
              </a:rPr>
              <a:t> </a:t>
            </a:r>
            <a:r>
              <a:rPr lang="en-US" sz="1800" b="0" dirty="0">
                <a:solidFill>
                  <a:srgbClr val="004D57"/>
                </a:solidFill>
                <a:effectLst/>
                <a:latin typeface="Fira Code" panose="020B0809050000020004" pitchFamily="49" charset="0"/>
              </a:rPr>
              <a:t>(</a:t>
            </a:r>
            <a:r>
              <a:rPr lang="en-US" sz="1800" b="0" dirty="0">
                <a:solidFill>
                  <a:srgbClr val="A88C00"/>
                </a:solidFill>
                <a:effectLst/>
                <a:latin typeface="Fira Code" panose="020B0809050000020004" pitchFamily="49" charset="0"/>
              </a:rPr>
              <a:t>,</a:t>
            </a:r>
            <a:r>
              <a:rPr lang="en-US" sz="1800" b="0" dirty="0">
                <a:solidFill>
                  <a:srgbClr val="004D57"/>
                </a:solidFill>
                <a:effectLst/>
                <a:latin typeface="Fira Code" panose="020B0809050000020004" pitchFamily="49" charset="0"/>
              </a:rPr>
              <a:t>))</a:t>
            </a:r>
            <a:r>
              <a:rPr lang="en-US" sz="1800" b="0" dirty="0">
                <a:solidFill>
                  <a:srgbClr val="005661"/>
                </a:solidFill>
                <a:effectLst/>
                <a:latin typeface="Fira Code" panose="020B0809050000020004" pitchFamily="49" charset="0"/>
              </a:rPr>
              <a:t> </a:t>
            </a:r>
            <a:r>
              <a:rPr lang="en-US" sz="1800" b="1" dirty="0">
                <a:solidFill>
                  <a:srgbClr val="FF5792"/>
                </a:solidFill>
                <a:effectLst/>
                <a:latin typeface="Fira Code" panose="020B0809050000020004" pitchFamily="49" charset="0"/>
              </a:rPr>
              <a:t>=&lt;&lt;</a:t>
            </a:r>
            <a:r>
              <a:rPr lang="en-US" sz="1800" b="0" dirty="0">
                <a:solidFill>
                  <a:srgbClr val="005661"/>
                </a:solidFill>
                <a:effectLst/>
                <a:latin typeface="Fira Code" panose="020B0809050000020004" pitchFamily="49" charset="0"/>
              </a:rPr>
              <a:t> </a:t>
            </a:r>
            <a:r>
              <a:rPr lang="en-US" sz="1800" b="0" dirty="0" err="1">
                <a:solidFill>
                  <a:srgbClr val="005661"/>
                </a:solidFill>
                <a:effectLst/>
                <a:latin typeface="Fira Code" panose="020B0809050000020004" pitchFamily="49" charset="0"/>
              </a:rPr>
              <a:t>fst</a:t>
            </a:r>
            <a:endParaRPr lang="en-US" b="0" dirty="0">
              <a:solidFill>
                <a:srgbClr val="005661"/>
              </a:solidFill>
              <a:effectLst/>
              <a:latin typeface="Fira Code" panose="020B0809050000020004" pitchFamily="49" charset="0"/>
            </a:endParaRPr>
          </a:p>
        </p:txBody>
      </p:sp>
      <p:sp>
        <p:nvSpPr>
          <p:cNvPr id="4" name="Text Placeholder 3">
            <a:extLst>
              <a:ext uri="{FF2B5EF4-FFF2-40B4-BE49-F238E27FC236}">
                <a16:creationId xmlns:a16="http://schemas.microsoft.com/office/drawing/2014/main" id="{3FDB0019-CD9A-85A9-4F57-C7E1A8FE806F}"/>
              </a:ext>
            </a:extLst>
          </p:cNvPr>
          <p:cNvSpPr>
            <a:spLocks noGrp="1"/>
          </p:cNvSpPr>
          <p:nvPr>
            <p:ph type="body" sz="quarter" idx="13"/>
          </p:nvPr>
        </p:nvSpPr>
        <p:spPr>
          <a:xfrm>
            <a:off x="10219766" y="59839"/>
            <a:ext cx="1819268" cy="418000"/>
          </a:xfrm>
        </p:spPr>
        <p:txBody>
          <a:bodyPr/>
          <a:lstStyle/>
          <a:p>
            <a:r>
              <a:rPr lang="en-US" dirty="0"/>
              <a:t>0: Introduction</a:t>
            </a:r>
          </a:p>
        </p:txBody>
      </p:sp>
    </p:spTree>
    <p:extLst>
      <p:ext uri="{BB962C8B-B14F-4D97-AF65-F5344CB8AC3E}">
        <p14:creationId xmlns:p14="http://schemas.microsoft.com/office/powerpoint/2010/main" val="582067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3743-E385-5B1B-44D9-D94173D5CCAB}"/>
              </a:ext>
            </a:extLst>
          </p:cNvPr>
          <p:cNvSpPr>
            <a:spLocks noGrp="1"/>
          </p:cNvSpPr>
          <p:nvPr>
            <p:ph type="title"/>
          </p:nvPr>
        </p:nvSpPr>
        <p:spPr/>
        <p:txBody>
          <a:bodyPr/>
          <a:lstStyle/>
          <a:p>
            <a:r>
              <a:rPr lang="en-US" dirty="0"/>
              <a:t>Aside: Weak Head Normal Form</a:t>
            </a:r>
          </a:p>
        </p:txBody>
      </p:sp>
      <p:sp>
        <p:nvSpPr>
          <p:cNvPr id="4" name="Text Placeholder 3">
            <a:extLst>
              <a:ext uri="{FF2B5EF4-FFF2-40B4-BE49-F238E27FC236}">
                <a16:creationId xmlns:a16="http://schemas.microsoft.com/office/drawing/2014/main" id="{9E884829-ADF7-893D-5A32-B2FD784EFFD6}"/>
              </a:ext>
            </a:extLst>
          </p:cNvPr>
          <p:cNvSpPr>
            <a:spLocks noGrp="1"/>
          </p:cNvSpPr>
          <p:nvPr>
            <p:ph type="body" sz="quarter" idx="13"/>
          </p:nvPr>
        </p:nvSpPr>
        <p:spPr/>
        <p:txBody>
          <a:bodyPr/>
          <a:lstStyle/>
          <a:p>
            <a:r>
              <a:rPr lang="en-US" dirty="0"/>
              <a:t>3: Numbers</a:t>
            </a:r>
          </a:p>
        </p:txBody>
      </p:sp>
      <p:sp>
        <p:nvSpPr>
          <p:cNvPr id="8" name="TextBox 7">
            <a:extLst>
              <a:ext uri="{FF2B5EF4-FFF2-40B4-BE49-F238E27FC236}">
                <a16:creationId xmlns:a16="http://schemas.microsoft.com/office/drawing/2014/main" id="{649FCEC8-FB13-DBF1-A9CC-EE51EDC85211}"/>
              </a:ext>
            </a:extLst>
          </p:cNvPr>
          <p:cNvSpPr txBox="1"/>
          <p:nvPr/>
        </p:nvSpPr>
        <p:spPr>
          <a:xfrm>
            <a:off x="3527612" y="3077597"/>
            <a:ext cx="5136776" cy="1477328"/>
          </a:xfrm>
          <a:prstGeom prst="rect">
            <a:avLst/>
          </a:prstGeom>
          <a:noFill/>
        </p:spPr>
        <p:txBody>
          <a:bodyPr wrap="square">
            <a:spAutoFit/>
          </a:bodyPr>
          <a:lstStyle/>
          <a:p>
            <a:r>
              <a:rPr lang="en-US" sz="1800" b="0" dirty="0">
                <a:solidFill>
                  <a:srgbClr val="005661"/>
                </a:solidFill>
                <a:effectLst/>
                <a:latin typeface="Fira Code" panose="020B0809050000020004" pitchFamily="49" charset="0"/>
              </a:rPr>
              <a:t>(</a:t>
            </a:r>
            <a:r>
              <a:rPr lang="en-US" sz="1800" b="0" dirty="0">
                <a:solidFill>
                  <a:srgbClr val="0095A8"/>
                </a:solidFill>
                <a:effectLst/>
                <a:latin typeface="Fira Code" panose="020B0809050000020004" pitchFamily="49" charset="0"/>
              </a:rPr>
              <a:t>SUCC</a:t>
            </a:r>
            <a:r>
              <a:rPr lang="en-US" sz="1800" b="0" dirty="0">
                <a:solidFill>
                  <a:srgbClr val="005661"/>
                </a:solidFill>
                <a:effectLst/>
                <a:latin typeface="Fira Code" panose="020B0809050000020004" pitchFamily="49" charset="0"/>
              </a:rPr>
              <a:t> </a:t>
            </a:r>
            <a:r>
              <a:rPr lang="en-US" sz="1800" b="0" dirty="0">
                <a:solidFill>
                  <a:srgbClr val="0095A8"/>
                </a:solidFill>
                <a:effectLst/>
                <a:latin typeface="Fira Code" panose="020B0809050000020004" pitchFamily="49" charset="0"/>
              </a:rPr>
              <a:t>1</a:t>
            </a:r>
            <a:r>
              <a:rPr lang="en-US" sz="1800" b="0" dirty="0">
                <a:solidFill>
                  <a:srgbClr val="005661"/>
                </a:solidFill>
                <a:effectLst/>
                <a:latin typeface="Fira Code" panose="020B0809050000020004" pitchFamily="49" charset="0"/>
              </a:rPr>
              <a:t>)</a:t>
            </a:r>
          </a:p>
          <a:p>
            <a:endParaRPr lang="en-US" sz="1800" b="0" dirty="0">
              <a:solidFill>
                <a:srgbClr val="005661"/>
              </a:solidFill>
              <a:effectLst/>
              <a:latin typeface="Fira Code" panose="020B0809050000020004" pitchFamily="49" charset="0"/>
            </a:endParaRPr>
          </a:p>
          <a:p>
            <a:r>
              <a:rPr lang="en-US" sz="1800" b="0" dirty="0">
                <a:solidFill>
                  <a:srgbClr val="005661"/>
                </a:solidFill>
                <a:effectLst/>
                <a:latin typeface="Fira Code" panose="020B0809050000020004" pitchFamily="49" charset="0"/>
              </a:rPr>
              <a:t>((</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n</a:t>
            </a:r>
            <a:r>
              <a:rPr lang="en-US" sz="1800" b="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n</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 </a:t>
            </a:r>
            <a:r>
              <a:rPr lang="en-US" sz="1800" b="0" dirty="0">
                <a:solidFill>
                  <a:srgbClr val="0095A8"/>
                </a:solidFill>
                <a:effectLst/>
                <a:latin typeface="Fira Code" panose="020B0809050000020004" pitchFamily="49" charset="0"/>
              </a:rPr>
              <a:t>1</a:t>
            </a:r>
            <a:r>
              <a:rPr lang="en-US" sz="1800" b="0" dirty="0">
                <a:solidFill>
                  <a:srgbClr val="005661"/>
                </a:solidFill>
                <a:effectLst/>
                <a:latin typeface="Fira Code" panose="020B0809050000020004" pitchFamily="49" charset="0"/>
              </a:rPr>
              <a:t>)</a:t>
            </a:r>
          </a:p>
          <a:p>
            <a:endParaRPr lang="en-US" sz="1800" b="0" dirty="0">
              <a:solidFill>
                <a:srgbClr val="005661"/>
              </a:solidFill>
              <a:effectLst/>
              <a:latin typeface="Fira Code" panose="020B0809050000020004" pitchFamily="49" charset="0"/>
            </a:endParaRPr>
          </a:p>
          <a:p>
            <a:r>
              <a:rPr lang="en-US" sz="1800" b="0" dirty="0">
                <a:solidFill>
                  <a:srgbClr val="005661"/>
                </a:solidFill>
                <a:effectLst/>
                <a:latin typeface="Fira Code" panose="020B0809050000020004" pitchFamily="49" charset="0"/>
              </a:rPr>
              <a:t>(</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0095A8"/>
                </a:solidFill>
                <a:effectLst/>
                <a:latin typeface="Fira Code" panose="020B0809050000020004" pitchFamily="49" charset="0"/>
              </a:rPr>
              <a:t>1</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141142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fade">
                                      <p:cBhvr>
                                        <p:cTn id="1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3743-E385-5B1B-44D9-D94173D5CCAB}"/>
              </a:ext>
            </a:extLst>
          </p:cNvPr>
          <p:cNvSpPr>
            <a:spLocks noGrp="1"/>
          </p:cNvSpPr>
          <p:nvPr>
            <p:ph type="title"/>
          </p:nvPr>
        </p:nvSpPr>
        <p:spPr/>
        <p:txBody>
          <a:bodyPr/>
          <a:lstStyle/>
          <a:p>
            <a:r>
              <a:rPr lang="en-US" dirty="0"/>
              <a:t>Aside: Normal Form</a:t>
            </a:r>
          </a:p>
        </p:txBody>
      </p:sp>
      <p:sp>
        <p:nvSpPr>
          <p:cNvPr id="4" name="Text Placeholder 3">
            <a:extLst>
              <a:ext uri="{FF2B5EF4-FFF2-40B4-BE49-F238E27FC236}">
                <a16:creationId xmlns:a16="http://schemas.microsoft.com/office/drawing/2014/main" id="{9E884829-ADF7-893D-5A32-B2FD784EFFD6}"/>
              </a:ext>
            </a:extLst>
          </p:cNvPr>
          <p:cNvSpPr>
            <a:spLocks noGrp="1"/>
          </p:cNvSpPr>
          <p:nvPr>
            <p:ph type="body" sz="quarter" idx="13"/>
          </p:nvPr>
        </p:nvSpPr>
        <p:spPr/>
        <p:txBody>
          <a:bodyPr/>
          <a:lstStyle/>
          <a:p>
            <a:r>
              <a:rPr lang="en-US" dirty="0"/>
              <a:t>3: Numbers</a:t>
            </a:r>
          </a:p>
        </p:txBody>
      </p:sp>
      <p:sp>
        <p:nvSpPr>
          <p:cNvPr id="8" name="TextBox 7">
            <a:extLst>
              <a:ext uri="{FF2B5EF4-FFF2-40B4-BE49-F238E27FC236}">
                <a16:creationId xmlns:a16="http://schemas.microsoft.com/office/drawing/2014/main" id="{649FCEC8-FB13-DBF1-A9CC-EE51EDC85211}"/>
              </a:ext>
            </a:extLst>
          </p:cNvPr>
          <p:cNvSpPr txBox="1"/>
          <p:nvPr/>
        </p:nvSpPr>
        <p:spPr>
          <a:xfrm>
            <a:off x="3527612" y="2297666"/>
            <a:ext cx="5136776" cy="1477328"/>
          </a:xfrm>
          <a:prstGeom prst="rect">
            <a:avLst/>
          </a:prstGeom>
          <a:noFill/>
        </p:spPr>
        <p:txBody>
          <a:bodyPr wrap="square">
            <a:spAutoFit/>
          </a:bodyPr>
          <a:lstStyle/>
          <a:p>
            <a:r>
              <a:rPr lang="en-US" sz="1800" b="0" dirty="0">
                <a:solidFill>
                  <a:srgbClr val="005661"/>
                </a:solidFill>
                <a:effectLst/>
                <a:latin typeface="Fira Code" panose="020B0809050000020004" pitchFamily="49" charset="0"/>
              </a:rPr>
              <a:t>(</a:t>
            </a:r>
            <a:r>
              <a:rPr lang="en-US" sz="1800" b="0" dirty="0">
                <a:solidFill>
                  <a:srgbClr val="0095A8"/>
                </a:solidFill>
                <a:effectLst/>
                <a:latin typeface="Fira Code" panose="020B0809050000020004" pitchFamily="49" charset="0"/>
              </a:rPr>
              <a:t>SUCC</a:t>
            </a:r>
            <a:r>
              <a:rPr lang="en-US" sz="1800" b="0" dirty="0">
                <a:solidFill>
                  <a:srgbClr val="005661"/>
                </a:solidFill>
                <a:effectLst/>
                <a:latin typeface="Fira Code" panose="020B0809050000020004" pitchFamily="49" charset="0"/>
              </a:rPr>
              <a:t> </a:t>
            </a:r>
            <a:r>
              <a:rPr lang="en-US" sz="1800" b="0" dirty="0">
                <a:solidFill>
                  <a:srgbClr val="0095A8"/>
                </a:solidFill>
                <a:effectLst/>
                <a:latin typeface="Fira Code" panose="020B0809050000020004" pitchFamily="49" charset="0"/>
              </a:rPr>
              <a:t>1</a:t>
            </a:r>
            <a:r>
              <a:rPr lang="en-US" sz="1800" b="0" dirty="0">
                <a:solidFill>
                  <a:srgbClr val="005661"/>
                </a:solidFill>
                <a:effectLst/>
                <a:latin typeface="Fira Code" panose="020B0809050000020004" pitchFamily="49" charset="0"/>
              </a:rPr>
              <a:t>)</a:t>
            </a:r>
          </a:p>
          <a:p>
            <a:endParaRPr lang="en-US" sz="1800" b="0" dirty="0">
              <a:solidFill>
                <a:srgbClr val="005661"/>
              </a:solidFill>
              <a:effectLst/>
              <a:latin typeface="Fira Code" panose="020B0809050000020004" pitchFamily="49" charset="0"/>
            </a:endParaRPr>
          </a:p>
          <a:p>
            <a:r>
              <a:rPr lang="en-US" sz="1800" b="0" dirty="0">
                <a:solidFill>
                  <a:srgbClr val="005661"/>
                </a:solidFill>
                <a:effectLst/>
                <a:latin typeface="Fira Code" panose="020B0809050000020004" pitchFamily="49" charset="0"/>
              </a:rPr>
              <a:t>((</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n</a:t>
            </a:r>
            <a:r>
              <a:rPr lang="en-US" sz="1800" b="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n</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 </a:t>
            </a:r>
            <a:r>
              <a:rPr lang="en-US" sz="1800" b="0" dirty="0">
                <a:solidFill>
                  <a:srgbClr val="0095A8"/>
                </a:solidFill>
                <a:effectLst/>
                <a:latin typeface="Fira Code" panose="020B0809050000020004" pitchFamily="49" charset="0"/>
              </a:rPr>
              <a:t>1</a:t>
            </a:r>
            <a:r>
              <a:rPr lang="en-US" sz="1800" b="0" dirty="0">
                <a:solidFill>
                  <a:srgbClr val="005661"/>
                </a:solidFill>
                <a:effectLst/>
                <a:latin typeface="Fira Code" panose="020B0809050000020004" pitchFamily="49" charset="0"/>
              </a:rPr>
              <a:t>)</a:t>
            </a:r>
          </a:p>
          <a:p>
            <a:endParaRPr lang="en-US" sz="1800" b="0" dirty="0">
              <a:solidFill>
                <a:srgbClr val="005661"/>
              </a:solidFill>
              <a:effectLst/>
              <a:latin typeface="Fira Code" panose="020B0809050000020004" pitchFamily="49" charset="0"/>
            </a:endParaRPr>
          </a:p>
          <a:p>
            <a:r>
              <a:rPr lang="en-US" sz="1800" b="0" dirty="0">
                <a:solidFill>
                  <a:srgbClr val="005661"/>
                </a:solidFill>
                <a:effectLst/>
                <a:latin typeface="Fira Code" panose="020B0809050000020004" pitchFamily="49" charset="0"/>
              </a:rPr>
              <a:t>(</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0095A8"/>
                </a:solidFill>
                <a:effectLst/>
                <a:latin typeface="Fira Code" panose="020B0809050000020004" pitchFamily="49" charset="0"/>
              </a:rPr>
              <a:t>1</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f</a:t>
            </a:r>
            <a:r>
              <a:rPr lang="en-US" sz="1800" b="0" dirty="0">
                <a:solidFill>
                  <a:srgbClr val="005661"/>
                </a:solidFill>
                <a:effectLst/>
                <a:latin typeface="Fira Code" panose="020B0809050000020004" pitchFamily="49" charset="0"/>
              </a:rPr>
              <a:t>) </a:t>
            </a:r>
            <a:r>
              <a:rPr lang="en-US" sz="1800" b="0" dirty="0">
                <a:solidFill>
                  <a:srgbClr val="FA8900"/>
                </a:solidFill>
                <a:effectLst/>
                <a:latin typeface="Fira Code" panose="020B0809050000020004" pitchFamily="49" charset="0"/>
              </a:rPr>
              <a:t>x</a:t>
            </a:r>
            <a:r>
              <a:rPr lang="en-US" sz="1800" b="0" dirty="0">
                <a:solidFill>
                  <a:srgbClr val="005661"/>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8E6E35B2-22E0-EB06-ADC3-6F03FF17F408}"/>
              </a:ext>
            </a:extLst>
          </p:cNvPr>
          <p:cNvSpPr txBox="1"/>
          <p:nvPr/>
        </p:nvSpPr>
        <p:spPr>
          <a:xfrm>
            <a:off x="3527612" y="3947172"/>
            <a:ext cx="6096000" cy="1477328"/>
          </a:xfrm>
          <a:prstGeom prst="rect">
            <a:avLst/>
          </a:prstGeom>
          <a:noFill/>
        </p:spPr>
        <p:txBody>
          <a:bodyPr wrap="square">
            <a:spAutoFit/>
          </a:bodyPr>
          <a:lstStyle/>
          <a:p>
            <a:r>
              <a:rPr lang="el-GR" sz="1800" dirty="0">
                <a:solidFill>
                  <a:srgbClr val="005661"/>
                </a:solidFill>
                <a:effectLst/>
                <a:latin typeface="Fira Code" panose="020B0809050000020004" pitchFamily="49" charset="0"/>
              </a:rPr>
              <a:t>(</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a:t>
            </a:r>
          </a:p>
          <a:p>
            <a:endParaRPr lang="en-US" sz="1800" dirty="0">
              <a:solidFill>
                <a:srgbClr val="005661"/>
              </a:solidFill>
              <a:effectLst/>
              <a:latin typeface="Fira Code" panose="020B0809050000020004" pitchFamily="49" charset="0"/>
            </a:endParaRPr>
          </a:p>
          <a:p>
            <a:r>
              <a:rPr lang="en-US" sz="1800" dirty="0">
                <a:solidFill>
                  <a:srgbClr val="005661"/>
                </a:solidFill>
                <a:effectLst/>
                <a:latin typeface="Fira Code" panose="020B0809050000020004" pitchFamily="49" charset="0"/>
              </a:rPr>
              <a:t>(</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a:t>
            </a:r>
          </a:p>
          <a:p>
            <a:endParaRPr lang="en-US" sz="1800" dirty="0">
              <a:solidFill>
                <a:srgbClr val="005661"/>
              </a:solidFill>
              <a:effectLst/>
              <a:latin typeface="Fira Code" panose="020B0809050000020004" pitchFamily="49" charset="0"/>
            </a:endParaRPr>
          </a:p>
          <a:p>
            <a:r>
              <a:rPr lang="en-US" sz="1800" dirty="0">
                <a:solidFill>
                  <a:srgbClr val="005661"/>
                </a:solidFill>
                <a:effectLst/>
                <a:latin typeface="Fira Code" panose="020B0809050000020004" pitchFamily="49" charset="0"/>
              </a:rPr>
              <a:t>(</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l-GR" sz="1800" dirty="0">
                <a:solidFill>
                  <a:srgbClr val="FF5792"/>
                </a:solidFill>
                <a:effectLst/>
                <a:latin typeface="Fira Code" panose="020B0809050000020004" pitchFamily="49" charset="0"/>
              </a:rPr>
              <a:t>λ</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f</a:t>
            </a:r>
            <a:r>
              <a:rPr lang="en-US" sz="1800" dirty="0">
                <a:solidFill>
                  <a:srgbClr val="005661"/>
                </a:solidFill>
                <a:effectLst/>
                <a:latin typeface="Fira Code" panose="020B0809050000020004" pitchFamily="49" charset="0"/>
              </a:rPr>
              <a:t> </a:t>
            </a:r>
            <a:r>
              <a:rPr lang="en-US" sz="1800" dirty="0">
                <a:solidFill>
                  <a:srgbClr val="FA8900"/>
                </a:solidFill>
                <a:effectLst/>
                <a:latin typeface="Fira Code" panose="020B0809050000020004" pitchFamily="49" charset="0"/>
              </a:rPr>
              <a:t>x</a:t>
            </a:r>
            <a:r>
              <a:rPr lang="en-US" sz="180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335188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A035-8982-8641-F84F-11B9C437DFD5}"/>
              </a:ext>
            </a:extLst>
          </p:cNvPr>
          <p:cNvSpPr>
            <a:spLocks noGrp="1"/>
          </p:cNvSpPr>
          <p:nvPr>
            <p:ph type="title"/>
          </p:nvPr>
        </p:nvSpPr>
        <p:spPr/>
        <p:txBody>
          <a:bodyPr/>
          <a:lstStyle/>
          <a:p>
            <a:r>
              <a:rPr lang="en-US" dirty="0"/>
              <a:t>Your turn!</a:t>
            </a:r>
          </a:p>
        </p:txBody>
      </p:sp>
      <p:sp>
        <p:nvSpPr>
          <p:cNvPr id="3" name="Text Placeholder 2">
            <a:extLst>
              <a:ext uri="{FF2B5EF4-FFF2-40B4-BE49-F238E27FC236}">
                <a16:creationId xmlns:a16="http://schemas.microsoft.com/office/drawing/2014/main" id="{B5F5D0C2-02B8-DC1B-F31B-FEADFF283845}"/>
              </a:ext>
            </a:extLst>
          </p:cNvPr>
          <p:cNvSpPr>
            <a:spLocks noGrp="1"/>
          </p:cNvSpPr>
          <p:nvPr>
            <p:ph type="body" idx="1"/>
          </p:nvPr>
        </p:nvSpPr>
        <p:spPr/>
        <p:txBody>
          <a:bodyPr/>
          <a:lstStyle/>
          <a:p>
            <a:pPr marL="152396" indent="0" algn="ctr">
              <a:buNone/>
            </a:pPr>
            <a:r>
              <a:rPr lang="en-US" dirty="0"/>
              <a:t>Write the following functions:</a:t>
            </a:r>
          </a:p>
          <a:p>
            <a:pPr marL="152396" indent="0" algn="ctr">
              <a:buNone/>
            </a:pPr>
            <a:endParaRPr lang="en-US" dirty="0"/>
          </a:p>
          <a:p>
            <a:pPr marL="152396" indent="0" algn="ctr">
              <a:buNone/>
            </a:pPr>
            <a:r>
              <a:rPr lang="en-US" b="0" dirty="0">
                <a:solidFill>
                  <a:srgbClr val="0095A8"/>
                </a:solidFill>
                <a:effectLst/>
                <a:latin typeface="Fira Code" panose="020B0809050000020004" pitchFamily="49" charset="0"/>
              </a:rPr>
              <a:t>ADD </a:t>
            </a:r>
            <a:r>
              <a:rPr lang="en-US" b="0" dirty="0">
                <a:solidFill>
                  <a:srgbClr val="005661"/>
                </a:solidFill>
                <a:effectLst/>
                <a:latin typeface="Fira Code" panose="020B0809050000020004" pitchFamily="49" charset="0"/>
              </a:rPr>
              <a:t> := </a:t>
            </a:r>
            <a:r>
              <a:rPr lang="en-US" dirty="0">
                <a:solidFill>
                  <a:srgbClr val="FF5792"/>
                </a:solidFill>
                <a:effectLst/>
                <a:latin typeface="Fira Code" panose="020B0809050000020004" pitchFamily="49" charset="0"/>
              </a:rPr>
              <a:t>\</a:t>
            </a:r>
            <a:r>
              <a:rPr lang="en-US" dirty="0" err="1">
                <a:solidFill>
                  <a:srgbClr val="FA8900"/>
                </a:solidFill>
                <a:effectLst/>
                <a:latin typeface="Fira Code" panose="020B0809050000020004" pitchFamily="49" charset="0"/>
              </a:rPr>
              <a:t>mn</a:t>
            </a:r>
            <a:r>
              <a:rPr lang="en-US" b="0" dirty="0">
                <a:solidFill>
                  <a:srgbClr val="005661"/>
                </a:solidFill>
                <a:effectLst/>
                <a:latin typeface="Fira Code" panose="020B0809050000020004" pitchFamily="49" charset="0"/>
              </a:rPr>
              <a:t>.</a:t>
            </a:r>
          </a:p>
          <a:p>
            <a:pPr marL="152396" indent="0" algn="ctr">
              <a:buNone/>
            </a:pPr>
            <a:endParaRPr lang="en-US" b="0" dirty="0">
              <a:solidFill>
                <a:srgbClr val="005661"/>
              </a:solidFill>
              <a:effectLst/>
              <a:latin typeface="Fira Code" panose="020B0809050000020004" pitchFamily="49" charset="0"/>
            </a:endParaRPr>
          </a:p>
          <a:p>
            <a:pPr marL="152396" indent="0" algn="ctr">
              <a:buNone/>
            </a:pPr>
            <a:r>
              <a:rPr lang="en-US" b="0" dirty="0">
                <a:solidFill>
                  <a:srgbClr val="0095A8"/>
                </a:solidFill>
                <a:effectLst/>
                <a:latin typeface="Fira Code" panose="020B0809050000020004" pitchFamily="49" charset="0"/>
              </a:rPr>
              <a:t>MULT</a:t>
            </a:r>
            <a:r>
              <a:rPr lang="en-US" b="0" dirty="0">
                <a:solidFill>
                  <a:srgbClr val="005661"/>
                </a:solidFill>
                <a:effectLst/>
                <a:latin typeface="Fira Code" panose="020B0809050000020004" pitchFamily="49" charset="0"/>
              </a:rPr>
              <a:t> := </a:t>
            </a:r>
            <a:r>
              <a:rPr lang="en-US" dirty="0">
                <a:solidFill>
                  <a:srgbClr val="FF5792"/>
                </a:solidFill>
                <a:effectLst/>
                <a:latin typeface="Fira Code" panose="020B0809050000020004" pitchFamily="49" charset="0"/>
              </a:rPr>
              <a:t>\</a:t>
            </a:r>
            <a:r>
              <a:rPr lang="en-US" dirty="0" err="1">
                <a:solidFill>
                  <a:srgbClr val="FA8900"/>
                </a:solidFill>
                <a:effectLst/>
                <a:latin typeface="Fira Code" panose="020B0809050000020004" pitchFamily="49" charset="0"/>
              </a:rPr>
              <a:t>mn</a:t>
            </a:r>
            <a:r>
              <a:rPr lang="en-US" b="0" dirty="0">
                <a:solidFill>
                  <a:srgbClr val="005661"/>
                </a:solidFill>
                <a:effectLst/>
                <a:latin typeface="Fira Code" panose="020B0809050000020004" pitchFamily="49" charset="0"/>
              </a:rPr>
              <a:t>.</a:t>
            </a:r>
          </a:p>
        </p:txBody>
      </p:sp>
      <p:sp>
        <p:nvSpPr>
          <p:cNvPr id="4" name="Text Placeholder 3">
            <a:extLst>
              <a:ext uri="{FF2B5EF4-FFF2-40B4-BE49-F238E27FC236}">
                <a16:creationId xmlns:a16="http://schemas.microsoft.com/office/drawing/2014/main" id="{CBEEC104-48C6-59F7-AA56-93E62529FF77}"/>
              </a:ext>
            </a:extLst>
          </p:cNvPr>
          <p:cNvSpPr>
            <a:spLocks noGrp="1"/>
          </p:cNvSpPr>
          <p:nvPr>
            <p:ph type="body" sz="quarter" idx="13"/>
          </p:nvPr>
        </p:nvSpPr>
        <p:spPr/>
        <p:txBody>
          <a:bodyPr/>
          <a:lstStyle/>
          <a:p>
            <a:r>
              <a:rPr lang="en-US" dirty="0"/>
              <a:t>3: Numbers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D9F58E8-47B9-ECCA-4D3F-77AD203F2750}"/>
                  </a:ext>
                </a:extLst>
              </p:cNvPr>
              <p:cNvSpPr txBox="1"/>
              <p:nvPr/>
            </p:nvSpPr>
            <p:spPr>
              <a:xfrm>
                <a:off x="2577505" y="4991822"/>
                <a:ext cx="6096000" cy="1302921"/>
              </a:xfrm>
              <a:prstGeom prst="rect">
                <a:avLst/>
              </a:prstGeom>
              <a:noFill/>
            </p:spPr>
            <p:txBody>
              <a:bodyPr wrap="square">
                <a:spAutoFit/>
              </a:bodyPr>
              <a:lstStyle/>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e>
                      </m:d>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oMath>
                  </m:oMathPara>
                </a14:m>
                <a:endParaRPr kumimoji="0" lang="en-US" sz="2400" b="0" i="0" u="none" strike="noStrike" kern="0" cap="none" spc="0" normalizeH="0" baseline="0" noProof="0" dirty="0">
                  <a:ln>
                    <a:noFill/>
                  </a:ln>
                  <a:solidFill>
                    <a:srgbClr val="677480"/>
                  </a:solidFill>
                  <a:effectLst/>
                  <a:uLnTx/>
                  <a:uFillTx/>
                  <a:latin typeface="Lato"/>
                  <a:ea typeface="Lato"/>
                  <a:cs typeface="Lato"/>
                  <a:sym typeface="Lato"/>
                </a:endParaRPr>
              </a:p>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endParaRPr kumimoji="0" lang="en-US" sz="2400" b="0" i="0" u="none" strike="noStrike" kern="0" cap="none" spc="0" normalizeH="0" baseline="0" noProof="0" dirty="0">
                  <a:ln>
                    <a:noFill/>
                  </a:ln>
                  <a:solidFill>
                    <a:srgbClr val="677480"/>
                  </a:solidFill>
                  <a:effectLst/>
                  <a:uLnTx/>
                  <a:uFillTx/>
                  <a:latin typeface="Lato"/>
                  <a:ea typeface="Lato"/>
                  <a:cs typeface="Lato"/>
                  <a:sym typeface="Lato"/>
                </a:endParaRPr>
              </a:p>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sSup>
                            <m:sSupPr>
                              <m:ctrlP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𝑛</m:t>
                              </m:r>
                            </m:sup>
                          </m:sSup>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e>
                      </m:d>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e>
                      </m:d>
                    </m:oMath>
                  </m:oMathPara>
                </a14:m>
                <a:endParaRPr lang="en-US" dirty="0"/>
              </a:p>
            </p:txBody>
          </p:sp>
        </mc:Choice>
        <mc:Fallback xmlns="">
          <p:sp>
            <p:nvSpPr>
              <p:cNvPr id="12" name="TextBox 11">
                <a:extLst>
                  <a:ext uri="{FF2B5EF4-FFF2-40B4-BE49-F238E27FC236}">
                    <a16:creationId xmlns:a16="http://schemas.microsoft.com/office/drawing/2014/main" id="{6D9F58E8-47B9-ECCA-4D3F-77AD203F2750}"/>
                  </a:ext>
                </a:extLst>
              </p:cNvPr>
              <p:cNvSpPr txBox="1">
                <a:spLocks noRot="1" noChangeAspect="1" noMove="1" noResize="1" noEditPoints="1" noAdjustHandles="1" noChangeArrowheads="1" noChangeShapeType="1" noTextEdit="1"/>
              </p:cNvSpPr>
              <p:nvPr/>
            </p:nvSpPr>
            <p:spPr>
              <a:xfrm>
                <a:off x="2577505" y="4991822"/>
                <a:ext cx="6096000" cy="1302921"/>
              </a:xfrm>
              <a:prstGeom prst="rect">
                <a:avLst/>
              </a:prstGeom>
              <a:blipFill>
                <a:blip r:embed="rId3"/>
                <a:stretch>
                  <a:fillRect b="-6075"/>
                </a:stretch>
              </a:blipFill>
            </p:spPr>
            <p:txBody>
              <a:bodyPr/>
              <a:lstStyle/>
              <a:p>
                <a:r>
                  <a:rPr lang="en-US">
                    <a:noFill/>
                  </a:rPr>
                  <a:t> </a:t>
                </a:r>
              </a:p>
            </p:txBody>
          </p:sp>
        </mc:Fallback>
      </mc:AlternateContent>
    </p:spTree>
    <p:extLst>
      <p:ext uri="{BB962C8B-B14F-4D97-AF65-F5344CB8AC3E}">
        <p14:creationId xmlns:p14="http://schemas.microsoft.com/office/powerpoint/2010/main" val="327722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6FC7-4DBE-5307-044A-D8DB60E71082}"/>
              </a:ext>
            </a:extLst>
          </p:cNvPr>
          <p:cNvSpPr>
            <a:spLocks noGrp="1"/>
          </p:cNvSpPr>
          <p:nvPr>
            <p:ph type="title"/>
          </p:nvPr>
        </p:nvSpPr>
        <p:spPr/>
        <p:txBody>
          <a:bodyPr/>
          <a:lstStyle/>
          <a:p>
            <a:r>
              <a:rPr lang="en-US" dirty="0"/>
              <a:t>Solution: </a:t>
            </a:r>
            <a:r>
              <a:rPr lang="en-US" b="0" dirty="0">
                <a:solidFill>
                  <a:srgbClr val="0095A8"/>
                </a:solidFill>
                <a:effectLst/>
                <a:latin typeface="Fira Code" panose="020B0809050000020004" pitchFamily="49" charset="0"/>
              </a:rPr>
              <a:t>ADD</a:t>
            </a:r>
            <a:r>
              <a:rPr lang="en-US" dirty="0"/>
              <a:t> and </a:t>
            </a:r>
            <a:r>
              <a:rPr lang="en-US" b="0" dirty="0">
                <a:solidFill>
                  <a:srgbClr val="0095A8"/>
                </a:solidFill>
                <a:effectLst/>
                <a:latin typeface="Fira Code" panose="020B0809050000020004" pitchFamily="49" charset="0"/>
              </a:rPr>
              <a:t>MULT</a:t>
            </a:r>
            <a:endParaRPr lang="en-US" dirty="0"/>
          </a:p>
        </p:txBody>
      </p:sp>
      <p:sp>
        <p:nvSpPr>
          <p:cNvPr id="4" name="Text Placeholder 3">
            <a:extLst>
              <a:ext uri="{FF2B5EF4-FFF2-40B4-BE49-F238E27FC236}">
                <a16:creationId xmlns:a16="http://schemas.microsoft.com/office/drawing/2014/main" id="{F35010F3-48C1-34B9-7924-A4B7FAEF8ED4}"/>
              </a:ext>
            </a:extLst>
          </p:cNvPr>
          <p:cNvSpPr>
            <a:spLocks noGrp="1"/>
          </p:cNvSpPr>
          <p:nvPr>
            <p:ph type="body" sz="quarter" idx="13"/>
          </p:nvPr>
        </p:nvSpPr>
        <p:spPr/>
        <p:txBody>
          <a:bodyPr/>
          <a:lstStyle/>
          <a:p>
            <a:r>
              <a:rPr lang="en-US" dirty="0"/>
              <a:t>3: Numbers</a:t>
            </a:r>
          </a:p>
        </p:txBody>
      </p:sp>
      <p:sp>
        <p:nvSpPr>
          <p:cNvPr id="6" name="TextBox 5">
            <a:extLst>
              <a:ext uri="{FF2B5EF4-FFF2-40B4-BE49-F238E27FC236}">
                <a16:creationId xmlns:a16="http://schemas.microsoft.com/office/drawing/2014/main" id="{CEF724E1-7018-3303-9DD0-E1AF431840FD}"/>
              </a:ext>
            </a:extLst>
          </p:cNvPr>
          <p:cNvSpPr txBox="1"/>
          <p:nvPr/>
        </p:nvSpPr>
        <p:spPr>
          <a:xfrm>
            <a:off x="2806257" y="2631139"/>
            <a:ext cx="5638496" cy="1200329"/>
          </a:xfrm>
          <a:prstGeom prst="rect">
            <a:avLst/>
          </a:prstGeom>
          <a:noFill/>
        </p:spPr>
        <p:txBody>
          <a:bodyPr wrap="square">
            <a:spAutoFit/>
          </a:bodyPr>
          <a:lstStyle/>
          <a:p>
            <a:r>
              <a:rPr lang="en-US" sz="2400" dirty="0">
                <a:solidFill>
                  <a:srgbClr val="0095A8"/>
                </a:solidFill>
                <a:latin typeface="Fira Code" panose="020B0809050000020004" pitchFamily="49" charset="0"/>
              </a:rPr>
              <a:t>ADD</a:t>
            </a:r>
            <a:r>
              <a:rPr lang="en-US" sz="2400" dirty="0">
                <a:solidFill>
                  <a:srgbClr val="005661"/>
                </a:solidFill>
                <a:latin typeface="Fira Code" panose="020B0809050000020004" pitchFamily="49" charset="0"/>
              </a:rPr>
              <a:t>  := </a:t>
            </a:r>
            <a:r>
              <a:rPr lang="en-US" sz="2400" dirty="0">
                <a:solidFill>
                  <a:srgbClr val="FF5792"/>
                </a:solidFill>
                <a:latin typeface="Fira Code" panose="020B0809050000020004" pitchFamily="49" charset="0"/>
              </a:rPr>
              <a:t>\</a:t>
            </a:r>
            <a:r>
              <a:rPr lang="en-US" sz="2400" dirty="0" err="1">
                <a:solidFill>
                  <a:srgbClr val="FA8900"/>
                </a:solidFill>
                <a:latin typeface="Fira Code" panose="020B0809050000020004" pitchFamily="49" charset="0"/>
              </a:rPr>
              <a:t>mn</a:t>
            </a:r>
            <a:r>
              <a:rPr lang="en-US" sz="2400" dirty="0">
                <a:solidFill>
                  <a:srgbClr val="005661"/>
                </a:solidFill>
                <a:latin typeface="Fira Code" panose="020B0809050000020004" pitchFamily="49" charset="0"/>
              </a:rPr>
              <a:t>. </a:t>
            </a:r>
            <a:r>
              <a:rPr lang="en-US" sz="2400" dirty="0">
                <a:solidFill>
                  <a:srgbClr val="FF5792"/>
                </a:solidFill>
                <a:latin typeface="Fira Code" panose="020B0809050000020004" pitchFamily="49" charset="0"/>
              </a:rPr>
              <a:t>\</a:t>
            </a:r>
            <a:r>
              <a:rPr lang="en-US" sz="2400" dirty="0" err="1">
                <a:solidFill>
                  <a:srgbClr val="FA8900"/>
                </a:solidFill>
                <a:latin typeface="Fira Code" panose="020B0809050000020004" pitchFamily="49" charset="0"/>
              </a:rPr>
              <a:t>fx</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m</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f</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n</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f</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x</a:t>
            </a:r>
            <a:r>
              <a:rPr lang="en-US" sz="2400" dirty="0">
                <a:solidFill>
                  <a:srgbClr val="005661"/>
                </a:solidFill>
                <a:latin typeface="Fira Code" panose="020B0809050000020004" pitchFamily="49" charset="0"/>
              </a:rPr>
              <a:t>)</a:t>
            </a:r>
          </a:p>
          <a:p>
            <a:endParaRPr lang="en-US" sz="2400" dirty="0">
              <a:solidFill>
                <a:srgbClr val="005661"/>
              </a:solidFill>
              <a:latin typeface="Fira Code" panose="020B0809050000020004" pitchFamily="49" charset="0"/>
            </a:endParaRPr>
          </a:p>
          <a:p>
            <a:r>
              <a:rPr lang="en-US" sz="2400" dirty="0">
                <a:solidFill>
                  <a:srgbClr val="0095A8"/>
                </a:solidFill>
                <a:latin typeface="Fira Code" panose="020B0809050000020004" pitchFamily="49" charset="0"/>
              </a:rPr>
              <a:t>MULT</a:t>
            </a:r>
            <a:r>
              <a:rPr lang="en-US" sz="2400" dirty="0">
                <a:solidFill>
                  <a:srgbClr val="005661"/>
                </a:solidFill>
                <a:latin typeface="Fira Code" panose="020B0809050000020004" pitchFamily="49" charset="0"/>
              </a:rPr>
              <a:t> := </a:t>
            </a:r>
            <a:r>
              <a:rPr lang="en-US" sz="2400" dirty="0">
                <a:solidFill>
                  <a:srgbClr val="FF5792"/>
                </a:solidFill>
                <a:latin typeface="Fira Code" panose="020B0809050000020004" pitchFamily="49" charset="0"/>
              </a:rPr>
              <a:t>\</a:t>
            </a:r>
            <a:r>
              <a:rPr lang="en-US" sz="2400" dirty="0" err="1">
                <a:solidFill>
                  <a:srgbClr val="FA8900"/>
                </a:solidFill>
                <a:latin typeface="Fira Code" panose="020B0809050000020004" pitchFamily="49" charset="0"/>
              </a:rPr>
              <a:t>mn</a:t>
            </a:r>
            <a:r>
              <a:rPr lang="en-US" sz="2400" dirty="0">
                <a:solidFill>
                  <a:srgbClr val="005661"/>
                </a:solidFill>
                <a:latin typeface="Fira Code" panose="020B0809050000020004" pitchFamily="49" charset="0"/>
              </a:rPr>
              <a:t>. </a:t>
            </a:r>
            <a:r>
              <a:rPr lang="en-US" sz="2400" dirty="0">
                <a:solidFill>
                  <a:srgbClr val="FF5792"/>
                </a:solidFill>
                <a:latin typeface="Fira Code" panose="020B0809050000020004" pitchFamily="49" charset="0"/>
              </a:rPr>
              <a:t>\</a:t>
            </a:r>
            <a:r>
              <a:rPr lang="en-US" sz="2400" dirty="0" err="1">
                <a:solidFill>
                  <a:srgbClr val="FA8900"/>
                </a:solidFill>
                <a:latin typeface="Fira Code" panose="020B0809050000020004" pitchFamily="49" charset="0"/>
              </a:rPr>
              <a:t>fx</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m</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n</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f</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x</a:t>
            </a:r>
            <a:endParaRPr lang="en-US" sz="2400" dirty="0">
              <a:solidFill>
                <a:srgbClr val="005661"/>
              </a:solidFill>
              <a:latin typeface="Fira Code" panose="020B0809050000020004" pitchFamily="49"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EB95561-3E41-41FC-2AB8-F35104CF0D52}"/>
                  </a:ext>
                </a:extLst>
              </p:cNvPr>
              <p:cNvSpPr txBox="1"/>
              <p:nvPr/>
            </p:nvSpPr>
            <p:spPr>
              <a:xfrm>
                <a:off x="2577505" y="4991822"/>
                <a:ext cx="6096000" cy="1302921"/>
              </a:xfrm>
              <a:prstGeom prst="rect">
                <a:avLst/>
              </a:prstGeom>
              <a:noFill/>
            </p:spPr>
            <p:txBody>
              <a:bodyPr wrap="square">
                <a:spAutoFit/>
              </a:bodyPr>
              <a:lstStyle/>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e>
                      </m:d>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oMath>
                  </m:oMathPara>
                </a14:m>
                <a:endParaRPr kumimoji="0" lang="en-US" sz="2400" b="0" i="0" u="none" strike="noStrike" kern="0" cap="none" spc="0" normalizeH="0" baseline="0" noProof="0" dirty="0">
                  <a:ln>
                    <a:noFill/>
                  </a:ln>
                  <a:solidFill>
                    <a:srgbClr val="677480"/>
                  </a:solidFill>
                  <a:effectLst/>
                  <a:uLnTx/>
                  <a:uFillTx/>
                  <a:latin typeface="Lato"/>
                  <a:ea typeface="Lato"/>
                  <a:cs typeface="Lato"/>
                  <a:sym typeface="Lato"/>
                </a:endParaRPr>
              </a:p>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endParaRPr kumimoji="0" lang="en-US" sz="2400" b="0" i="0" u="none" strike="noStrike" kern="0" cap="none" spc="0" normalizeH="0" baseline="0" noProof="0" dirty="0">
                  <a:ln>
                    <a:noFill/>
                  </a:ln>
                  <a:solidFill>
                    <a:srgbClr val="677480"/>
                  </a:solidFill>
                  <a:effectLst/>
                  <a:uLnTx/>
                  <a:uFillTx/>
                  <a:latin typeface="Lato"/>
                  <a:ea typeface="Lato"/>
                  <a:cs typeface="Lato"/>
                  <a:sym typeface="Lato"/>
                </a:endParaRPr>
              </a:p>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sSup>
                            <m:sSupPr>
                              <m:ctrlP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𝑛</m:t>
                              </m:r>
                            </m:sup>
                          </m:sSup>
                          <m:r>
                            <a:rPr kumimoji="0" lang="en-US" sz="2400" b="0" i="1" u="none" strike="noStrike" kern="0" cap="none" spc="0" normalizeH="0" baseline="0" noProof="0">
                              <a:ln>
                                <a:noFill/>
                              </a:ln>
                              <a:solidFill>
                                <a:srgbClr val="677480"/>
                              </a:solidFill>
                              <a:effectLst/>
                              <a:uLnTx/>
                              <a:uFillTx/>
                              <a:latin typeface="Cambria Math" panose="02040503050406030204" pitchFamily="18" charset="0"/>
                              <a:sym typeface="Lato"/>
                            </a:rPr>
                            <m:t>)</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e>
                      </m:d>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𝑚</m:t>
                          </m:r>
                        </m:sup>
                      </m:sSup>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e>
                      </m:d>
                    </m:oMath>
                  </m:oMathPara>
                </a14:m>
                <a:endParaRPr lang="en-US" dirty="0"/>
              </a:p>
            </p:txBody>
          </p:sp>
        </mc:Choice>
        <mc:Fallback xmlns="">
          <p:sp>
            <p:nvSpPr>
              <p:cNvPr id="9" name="TextBox 8">
                <a:extLst>
                  <a:ext uri="{FF2B5EF4-FFF2-40B4-BE49-F238E27FC236}">
                    <a16:creationId xmlns:a16="http://schemas.microsoft.com/office/drawing/2014/main" id="{AEB95561-3E41-41FC-2AB8-F35104CF0D52}"/>
                  </a:ext>
                </a:extLst>
              </p:cNvPr>
              <p:cNvSpPr txBox="1">
                <a:spLocks noRot="1" noChangeAspect="1" noMove="1" noResize="1" noEditPoints="1" noAdjustHandles="1" noChangeArrowheads="1" noChangeShapeType="1" noTextEdit="1"/>
              </p:cNvSpPr>
              <p:nvPr/>
            </p:nvSpPr>
            <p:spPr>
              <a:xfrm>
                <a:off x="2577505" y="4991822"/>
                <a:ext cx="6096000" cy="1302921"/>
              </a:xfrm>
              <a:prstGeom prst="rect">
                <a:avLst/>
              </a:prstGeom>
              <a:blipFill>
                <a:blip r:embed="rId2"/>
                <a:stretch>
                  <a:fillRect b="-6075"/>
                </a:stretch>
              </a:blipFill>
            </p:spPr>
            <p:txBody>
              <a:bodyPr/>
              <a:lstStyle/>
              <a:p>
                <a:r>
                  <a:rPr lang="en-US">
                    <a:noFill/>
                  </a:rPr>
                  <a:t> </a:t>
                </a:r>
              </a:p>
            </p:txBody>
          </p:sp>
        </mc:Fallback>
      </mc:AlternateContent>
    </p:spTree>
    <p:extLst>
      <p:ext uri="{BB962C8B-B14F-4D97-AF65-F5344CB8AC3E}">
        <p14:creationId xmlns:p14="http://schemas.microsoft.com/office/powerpoint/2010/main" val="107830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6FC7-4DBE-5307-044A-D8DB60E71082}"/>
              </a:ext>
            </a:extLst>
          </p:cNvPr>
          <p:cNvSpPr>
            <a:spLocks noGrp="1"/>
          </p:cNvSpPr>
          <p:nvPr>
            <p:ph type="title"/>
          </p:nvPr>
        </p:nvSpPr>
        <p:spPr/>
        <p:txBody>
          <a:bodyPr/>
          <a:lstStyle/>
          <a:p>
            <a:r>
              <a:rPr lang="en-US" dirty="0"/>
              <a:t>Solution: </a:t>
            </a:r>
            <a:r>
              <a:rPr lang="en-US" sz="3200" dirty="0">
                <a:solidFill>
                  <a:srgbClr val="0095A8"/>
                </a:solidFill>
                <a:latin typeface="Fira Code" panose="020B0809050000020004" pitchFamily="49" charset="0"/>
              </a:rPr>
              <a:t>EXP</a:t>
            </a:r>
            <a:endParaRPr lang="en-US" dirty="0"/>
          </a:p>
        </p:txBody>
      </p:sp>
      <p:sp>
        <p:nvSpPr>
          <p:cNvPr id="4" name="Text Placeholder 3">
            <a:extLst>
              <a:ext uri="{FF2B5EF4-FFF2-40B4-BE49-F238E27FC236}">
                <a16:creationId xmlns:a16="http://schemas.microsoft.com/office/drawing/2014/main" id="{F35010F3-48C1-34B9-7924-A4B7FAEF8ED4}"/>
              </a:ext>
            </a:extLst>
          </p:cNvPr>
          <p:cNvSpPr>
            <a:spLocks noGrp="1"/>
          </p:cNvSpPr>
          <p:nvPr>
            <p:ph type="body" sz="quarter" idx="13"/>
          </p:nvPr>
        </p:nvSpPr>
        <p:spPr/>
        <p:txBody>
          <a:bodyPr/>
          <a:lstStyle/>
          <a:p>
            <a:r>
              <a:rPr lang="en-US" dirty="0"/>
              <a:t>3: Numbers</a:t>
            </a:r>
          </a:p>
        </p:txBody>
      </p:sp>
      <p:sp>
        <p:nvSpPr>
          <p:cNvPr id="6" name="TextBox 5">
            <a:extLst>
              <a:ext uri="{FF2B5EF4-FFF2-40B4-BE49-F238E27FC236}">
                <a16:creationId xmlns:a16="http://schemas.microsoft.com/office/drawing/2014/main" id="{CEF724E1-7018-3303-9DD0-E1AF431840FD}"/>
              </a:ext>
            </a:extLst>
          </p:cNvPr>
          <p:cNvSpPr txBox="1"/>
          <p:nvPr/>
        </p:nvSpPr>
        <p:spPr>
          <a:xfrm>
            <a:off x="4085969" y="4008881"/>
            <a:ext cx="3038732" cy="461665"/>
          </a:xfrm>
          <a:prstGeom prst="rect">
            <a:avLst/>
          </a:prstGeom>
          <a:noFill/>
        </p:spPr>
        <p:txBody>
          <a:bodyPr wrap="square">
            <a:spAutoFit/>
          </a:bodyPr>
          <a:lstStyle/>
          <a:p>
            <a:r>
              <a:rPr lang="en-US" sz="2400" dirty="0">
                <a:solidFill>
                  <a:srgbClr val="0095A8"/>
                </a:solidFill>
                <a:latin typeface="Fira Code" panose="020B0809050000020004" pitchFamily="49" charset="0"/>
              </a:rPr>
              <a:t>EXP</a:t>
            </a:r>
            <a:r>
              <a:rPr lang="en-US" sz="2400" dirty="0">
                <a:solidFill>
                  <a:srgbClr val="005661"/>
                </a:solidFill>
                <a:latin typeface="Fira Code" panose="020B0809050000020004" pitchFamily="49" charset="0"/>
              </a:rPr>
              <a:t> := </a:t>
            </a:r>
            <a:r>
              <a:rPr lang="en-US" sz="2400" dirty="0">
                <a:solidFill>
                  <a:srgbClr val="FF5792"/>
                </a:solidFill>
                <a:latin typeface="Fira Code" panose="020B0809050000020004" pitchFamily="49" charset="0"/>
              </a:rPr>
              <a:t>\</a:t>
            </a:r>
            <a:r>
              <a:rPr lang="en-US" sz="2400" dirty="0" err="1">
                <a:solidFill>
                  <a:srgbClr val="FA8900"/>
                </a:solidFill>
                <a:latin typeface="Fira Code" panose="020B0809050000020004" pitchFamily="49" charset="0"/>
              </a:rPr>
              <a:t>mn</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n</a:t>
            </a:r>
            <a:r>
              <a:rPr lang="en-US" sz="2400" dirty="0">
                <a:solidFill>
                  <a:srgbClr val="005661"/>
                </a:solidFill>
                <a:latin typeface="Fira Code" panose="020B0809050000020004" pitchFamily="49" charset="0"/>
              </a:rPr>
              <a:t> </a:t>
            </a:r>
            <a:r>
              <a:rPr lang="en-US" sz="2400" dirty="0">
                <a:solidFill>
                  <a:srgbClr val="FA8900"/>
                </a:solidFill>
                <a:latin typeface="Fira Code" panose="020B0809050000020004" pitchFamily="49" charset="0"/>
              </a:rPr>
              <a:t>m</a:t>
            </a:r>
            <a:endParaRPr lang="en-US" sz="2400" dirty="0">
              <a:solidFill>
                <a:srgbClr val="005661"/>
              </a:solidFill>
              <a:latin typeface="Fira Code" panose="020B0809050000020004" pitchFamily="49" charset="0"/>
            </a:endParaRPr>
          </a:p>
        </p:txBody>
      </p:sp>
      <p:grpSp>
        <p:nvGrpSpPr>
          <p:cNvPr id="27" name="Group 26">
            <a:extLst>
              <a:ext uri="{FF2B5EF4-FFF2-40B4-BE49-F238E27FC236}">
                <a16:creationId xmlns:a16="http://schemas.microsoft.com/office/drawing/2014/main" id="{8F1932F0-12D0-CF31-A084-E230FD7807A4}"/>
              </a:ext>
            </a:extLst>
          </p:cNvPr>
          <p:cNvGrpSpPr/>
          <p:nvPr/>
        </p:nvGrpSpPr>
        <p:grpSpPr>
          <a:xfrm>
            <a:off x="3639671" y="2157470"/>
            <a:ext cx="3940292" cy="461666"/>
            <a:chOff x="3639671" y="2157470"/>
            <a:chExt cx="3940292" cy="46166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EB95561-3E41-41FC-2AB8-F35104CF0D52}"/>
                    </a:ext>
                  </a:extLst>
                </p:cNvPr>
                <p:cNvSpPr txBox="1"/>
                <p:nvPr/>
              </p:nvSpPr>
              <p:spPr>
                <a:xfrm>
                  <a:off x="3639671" y="2157471"/>
                  <a:ext cx="1183342" cy="461665"/>
                </a:xfrm>
                <a:prstGeom prst="rect">
                  <a:avLst/>
                </a:prstGeom>
                <a:noFill/>
              </p:spPr>
              <p:txBody>
                <a:bodyPr wrap="square">
                  <a:spAutoFit/>
                </a:bodyPr>
                <a:lstStyle/>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14:m>
                    <m:oMathPara xmlns:m="http://schemas.openxmlformats.org/officeDocument/2006/math">
                      <m:oMathParaPr>
                        <m:jc m:val="center"/>
                      </m:oMathParaPr>
                      <m:oMath xmlns:m="http://schemas.openxmlformats.org/officeDocument/2006/math">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sup>
                        </m:s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oMath>
                    </m:oMathPara>
                  </a14:m>
                  <a:endParaRPr lang="en-US" dirty="0"/>
                </a:p>
              </p:txBody>
            </p:sp>
          </mc:Choice>
          <mc:Fallback xmlns="">
            <p:sp>
              <p:nvSpPr>
                <p:cNvPr id="9" name="TextBox 8">
                  <a:extLst>
                    <a:ext uri="{FF2B5EF4-FFF2-40B4-BE49-F238E27FC236}">
                      <a16:creationId xmlns:a16="http://schemas.microsoft.com/office/drawing/2014/main" id="{AEB95561-3E41-41FC-2AB8-F35104CF0D52}"/>
                    </a:ext>
                  </a:extLst>
                </p:cNvPr>
                <p:cNvSpPr txBox="1">
                  <a:spLocks noRot="1" noChangeAspect="1" noMove="1" noResize="1" noEditPoints="1" noAdjustHandles="1" noChangeArrowheads="1" noChangeShapeType="1" noTextEdit="1"/>
                </p:cNvSpPr>
                <p:nvPr/>
              </p:nvSpPr>
              <p:spPr>
                <a:xfrm>
                  <a:off x="3639671" y="2157471"/>
                  <a:ext cx="1183342" cy="461665"/>
                </a:xfrm>
                <a:prstGeom prst="rect">
                  <a:avLst/>
                </a:prstGeom>
                <a:blipFill>
                  <a:blip r:embed="rId2"/>
                  <a:stretch>
                    <a:fillRect b="-1973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847D5BD-715A-D53D-476D-4FD8F42B1EFB}"/>
                </a:ext>
              </a:extLst>
            </p:cNvPr>
            <p:cNvSpPr txBox="1"/>
            <p:nvPr/>
          </p:nvSpPr>
          <p:spPr>
            <a:xfrm>
              <a:off x="6387657" y="2157470"/>
              <a:ext cx="1192306" cy="461665"/>
            </a:xfrm>
            <a:prstGeom prst="rect">
              <a:avLst/>
            </a:prstGeom>
            <a:noFill/>
          </p:spPr>
          <p:txBody>
            <a:bodyPr wrap="square">
              <a:spAutoFit/>
            </a:bodyPr>
            <a:lstStyle/>
            <a:p>
              <a:r>
                <a:rPr lang="en-US" sz="2400" b="0" dirty="0">
                  <a:solidFill>
                    <a:srgbClr val="FA8900"/>
                  </a:solidFill>
                  <a:effectLst/>
                  <a:latin typeface="Fira Code" panose="020B0809050000020004" pitchFamily="49" charset="0"/>
                </a:rPr>
                <a:t>n</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f</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x</a:t>
              </a:r>
              <a:endParaRPr lang="en-US" sz="2400" b="0" dirty="0">
                <a:solidFill>
                  <a:srgbClr val="005661"/>
                </a:solidFill>
                <a:effectLst/>
                <a:latin typeface="Fira Code" panose="020B0809050000020004" pitchFamily="49" charset="0"/>
              </a:endParaRPr>
            </a:p>
          </p:txBody>
        </p:sp>
        <p:cxnSp>
          <p:nvCxnSpPr>
            <p:cNvPr id="16" name="Straight Arrow Connector 15">
              <a:extLst>
                <a:ext uri="{FF2B5EF4-FFF2-40B4-BE49-F238E27FC236}">
                  <a16:creationId xmlns:a16="http://schemas.microsoft.com/office/drawing/2014/main" id="{C037A0A8-2146-6E85-91DB-02FF56E0FAF3}"/>
                </a:ext>
              </a:extLst>
            </p:cNvPr>
            <p:cNvCxnSpPr>
              <a:cxnSpLocks/>
              <a:stCxn id="9" idx="3"/>
              <a:endCxn id="7" idx="1"/>
            </p:cNvCxnSpPr>
            <p:nvPr/>
          </p:nvCxnSpPr>
          <p:spPr>
            <a:xfrm flipV="1">
              <a:off x="4823013" y="2388303"/>
              <a:ext cx="156464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0D7E710-C81E-6373-7B4A-2D13350DED04}"/>
              </a:ext>
            </a:extLst>
          </p:cNvPr>
          <p:cNvGrpSpPr/>
          <p:nvPr/>
        </p:nvGrpSpPr>
        <p:grpSpPr>
          <a:xfrm>
            <a:off x="3639671" y="2827610"/>
            <a:ext cx="3940292" cy="461665"/>
            <a:chOff x="3639671" y="2827610"/>
            <a:chExt cx="3940292" cy="461665"/>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13CF6B6-7A68-4232-24D9-FBE10ACE853F}"/>
                    </a:ext>
                  </a:extLst>
                </p:cNvPr>
                <p:cNvSpPr txBox="1"/>
                <p:nvPr/>
              </p:nvSpPr>
              <p:spPr>
                <a:xfrm>
                  <a:off x="3639671" y="2827610"/>
                  <a:ext cx="1183342" cy="461665"/>
                </a:xfrm>
                <a:prstGeom prst="rect">
                  <a:avLst/>
                </a:prstGeom>
                <a:noFill/>
              </p:spPr>
              <p:txBody>
                <a:bodyPr wrap="square">
                  <a:spAutoFit/>
                </a:bodyPr>
                <a:lstStyle/>
                <a:p>
                  <a:pPr marL="152396" lvl="0">
                    <a:spcBef>
                      <a:spcPts val="800"/>
                    </a:spcBef>
                    <a:buClr>
                      <a:srgbClr val="97ABBC"/>
                    </a:buClr>
                    <a:buSzPts val="1800"/>
                    <a:defRPr/>
                  </a:pPr>
                  <a14:m>
                    <m:oMathPara xmlns:m="http://schemas.openxmlformats.org/officeDocument/2006/math">
                      <m:oMathParaPr>
                        <m:jc m:val="center"/>
                      </m:oMathParaPr>
                      <m:oMath xmlns:m="http://schemas.openxmlformats.org/officeDocument/2006/math">
                        <m:sSup>
                          <m:sSup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sSupPr>
                          <m:e>
                            <m:d>
                              <m:dPr>
                                <m:ctrlP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ctrlPr>
                              </m:dPr>
                              <m:e>
                                <m:sSup>
                                  <m:sSupPr>
                                    <m:ctrlPr>
                                      <a:rPr lang="en-US" sz="2400" i="1" smtClean="0">
                                        <a:solidFill>
                                          <a:srgbClr val="677480"/>
                                        </a:solidFill>
                                        <a:latin typeface="Cambria Math" panose="02040503050406030204" pitchFamily="18" charset="0"/>
                                        <a:sym typeface="Lato"/>
                                      </a:rPr>
                                    </m:ctrlPr>
                                  </m:sSupPr>
                                  <m:e>
                                    <m:r>
                                      <a:rPr lang="en-US" sz="2400" b="0" i="1" smtClean="0">
                                        <a:solidFill>
                                          <a:srgbClr val="677480"/>
                                        </a:solidFill>
                                        <a:latin typeface="Cambria Math" panose="02040503050406030204" pitchFamily="18" charset="0"/>
                                        <a:sym typeface="Lato"/>
                                      </a:rPr>
                                      <m:t>□</m:t>
                                    </m:r>
                                  </m:e>
                                  <m:sup>
                                    <m:r>
                                      <a:rPr lang="en-US" sz="2400" i="1">
                                        <a:solidFill>
                                          <a:srgbClr val="677480"/>
                                        </a:solidFill>
                                        <a:latin typeface="Cambria Math" panose="02040503050406030204" pitchFamily="18" charset="0"/>
                                        <a:sym typeface="Lato"/>
                                      </a:rPr>
                                      <m:t>𝑚</m:t>
                                    </m:r>
                                  </m:sup>
                                </m:sSup>
                              </m:e>
                            </m:d>
                          </m:e>
                          <m:sup>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𝑛</m:t>
                            </m:r>
                          </m:sup>
                        </m:sSup>
                      </m:oMath>
                    </m:oMathPara>
                  </a14:m>
                  <a:endParaRPr lang="en-US" dirty="0"/>
                </a:p>
              </p:txBody>
            </p:sp>
          </mc:Choice>
          <mc:Fallback xmlns="">
            <p:sp>
              <p:nvSpPr>
                <p:cNvPr id="20" name="TextBox 19">
                  <a:extLst>
                    <a:ext uri="{FF2B5EF4-FFF2-40B4-BE49-F238E27FC236}">
                      <a16:creationId xmlns:a16="http://schemas.microsoft.com/office/drawing/2014/main" id="{913CF6B6-7A68-4232-24D9-FBE10ACE853F}"/>
                    </a:ext>
                  </a:extLst>
                </p:cNvPr>
                <p:cNvSpPr txBox="1">
                  <a:spLocks noRot="1" noChangeAspect="1" noMove="1" noResize="1" noEditPoints="1" noAdjustHandles="1" noChangeArrowheads="1" noChangeShapeType="1" noTextEdit="1"/>
                </p:cNvSpPr>
                <p:nvPr/>
              </p:nvSpPr>
              <p:spPr>
                <a:xfrm>
                  <a:off x="3639671" y="2827610"/>
                  <a:ext cx="1183342" cy="461665"/>
                </a:xfrm>
                <a:prstGeom prst="rect">
                  <a:avLst/>
                </a:prstGeom>
                <a:blipFill>
                  <a:blip r:embed="rId3"/>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C2925FC-1E81-86F2-BA69-998F29516227}"/>
                </a:ext>
              </a:extLst>
            </p:cNvPr>
            <p:cNvSpPr txBox="1"/>
            <p:nvPr/>
          </p:nvSpPr>
          <p:spPr>
            <a:xfrm>
              <a:off x="6387657" y="2827610"/>
              <a:ext cx="1192306" cy="461665"/>
            </a:xfrm>
            <a:prstGeom prst="rect">
              <a:avLst/>
            </a:prstGeom>
            <a:noFill/>
          </p:spPr>
          <p:txBody>
            <a:bodyPr wrap="square">
              <a:spAutoFit/>
            </a:bodyPr>
            <a:lstStyle/>
            <a:p>
              <a:r>
                <a:rPr lang="en-US" sz="2400" b="0" dirty="0">
                  <a:solidFill>
                    <a:srgbClr val="FA8900"/>
                  </a:solidFill>
                  <a:effectLst/>
                  <a:latin typeface="Fira Code" panose="020B0809050000020004" pitchFamily="49" charset="0"/>
                </a:rPr>
                <a:t>n</a:t>
              </a:r>
              <a:r>
                <a:rPr lang="en-US" sz="2400" b="0" dirty="0">
                  <a:solidFill>
                    <a:srgbClr val="005661"/>
                  </a:solidFill>
                  <a:effectLst/>
                  <a:latin typeface="Fira Code" panose="020B0809050000020004" pitchFamily="49" charset="0"/>
                </a:rPr>
                <a:t> </a:t>
              </a:r>
              <a:r>
                <a:rPr lang="en-US" sz="2400" b="0" dirty="0">
                  <a:solidFill>
                    <a:srgbClr val="FA8900"/>
                  </a:solidFill>
                  <a:effectLst/>
                  <a:latin typeface="Fira Code" panose="020B0809050000020004" pitchFamily="49" charset="0"/>
                </a:rPr>
                <a:t>m</a:t>
              </a:r>
              <a:endParaRPr lang="en-US" sz="2400" b="0" dirty="0">
                <a:solidFill>
                  <a:srgbClr val="005661"/>
                </a:solidFill>
                <a:effectLst/>
                <a:latin typeface="Fira Code" panose="020B0809050000020004" pitchFamily="49" charset="0"/>
              </a:endParaRPr>
            </a:p>
          </p:txBody>
        </p:sp>
        <p:cxnSp>
          <p:nvCxnSpPr>
            <p:cNvPr id="22" name="Straight Arrow Connector 21">
              <a:extLst>
                <a:ext uri="{FF2B5EF4-FFF2-40B4-BE49-F238E27FC236}">
                  <a16:creationId xmlns:a16="http://schemas.microsoft.com/office/drawing/2014/main" id="{F02094E7-C095-0417-9C2D-83D3A43BD7DE}"/>
                </a:ext>
              </a:extLst>
            </p:cNvPr>
            <p:cNvCxnSpPr>
              <a:cxnSpLocks/>
              <a:stCxn id="20" idx="3"/>
              <a:endCxn id="21" idx="1"/>
            </p:cNvCxnSpPr>
            <p:nvPr/>
          </p:nvCxnSpPr>
          <p:spPr>
            <a:xfrm>
              <a:off x="4823013" y="3058443"/>
              <a:ext cx="156464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927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CCAD-3518-FA54-1458-19656E9239E1}"/>
              </a:ext>
            </a:extLst>
          </p:cNvPr>
          <p:cNvSpPr>
            <a:spLocks noGrp="1"/>
          </p:cNvSpPr>
          <p:nvPr>
            <p:ph type="ctrTitle"/>
          </p:nvPr>
        </p:nvSpPr>
        <p:spPr/>
        <p:txBody>
          <a:bodyPr/>
          <a:lstStyle/>
          <a:p>
            <a:r>
              <a:rPr lang="en-US" dirty="0"/>
              <a:t>4: Pairs</a:t>
            </a:r>
          </a:p>
        </p:txBody>
      </p:sp>
      <p:sp>
        <p:nvSpPr>
          <p:cNvPr id="3" name="Subtitle 2">
            <a:extLst>
              <a:ext uri="{FF2B5EF4-FFF2-40B4-BE49-F238E27FC236}">
                <a16:creationId xmlns:a16="http://schemas.microsoft.com/office/drawing/2014/main" id="{8D741F9E-FC94-366D-DA34-150E3A2B29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926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2A30-1D39-D35D-BBCC-B56EF75F737E}"/>
              </a:ext>
            </a:extLst>
          </p:cNvPr>
          <p:cNvSpPr>
            <a:spLocks noGrp="1"/>
          </p:cNvSpPr>
          <p:nvPr>
            <p:ph type="title"/>
          </p:nvPr>
        </p:nvSpPr>
        <p:spPr/>
        <p:txBody>
          <a:bodyPr/>
          <a:lstStyle/>
          <a:p>
            <a:r>
              <a:rPr lang="en-US" dirty="0"/>
              <a:t>Modeling pairs</a:t>
            </a:r>
          </a:p>
        </p:txBody>
      </p:sp>
      <p:sp>
        <p:nvSpPr>
          <p:cNvPr id="4" name="Text Placeholder 3">
            <a:extLst>
              <a:ext uri="{FF2B5EF4-FFF2-40B4-BE49-F238E27FC236}">
                <a16:creationId xmlns:a16="http://schemas.microsoft.com/office/drawing/2014/main" id="{538C498E-4DAC-4150-C02B-D6778C45FE99}"/>
              </a:ext>
            </a:extLst>
          </p:cNvPr>
          <p:cNvSpPr>
            <a:spLocks noGrp="1"/>
          </p:cNvSpPr>
          <p:nvPr>
            <p:ph type="body" sz="quarter" idx="13"/>
          </p:nvPr>
        </p:nvSpPr>
        <p:spPr/>
        <p:txBody>
          <a:bodyPr/>
          <a:lstStyle/>
          <a:p>
            <a:r>
              <a:rPr lang="en-US" dirty="0"/>
              <a:t>4: Pairs</a:t>
            </a:r>
          </a:p>
        </p:txBody>
      </p:sp>
      <p:sp>
        <p:nvSpPr>
          <p:cNvPr id="8" name="TextBox 7">
            <a:extLst>
              <a:ext uri="{FF2B5EF4-FFF2-40B4-BE49-F238E27FC236}">
                <a16:creationId xmlns:a16="http://schemas.microsoft.com/office/drawing/2014/main" id="{BAFB55B2-9098-FD71-2C8C-D4C850799900}"/>
              </a:ext>
            </a:extLst>
          </p:cNvPr>
          <p:cNvSpPr txBox="1"/>
          <p:nvPr/>
        </p:nvSpPr>
        <p:spPr>
          <a:xfrm>
            <a:off x="4286631" y="3530697"/>
            <a:ext cx="3618738" cy="400110"/>
          </a:xfrm>
          <a:prstGeom prst="rect">
            <a:avLst/>
          </a:prstGeom>
          <a:noFill/>
        </p:spPr>
        <p:txBody>
          <a:bodyPr wrap="square">
            <a:spAutoFit/>
          </a:bodyPr>
          <a:lstStyle/>
          <a:p>
            <a:r>
              <a:rPr lang="fr-FR" sz="2000" b="0" dirty="0">
                <a:solidFill>
                  <a:srgbClr val="0095A8"/>
                </a:solidFill>
                <a:effectLst/>
                <a:latin typeface="Fira Code" panose="020B0809050000020004" pitchFamily="49" charset="0"/>
              </a:rPr>
              <a:t>PAIR</a:t>
            </a:r>
            <a:r>
              <a:rPr lang="fr-FR" sz="2000" b="0" dirty="0">
                <a:solidFill>
                  <a:srgbClr val="005661"/>
                </a:solidFill>
                <a:effectLst/>
                <a:latin typeface="Fira Code" panose="020B0809050000020004" pitchFamily="49" charset="0"/>
              </a:rPr>
              <a:t> := </a:t>
            </a:r>
            <a:r>
              <a:rPr lang="fr-FR" sz="2000" dirty="0">
                <a:solidFill>
                  <a:srgbClr val="FF5792"/>
                </a:solidFill>
                <a:effectLst/>
                <a:latin typeface="Fira Code" panose="020B0809050000020004" pitchFamily="49" charset="0"/>
              </a:rPr>
              <a:t>\</a:t>
            </a:r>
            <a:r>
              <a:rPr lang="fr-FR" sz="2000" dirty="0" err="1">
                <a:solidFill>
                  <a:srgbClr val="FA8900"/>
                </a:solidFill>
                <a:effectLst/>
                <a:latin typeface="Fira Code" panose="020B0809050000020004" pitchFamily="49" charset="0"/>
              </a:rPr>
              <a:t>xy</a:t>
            </a:r>
            <a:r>
              <a:rPr lang="fr-FR" sz="2000" b="0" dirty="0">
                <a:solidFill>
                  <a:srgbClr val="005661"/>
                </a:solidFill>
                <a:effectLst/>
                <a:latin typeface="Fira Code" panose="020B0809050000020004" pitchFamily="49" charset="0"/>
              </a:rPr>
              <a:t>.</a:t>
            </a:r>
          </a:p>
        </p:txBody>
      </p:sp>
      <p:sp>
        <p:nvSpPr>
          <p:cNvPr id="10" name="TextBox 9">
            <a:extLst>
              <a:ext uri="{FF2B5EF4-FFF2-40B4-BE49-F238E27FC236}">
                <a16:creationId xmlns:a16="http://schemas.microsoft.com/office/drawing/2014/main" id="{0928D01C-3542-CBA9-9884-AD53703FC843}"/>
              </a:ext>
            </a:extLst>
          </p:cNvPr>
          <p:cNvSpPr txBox="1"/>
          <p:nvPr/>
        </p:nvSpPr>
        <p:spPr>
          <a:xfrm>
            <a:off x="6311646" y="3530697"/>
            <a:ext cx="683514" cy="400110"/>
          </a:xfrm>
          <a:prstGeom prst="rect">
            <a:avLst/>
          </a:prstGeom>
          <a:noFill/>
        </p:spPr>
        <p:txBody>
          <a:bodyPr wrap="square">
            <a:spAutoFit/>
          </a:bodyPr>
          <a:lstStyle/>
          <a:p>
            <a:r>
              <a:rPr lang="fr-FR" sz="2000" dirty="0">
                <a:solidFill>
                  <a:srgbClr val="FF5792"/>
                </a:solidFill>
                <a:effectLst/>
                <a:latin typeface="Fira Code" panose="020B0809050000020004" pitchFamily="49" charset="0"/>
              </a:rPr>
              <a:t>\</a:t>
            </a:r>
            <a:r>
              <a:rPr lang="fr-FR" sz="2000" dirty="0">
                <a:solidFill>
                  <a:srgbClr val="FA8900"/>
                </a:solidFill>
                <a:effectLst/>
                <a:latin typeface="Fira Code" panose="020B0809050000020004" pitchFamily="49" charset="0"/>
              </a:rPr>
              <a:t>f</a:t>
            </a:r>
            <a:r>
              <a:rPr lang="fr-FR" sz="2000" b="0" dirty="0">
                <a:solidFill>
                  <a:srgbClr val="005661"/>
                </a:solidFill>
                <a:effectLst/>
                <a:latin typeface="Fira Code" panose="020B0809050000020004" pitchFamily="49" charset="0"/>
              </a:rPr>
              <a:t>.</a:t>
            </a:r>
            <a:endParaRPr lang="en-US" sz="2000" dirty="0"/>
          </a:p>
        </p:txBody>
      </p:sp>
      <p:sp>
        <p:nvSpPr>
          <p:cNvPr id="12" name="TextBox 11">
            <a:extLst>
              <a:ext uri="{FF2B5EF4-FFF2-40B4-BE49-F238E27FC236}">
                <a16:creationId xmlns:a16="http://schemas.microsoft.com/office/drawing/2014/main" id="{6F91D4D0-343C-4586-8C12-8E9AC0875583}"/>
              </a:ext>
            </a:extLst>
          </p:cNvPr>
          <p:cNvSpPr txBox="1"/>
          <p:nvPr/>
        </p:nvSpPr>
        <p:spPr>
          <a:xfrm>
            <a:off x="6929247" y="3530697"/>
            <a:ext cx="1003554" cy="400110"/>
          </a:xfrm>
          <a:prstGeom prst="rect">
            <a:avLst/>
          </a:prstGeom>
          <a:noFill/>
        </p:spPr>
        <p:txBody>
          <a:bodyPr wrap="square">
            <a:spAutoFit/>
          </a:bodyPr>
          <a:lstStyle/>
          <a:p>
            <a:r>
              <a:rPr lang="fr-FR" sz="2000" b="0" dirty="0">
                <a:solidFill>
                  <a:srgbClr val="FA8900"/>
                </a:solidFill>
                <a:effectLst/>
                <a:latin typeface="Fira Code" panose="020B0809050000020004" pitchFamily="49" charset="0"/>
              </a:rPr>
              <a:t>f</a:t>
            </a:r>
            <a:r>
              <a:rPr lang="fr-FR" sz="2000" b="0" dirty="0">
                <a:solidFill>
                  <a:srgbClr val="005661"/>
                </a:solidFill>
                <a:effectLst/>
                <a:latin typeface="Fira Code" panose="020B0809050000020004" pitchFamily="49" charset="0"/>
              </a:rPr>
              <a:t> </a:t>
            </a:r>
            <a:r>
              <a:rPr lang="fr-FR" sz="2000" b="0" dirty="0">
                <a:solidFill>
                  <a:srgbClr val="FA8900"/>
                </a:solidFill>
                <a:effectLst/>
                <a:latin typeface="Fira Code" panose="020B0809050000020004" pitchFamily="49" charset="0"/>
              </a:rPr>
              <a:t>x</a:t>
            </a:r>
            <a:r>
              <a:rPr lang="fr-FR" sz="2000" b="0" dirty="0">
                <a:solidFill>
                  <a:srgbClr val="005661"/>
                </a:solidFill>
                <a:effectLst/>
                <a:latin typeface="Fira Code" panose="020B0809050000020004" pitchFamily="49" charset="0"/>
              </a:rPr>
              <a:t> </a:t>
            </a:r>
            <a:r>
              <a:rPr lang="fr-FR" sz="2000" b="0" dirty="0">
                <a:solidFill>
                  <a:srgbClr val="FA8900"/>
                </a:solidFill>
                <a:effectLst/>
                <a:latin typeface="Fira Code" panose="020B0809050000020004" pitchFamily="49" charset="0"/>
              </a:rPr>
              <a:t>y</a:t>
            </a:r>
            <a:endParaRPr lang="en-US" sz="2000" dirty="0"/>
          </a:p>
        </p:txBody>
      </p:sp>
    </p:spTree>
    <p:extLst>
      <p:ext uri="{BB962C8B-B14F-4D97-AF65-F5344CB8AC3E}">
        <p14:creationId xmlns:p14="http://schemas.microsoft.com/office/powerpoint/2010/main" val="390281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F03F-DD38-8741-304C-062C3A7F2212}"/>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FIRST</a:t>
            </a:r>
            <a:r>
              <a:rPr lang="en-US" dirty="0"/>
              <a:t> and </a:t>
            </a:r>
            <a:r>
              <a:rPr lang="en-US" b="0" dirty="0">
                <a:solidFill>
                  <a:srgbClr val="0095A8"/>
                </a:solidFill>
                <a:effectLst/>
                <a:latin typeface="Fira Code" panose="020B0809050000020004" pitchFamily="49" charset="0"/>
              </a:rPr>
              <a:t>SECOND</a:t>
            </a:r>
            <a:r>
              <a:rPr lang="en-US" dirty="0"/>
              <a:t> functions</a:t>
            </a:r>
          </a:p>
        </p:txBody>
      </p:sp>
      <p:sp>
        <p:nvSpPr>
          <p:cNvPr id="4" name="Text Placeholder 3">
            <a:extLst>
              <a:ext uri="{FF2B5EF4-FFF2-40B4-BE49-F238E27FC236}">
                <a16:creationId xmlns:a16="http://schemas.microsoft.com/office/drawing/2014/main" id="{CEC9E405-267A-1592-4222-A037564C7388}"/>
              </a:ext>
            </a:extLst>
          </p:cNvPr>
          <p:cNvSpPr>
            <a:spLocks noGrp="1"/>
          </p:cNvSpPr>
          <p:nvPr>
            <p:ph type="body" sz="quarter" idx="13"/>
          </p:nvPr>
        </p:nvSpPr>
        <p:spPr/>
        <p:txBody>
          <a:bodyPr/>
          <a:lstStyle/>
          <a:p>
            <a:r>
              <a:rPr lang="en-US" dirty="0"/>
              <a:t>4: Pairs</a:t>
            </a:r>
          </a:p>
        </p:txBody>
      </p:sp>
      <p:sp>
        <p:nvSpPr>
          <p:cNvPr id="6" name="TextBox 5">
            <a:extLst>
              <a:ext uri="{FF2B5EF4-FFF2-40B4-BE49-F238E27FC236}">
                <a16:creationId xmlns:a16="http://schemas.microsoft.com/office/drawing/2014/main" id="{8A47DE56-67BB-CC23-8D50-2D0440996B6E}"/>
              </a:ext>
            </a:extLst>
          </p:cNvPr>
          <p:cNvSpPr txBox="1"/>
          <p:nvPr/>
        </p:nvSpPr>
        <p:spPr>
          <a:xfrm>
            <a:off x="3994023" y="3328416"/>
            <a:ext cx="3947922" cy="1015663"/>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FIRST</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dirty="0">
                <a:solidFill>
                  <a:srgbClr val="005661"/>
                </a:solidFill>
                <a:effectLst/>
                <a:latin typeface="Fira Code" panose="020B0809050000020004" pitchFamily="49" charset="0"/>
              </a:rPr>
              <a:t>(</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xy</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a:t>
            </a:r>
          </a:p>
          <a:p>
            <a:endParaRPr lang="en-US" sz="2000" b="0" dirty="0">
              <a:solidFill>
                <a:srgbClr val="005661"/>
              </a:solidFill>
              <a:effectLst/>
              <a:latin typeface="Fira Code" panose="020B0809050000020004" pitchFamily="49" charset="0"/>
            </a:endParaRPr>
          </a:p>
          <a:p>
            <a:r>
              <a:rPr lang="en-US" sz="2000" b="0" dirty="0">
                <a:solidFill>
                  <a:srgbClr val="0095A8"/>
                </a:solidFill>
                <a:effectLst/>
                <a:latin typeface="Fira Code" panose="020B0809050000020004" pitchFamily="49" charset="0"/>
              </a:rPr>
              <a:t>SECOND</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xy</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y</a:t>
            </a:r>
            <a:r>
              <a:rPr lang="en-US"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295104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F03F-DD38-8741-304C-062C3A7F2212}"/>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FIRST</a:t>
            </a:r>
            <a:r>
              <a:rPr lang="en-US" dirty="0"/>
              <a:t> and </a:t>
            </a:r>
            <a:r>
              <a:rPr lang="en-US" b="0" dirty="0">
                <a:solidFill>
                  <a:srgbClr val="0095A8"/>
                </a:solidFill>
                <a:effectLst/>
                <a:latin typeface="Fira Code" panose="020B0809050000020004" pitchFamily="49" charset="0"/>
              </a:rPr>
              <a:t>SECOND</a:t>
            </a:r>
            <a:r>
              <a:rPr lang="en-US" dirty="0"/>
              <a:t> functions</a:t>
            </a:r>
          </a:p>
        </p:txBody>
      </p:sp>
      <p:sp>
        <p:nvSpPr>
          <p:cNvPr id="4" name="Text Placeholder 3">
            <a:extLst>
              <a:ext uri="{FF2B5EF4-FFF2-40B4-BE49-F238E27FC236}">
                <a16:creationId xmlns:a16="http://schemas.microsoft.com/office/drawing/2014/main" id="{CEC9E405-267A-1592-4222-A037564C7388}"/>
              </a:ext>
            </a:extLst>
          </p:cNvPr>
          <p:cNvSpPr>
            <a:spLocks noGrp="1"/>
          </p:cNvSpPr>
          <p:nvPr>
            <p:ph type="body" sz="quarter" idx="13"/>
          </p:nvPr>
        </p:nvSpPr>
        <p:spPr/>
        <p:txBody>
          <a:bodyPr/>
          <a:lstStyle/>
          <a:p>
            <a:r>
              <a:rPr lang="en-US" dirty="0"/>
              <a:t>4: Pairs</a:t>
            </a:r>
          </a:p>
        </p:txBody>
      </p:sp>
      <p:sp>
        <p:nvSpPr>
          <p:cNvPr id="6" name="TextBox 5">
            <a:extLst>
              <a:ext uri="{FF2B5EF4-FFF2-40B4-BE49-F238E27FC236}">
                <a16:creationId xmlns:a16="http://schemas.microsoft.com/office/drawing/2014/main" id="{8A47DE56-67BB-CC23-8D50-2D0440996B6E}"/>
              </a:ext>
            </a:extLst>
          </p:cNvPr>
          <p:cNvSpPr txBox="1"/>
          <p:nvPr/>
        </p:nvSpPr>
        <p:spPr>
          <a:xfrm>
            <a:off x="3994023" y="3328416"/>
            <a:ext cx="3947922" cy="1015663"/>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FIRST</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dirty="0">
                <a:solidFill>
                  <a:srgbClr val="0095A8"/>
                </a:solidFill>
                <a:latin typeface="Fira Code" panose="020B0809050000020004" pitchFamily="49" charset="0"/>
              </a:rPr>
              <a:t>TRUE</a:t>
            </a:r>
            <a:endParaRPr lang="en-US" sz="2000" b="0" dirty="0">
              <a:solidFill>
                <a:srgbClr val="005661"/>
              </a:solidFill>
              <a:effectLst/>
              <a:latin typeface="Fira Code" panose="020B0809050000020004" pitchFamily="49" charset="0"/>
            </a:endParaRPr>
          </a:p>
          <a:p>
            <a:endParaRPr lang="en-US" sz="2000" b="0" dirty="0">
              <a:solidFill>
                <a:srgbClr val="005661"/>
              </a:solidFill>
              <a:effectLst/>
              <a:latin typeface="Fira Code" panose="020B0809050000020004" pitchFamily="49" charset="0"/>
            </a:endParaRPr>
          </a:p>
          <a:p>
            <a:r>
              <a:rPr lang="en-US" sz="2000" b="0" dirty="0">
                <a:solidFill>
                  <a:srgbClr val="0095A8"/>
                </a:solidFill>
                <a:effectLst/>
                <a:latin typeface="Fira Code" panose="020B0809050000020004" pitchFamily="49" charset="0"/>
              </a:rPr>
              <a:t>SECOND</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dirty="0">
                <a:solidFill>
                  <a:srgbClr val="0095A8"/>
                </a:solidFill>
                <a:latin typeface="Fira Code" panose="020B0809050000020004" pitchFamily="49" charset="0"/>
              </a:rPr>
              <a:t>FALSE</a:t>
            </a:r>
            <a:endParaRPr lang="en-US" sz="2000" dirty="0">
              <a:solidFill>
                <a:srgbClr val="005661"/>
              </a:solidFill>
              <a:latin typeface="Fira Code" panose="020B0809050000020004" pitchFamily="49" charset="0"/>
            </a:endParaRPr>
          </a:p>
        </p:txBody>
      </p:sp>
    </p:spTree>
    <p:extLst>
      <p:ext uri="{BB962C8B-B14F-4D97-AF65-F5344CB8AC3E}">
        <p14:creationId xmlns:p14="http://schemas.microsoft.com/office/powerpoint/2010/main" val="45039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DF57-D909-3088-835A-570D886D6BFA}"/>
              </a:ext>
            </a:extLst>
          </p:cNvPr>
          <p:cNvSpPr>
            <a:spLocks noGrp="1"/>
          </p:cNvSpPr>
          <p:nvPr>
            <p:ph type="title"/>
          </p:nvPr>
        </p:nvSpPr>
        <p:spPr/>
        <p:txBody>
          <a:bodyPr/>
          <a:lstStyle/>
          <a:p>
            <a:r>
              <a:rPr lang="en-US" dirty="0"/>
              <a:t>Your turn: </a:t>
            </a:r>
            <a:r>
              <a:rPr lang="en-US" b="0" dirty="0">
                <a:solidFill>
                  <a:srgbClr val="0095A8"/>
                </a:solidFill>
                <a:effectLst/>
                <a:latin typeface="Fira Code" panose="020B0809050000020004" pitchFamily="49" charset="0"/>
              </a:rPr>
              <a:t>SHIFTEVAL</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F803CEE-B0A9-6924-9D6D-D4B5C9322135}"/>
                  </a:ext>
                </a:extLst>
              </p:cNvPr>
              <p:cNvSpPr>
                <a:spLocks noGrp="1"/>
              </p:cNvSpPr>
              <p:nvPr>
                <p:ph type="body" idx="1"/>
              </p:nvPr>
            </p:nvSpPr>
            <p:spPr>
              <a:xfrm>
                <a:off x="1191600" y="1831451"/>
                <a:ext cx="9067968" cy="4736400"/>
              </a:xfrm>
            </p:spPr>
            <p:txBody>
              <a:bodyPr/>
              <a:lstStyle/>
              <a:p>
                <a:pPr marL="152396" indent="0">
                  <a:buNone/>
                </a:pPr>
                <a:r>
                  <a:rPr lang="en-US" dirty="0">
                    <a:solidFill>
                      <a:srgbClr val="0095A8"/>
                    </a:solidFill>
                    <a:latin typeface="Fira Code" panose="020B0809050000020004" pitchFamily="49" charset="0"/>
                  </a:rPr>
                  <a:t>SHIFTEVAL</a:t>
                </a:r>
                <a:r>
                  <a:rPr lang="en-US" dirty="0"/>
                  <a:t> takes in a function </a:t>
                </a:r>
                <a14:m>
                  <m:oMath xmlns:m="http://schemas.openxmlformats.org/officeDocument/2006/math">
                    <m:r>
                      <a:rPr lang="en-US" b="0" i="1" smtClean="0">
                        <a:latin typeface="Cambria Math" panose="02040503050406030204" pitchFamily="18" charset="0"/>
                      </a:rPr>
                      <m:t>𝑓</m:t>
                    </m:r>
                  </m:oMath>
                </a14:m>
                <a:r>
                  <a:rPr lang="en-US" dirty="0"/>
                  <a:t> and a pair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This may seem arbitrary, but it will be very useful!</a:t>
                </a:r>
              </a:p>
              <a:p>
                <a:pPr marL="152396" indent="0">
                  <a:buNone/>
                </a:pPr>
                <a:endParaRPr lang="en-US" dirty="0"/>
              </a:p>
              <a:p>
                <a:pPr marL="152396" indent="0">
                  <a:buNone/>
                </a:pPr>
                <a:endParaRPr lang="en-US" dirty="0"/>
              </a:p>
            </p:txBody>
          </p:sp>
        </mc:Choice>
        <mc:Fallback xmlns="">
          <p:sp>
            <p:nvSpPr>
              <p:cNvPr id="3" name="Text Placeholder 2">
                <a:extLst>
                  <a:ext uri="{FF2B5EF4-FFF2-40B4-BE49-F238E27FC236}">
                    <a16:creationId xmlns:a16="http://schemas.microsoft.com/office/drawing/2014/main" id="{BF803CEE-B0A9-6924-9D6D-D4B5C9322135}"/>
                  </a:ext>
                </a:extLst>
              </p:cNvPr>
              <p:cNvSpPr>
                <a:spLocks noGrp="1" noRot="1" noChangeAspect="1" noMove="1" noResize="1" noEditPoints="1" noAdjustHandles="1" noChangeArrowheads="1" noChangeShapeType="1" noTextEdit="1"/>
              </p:cNvSpPr>
              <p:nvPr>
                <p:ph type="body" idx="1"/>
              </p:nvPr>
            </p:nvSpPr>
            <p:spPr>
              <a:xfrm>
                <a:off x="1191600" y="1831451"/>
                <a:ext cx="9067968" cy="4736400"/>
              </a:xfrm>
              <a:blipFill>
                <a:blip r:embed="rId3"/>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2D5CAD20-7EE9-C8E0-0765-78A221E9DD99}"/>
              </a:ext>
            </a:extLst>
          </p:cNvPr>
          <p:cNvSpPr>
            <a:spLocks noGrp="1"/>
          </p:cNvSpPr>
          <p:nvPr>
            <p:ph type="body" sz="quarter" idx="13"/>
          </p:nvPr>
        </p:nvSpPr>
        <p:spPr/>
        <p:txBody>
          <a:bodyPr/>
          <a:lstStyle/>
          <a:p>
            <a:r>
              <a:rPr lang="en-US" dirty="0"/>
              <a:t>4: Pairs</a:t>
            </a:r>
          </a:p>
        </p:txBody>
      </p:sp>
      <p:grpSp>
        <p:nvGrpSpPr>
          <p:cNvPr id="12" name="Group 11">
            <a:extLst>
              <a:ext uri="{FF2B5EF4-FFF2-40B4-BE49-F238E27FC236}">
                <a16:creationId xmlns:a16="http://schemas.microsoft.com/office/drawing/2014/main" id="{1A0E3CE0-C8C0-78B2-0589-FD6B893246C2}"/>
              </a:ext>
            </a:extLst>
          </p:cNvPr>
          <p:cNvGrpSpPr/>
          <p:nvPr/>
        </p:nvGrpSpPr>
        <p:grpSpPr>
          <a:xfrm>
            <a:off x="3494490" y="2967335"/>
            <a:ext cx="5203020" cy="461665"/>
            <a:chOff x="3593508" y="3198167"/>
            <a:chExt cx="5203020" cy="46166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7B2D71-0242-6151-DF47-3FF489483B2C}"/>
                    </a:ext>
                  </a:extLst>
                </p:cNvPr>
                <p:cNvSpPr txBox="1"/>
                <p:nvPr/>
              </p:nvSpPr>
              <p:spPr>
                <a:xfrm>
                  <a:off x="3593508" y="3198167"/>
                  <a:ext cx="9052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𝑥</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 </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𝑦</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oMath>
                    </m:oMathPara>
                  </a14:m>
                  <a:endParaRPr lang="en-US" dirty="0"/>
                </a:p>
              </p:txBody>
            </p:sp>
          </mc:Choice>
          <mc:Fallback xmlns="">
            <p:sp>
              <p:nvSpPr>
                <p:cNvPr id="8" name="TextBox 7">
                  <a:extLst>
                    <a:ext uri="{FF2B5EF4-FFF2-40B4-BE49-F238E27FC236}">
                      <a16:creationId xmlns:a16="http://schemas.microsoft.com/office/drawing/2014/main" id="{507B2D71-0242-6151-DF47-3FF489483B2C}"/>
                    </a:ext>
                  </a:extLst>
                </p:cNvPr>
                <p:cNvSpPr txBox="1">
                  <a:spLocks noRot="1" noChangeAspect="1" noMove="1" noResize="1" noEditPoints="1" noAdjustHandles="1" noChangeArrowheads="1" noChangeShapeType="1" noTextEdit="1"/>
                </p:cNvSpPr>
                <p:nvPr/>
              </p:nvSpPr>
              <p:spPr>
                <a:xfrm>
                  <a:off x="3593508" y="3198167"/>
                  <a:ext cx="905256" cy="461665"/>
                </a:xfrm>
                <a:prstGeom prst="rect">
                  <a:avLst/>
                </a:prstGeom>
                <a:blipFill>
                  <a:blip r:embed="rId4"/>
                  <a:stretch>
                    <a:fillRect l="-4698" r="-5369"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8BE01-A99F-0481-B84B-AFB13B566ED0}"/>
                    </a:ext>
                  </a:extLst>
                </p:cNvPr>
                <p:cNvSpPr txBox="1"/>
                <p:nvPr/>
              </p:nvSpPr>
              <p:spPr>
                <a:xfrm>
                  <a:off x="7549896" y="3198167"/>
                  <a:ext cx="12466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𝑦</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 </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𝑓</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𝑦</m:t>
                        </m:r>
                        <m:r>
                          <a:rPr kumimoji="0" lang="en-US" sz="2400" b="0" i="1" u="none" strike="noStrike" kern="0" cap="none" spc="0" normalizeH="0" baseline="0" noProof="0" smtClean="0">
                            <a:ln>
                              <a:noFill/>
                            </a:ln>
                            <a:solidFill>
                              <a:srgbClr val="677480"/>
                            </a:solidFill>
                            <a:effectLst/>
                            <a:uLnTx/>
                            <a:uFillTx/>
                            <a:latin typeface="Cambria Math" panose="02040503050406030204" pitchFamily="18" charset="0"/>
                            <a:sym typeface="Lato"/>
                          </a:rPr>
                          <m:t>))</m:t>
                        </m:r>
                      </m:oMath>
                    </m:oMathPara>
                  </a14:m>
                  <a:endParaRPr lang="en-US" dirty="0"/>
                </a:p>
              </p:txBody>
            </p:sp>
          </mc:Choice>
          <mc:Fallback xmlns="">
            <p:sp>
              <p:nvSpPr>
                <p:cNvPr id="9" name="TextBox 8">
                  <a:extLst>
                    <a:ext uri="{FF2B5EF4-FFF2-40B4-BE49-F238E27FC236}">
                      <a16:creationId xmlns:a16="http://schemas.microsoft.com/office/drawing/2014/main" id="{D468BE01-A99F-0481-B84B-AFB13B566ED0}"/>
                    </a:ext>
                  </a:extLst>
                </p:cNvPr>
                <p:cNvSpPr txBox="1">
                  <a:spLocks noRot="1" noChangeAspect="1" noMove="1" noResize="1" noEditPoints="1" noAdjustHandles="1" noChangeArrowheads="1" noChangeShapeType="1" noTextEdit="1"/>
                </p:cNvSpPr>
                <p:nvPr/>
              </p:nvSpPr>
              <p:spPr>
                <a:xfrm>
                  <a:off x="7549896" y="3198167"/>
                  <a:ext cx="1246632" cy="461665"/>
                </a:xfrm>
                <a:prstGeom prst="rect">
                  <a:avLst/>
                </a:prstGeom>
                <a:blipFill>
                  <a:blip r:embed="rId5"/>
                  <a:stretch>
                    <a:fillRect l="-3902" r="-11220" b="-19737"/>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64A916C7-07CD-AC84-AF84-F8D6064DB41A}"/>
                </a:ext>
              </a:extLst>
            </p:cNvPr>
            <p:cNvCxnSpPr>
              <a:cxnSpLocks/>
            </p:cNvCxnSpPr>
            <p:nvPr/>
          </p:nvCxnSpPr>
          <p:spPr>
            <a:xfrm>
              <a:off x="4498764" y="3465576"/>
              <a:ext cx="3051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9ED87367-E71E-9B39-2342-1253684E2F04}"/>
              </a:ext>
            </a:extLst>
          </p:cNvPr>
          <p:cNvSpPr txBox="1"/>
          <p:nvPr/>
        </p:nvSpPr>
        <p:spPr>
          <a:xfrm>
            <a:off x="4675209" y="4957608"/>
            <a:ext cx="2841582"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SHIFTEVAL</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fp</a:t>
            </a:r>
            <a:r>
              <a:rPr lang="en-US"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70417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42DC-128C-83F1-FC77-0A283E896473}"/>
              </a:ext>
            </a:extLst>
          </p:cNvPr>
          <p:cNvSpPr>
            <a:spLocks noGrp="1"/>
          </p:cNvSpPr>
          <p:nvPr>
            <p:ph type="title"/>
          </p:nvPr>
        </p:nvSpPr>
        <p:spPr/>
        <p:txBody>
          <a:bodyPr/>
          <a:lstStyle/>
          <a:p>
            <a:r>
              <a:rPr lang="en-US" dirty="0"/>
              <a:t>...but it’s too easy</a:t>
            </a:r>
          </a:p>
        </p:txBody>
      </p:sp>
      <p:sp>
        <p:nvSpPr>
          <p:cNvPr id="3" name="Text Placeholder 2">
            <a:extLst>
              <a:ext uri="{FF2B5EF4-FFF2-40B4-BE49-F238E27FC236}">
                <a16:creationId xmlns:a16="http://schemas.microsoft.com/office/drawing/2014/main" id="{77B7CC67-F71D-349E-72F9-142162B82C70}"/>
              </a:ext>
            </a:extLst>
          </p:cNvPr>
          <p:cNvSpPr>
            <a:spLocks noGrp="1"/>
          </p:cNvSpPr>
          <p:nvPr>
            <p:ph type="body" idx="1"/>
          </p:nvPr>
        </p:nvSpPr>
        <p:spPr>
          <a:xfrm>
            <a:off x="1787600" y="3387027"/>
            <a:ext cx="8616800" cy="1143200"/>
          </a:xfrm>
        </p:spPr>
        <p:txBody>
          <a:bodyPr/>
          <a:lstStyle/>
          <a:p>
            <a:pPr marL="152396" indent="0">
              <a:buNone/>
            </a:pPr>
            <a:r>
              <a:rPr lang="en-US" dirty="0">
                <a:solidFill>
                  <a:srgbClr val="005661"/>
                </a:solidFill>
                <a:latin typeface="Fira Code" panose="020B0809050000020004" pitchFamily="49" charset="0"/>
              </a:rPr>
              <a:t>      factorial </a:t>
            </a:r>
            <a:r>
              <a:rPr lang="en-US" dirty="0">
                <a:solidFill>
                  <a:srgbClr val="5842FF"/>
                </a:solidFill>
                <a:latin typeface="Fira Code" panose="020B0809050000020004" pitchFamily="49" charset="0"/>
              </a:rPr>
              <a:t>0</a:t>
            </a:r>
            <a:r>
              <a:rPr lang="en-US" dirty="0">
                <a:solidFill>
                  <a:srgbClr val="005661"/>
                </a:solidFill>
                <a:latin typeface="Fira Code" panose="020B0809050000020004" pitchFamily="49" charset="0"/>
              </a:rPr>
              <a:t> </a:t>
            </a:r>
            <a:r>
              <a:rPr lang="en-US" b="1" dirty="0">
                <a:solidFill>
                  <a:srgbClr val="FF5792"/>
                </a:solidFill>
                <a:latin typeface="Fira Code" panose="020B0809050000020004" pitchFamily="49" charset="0"/>
              </a:rPr>
              <a:t>=</a:t>
            </a:r>
            <a:r>
              <a:rPr lang="en-US" dirty="0">
                <a:solidFill>
                  <a:srgbClr val="005661"/>
                </a:solidFill>
                <a:latin typeface="Fira Code" panose="020B0809050000020004" pitchFamily="49" charset="0"/>
              </a:rPr>
              <a:t> </a:t>
            </a:r>
            <a:r>
              <a:rPr lang="en-US" dirty="0">
                <a:solidFill>
                  <a:srgbClr val="5842FF"/>
                </a:solidFill>
                <a:latin typeface="Fira Code" panose="020B0809050000020004" pitchFamily="49" charset="0"/>
              </a:rPr>
              <a:t>1</a:t>
            </a:r>
            <a:r>
              <a:rPr lang="en-US" dirty="0">
                <a:solidFill>
                  <a:srgbClr val="005661"/>
                </a:solidFill>
                <a:latin typeface="Fira Code" panose="020B0809050000020004" pitchFamily="49" charset="0"/>
              </a:rPr>
              <a:t>  </a:t>
            </a:r>
          </a:p>
          <a:p>
            <a:pPr marL="152396" indent="0">
              <a:buNone/>
            </a:pPr>
            <a:r>
              <a:rPr lang="pt-BR" dirty="0">
                <a:solidFill>
                  <a:srgbClr val="005661"/>
                </a:solidFill>
                <a:latin typeface="Fira Code" panose="020B0809050000020004" pitchFamily="49" charset="0"/>
              </a:rPr>
              <a:t>      factorial n </a:t>
            </a:r>
            <a:r>
              <a:rPr lang="pt-BR" b="1" dirty="0">
                <a:solidFill>
                  <a:srgbClr val="FF5792"/>
                </a:solidFill>
                <a:latin typeface="Fira Code" panose="020B0809050000020004" pitchFamily="49" charset="0"/>
              </a:rPr>
              <a:t>=</a:t>
            </a:r>
            <a:r>
              <a:rPr lang="pt-BR" dirty="0">
                <a:solidFill>
                  <a:srgbClr val="005661"/>
                </a:solidFill>
                <a:latin typeface="Fira Code" panose="020B0809050000020004" pitchFamily="49" charset="0"/>
              </a:rPr>
              <a:t> n </a:t>
            </a:r>
            <a:r>
              <a:rPr lang="pt-BR" b="1" dirty="0">
                <a:solidFill>
                  <a:srgbClr val="FF5792"/>
                </a:solidFill>
                <a:latin typeface="Fira Code" panose="020B0809050000020004" pitchFamily="49" charset="0"/>
              </a:rPr>
              <a:t>*</a:t>
            </a:r>
            <a:r>
              <a:rPr lang="pt-BR" dirty="0">
                <a:solidFill>
                  <a:srgbClr val="005661"/>
                </a:solidFill>
                <a:latin typeface="Fira Code" panose="020B0809050000020004" pitchFamily="49" charset="0"/>
              </a:rPr>
              <a:t> factorial </a:t>
            </a:r>
            <a:r>
              <a:rPr lang="pt-BR" dirty="0">
                <a:solidFill>
                  <a:srgbClr val="004D57"/>
                </a:solidFill>
                <a:latin typeface="Fira Code" panose="020B0809050000020004" pitchFamily="49" charset="0"/>
              </a:rPr>
              <a:t>(</a:t>
            </a:r>
            <a:r>
              <a:rPr lang="pt-BR" dirty="0">
                <a:solidFill>
                  <a:srgbClr val="005661"/>
                </a:solidFill>
                <a:latin typeface="Fira Code" panose="020B0809050000020004" pitchFamily="49" charset="0"/>
              </a:rPr>
              <a:t>n </a:t>
            </a:r>
            <a:r>
              <a:rPr lang="pt-BR" b="1" dirty="0">
                <a:solidFill>
                  <a:srgbClr val="FF5792"/>
                </a:solidFill>
                <a:latin typeface="Fira Code" panose="020B0809050000020004" pitchFamily="49" charset="0"/>
              </a:rPr>
              <a:t>-</a:t>
            </a:r>
            <a:r>
              <a:rPr lang="pt-BR" dirty="0">
                <a:solidFill>
                  <a:srgbClr val="005661"/>
                </a:solidFill>
                <a:latin typeface="Fira Code" panose="020B0809050000020004" pitchFamily="49" charset="0"/>
              </a:rPr>
              <a:t> </a:t>
            </a:r>
            <a:r>
              <a:rPr lang="pt-BR" dirty="0">
                <a:solidFill>
                  <a:srgbClr val="5842FF"/>
                </a:solidFill>
                <a:latin typeface="Fira Code" panose="020B0809050000020004" pitchFamily="49" charset="0"/>
              </a:rPr>
              <a:t>1</a:t>
            </a:r>
            <a:r>
              <a:rPr lang="pt-BR" dirty="0">
                <a:solidFill>
                  <a:srgbClr val="004D57"/>
                </a:solidFill>
                <a:latin typeface="Fira Code" panose="020B0809050000020004" pitchFamily="49" charset="0"/>
              </a:rPr>
              <a:t>)</a:t>
            </a:r>
            <a:endParaRPr lang="pt-BR" dirty="0">
              <a:solidFill>
                <a:srgbClr val="005661"/>
              </a:solidFill>
              <a:latin typeface="Fira Code" panose="020B0809050000020004" pitchFamily="49" charset="0"/>
            </a:endParaRPr>
          </a:p>
        </p:txBody>
      </p:sp>
      <p:sp>
        <p:nvSpPr>
          <p:cNvPr id="4" name="Text Placeholder 3">
            <a:extLst>
              <a:ext uri="{FF2B5EF4-FFF2-40B4-BE49-F238E27FC236}">
                <a16:creationId xmlns:a16="http://schemas.microsoft.com/office/drawing/2014/main" id="{3FDB0019-CD9A-85A9-4F57-C7E1A8FE806F}"/>
              </a:ext>
            </a:extLst>
          </p:cNvPr>
          <p:cNvSpPr>
            <a:spLocks noGrp="1"/>
          </p:cNvSpPr>
          <p:nvPr>
            <p:ph type="body" sz="quarter" idx="13"/>
          </p:nvPr>
        </p:nvSpPr>
        <p:spPr>
          <a:xfrm>
            <a:off x="10219766" y="59839"/>
            <a:ext cx="1819268" cy="418000"/>
          </a:xfrm>
        </p:spPr>
        <p:txBody>
          <a:bodyPr/>
          <a:lstStyle/>
          <a:p>
            <a:r>
              <a:rPr lang="en-US" dirty="0"/>
              <a:t>0: Introduction</a:t>
            </a:r>
          </a:p>
        </p:txBody>
      </p:sp>
      <p:grpSp>
        <p:nvGrpSpPr>
          <p:cNvPr id="5" name="Group 4">
            <a:extLst>
              <a:ext uri="{FF2B5EF4-FFF2-40B4-BE49-F238E27FC236}">
                <a16:creationId xmlns:a16="http://schemas.microsoft.com/office/drawing/2014/main" id="{F04E6209-639A-A1B1-9DE1-37BA9E2C82F6}"/>
              </a:ext>
            </a:extLst>
          </p:cNvPr>
          <p:cNvGrpSpPr/>
          <p:nvPr/>
        </p:nvGrpSpPr>
        <p:grpSpPr>
          <a:xfrm>
            <a:off x="1397379" y="2524225"/>
            <a:ext cx="1856812" cy="1209429"/>
            <a:chOff x="6758272" y="3364547"/>
            <a:chExt cx="1856812" cy="1209429"/>
          </a:xfrm>
        </p:grpSpPr>
        <p:cxnSp>
          <p:nvCxnSpPr>
            <p:cNvPr id="6" name="Connector: Curved 5">
              <a:extLst>
                <a:ext uri="{FF2B5EF4-FFF2-40B4-BE49-F238E27FC236}">
                  <a16:creationId xmlns:a16="http://schemas.microsoft.com/office/drawing/2014/main" id="{68BA210E-E142-9892-171E-692ACDA174E5}"/>
                </a:ext>
              </a:extLst>
            </p:cNvPr>
            <p:cNvCxnSpPr>
              <a:cxnSpLocks/>
            </p:cNvCxnSpPr>
            <p:nvPr/>
          </p:nvCxnSpPr>
          <p:spPr>
            <a:xfrm rot="16200000" flipH="1">
              <a:off x="7631141" y="3725512"/>
              <a:ext cx="904001" cy="7929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25DC47B-A206-EBCC-1FFB-E6197777CB4D}"/>
                </a:ext>
              </a:extLst>
            </p:cNvPr>
            <p:cNvSpPr txBox="1"/>
            <p:nvPr/>
          </p:nvSpPr>
          <p:spPr>
            <a:xfrm>
              <a:off x="6758272" y="3364547"/>
              <a:ext cx="1856812" cy="307777"/>
            </a:xfrm>
            <a:prstGeom prst="rect">
              <a:avLst/>
            </a:prstGeom>
            <a:noFill/>
          </p:spPr>
          <p:txBody>
            <a:bodyPr wrap="square" rtlCol="0">
              <a:spAutoFit/>
            </a:bodyPr>
            <a:lstStyle/>
            <a:p>
              <a:pPr algn="ctr"/>
              <a:r>
                <a:rPr lang="en-US" dirty="0">
                  <a:solidFill>
                    <a:schemeClr val="dk1"/>
                  </a:solidFill>
                  <a:latin typeface="Lato"/>
                  <a:sym typeface="Lato"/>
                </a:rPr>
                <a:t>Names? Distracting</a:t>
              </a:r>
              <a:endParaRPr lang="en-US" sz="1000" dirty="0"/>
            </a:p>
          </p:txBody>
        </p:sp>
      </p:grpSp>
      <p:grpSp>
        <p:nvGrpSpPr>
          <p:cNvPr id="12" name="Group 11">
            <a:extLst>
              <a:ext uri="{FF2B5EF4-FFF2-40B4-BE49-F238E27FC236}">
                <a16:creationId xmlns:a16="http://schemas.microsoft.com/office/drawing/2014/main" id="{3416EDDE-5362-E05C-CE2E-F4AA779EE3F7}"/>
              </a:ext>
            </a:extLst>
          </p:cNvPr>
          <p:cNvGrpSpPr/>
          <p:nvPr/>
        </p:nvGrpSpPr>
        <p:grpSpPr>
          <a:xfrm>
            <a:off x="8123439" y="2648222"/>
            <a:ext cx="1856812" cy="1433982"/>
            <a:chOff x="6758272" y="3146755"/>
            <a:chExt cx="1856812" cy="1433982"/>
          </a:xfrm>
        </p:grpSpPr>
        <p:cxnSp>
          <p:nvCxnSpPr>
            <p:cNvPr id="13" name="Connector: Curved 12">
              <a:extLst>
                <a:ext uri="{FF2B5EF4-FFF2-40B4-BE49-F238E27FC236}">
                  <a16:creationId xmlns:a16="http://schemas.microsoft.com/office/drawing/2014/main" id="{73BE22C5-0770-CD62-B3BC-A701AFB85093}"/>
                </a:ext>
              </a:extLst>
            </p:cNvPr>
            <p:cNvCxnSpPr>
              <a:cxnSpLocks/>
            </p:cNvCxnSpPr>
            <p:nvPr/>
          </p:nvCxnSpPr>
          <p:spPr>
            <a:xfrm rot="16200000" flipH="1">
              <a:off x="7231296" y="4125355"/>
              <a:ext cx="910762"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E8463BC-07DF-0176-0130-AC9E21FD99ED}"/>
                </a:ext>
              </a:extLst>
            </p:cNvPr>
            <p:cNvSpPr txBox="1"/>
            <p:nvPr/>
          </p:nvSpPr>
          <p:spPr>
            <a:xfrm>
              <a:off x="6758272" y="3146755"/>
              <a:ext cx="1856812" cy="523220"/>
            </a:xfrm>
            <a:prstGeom prst="rect">
              <a:avLst/>
            </a:prstGeom>
            <a:noFill/>
          </p:spPr>
          <p:txBody>
            <a:bodyPr wrap="square" rtlCol="0">
              <a:spAutoFit/>
            </a:bodyPr>
            <a:lstStyle/>
            <a:p>
              <a:pPr algn="ctr"/>
              <a:r>
                <a:rPr lang="en-US" dirty="0">
                  <a:solidFill>
                    <a:schemeClr val="dk1"/>
                  </a:solidFill>
                  <a:latin typeface="Lato"/>
                  <a:sym typeface="Lato"/>
                </a:rPr>
                <a:t>Numbers? Math?</a:t>
              </a:r>
            </a:p>
            <a:p>
              <a:pPr algn="ctr"/>
              <a:r>
                <a:rPr lang="en-US" dirty="0">
                  <a:solidFill>
                    <a:schemeClr val="dk1"/>
                  </a:solidFill>
                  <a:latin typeface="Lato"/>
                  <a:sym typeface="Lato"/>
                </a:rPr>
                <a:t>We don’t need those</a:t>
              </a:r>
              <a:endParaRPr lang="en-US" dirty="0"/>
            </a:p>
          </p:txBody>
        </p:sp>
      </p:grpSp>
      <p:grpSp>
        <p:nvGrpSpPr>
          <p:cNvPr id="16" name="Group 15">
            <a:extLst>
              <a:ext uri="{FF2B5EF4-FFF2-40B4-BE49-F238E27FC236}">
                <a16:creationId xmlns:a16="http://schemas.microsoft.com/office/drawing/2014/main" id="{FCE8B262-44A7-285D-9457-4D1036AAFF91}"/>
              </a:ext>
            </a:extLst>
          </p:cNvPr>
          <p:cNvGrpSpPr/>
          <p:nvPr/>
        </p:nvGrpSpPr>
        <p:grpSpPr>
          <a:xfrm>
            <a:off x="4193963" y="2125003"/>
            <a:ext cx="1856812" cy="1433982"/>
            <a:chOff x="6758272" y="3146755"/>
            <a:chExt cx="1856812" cy="1433982"/>
          </a:xfrm>
        </p:grpSpPr>
        <p:cxnSp>
          <p:nvCxnSpPr>
            <p:cNvPr id="17" name="Connector: Curved 16">
              <a:extLst>
                <a:ext uri="{FF2B5EF4-FFF2-40B4-BE49-F238E27FC236}">
                  <a16:creationId xmlns:a16="http://schemas.microsoft.com/office/drawing/2014/main" id="{E459339B-A98C-7E85-0191-4D55AD35C615}"/>
                </a:ext>
              </a:extLst>
            </p:cNvPr>
            <p:cNvCxnSpPr>
              <a:cxnSpLocks/>
            </p:cNvCxnSpPr>
            <p:nvPr/>
          </p:nvCxnSpPr>
          <p:spPr>
            <a:xfrm rot="16200000" flipH="1">
              <a:off x="7231296" y="4125355"/>
              <a:ext cx="910762"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800168-9F7D-0A95-B016-10B2116E9A44}"/>
                </a:ext>
              </a:extLst>
            </p:cNvPr>
            <p:cNvSpPr txBox="1"/>
            <p:nvPr/>
          </p:nvSpPr>
          <p:spPr>
            <a:xfrm>
              <a:off x="6758272" y="3146755"/>
              <a:ext cx="1856812" cy="523220"/>
            </a:xfrm>
            <a:prstGeom prst="rect">
              <a:avLst/>
            </a:prstGeom>
            <a:noFill/>
          </p:spPr>
          <p:txBody>
            <a:bodyPr wrap="square" rtlCol="0">
              <a:spAutoFit/>
            </a:bodyPr>
            <a:lstStyle/>
            <a:p>
              <a:pPr algn="ctr"/>
              <a:r>
                <a:rPr lang="en-US" dirty="0">
                  <a:solidFill>
                    <a:schemeClr val="dk1"/>
                  </a:solidFill>
                  <a:latin typeface="Lato"/>
                  <a:sym typeface="Lato"/>
                </a:rPr>
                <a:t>Pattern matching? That’s cheating</a:t>
              </a:r>
              <a:endParaRPr lang="en-US" sz="1000" dirty="0"/>
            </a:p>
          </p:txBody>
        </p:sp>
      </p:grpSp>
    </p:spTree>
    <p:extLst>
      <p:ext uri="{BB962C8B-B14F-4D97-AF65-F5344CB8AC3E}">
        <p14:creationId xmlns:p14="http://schemas.microsoft.com/office/powerpoint/2010/main" val="405222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F432-E506-90AA-4668-477101351031}"/>
              </a:ext>
            </a:extLst>
          </p:cNvPr>
          <p:cNvSpPr>
            <a:spLocks noGrp="1"/>
          </p:cNvSpPr>
          <p:nvPr>
            <p:ph type="title"/>
          </p:nvPr>
        </p:nvSpPr>
        <p:spPr/>
        <p:txBody>
          <a:bodyPr/>
          <a:lstStyle/>
          <a:p>
            <a:r>
              <a:rPr lang="en-US" dirty="0"/>
              <a:t>Solution: </a:t>
            </a:r>
            <a:r>
              <a:rPr lang="en-US" b="0" dirty="0">
                <a:solidFill>
                  <a:srgbClr val="0095A8"/>
                </a:solidFill>
                <a:effectLst/>
                <a:latin typeface="Fira Code" panose="020B0809050000020004" pitchFamily="49" charset="0"/>
              </a:rPr>
              <a:t>SHIFTEVAL</a:t>
            </a:r>
            <a:endParaRPr lang="en-US" dirty="0"/>
          </a:p>
        </p:txBody>
      </p:sp>
      <p:sp>
        <p:nvSpPr>
          <p:cNvPr id="4" name="Text Placeholder 3">
            <a:extLst>
              <a:ext uri="{FF2B5EF4-FFF2-40B4-BE49-F238E27FC236}">
                <a16:creationId xmlns:a16="http://schemas.microsoft.com/office/drawing/2014/main" id="{09C7D587-21C3-D7D6-7183-A0E673AD3678}"/>
              </a:ext>
            </a:extLst>
          </p:cNvPr>
          <p:cNvSpPr>
            <a:spLocks noGrp="1"/>
          </p:cNvSpPr>
          <p:nvPr>
            <p:ph type="body" sz="quarter" idx="13"/>
          </p:nvPr>
        </p:nvSpPr>
        <p:spPr/>
        <p:txBody>
          <a:bodyPr/>
          <a:lstStyle/>
          <a:p>
            <a:r>
              <a:rPr lang="en-US" dirty="0"/>
              <a:t>4: Pairs</a:t>
            </a:r>
          </a:p>
        </p:txBody>
      </p:sp>
      <p:sp>
        <p:nvSpPr>
          <p:cNvPr id="8" name="TextBox 7">
            <a:extLst>
              <a:ext uri="{FF2B5EF4-FFF2-40B4-BE49-F238E27FC236}">
                <a16:creationId xmlns:a16="http://schemas.microsoft.com/office/drawing/2014/main" id="{86E6637B-5C1D-8C8F-43A6-DEDE273BDCA9}"/>
              </a:ext>
            </a:extLst>
          </p:cNvPr>
          <p:cNvSpPr txBox="1"/>
          <p:nvPr/>
        </p:nvSpPr>
        <p:spPr>
          <a:xfrm>
            <a:off x="2350008" y="3421814"/>
            <a:ext cx="7763256"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SHIFTEVAL</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fp</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PAIR</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SECOND</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SECOND</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p</a:t>
            </a:r>
            <a:r>
              <a:rPr lang="en-US"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37071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6814-C0A2-7F4C-438A-0BB65D3E5C09}"/>
              </a:ext>
            </a:extLst>
          </p:cNvPr>
          <p:cNvSpPr>
            <a:spLocks noGrp="1"/>
          </p:cNvSpPr>
          <p:nvPr>
            <p:ph type="title"/>
          </p:nvPr>
        </p:nvSpPr>
        <p:spPr/>
        <p:txBody>
          <a:bodyPr/>
          <a:lstStyle/>
          <a:p>
            <a:r>
              <a:rPr lang="en-US" dirty="0"/>
              <a:t>What can we do with </a:t>
            </a:r>
            <a:r>
              <a:rPr lang="en-US" b="0" dirty="0">
                <a:solidFill>
                  <a:srgbClr val="0095A8"/>
                </a:solidFill>
                <a:effectLst/>
                <a:latin typeface="Fira Code" panose="020B0809050000020004" pitchFamily="49" charset="0"/>
              </a:rPr>
              <a:t>SHIFTEVAL</a:t>
            </a:r>
            <a:r>
              <a:rPr lang="en-US" dirty="0"/>
              <a:t>?</a:t>
            </a:r>
          </a:p>
        </p:txBody>
      </p:sp>
      <p:sp>
        <p:nvSpPr>
          <p:cNvPr id="3" name="Text Placeholder 2">
            <a:extLst>
              <a:ext uri="{FF2B5EF4-FFF2-40B4-BE49-F238E27FC236}">
                <a16:creationId xmlns:a16="http://schemas.microsoft.com/office/drawing/2014/main" id="{C62A1113-A47F-1492-1A2A-27D7B52988C0}"/>
              </a:ext>
            </a:extLst>
          </p:cNvPr>
          <p:cNvSpPr>
            <a:spLocks noGrp="1"/>
          </p:cNvSpPr>
          <p:nvPr>
            <p:ph type="body" idx="1"/>
          </p:nvPr>
        </p:nvSpPr>
        <p:spPr/>
        <p:txBody>
          <a:bodyPr/>
          <a:lstStyle/>
          <a:p>
            <a:pPr marL="152396" indent="0">
              <a:buNone/>
            </a:pPr>
            <a:r>
              <a:rPr lang="en-US" dirty="0"/>
              <a:t>Since it takes in a function </a:t>
            </a:r>
            <a:r>
              <a:rPr lang="en-US" i="1" dirty="0"/>
              <a:t>first</a:t>
            </a:r>
            <a:r>
              <a:rPr lang="en-US" dirty="0"/>
              <a:t>, and all functions are implicitly curried, we can specialize this for specific functions.</a:t>
            </a:r>
          </a:p>
        </p:txBody>
      </p:sp>
      <p:sp>
        <p:nvSpPr>
          <p:cNvPr id="4" name="Text Placeholder 3">
            <a:extLst>
              <a:ext uri="{FF2B5EF4-FFF2-40B4-BE49-F238E27FC236}">
                <a16:creationId xmlns:a16="http://schemas.microsoft.com/office/drawing/2014/main" id="{0A06C125-23BC-FE5B-887B-192AE9F5671B}"/>
              </a:ext>
            </a:extLst>
          </p:cNvPr>
          <p:cNvSpPr>
            <a:spLocks noGrp="1"/>
          </p:cNvSpPr>
          <p:nvPr>
            <p:ph type="body" sz="quarter" idx="13"/>
          </p:nvPr>
        </p:nvSpPr>
        <p:spPr/>
        <p:txBody>
          <a:bodyPr/>
          <a:lstStyle/>
          <a:p>
            <a:r>
              <a:rPr lang="en-US" dirty="0"/>
              <a:t>4: Pairs</a:t>
            </a:r>
          </a:p>
        </p:txBody>
      </p:sp>
      <p:sp>
        <p:nvSpPr>
          <p:cNvPr id="8" name="TextBox 7">
            <a:extLst>
              <a:ext uri="{FF2B5EF4-FFF2-40B4-BE49-F238E27FC236}">
                <a16:creationId xmlns:a16="http://schemas.microsoft.com/office/drawing/2014/main" id="{1B3CC573-32C3-1C7A-1D88-F2708B1CA20C}"/>
              </a:ext>
            </a:extLst>
          </p:cNvPr>
          <p:cNvSpPr txBox="1"/>
          <p:nvPr/>
        </p:nvSpPr>
        <p:spPr>
          <a:xfrm>
            <a:off x="3843147" y="3691819"/>
            <a:ext cx="4505706" cy="1015663"/>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SHIFTSUCC</a:t>
            </a:r>
            <a:r>
              <a:rPr lang="en-US" sz="2000" b="0" dirty="0">
                <a:solidFill>
                  <a:srgbClr val="005661"/>
                </a:solidFill>
                <a:effectLst/>
                <a:latin typeface="Fira Code" panose="020B0809050000020004" pitchFamily="49" charset="0"/>
              </a:rPr>
              <a:t> := </a:t>
            </a:r>
            <a:r>
              <a:rPr lang="en-US" sz="2000" b="0" dirty="0">
                <a:solidFill>
                  <a:srgbClr val="0095A8"/>
                </a:solidFill>
                <a:effectLst/>
                <a:latin typeface="Fira Code" panose="020B0809050000020004" pitchFamily="49" charset="0"/>
              </a:rPr>
              <a:t>SHIFTEVAL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SUCC</a:t>
            </a:r>
          </a:p>
          <a:p>
            <a:endParaRPr lang="en-US" sz="2000" b="0" dirty="0">
              <a:solidFill>
                <a:srgbClr val="005661"/>
              </a:solidFill>
              <a:effectLst/>
              <a:latin typeface="Fira Code" panose="020B0809050000020004" pitchFamily="49" charset="0"/>
            </a:endParaRPr>
          </a:p>
          <a:p>
            <a:r>
              <a:rPr lang="en-US" sz="2000" b="0" dirty="0">
                <a:solidFill>
                  <a:srgbClr val="0095A8"/>
                </a:solidFill>
                <a:effectLst/>
                <a:latin typeface="Fira Code" panose="020B0809050000020004" pitchFamily="49" charset="0"/>
              </a:rPr>
              <a:t>SHIFTNOT</a:t>
            </a:r>
            <a:r>
              <a:rPr lang="en-US" sz="2000" b="0" dirty="0">
                <a:solidFill>
                  <a:srgbClr val="005661"/>
                </a:solidFill>
                <a:effectLst/>
                <a:latin typeface="Fira Code" panose="020B0809050000020004" pitchFamily="49" charset="0"/>
              </a:rPr>
              <a:t>  := </a:t>
            </a:r>
            <a:r>
              <a:rPr lang="en-US" sz="2000" b="0" dirty="0">
                <a:solidFill>
                  <a:srgbClr val="0095A8"/>
                </a:solidFill>
                <a:effectLst/>
                <a:latin typeface="Fira Code" panose="020B0809050000020004" pitchFamily="49" charset="0"/>
              </a:rPr>
              <a:t>SHIFTEVAL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NOT</a:t>
            </a:r>
            <a:endParaRPr lang="en-US" sz="2000" b="0" dirty="0">
              <a:solidFill>
                <a:srgbClr val="005661"/>
              </a:solidFill>
              <a:effectLst/>
              <a:latin typeface="Fira Code" panose="020B0809050000020004" pitchFamily="49" charset="0"/>
            </a:endParaRPr>
          </a:p>
        </p:txBody>
      </p:sp>
    </p:spTree>
    <p:extLst>
      <p:ext uri="{BB962C8B-B14F-4D97-AF65-F5344CB8AC3E}">
        <p14:creationId xmlns:p14="http://schemas.microsoft.com/office/powerpoint/2010/main" val="230782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C315-DAB0-1896-023A-D0DC8D164480}"/>
              </a:ext>
            </a:extLst>
          </p:cNvPr>
          <p:cNvSpPr>
            <a:spLocks noGrp="1"/>
          </p:cNvSpPr>
          <p:nvPr>
            <p:ph type="title"/>
          </p:nvPr>
        </p:nvSpPr>
        <p:spPr/>
        <p:txBody>
          <a:bodyPr/>
          <a:lstStyle/>
          <a:p>
            <a:r>
              <a:rPr lang="en-US" dirty="0"/>
              <a:t>Your turn: </a:t>
            </a:r>
            <a:r>
              <a:rPr lang="en-US" b="0" dirty="0">
                <a:solidFill>
                  <a:srgbClr val="0095A8"/>
                </a:solidFill>
                <a:effectLst/>
                <a:latin typeface="Fira Code" panose="020B0809050000020004" pitchFamily="49" charset="0"/>
              </a:rPr>
              <a:t>PRED</a:t>
            </a:r>
            <a:r>
              <a:rPr lang="en-US" dirty="0"/>
              <a:t> and </a:t>
            </a:r>
            <a:r>
              <a:rPr lang="en-US" b="0" dirty="0">
                <a:solidFill>
                  <a:srgbClr val="0095A8"/>
                </a:solidFill>
                <a:effectLst/>
                <a:latin typeface="Fira Code" panose="020B0809050000020004" pitchFamily="49" charset="0"/>
              </a:rPr>
              <a:t>SUB</a:t>
            </a:r>
            <a:endParaRPr lang="en-US" dirty="0"/>
          </a:p>
        </p:txBody>
      </p:sp>
      <p:sp>
        <p:nvSpPr>
          <p:cNvPr id="3" name="Text Placeholder 2">
            <a:extLst>
              <a:ext uri="{FF2B5EF4-FFF2-40B4-BE49-F238E27FC236}">
                <a16:creationId xmlns:a16="http://schemas.microsoft.com/office/drawing/2014/main" id="{E61F3FCE-0F22-7A36-20F3-6F7C40E8B83F}"/>
              </a:ext>
            </a:extLst>
          </p:cNvPr>
          <p:cNvSpPr>
            <a:spLocks noGrp="1"/>
          </p:cNvSpPr>
          <p:nvPr>
            <p:ph type="body" idx="1"/>
          </p:nvPr>
        </p:nvSpPr>
        <p:spPr/>
        <p:txBody>
          <a:bodyPr/>
          <a:lstStyle/>
          <a:p>
            <a:pPr marL="152396" indent="0">
              <a:buNone/>
            </a:pPr>
            <a:r>
              <a:rPr lang="en-US" dirty="0"/>
              <a:t>Write the predicate function (n – 1):</a:t>
            </a:r>
          </a:p>
          <a:p>
            <a:pPr marL="152396" indent="0">
              <a:buNone/>
            </a:pPr>
            <a:endParaRPr lang="en-US" dirty="0"/>
          </a:p>
          <a:p>
            <a:pPr marL="152396" indent="0">
              <a:buNone/>
            </a:pPr>
            <a:endParaRPr lang="en-US" dirty="0"/>
          </a:p>
          <a:p>
            <a:pPr marL="152396" indent="0">
              <a:buNone/>
            </a:pPr>
            <a:r>
              <a:rPr lang="en-US" dirty="0"/>
              <a:t>And the subtract function (n – m):</a:t>
            </a:r>
          </a:p>
          <a:p>
            <a:pPr marL="152396" indent="0">
              <a:buNone/>
            </a:pPr>
            <a:endParaRPr lang="en-US" dirty="0"/>
          </a:p>
          <a:p>
            <a:pPr marL="152396" indent="0">
              <a:buNone/>
            </a:pPr>
            <a:endParaRPr lang="en-US" dirty="0"/>
          </a:p>
          <a:p>
            <a:pPr marL="152396" indent="0">
              <a:buNone/>
            </a:pPr>
            <a:r>
              <a:rPr lang="en-US" dirty="0"/>
              <a:t>These were too hard before, but </a:t>
            </a:r>
            <a:r>
              <a:rPr lang="en-US" b="0" dirty="0">
                <a:solidFill>
                  <a:srgbClr val="0095A8"/>
                </a:solidFill>
                <a:effectLst/>
                <a:latin typeface="Fira Code" panose="020B0809050000020004" pitchFamily="49" charset="0"/>
              </a:rPr>
              <a:t>SHIFTEVAL</a:t>
            </a:r>
            <a:r>
              <a:rPr lang="en-US" dirty="0"/>
              <a:t> will help us write </a:t>
            </a:r>
            <a:r>
              <a:rPr lang="en-US" sz="2400" b="0" dirty="0">
                <a:solidFill>
                  <a:srgbClr val="0095A8"/>
                </a:solidFill>
                <a:effectLst/>
                <a:latin typeface="Fira Code" panose="020B0809050000020004" pitchFamily="49" charset="0"/>
              </a:rPr>
              <a:t>PRED</a:t>
            </a:r>
            <a:endParaRPr lang="en-US" dirty="0"/>
          </a:p>
        </p:txBody>
      </p:sp>
      <p:sp>
        <p:nvSpPr>
          <p:cNvPr id="4" name="Text Placeholder 3">
            <a:extLst>
              <a:ext uri="{FF2B5EF4-FFF2-40B4-BE49-F238E27FC236}">
                <a16:creationId xmlns:a16="http://schemas.microsoft.com/office/drawing/2014/main" id="{6F2C002E-2332-8E06-F073-82F9A76E2E18}"/>
              </a:ext>
            </a:extLst>
          </p:cNvPr>
          <p:cNvSpPr>
            <a:spLocks noGrp="1"/>
          </p:cNvSpPr>
          <p:nvPr>
            <p:ph type="body" sz="quarter" idx="13"/>
          </p:nvPr>
        </p:nvSpPr>
        <p:spPr/>
        <p:txBody>
          <a:bodyPr/>
          <a:lstStyle/>
          <a:p>
            <a:r>
              <a:rPr lang="en-US" dirty="0"/>
              <a:t>4: Pairs</a:t>
            </a:r>
          </a:p>
        </p:txBody>
      </p:sp>
      <p:sp>
        <p:nvSpPr>
          <p:cNvPr id="6" name="TextBox 5">
            <a:extLst>
              <a:ext uri="{FF2B5EF4-FFF2-40B4-BE49-F238E27FC236}">
                <a16:creationId xmlns:a16="http://schemas.microsoft.com/office/drawing/2014/main" id="{B5731E12-FE78-7586-A6BE-901443748432}"/>
              </a:ext>
            </a:extLst>
          </p:cNvPr>
          <p:cNvSpPr txBox="1"/>
          <p:nvPr/>
        </p:nvSpPr>
        <p:spPr>
          <a:xfrm>
            <a:off x="5109591" y="2781336"/>
            <a:ext cx="1972818"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PRED</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n</a:t>
            </a:r>
            <a:r>
              <a:rPr lang="en-US" sz="2000" b="0" dirty="0">
                <a:solidFill>
                  <a:srgbClr val="005661"/>
                </a:solidFill>
                <a:effectLst/>
                <a:latin typeface="Fira Code" panose="020B0809050000020004" pitchFamily="49" charset="0"/>
              </a:rPr>
              <a:t>.</a:t>
            </a:r>
          </a:p>
        </p:txBody>
      </p:sp>
      <p:sp>
        <p:nvSpPr>
          <p:cNvPr id="8" name="TextBox 7">
            <a:extLst>
              <a:ext uri="{FF2B5EF4-FFF2-40B4-BE49-F238E27FC236}">
                <a16:creationId xmlns:a16="http://schemas.microsoft.com/office/drawing/2014/main" id="{14AB2A5D-514B-A3C3-863D-CD73FD087AB3}"/>
              </a:ext>
            </a:extLst>
          </p:cNvPr>
          <p:cNvSpPr txBox="1"/>
          <p:nvPr/>
        </p:nvSpPr>
        <p:spPr>
          <a:xfrm>
            <a:off x="5132451" y="4131331"/>
            <a:ext cx="1927098"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SUB</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mn</a:t>
            </a:r>
            <a:r>
              <a:rPr lang="en-US"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252661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47DE-A567-B75E-BFC0-A90B9EB5051C}"/>
              </a:ext>
            </a:extLst>
          </p:cNvPr>
          <p:cNvSpPr>
            <a:spLocks noGrp="1"/>
          </p:cNvSpPr>
          <p:nvPr>
            <p:ph type="title"/>
          </p:nvPr>
        </p:nvSpPr>
        <p:spPr/>
        <p:txBody>
          <a:bodyPr/>
          <a:lstStyle/>
          <a:p>
            <a:r>
              <a:rPr lang="en-US" dirty="0"/>
              <a:t>Solution: </a:t>
            </a:r>
            <a:r>
              <a:rPr lang="en-US" b="0" dirty="0">
                <a:solidFill>
                  <a:srgbClr val="0095A8"/>
                </a:solidFill>
                <a:effectLst/>
                <a:latin typeface="Fira Code" panose="020B0809050000020004" pitchFamily="49" charset="0"/>
              </a:rPr>
              <a:t>PRED</a:t>
            </a:r>
            <a:r>
              <a:rPr lang="en-US" dirty="0"/>
              <a:t> and </a:t>
            </a:r>
            <a:r>
              <a:rPr lang="en-US" b="0" dirty="0">
                <a:solidFill>
                  <a:srgbClr val="0095A8"/>
                </a:solidFill>
                <a:effectLst/>
                <a:latin typeface="Fira Code" panose="020B0809050000020004" pitchFamily="49" charset="0"/>
              </a:rPr>
              <a:t>SUB</a:t>
            </a:r>
            <a:endParaRPr lang="en-US" dirty="0"/>
          </a:p>
        </p:txBody>
      </p:sp>
      <p:sp>
        <p:nvSpPr>
          <p:cNvPr id="4" name="Text Placeholder 3">
            <a:extLst>
              <a:ext uri="{FF2B5EF4-FFF2-40B4-BE49-F238E27FC236}">
                <a16:creationId xmlns:a16="http://schemas.microsoft.com/office/drawing/2014/main" id="{AAB4EF31-E1A0-3A09-3A24-288E32B65B7E}"/>
              </a:ext>
            </a:extLst>
          </p:cNvPr>
          <p:cNvSpPr>
            <a:spLocks noGrp="1"/>
          </p:cNvSpPr>
          <p:nvPr>
            <p:ph type="body" sz="quarter" idx="13"/>
          </p:nvPr>
        </p:nvSpPr>
        <p:spPr/>
        <p:txBody>
          <a:bodyPr/>
          <a:lstStyle/>
          <a:p>
            <a:r>
              <a:rPr lang="en-US" dirty="0"/>
              <a:t>4: Pairs</a:t>
            </a:r>
          </a:p>
        </p:txBody>
      </p:sp>
      <p:sp>
        <p:nvSpPr>
          <p:cNvPr id="6" name="TextBox 5">
            <a:extLst>
              <a:ext uri="{FF2B5EF4-FFF2-40B4-BE49-F238E27FC236}">
                <a16:creationId xmlns:a16="http://schemas.microsoft.com/office/drawing/2014/main" id="{3604B453-71B1-D40C-D609-D591D031A5DF}"/>
              </a:ext>
            </a:extLst>
          </p:cNvPr>
          <p:cNvSpPr txBox="1"/>
          <p:nvPr/>
        </p:nvSpPr>
        <p:spPr>
          <a:xfrm>
            <a:off x="2101215" y="2753904"/>
            <a:ext cx="798957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PRED</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n</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FIRST</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n</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SHIFTEVAL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SUCC</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PAIR</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0</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0</a:t>
            </a:r>
            <a:r>
              <a:rPr lang="en-US" sz="2000" b="0" dirty="0">
                <a:solidFill>
                  <a:srgbClr val="005661"/>
                </a:solidFill>
                <a:effectLst/>
                <a:latin typeface="Fira Code" panose="020B0809050000020004" pitchFamily="49" charset="0"/>
              </a:rPr>
              <a:t>))</a:t>
            </a:r>
          </a:p>
        </p:txBody>
      </p:sp>
      <p:sp>
        <p:nvSpPr>
          <p:cNvPr id="8" name="TextBox 7">
            <a:extLst>
              <a:ext uri="{FF2B5EF4-FFF2-40B4-BE49-F238E27FC236}">
                <a16:creationId xmlns:a16="http://schemas.microsoft.com/office/drawing/2014/main" id="{960AB5C6-4AC7-5839-A453-04D5BFF64249}"/>
              </a:ext>
            </a:extLst>
          </p:cNvPr>
          <p:cNvSpPr txBox="1"/>
          <p:nvPr/>
        </p:nvSpPr>
        <p:spPr>
          <a:xfrm>
            <a:off x="4419219" y="4286867"/>
            <a:ext cx="3353562" cy="400110"/>
          </a:xfrm>
          <a:prstGeom prst="rect">
            <a:avLst/>
          </a:prstGeom>
          <a:noFill/>
        </p:spPr>
        <p:txBody>
          <a:bodyPr wrap="square">
            <a:spAutoFit/>
          </a:bodyPr>
          <a:lstStyle/>
          <a:p>
            <a:r>
              <a:rPr lang="pt-BR" sz="2000" b="0" dirty="0">
                <a:solidFill>
                  <a:srgbClr val="0095A8"/>
                </a:solidFill>
                <a:effectLst/>
                <a:latin typeface="Fira Code" panose="020B0809050000020004" pitchFamily="49" charset="0"/>
              </a:rPr>
              <a:t>SUB</a:t>
            </a:r>
            <a:r>
              <a:rPr lang="pt-BR" sz="2000" b="0" dirty="0">
                <a:solidFill>
                  <a:srgbClr val="005661"/>
                </a:solidFill>
                <a:effectLst/>
                <a:latin typeface="Fira Code" panose="020B0809050000020004" pitchFamily="49" charset="0"/>
              </a:rPr>
              <a:t> := </a:t>
            </a:r>
            <a:r>
              <a:rPr lang="pt-BR" sz="2000" dirty="0">
                <a:solidFill>
                  <a:srgbClr val="FF5792"/>
                </a:solidFill>
                <a:effectLst/>
                <a:latin typeface="Fira Code" panose="020B0809050000020004" pitchFamily="49" charset="0"/>
              </a:rPr>
              <a:t>\</a:t>
            </a:r>
            <a:r>
              <a:rPr lang="pt-BR" sz="2000" dirty="0">
                <a:solidFill>
                  <a:srgbClr val="FA8900"/>
                </a:solidFill>
                <a:effectLst/>
                <a:latin typeface="Fira Code" panose="020B0809050000020004" pitchFamily="49" charset="0"/>
              </a:rPr>
              <a:t>mn</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PRED</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m</a:t>
            </a:r>
            <a:endParaRPr lang="pt-BR" sz="2000" b="0" dirty="0">
              <a:solidFill>
                <a:srgbClr val="005661"/>
              </a:solidFill>
              <a:effectLst/>
              <a:latin typeface="Fira Code" panose="020B0809050000020004" pitchFamily="49" charset="0"/>
            </a:endParaRPr>
          </a:p>
        </p:txBody>
      </p:sp>
    </p:spTree>
    <p:extLst>
      <p:ext uri="{BB962C8B-B14F-4D97-AF65-F5344CB8AC3E}">
        <p14:creationId xmlns:p14="http://schemas.microsoft.com/office/powerpoint/2010/main" val="273181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F9C5-CEF6-5519-B790-C031E5BEE56C}"/>
              </a:ext>
            </a:extLst>
          </p:cNvPr>
          <p:cNvSpPr>
            <a:spLocks noGrp="1"/>
          </p:cNvSpPr>
          <p:nvPr>
            <p:ph type="ctrTitle"/>
          </p:nvPr>
        </p:nvSpPr>
        <p:spPr/>
        <p:txBody>
          <a:bodyPr/>
          <a:lstStyle/>
          <a:p>
            <a:r>
              <a:rPr lang="en-US" dirty="0"/>
              <a:t>5: Predicates</a:t>
            </a:r>
          </a:p>
        </p:txBody>
      </p:sp>
      <p:sp>
        <p:nvSpPr>
          <p:cNvPr id="3" name="Subtitle 2">
            <a:extLst>
              <a:ext uri="{FF2B5EF4-FFF2-40B4-BE49-F238E27FC236}">
                <a16:creationId xmlns:a16="http://schemas.microsoft.com/office/drawing/2014/main" id="{3129EAAB-66D6-F9AC-CDD7-34BD9FC0B0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127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ADA9-7A14-E7DC-DE4C-AA901CA43889}"/>
              </a:ext>
            </a:extLst>
          </p:cNvPr>
          <p:cNvSpPr>
            <a:spLocks noGrp="1"/>
          </p:cNvSpPr>
          <p:nvPr>
            <p:ph type="title"/>
          </p:nvPr>
        </p:nvSpPr>
        <p:spPr/>
        <p:txBody>
          <a:bodyPr/>
          <a:lstStyle/>
          <a:p>
            <a:r>
              <a:rPr lang="en-US" dirty="0"/>
              <a:t>What is a predicate?</a:t>
            </a:r>
          </a:p>
        </p:txBody>
      </p:sp>
      <p:sp>
        <p:nvSpPr>
          <p:cNvPr id="3" name="Text Placeholder 2">
            <a:extLst>
              <a:ext uri="{FF2B5EF4-FFF2-40B4-BE49-F238E27FC236}">
                <a16:creationId xmlns:a16="http://schemas.microsoft.com/office/drawing/2014/main" id="{D1521AFE-60AE-F35A-C542-B1A2383B4FD3}"/>
              </a:ext>
            </a:extLst>
          </p:cNvPr>
          <p:cNvSpPr>
            <a:spLocks noGrp="1"/>
          </p:cNvSpPr>
          <p:nvPr>
            <p:ph type="body" idx="1"/>
          </p:nvPr>
        </p:nvSpPr>
        <p:spPr/>
        <p:txBody>
          <a:bodyPr/>
          <a:lstStyle/>
          <a:p>
            <a:r>
              <a:rPr lang="en-US" dirty="0"/>
              <a:t>A predicate is just a function that takes in some value(s) and returns a Boolean.</a:t>
            </a:r>
          </a:p>
          <a:p>
            <a:pPr lvl="1"/>
            <a:r>
              <a:rPr lang="en-US" b="0" dirty="0">
                <a:solidFill>
                  <a:srgbClr val="0095A8"/>
                </a:solidFill>
                <a:effectLst/>
                <a:latin typeface="Fira Code" panose="020B0809050000020004" pitchFamily="49" charset="0"/>
              </a:rPr>
              <a:t>CONST</a:t>
            </a:r>
            <a:r>
              <a:rPr lang="en-US" b="0" dirty="0">
                <a:solidFill>
                  <a:srgbClr val="005661"/>
                </a:solidFill>
                <a:effectLst/>
                <a:latin typeface="Fira Code" panose="020B0809050000020004" pitchFamily="49" charset="0"/>
              </a:rPr>
              <a:t> </a:t>
            </a:r>
            <a:r>
              <a:rPr lang="en-US" b="0" dirty="0">
                <a:solidFill>
                  <a:srgbClr val="0095A8"/>
                </a:solidFill>
                <a:effectLst/>
                <a:latin typeface="Fira Code" panose="020B0809050000020004" pitchFamily="49" charset="0"/>
              </a:rPr>
              <a:t>TRUE</a:t>
            </a:r>
            <a:r>
              <a:rPr lang="en-US" dirty="0"/>
              <a:t> and </a:t>
            </a:r>
            <a:r>
              <a:rPr lang="en-US" b="0" dirty="0">
                <a:solidFill>
                  <a:srgbClr val="0095A8"/>
                </a:solidFill>
                <a:effectLst/>
                <a:latin typeface="Fira Code" panose="020B0809050000020004" pitchFamily="49" charset="0"/>
              </a:rPr>
              <a:t>CONST</a:t>
            </a:r>
            <a:r>
              <a:rPr lang="en-US" b="0" dirty="0">
                <a:solidFill>
                  <a:srgbClr val="005661"/>
                </a:solidFill>
                <a:effectLst/>
                <a:latin typeface="Fira Code" panose="020B0809050000020004" pitchFamily="49" charset="0"/>
              </a:rPr>
              <a:t> </a:t>
            </a:r>
            <a:r>
              <a:rPr lang="en-US" b="0" dirty="0">
                <a:solidFill>
                  <a:srgbClr val="0095A8"/>
                </a:solidFill>
                <a:effectLst/>
                <a:latin typeface="Fira Code" panose="020B0809050000020004" pitchFamily="49" charset="0"/>
              </a:rPr>
              <a:t>FALSE</a:t>
            </a:r>
            <a:r>
              <a:rPr lang="en-US" dirty="0"/>
              <a:t> are technically predicates, though they’re very boring ones</a:t>
            </a:r>
            <a:endParaRPr lang="en-US" b="0" dirty="0">
              <a:solidFill>
                <a:srgbClr val="005661"/>
              </a:solidFill>
              <a:effectLst/>
              <a:latin typeface="Fira Code" panose="020B0809050000020004" pitchFamily="49" charset="0"/>
            </a:endParaRPr>
          </a:p>
        </p:txBody>
      </p:sp>
      <p:sp>
        <p:nvSpPr>
          <p:cNvPr id="4" name="Text Placeholder 3">
            <a:extLst>
              <a:ext uri="{FF2B5EF4-FFF2-40B4-BE49-F238E27FC236}">
                <a16:creationId xmlns:a16="http://schemas.microsoft.com/office/drawing/2014/main" id="{83BB9103-E2B3-859C-1D91-9A7F36B9AFA0}"/>
              </a:ext>
            </a:extLst>
          </p:cNvPr>
          <p:cNvSpPr>
            <a:spLocks noGrp="1"/>
          </p:cNvSpPr>
          <p:nvPr>
            <p:ph type="body" sz="quarter" idx="13"/>
          </p:nvPr>
        </p:nvSpPr>
        <p:spPr/>
        <p:txBody>
          <a:bodyPr/>
          <a:lstStyle/>
          <a:p>
            <a:r>
              <a:rPr lang="en-US" dirty="0"/>
              <a:t>5: Predicates</a:t>
            </a:r>
          </a:p>
        </p:txBody>
      </p:sp>
    </p:spTree>
    <p:extLst>
      <p:ext uri="{BB962C8B-B14F-4D97-AF65-F5344CB8AC3E}">
        <p14:creationId xmlns:p14="http://schemas.microsoft.com/office/powerpoint/2010/main" val="362715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DC85-0C6C-C5B3-7E9D-10A503CFCF52}"/>
              </a:ext>
            </a:extLst>
          </p:cNvPr>
          <p:cNvSpPr>
            <a:spLocks noGrp="1"/>
          </p:cNvSpPr>
          <p:nvPr>
            <p:ph type="title"/>
          </p:nvPr>
        </p:nvSpPr>
        <p:spPr/>
        <p:txBody>
          <a:bodyPr/>
          <a:lstStyle/>
          <a:p>
            <a:r>
              <a:rPr lang="en-US" dirty="0"/>
              <a:t>Your turn!</a:t>
            </a:r>
          </a:p>
        </p:txBody>
      </p:sp>
      <p:sp>
        <p:nvSpPr>
          <p:cNvPr id="3" name="Text Placeholder 2">
            <a:extLst>
              <a:ext uri="{FF2B5EF4-FFF2-40B4-BE49-F238E27FC236}">
                <a16:creationId xmlns:a16="http://schemas.microsoft.com/office/drawing/2014/main" id="{8FD702A4-248C-A688-7E62-9E0CC85F6511}"/>
              </a:ext>
            </a:extLst>
          </p:cNvPr>
          <p:cNvSpPr>
            <a:spLocks noGrp="1"/>
          </p:cNvSpPr>
          <p:nvPr>
            <p:ph type="body" idx="1"/>
          </p:nvPr>
        </p:nvSpPr>
        <p:spPr/>
        <p:txBody>
          <a:bodyPr/>
          <a:lstStyle/>
          <a:p>
            <a:pPr marL="152396" indent="0">
              <a:buNone/>
            </a:pPr>
            <a:r>
              <a:rPr lang="en-US" dirty="0"/>
              <a:t>Write the following predicates:</a:t>
            </a:r>
          </a:p>
        </p:txBody>
      </p:sp>
      <p:sp>
        <p:nvSpPr>
          <p:cNvPr id="4" name="Text Placeholder 3">
            <a:extLst>
              <a:ext uri="{FF2B5EF4-FFF2-40B4-BE49-F238E27FC236}">
                <a16:creationId xmlns:a16="http://schemas.microsoft.com/office/drawing/2014/main" id="{E7B8DF1F-4609-84AA-074B-EE7E1CB5EDCF}"/>
              </a:ext>
            </a:extLst>
          </p:cNvPr>
          <p:cNvSpPr>
            <a:spLocks noGrp="1"/>
          </p:cNvSpPr>
          <p:nvPr>
            <p:ph type="body" sz="quarter" idx="13"/>
          </p:nvPr>
        </p:nvSpPr>
        <p:spPr/>
        <p:txBody>
          <a:bodyPr/>
          <a:lstStyle/>
          <a:p>
            <a:r>
              <a:rPr lang="en-US" dirty="0"/>
              <a:t>5: Predicates</a:t>
            </a:r>
          </a:p>
        </p:txBody>
      </p:sp>
      <p:sp>
        <p:nvSpPr>
          <p:cNvPr id="6" name="TextBox 5">
            <a:extLst>
              <a:ext uri="{FF2B5EF4-FFF2-40B4-BE49-F238E27FC236}">
                <a16:creationId xmlns:a16="http://schemas.microsoft.com/office/drawing/2014/main" id="{BCDCADBF-1831-ADB2-4A85-1E9E11A4874C}"/>
              </a:ext>
            </a:extLst>
          </p:cNvPr>
          <p:cNvSpPr txBox="1"/>
          <p:nvPr/>
        </p:nvSpPr>
        <p:spPr>
          <a:xfrm>
            <a:off x="4725543" y="3228945"/>
            <a:ext cx="232029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ISZERO</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n</a:t>
            </a:r>
            <a:r>
              <a:rPr lang="en-US" sz="2000" b="0" dirty="0">
                <a:solidFill>
                  <a:srgbClr val="005661"/>
                </a:solidFill>
                <a:effectLst/>
                <a:latin typeface="Fira Code" panose="020B0809050000020004" pitchFamily="49" charset="0"/>
              </a:rPr>
              <a:t>.</a:t>
            </a:r>
          </a:p>
        </p:txBody>
      </p:sp>
      <p:sp>
        <p:nvSpPr>
          <p:cNvPr id="8" name="TextBox 7">
            <a:extLst>
              <a:ext uri="{FF2B5EF4-FFF2-40B4-BE49-F238E27FC236}">
                <a16:creationId xmlns:a16="http://schemas.microsoft.com/office/drawing/2014/main" id="{2505808F-0796-6C87-F70D-6888DDCE7AC5}"/>
              </a:ext>
            </a:extLst>
          </p:cNvPr>
          <p:cNvSpPr txBox="1"/>
          <p:nvPr/>
        </p:nvSpPr>
        <p:spPr>
          <a:xfrm>
            <a:off x="4990719" y="3999596"/>
            <a:ext cx="1899666"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LEQ</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mn</a:t>
            </a:r>
            <a:r>
              <a:rPr lang="en-US"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389311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1CC-2A02-7A36-8F35-1AA65A833528}"/>
              </a:ext>
            </a:extLst>
          </p:cNvPr>
          <p:cNvSpPr>
            <a:spLocks noGrp="1"/>
          </p:cNvSpPr>
          <p:nvPr>
            <p:ph type="title"/>
          </p:nvPr>
        </p:nvSpPr>
        <p:spPr/>
        <p:txBody>
          <a:bodyPr/>
          <a:lstStyle/>
          <a:p>
            <a:r>
              <a:rPr lang="en-US" dirty="0"/>
              <a:t>Solution: </a:t>
            </a:r>
            <a:r>
              <a:rPr lang="en-US" b="0" dirty="0">
                <a:solidFill>
                  <a:srgbClr val="0095A8"/>
                </a:solidFill>
                <a:effectLst/>
                <a:latin typeface="Fira Code" panose="020B0809050000020004" pitchFamily="49" charset="0"/>
              </a:rPr>
              <a:t>ISZERO</a:t>
            </a:r>
            <a:r>
              <a:rPr lang="en-US" dirty="0"/>
              <a:t> and </a:t>
            </a:r>
            <a:r>
              <a:rPr lang="en-US" b="0" dirty="0">
                <a:solidFill>
                  <a:srgbClr val="0095A8"/>
                </a:solidFill>
                <a:effectLst/>
                <a:latin typeface="Fira Code" panose="020B0809050000020004" pitchFamily="49" charset="0"/>
              </a:rPr>
              <a:t>LEQ</a:t>
            </a:r>
            <a:endParaRPr lang="en-US" dirty="0"/>
          </a:p>
        </p:txBody>
      </p:sp>
      <p:sp>
        <p:nvSpPr>
          <p:cNvPr id="4" name="Text Placeholder 3">
            <a:extLst>
              <a:ext uri="{FF2B5EF4-FFF2-40B4-BE49-F238E27FC236}">
                <a16:creationId xmlns:a16="http://schemas.microsoft.com/office/drawing/2014/main" id="{6D0825FE-3EBC-584C-4310-3E71E643B147}"/>
              </a:ext>
            </a:extLst>
          </p:cNvPr>
          <p:cNvSpPr>
            <a:spLocks noGrp="1"/>
          </p:cNvSpPr>
          <p:nvPr>
            <p:ph type="body" sz="quarter" idx="13"/>
          </p:nvPr>
        </p:nvSpPr>
        <p:spPr/>
        <p:txBody>
          <a:bodyPr/>
          <a:lstStyle/>
          <a:p>
            <a:r>
              <a:rPr lang="en-US" dirty="0"/>
              <a:t>5: Predicates</a:t>
            </a:r>
          </a:p>
        </p:txBody>
      </p:sp>
      <p:sp>
        <p:nvSpPr>
          <p:cNvPr id="6" name="TextBox 5">
            <a:extLst>
              <a:ext uri="{FF2B5EF4-FFF2-40B4-BE49-F238E27FC236}">
                <a16:creationId xmlns:a16="http://schemas.microsoft.com/office/drawing/2014/main" id="{870E20F4-E380-1EF2-620C-E011AD77BC27}"/>
              </a:ext>
            </a:extLst>
          </p:cNvPr>
          <p:cNvSpPr txBox="1"/>
          <p:nvPr/>
        </p:nvSpPr>
        <p:spPr>
          <a:xfrm>
            <a:off x="3161919" y="2841606"/>
            <a:ext cx="5502402" cy="400110"/>
          </a:xfrm>
          <a:prstGeom prst="rect">
            <a:avLst/>
          </a:prstGeom>
          <a:noFill/>
        </p:spPr>
        <p:txBody>
          <a:bodyPr wrap="square">
            <a:spAutoFit/>
          </a:bodyPr>
          <a:lstStyle/>
          <a:p>
            <a:r>
              <a:rPr lang="pt-BR" sz="2000" b="0" dirty="0">
                <a:solidFill>
                  <a:srgbClr val="0095A8"/>
                </a:solidFill>
                <a:effectLst/>
                <a:latin typeface="Fira Code" panose="020B0809050000020004" pitchFamily="49" charset="0"/>
              </a:rPr>
              <a:t>ISZERO</a:t>
            </a:r>
            <a:r>
              <a:rPr lang="pt-BR" sz="2000" b="0" dirty="0">
                <a:solidFill>
                  <a:srgbClr val="005661"/>
                </a:solidFill>
                <a:effectLst/>
                <a:latin typeface="Fira Code" panose="020B0809050000020004" pitchFamily="49" charset="0"/>
              </a:rPr>
              <a:t> := </a:t>
            </a:r>
            <a:r>
              <a:rPr lang="pt-BR" sz="2000" dirty="0">
                <a:solidFill>
                  <a:srgbClr val="FF5792"/>
                </a:solidFill>
                <a:effectLst/>
                <a:latin typeface="Fira Code" panose="020B0809050000020004" pitchFamily="49" charset="0"/>
              </a:rPr>
              <a:t>\</a:t>
            </a:r>
            <a:r>
              <a:rPr lang="pt-BR" sz="200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CONST</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FALSE</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TRUE</a:t>
            </a:r>
            <a:endParaRPr lang="pt-BR" sz="2000" b="0" dirty="0">
              <a:solidFill>
                <a:srgbClr val="005661"/>
              </a:solidFill>
              <a:effectLst/>
              <a:latin typeface="Fira Code" panose="020B0809050000020004" pitchFamily="49" charset="0"/>
            </a:endParaRPr>
          </a:p>
        </p:txBody>
      </p:sp>
      <p:sp>
        <p:nvSpPr>
          <p:cNvPr id="8" name="TextBox 7">
            <a:extLst>
              <a:ext uri="{FF2B5EF4-FFF2-40B4-BE49-F238E27FC236}">
                <a16:creationId xmlns:a16="http://schemas.microsoft.com/office/drawing/2014/main" id="{A39399D8-DED6-3415-2849-F5D61ECB7476}"/>
              </a:ext>
            </a:extLst>
          </p:cNvPr>
          <p:cNvSpPr txBox="1"/>
          <p:nvPr/>
        </p:nvSpPr>
        <p:spPr>
          <a:xfrm>
            <a:off x="3623691" y="4288536"/>
            <a:ext cx="4578858" cy="400110"/>
          </a:xfrm>
          <a:prstGeom prst="rect">
            <a:avLst/>
          </a:prstGeom>
          <a:noFill/>
        </p:spPr>
        <p:txBody>
          <a:bodyPr wrap="square">
            <a:spAutoFit/>
          </a:bodyPr>
          <a:lstStyle/>
          <a:p>
            <a:r>
              <a:rPr lang="pt-BR" sz="2000" b="0" dirty="0">
                <a:solidFill>
                  <a:srgbClr val="0095A8"/>
                </a:solidFill>
                <a:effectLst/>
                <a:latin typeface="Fira Code" panose="020B0809050000020004" pitchFamily="49" charset="0"/>
              </a:rPr>
              <a:t>LEQ</a:t>
            </a:r>
            <a:r>
              <a:rPr lang="pt-BR" sz="2000" b="0" dirty="0">
                <a:solidFill>
                  <a:srgbClr val="005661"/>
                </a:solidFill>
                <a:effectLst/>
                <a:latin typeface="Fira Code" panose="020B0809050000020004" pitchFamily="49" charset="0"/>
              </a:rPr>
              <a:t> := </a:t>
            </a:r>
            <a:r>
              <a:rPr lang="pt-BR" sz="2000" dirty="0">
                <a:solidFill>
                  <a:srgbClr val="FF5792"/>
                </a:solidFill>
                <a:effectLst/>
                <a:latin typeface="Fira Code" panose="020B0809050000020004" pitchFamily="49" charset="0"/>
              </a:rPr>
              <a:t>\</a:t>
            </a:r>
            <a:r>
              <a:rPr lang="pt-BR" sz="2000" dirty="0">
                <a:solidFill>
                  <a:srgbClr val="FA8900"/>
                </a:solidFill>
                <a:effectLst/>
                <a:latin typeface="Fira Code" panose="020B0809050000020004" pitchFamily="49" charset="0"/>
              </a:rPr>
              <a:t>mn</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ISZERO</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SUB</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m</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410795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2724-5EFF-FF77-8AFD-DF1B66E854CB}"/>
              </a:ext>
            </a:extLst>
          </p:cNvPr>
          <p:cNvSpPr>
            <a:spLocks noGrp="1"/>
          </p:cNvSpPr>
          <p:nvPr>
            <p:ph type="ctrTitle"/>
          </p:nvPr>
        </p:nvSpPr>
        <p:spPr/>
        <p:txBody>
          <a:bodyPr/>
          <a:lstStyle/>
          <a:p>
            <a:r>
              <a:rPr lang="en-US" dirty="0"/>
              <a:t>6: Lists</a:t>
            </a:r>
          </a:p>
        </p:txBody>
      </p:sp>
      <p:sp>
        <p:nvSpPr>
          <p:cNvPr id="3" name="Subtitle 2">
            <a:extLst>
              <a:ext uri="{FF2B5EF4-FFF2-40B4-BE49-F238E27FC236}">
                <a16:creationId xmlns:a16="http://schemas.microsoft.com/office/drawing/2014/main" id="{0B8F4927-1856-E7F8-DE03-7193922943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768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18B6-AE29-4086-F836-9AE458D3CBA9}"/>
              </a:ext>
            </a:extLst>
          </p:cNvPr>
          <p:cNvSpPr>
            <a:spLocks noGrp="1"/>
          </p:cNvSpPr>
          <p:nvPr>
            <p:ph type="title"/>
          </p:nvPr>
        </p:nvSpPr>
        <p:spPr/>
        <p:txBody>
          <a:bodyPr/>
          <a:lstStyle/>
          <a:p>
            <a:r>
              <a:rPr lang="en-US" dirty="0"/>
              <a:t>Making lists from pairs</a:t>
            </a:r>
          </a:p>
        </p:txBody>
      </p:sp>
      <p:sp>
        <p:nvSpPr>
          <p:cNvPr id="3" name="Text Placeholder 2">
            <a:extLst>
              <a:ext uri="{FF2B5EF4-FFF2-40B4-BE49-F238E27FC236}">
                <a16:creationId xmlns:a16="http://schemas.microsoft.com/office/drawing/2014/main" id="{87D4C433-FEAA-3C5D-CD07-053B777A9A23}"/>
              </a:ext>
            </a:extLst>
          </p:cNvPr>
          <p:cNvSpPr>
            <a:spLocks noGrp="1"/>
          </p:cNvSpPr>
          <p:nvPr>
            <p:ph type="body" idx="1"/>
          </p:nvPr>
        </p:nvSpPr>
        <p:spPr/>
        <p:txBody>
          <a:bodyPr/>
          <a:lstStyle/>
          <a:p>
            <a:r>
              <a:rPr lang="en-US" dirty="0"/>
              <a:t>A linked list is essentially just a pair of two things: </a:t>
            </a:r>
            <a:br>
              <a:rPr lang="en-US" dirty="0"/>
            </a:br>
            <a:r>
              <a:rPr lang="en-US" dirty="0"/>
              <a:t>	a value, and the rest of the list</a:t>
            </a:r>
          </a:p>
          <a:p>
            <a:r>
              <a:rPr lang="en-US" dirty="0"/>
              <a:t>So, we can model lists using composed pairs</a:t>
            </a:r>
          </a:p>
          <a:p>
            <a:pPr lvl="1"/>
            <a:r>
              <a:rPr lang="en-US" dirty="0"/>
              <a:t>This is a very common way to implement lists in functional languages</a:t>
            </a:r>
          </a:p>
        </p:txBody>
      </p:sp>
      <p:sp>
        <p:nvSpPr>
          <p:cNvPr id="4" name="Text Placeholder 3">
            <a:extLst>
              <a:ext uri="{FF2B5EF4-FFF2-40B4-BE49-F238E27FC236}">
                <a16:creationId xmlns:a16="http://schemas.microsoft.com/office/drawing/2014/main" id="{2B5F15BC-28ED-38E5-C246-A78953839674}"/>
              </a:ext>
            </a:extLst>
          </p:cNvPr>
          <p:cNvSpPr>
            <a:spLocks noGrp="1"/>
          </p:cNvSpPr>
          <p:nvPr>
            <p:ph type="body" sz="quarter" idx="13"/>
          </p:nvPr>
        </p:nvSpPr>
        <p:spPr/>
        <p:txBody>
          <a:bodyPr/>
          <a:lstStyle/>
          <a:p>
            <a:r>
              <a:rPr lang="en-US" dirty="0"/>
              <a:t>6: Lists</a:t>
            </a:r>
          </a:p>
        </p:txBody>
      </p:sp>
    </p:spTree>
    <p:extLst>
      <p:ext uri="{BB962C8B-B14F-4D97-AF65-F5344CB8AC3E}">
        <p14:creationId xmlns:p14="http://schemas.microsoft.com/office/powerpoint/2010/main" val="1330524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2800-4EAF-7A97-9542-3CF4D9DCBDE0}"/>
              </a:ext>
            </a:extLst>
          </p:cNvPr>
          <p:cNvSpPr>
            <a:spLocks noGrp="1"/>
          </p:cNvSpPr>
          <p:nvPr>
            <p:ph type="title"/>
          </p:nvPr>
        </p:nvSpPr>
        <p:spPr/>
        <p:txBody>
          <a:bodyPr/>
          <a:lstStyle/>
          <a:p>
            <a:r>
              <a:rPr lang="en-US" dirty="0"/>
              <a:t>Let’s make a new language</a:t>
            </a:r>
          </a:p>
        </p:txBody>
      </p:sp>
      <p:sp>
        <p:nvSpPr>
          <p:cNvPr id="3" name="Text Placeholder 2">
            <a:extLst>
              <a:ext uri="{FF2B5EF4-FFF2-40B4-BE49-F238E27FC236}">
                <a16:creationId xmlns:a16="http://schemas.microsoft.com/office/drawing/2014/main" id="{D47C155B-7063-CE63-E842-016AFF2EA5DD}"/>
              </a:ext>
            </a:extLst>
          </p:cNvPr>
          <p:cNvSpPr>
            <a:spLocks noGrp="1"/>
          </p:cNvSpPr>
          <p:nvPr>
            <p:ph type="body" idx="1"/>
          </p:nvPr>
        </p:nvSpPr>
        <p:spPr/>
        <p:txBody>
          <a:bodyPr/>
          <a:lstStyle/>
          <a:p>
            <a:r>
              <a:rPr lang="en-US" dirty="0"/>
              <a:t>Things we need:</a:t>
            </a:r>
          </a:p>
          <a:p>
            <a:pPr lvl="1"/>
            <a:r>
              <a:rPr lang="en-US" dirty="0"/>
              <a:t>Functions</a:t>
            </a:r>
          </a:p>
          <a:p>
            <a:pPr lvl="1"/>
            <a:r>
              <a:rPr lang="en-US" dirty="0"/>
              <a:t>Variables</a:t>
            </a:r>
          </a:p>
          <a:p>
            <a:pPr lvl="1"/>
            <a:r>
              <a:rPr lang="en-US" dirty="0"/>
              <a:t>Function applications</a:t>
            </a:r>
          </a:p>
          <a:p>
            <a:r>
              <a:rPr lang="en-US" dirty="0"/>
              <a:t>That’s it!</a:t>
            </a:r>
          </a:p>
        </p:txBody>
      </p:sp>
      <p:sp>
        <p:nvSpPr>
          <p:cNvPr id="4" name="Text Placeholder 3">
            <a:extLst>
              <a:ext uri="{FF2B5EF4-FFF2-40B4-BE49-F238E27FC236}">
                <a16:creationId xmlns:a16="http://schemas.microsoft.com/office/drawing/2014/main" id="{416C66A7-4317-501D-5BA7-70AC43E588FF}"/>
              </a:ext>
            </a:extLst>
          </p:cNvPr>
          <p:cNvSpPr>
            <a:spLocks noGrp="1"/>
          </p:cNvSpPr>
          <p:nvPr>
            <p:ph type="body" sz="quarter" idx="13"/>
          </p:nvPr>
        </p:nvSpPr>
        <p:spPr/>
        <p:txBody>
          <a:bodyPr/>
          <a:lstStyle/>
          <a:p>
            <a:r>
              <a:rPr lang="en-US" dirty="0"/>
              <a:t>0: Introduction</a:t>
            </a:r>
          </a:p>
        </p:txBody>
      </p:sp>
    </p:spTree>
    <p:extLst>
      <p:ext uri="{BB962C8B-B14F-4D97-AF65-F5344CB8AC3E}">
        <p14:creationId xmlns:p14="http://schemas.microsoft.com/office/powerpoint/2010/main" val="380455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15F8-50D2-0BD6-477E-87E8A093F503}"/>
              </a:ext>
            </a:extLst>
          </p:cNvPr>
          <p:cNvSpPr>
            <a:spLocks noGrp="1"/>
          </p:cNvSpPr>
          <p:nvPr>
            <p:ph type="title"/>
          </p:nvPr>
        </p:nvSpPr>
        <p:spPr/>
        <p:txBody>
          <a:bodyPr/>
          <a:lstStyle/>
          <a:p>
            <a:r>
              <a:rPr lang="en-US" dirty="0"/>
              <a:t>Important definitions</a:t>
            </a:r>
          </a:p>
        </p:txBody>
      </p:sp>
      <p:sp>
        <p:nvSpPr>
          <p:cNvPr id="4" name="Text Placeholder 3">
            <a:extLst>
              <a:ext uri="{FF2B5EF4-FFF2-40B4-BE49-F238E27FC236}">
                <a16:creationId xmlns:a16="http://schemas.microsoft.com/office/drawing/2014/main" id="{CFA46784-BA5D-F4D0-F002-F97DE1A375E6}"/>
              </a:ext>
            </a:extLst>
          </p:cNvPr>
          <p:cNvSpPr>
            <a:spLocks noGrp="1"/>
          </p:cNvSpPr>
          <p:nvPr>
            <p:ph type="body" sz="quarter" idx="13"/>
          </p:nvPr>
        </p:nvSpPr>
        <p:spPr/>
        <p:txBody>
          <a:bodyPr/>
          <a:lstStyle/>
          <a:p>
            <a:r>
              <a:rPr lang="en-US" dirty="0"/>
              <a:t>6: Lists</a:t>
            </a:r>
          </a:p>
        </p:txBody>
      </p:sp>
      <p:sp>
        <p:nvSpPr>
          <p:cNvPr id="6" name="TextBox 5">
            <a:extLst>
              <a:ext uri="{FF2B5EF4-FFF2-40B4-BE49-F238E27FC236}">
                <a16:creationId xmlns:a16="http://schemas.microsoft.com/office/drawing/2014/main" id="{6F0BA039-5F23-C468-4324-D613991E5510}"/>
              </a:ext>
            </a:extLst>
          </p:cNvPr>
          <p:cNvSpPr txBox="1"/>
          <p:nvPr/>
        </p:nvSpPr>
        <p:spPr>
          <a:xfrm>
            <a:off x="4616005" y="2305615"/>
            <a:ext cx="2959989" cy="1631216"/>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CONS</a:t>
            </a:r>
            <a:r>
              <a:rPr lang="en-US" sz="2000" b="0" dirty="0">
                <a:solidFill>
                  <a:srgbClr val="005661"/>
                </a:solidFill>
                <a:effectLst/>
                <a:latin typeface="Fira Code" panose="020B0809050000020004" pitchFamily="49" charset="0"/>
              </a:rPr>
              <a:t> := </a:t>
            </a:r>
            <a:r>
              <a:rPr lang="en-US" sz="2000" b="0" dirty="0">
                <a:solidFill>
                  <a:srgbClr val="0095A8"/>
                </a:solidFill>
                <a:effectLst/>
                <a:latin typeface="Fira Code" panose="020B0809050000020004" pitchFamily="49" charset="0"/>
              </a:rPr>
              <a:t>PAIR</a:t>
            </a:r>
            <a:endParaRPr lang="en-US" sz="2000" b="0" dirty="0">
              <a:solidFill>
                <a:srgbClr val="005661"/>
              </a:solidFill>
              <a:effectLst/>
              <a:latin typeface="Fira Code" panose="020B0809050000020004" pitchFamily="49" charset="0"/>
            </a:endParaRPr>
          </a:p>
          <a:p>
            <a:r>
              <a:rPr lang="en-US" sz="2000" b="0" dirty="0">
                <a:solidFill>
                  <a:srgbClr val="0095A8"/>
                </a:solidFill>
                <a:effectLst/>
                <a:latin typeface="Fira Code" panose="020B0809050000020004" pitchFamily="49" charset="0"/>
              </a:rPr>
              <a:t>NIL</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TRUE</a:t>
            </a:r>
            <a:endParaRPr lang="en-US" sz="2000" b="0" dirty="0">
              <a:solidFill>
                <a:srgbClr val="005661"/>
              </a:solidFill>
              <a:effectLst/>
              <a:latin typeface="Fira Code" panose="020B0809050000020004" pitchFamily="49" charset="0"/>
            </a:endParaRPr>
          </a:p>
          <a:p>
            <a:br>
              <a:rPr lang="en-US" sz="2000" b="0" dirty="0">
                <a:solidFill>
                  <a:srgbClr val="005661"/>
                </a:solidFill>
                <a:effectLst/>
                <a:latin typeface="Fira Code" panose="020B0809050000020004" pitchFamily="49" charset="0"/>
              </a:rPr>
            </a:br>
            <a:r>
              <a:rPr lang="en-US" sz="2000" b="0" dirty="0">
                <a:solidFill>
                  <a:srgbClr val="0095A8"/>
                </a:solidFill>
                <a:effectLst/>
                <a:latin typeface="Fira Code" panose="020B0809050000020004" pitchFamily="49" charset="0"/>
              </a:rPr>
              <a:t>HEAD</a:t>
            </a:r>
            <a:r>
              <a:rPr lang="en-US" sz="2000" b="0" dirty="0">
                <a:solidFill>
                  <a:srgbClr val="005661"/>
                </a:solidFill>
                <a:effectLst/>
                <a:latin typeface="Fira Code" panose="020B0809050000020004" pitchFamily="49" charset="0"/>
              </a:rPr>
              <a:t> := </a:t>
            </a:r>
            <a:r>
              <a:rPr lang="en-US" sz="2000" b="0" dirty="0">
                <a:solidFill>
                  <a:srgbClr val="0095A8"/>
                </a:solidFill>
                <a:effectLst/>
                <a:latin typeface="Fira Code" panose="020B0809050000020004" pitchFamily="49" charset="0"/>
              </a:rPr>
              <a:t>FIRST</a:t>
            </a:r>
            <a:endParaRPr lang="en-US" sz="2000" b="0" dirty="0">
              <a:solidFill>
                <a:srgbClr val="005661"/>
              </a:solidFill>
              <a:effectLst/>
              <a:latin typeface="Fira Code" panose="020B0809050000020004" pitchFamily="49" charset="0"/>
            </a:endParaRPr>
          </a:p>
          <a:p>
            <a:r>
              <a:rPr lang="en-US" sz="2000" b="0" dirty="0">
                <a:solidFill>
                  <a:srgbClr val="0095A8"/>
                </a:solidFill>
                <a:effectLst/>
                <a:latin typeface="Fira Code" panose="020B0809050000020004" pitchFamily="49" charset="0"/>
              </a:rPr>
              <a:t>TAIL</a:t>
            </a:r>
            <a:r>
              <a:rPr lang="en-US" sz="2000" b="0" dirty="0">
                <a:solidFill>
                  <a:srgbClr val="005661"/>
                </a:solidFill>
                <a:effectLst/>
                <a:latin typeface="Fira Code" panose="020B0809050000020004" pitchFamily="49" charset="0"/>
              </a:rPr>
              <a:t> := </a:t>
            </a:r>
            <a:r>
              <a:rPr lang="en-US" sz="2000" b="0" dirty="0">
                <a:solidFill>
                  <a:srgbClr val="0095A8"/>
                </a:solidFill>
                <a:effectLst/>
                <a:latin typeface="Fira Code" panose="020B0809050000020004" pitchFamily="49" charset="0"/>
              </a:rPr>
              <a:t>SECOND</a:t>
            </a:r>
            <a:endParaRPr lang="en-US" sz="2000" b="0" dirty="0">
              <a:solidFill>
                <a:srgbClr val="005661"/>
              </a:solidFill>
              <a:effectLst/>
              <a:latin typeface="Fira Code" panose="020B0809050000020004" pitchFamily="49" charset="0"/>
            </a:endParaRPr>
          </a:p>
        </p:txBody>
      </p:sp>
      <p:sp>
        <p:nvSpPr>
          <p:cNvPr id="10" name="TextBox 9">
            <a:extLst>
              <a:ext uri="{FF2B5EF4-FFF2-40B4-BE49-F238E27FC236}">
                <a16:creationId xmlns:a16="http://schemas.microsoft.com/office/drawing/2014/main" id="{9AC8F810-E379-10AF-7BD4-0EE8104C3934}"/>
              </a:ext>
            </a:extLst>
          </p:cNvPr>
          <p:cNvSpPr txBox="1"/>
          <p:nvPr/>
        </p:nvSpPr>
        <p:spPr>
          <a:xfrm>
            <a:off x="1674875" y="4113563"/>
            <a:ext cx="884224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strike="noStrike" kern="0" cap="none" spc="0" normalizeH="0" baseline="0" noProof="0" dirty="0">
                <a:ln>
                  <a:noFill/>
                </a:ln>
                <a:solidFill>
                  <a:srgbClr val="8CA6A6"/>
                </a:solidFill>
                <a:effectLst/>
                <a:uLnTx/>
                <a:uFillTx/>
                <a:latin typeface="Fira Code" panose="020B0809050000020004" pitchFamily="49" charset="0"/>
                <a:cs typeface="Arial"/>
                <a:sym typeface="Arial"/>
              </a:rPr>
              <a:t># If the list is a pair, this will always give FALSE</a:t>
            </a:r>
            <a:endParaRPr kumimoji="0" lang="en-US" sz="2000" b="0" strike="noStrike" kern="0" cap="none" spc="0" normalizeH="0" baseline="0" noProof="0" dirty="0">
              <a:ln>
                <a:noFill/>
              </a:ln>
              <a:solidFill>
                <a:srgbClr val="005661"/>
              </a:solidFill>
              <a:effectLst/>
              <a:uLnTx/>
              <a:uFillTx/>
              <a:latin typeface="Fira Code" panose="020B08090500000200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strike="noStrike" kern="0" cap="none" spc="0" normalizeH="0" baseline="0" noProof="0" dirty="0">
                <a:ln>
                  <a:noFill/>
                </a:ln>
                <a:solidFill>
                  <a:srgbClr val="8CA6A6"/>
                </a:solidFill>
                <a:effectLst/>
                <a:uLnTx/>
                <a:uFillTx/>
                <a:latin typeface="Fira Code" panose="020B0809050000020004" pitchFamily="49" charset="0"/>
                <a:cs typeface="Arial"/>
                <a:sym typeface="Arial"/>
              </a:rPr>
              <a:t># If the list is a NIL, NIL always returns TRUE</a:t>
            </a:r>
            <a:endParaRPr kumimoji="0" lang="en-US" sz="2000" b="0" strike="noStrike" kern="0" cap="none" spc="0" normalizeH="0" baseline="0" noProof="0" dirty="0">
              <a:ln>
                <a:noFill/>
              </a:ln>
              <a:solidFill>
                <a:srgbClr val="005661"/>
              </a:solidFill>
              <a:effectLst/>
              <a:uLnTx/>
              <a:uFillTx/>
              <a:latin typeface="Fira Code" panose="020B0809050000020004" pitchFamily="49"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95A8"/>
                </a:solidFill>
                <a:effectLst/>
                <a:uLnTx/>
                <a:uFillTx/>
                <a:latin typeface="Fira Code" panose="020B0809050000020004" pitchFamily="49" charset="0"/>
                <a:cs typeface="Arial"/>
                <a:sym typeface="Arial"/>
              </a:rPr>
              <a:t>NULL</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 </a:t>
            </a:r>
            <a:r>
              <a:rPr kumimoji="0" lang="en-US" sz="200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n-US" sz="200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l</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n-U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l</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n-US" sz="200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n-US" sz="2000" i="0" u="none" strike="noStrike" kern="0" cap="none" spc="0" normalizeH="0" baseline="0" noProof="0" dirty="0" err="1">
                <a:ln>
                  <a:noFill/>
                </a:ln>
                <a:solidFill>
                  <a:srgbClr val="FA8900"/>
                </a:solidFill>
                <a:effectLst/>
                <a:uLnTx/>
                <a:uFillTx/>
                <a:latin typeface="Fira Code" panose="020B0809050000020004" pitchFamily="49" charset="0"/>
                <a:cs typeface="Arial"/>
                <a:sym typeface="Arial"/>
              </a:rPr>
              <a:t>xy</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n-US" sz="2000" b="0" i="0" u="none" strike="noStrike" kern="0" cap="none" spc="0" normalizeH="0" baseline="0" noProof="0" dirty="0">
                <a:ln>
                  <a:noFill/>
                </a:ln>
                <a:solidFill>
                  <a:srgbClr val="0095A8"/>
                </a:solidFill>
                <a:effectLst/>
                <a:uLnTx/>
                <a:uFillTx/>
                <a:latin typeface="Fira Code" panose="020B0809050000020004" pitchFamily="49" charset="0"/>
                <a:cs typeface="Arial"/>
                <a:sym typeface="Arial"/>
              </a:rPr>
              <a:t>FALSE</a:t>
            </a:r>
            <a:r>
              <a:rPr kumimoji="0" lang="en-U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a:t>
            </a:r>
          </a:p>
        </p:txBody>
      </p:sp>
    </p:spTree>
    <p:extLst>
      <p:ext uri="{BB962C8B-B14F-4D97-AF65-F5344CB8AC3E}">
        <p14:creationId xmlns:p14="http://schemas.microsoft.com/office/powerpoint/2010/main" val="22262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6394-4091-3BD0-92D8-7FE3D9D05806}"/>
              </a:ext>
            </a:extLst>
          </p:cNvPr>
          <p:cNvSpPr>
            <a:spLocks noGrp="1"/>
          </p:cNvSpPr>
          <p:nvPr>
            <p:ph type="title"/>
          </p:nvPr>
        </p:nvSpPr>
        <p:spPr/>
        <p:txBody>
          <a:bodyPr/>
          <a:lstStyle/>
          <a:p>
            <a:r>
              <a:rPr lang="en-US" dirty="0"/>
              <a:t>Using lists</a:t>
            </a:r>
          </a:p>
        </p:txBody>
      </p:sp>
      <p:sp>
        <p:nvSpPr>
          <p:cNvPr id="4" name="Text Placeholder 3">
            <a:extLst>
              <a:ext uri="{FF2B5EF4-FFF2-40B4-BE49-F238E27FC236}">
                <a16:creationId xmlns:a16="http://schemas.microsoft.com/office/drawing/2014/main" id="{DCD6D8D7-55CD-409C-B350-FA8E7CC4043E}"/>
              </a:ext>
            </a:extLst>
          </p:cNvPr>
          <p:cNvSpPr>
            <a:spLocks noGrp="1"/>
          </p:cNvSpPr>
          <p:nvPr>
            <p:ph type="body" sz="quarter" idx="13"/>
          </p:nvPr>
        </p:nvSpPr>
        <p:spPr/>
        <p:txBody>
          <a:bodyPr/>
          <a:lstStyle/>
          <a:p>
            <a:r>
              <a:rPr lang="en-US" dirty="0"/>
              <a:t>6: Lists</a:t>
            </a:r>
          </a:p>
        </p:txBody>
      </p:sp>
      <p:sp>
        <p:nvSpPr>
          <p:cNvPr id="6" name="TextBox 5">
            <a:extLst>
              <a:ext uri="{FF2B5EF4-FFF2-40B4-BE49-F238E27FC236}">
                <a16:creationId xmlns:a16="http://schemas.microsoft.com/office/drawing/2014/main" id="{CAC7495F-593B-355C-632F-6DF1EC6B28AE}"/>
              </a:ext>
            </a:extLst>
          </p:cNvPr>
          <p:cNvSpPr txBox="1"/>
          <p:nvPr/>
        </p:nvSpPr>
        <p:spPr>
          <a:xfrm>
            <a:off x="3048762" y="2234702"/>
            <a:ext cx="6094476" cy="1015663"/>
          </a:xfrm>
          <a:prstGeom prst="rect">
            <a:avLst/>
          </a:prstGeom>
          <a:noFill/>
        </p:spPr>
        <p:txBody>
          <a:bodyPr wrap="square">
            <a:spAutoFit/>
          </a:bodyPr>
          <a:lstStyle/>
          <a:p>
            <a:r>
              <a:rPr lang="fr-FR" sz="2000" b="0" dirty="0">
                <a:solidFill>
                  <a:srgbClr val="0095A8"/>
                </a:solidFill>
                <a:effectLst/>
                <a:latin typeface="Fira Code" panose="020B0809050000020004" pitchFamily="49" charset="0"/>
              </a:rPr>
              <a:t>LIST1</a:t>
            </a:r>
            <a:r>
              <a:rPr lang="fr-FR" sz="2000" b="0" dirty="0">
                <a:solidFill>
                  <a:srgbClr val="005661"/>
                </a:solidFill>
                <a:effectLst/>
                <a:latin typeface="Fira Code" panose="020B0809050000020004" pitchFamily="49" charset="0"/>
              </a:rPr>
              <a:t> := </a:t>
            </a:r>
            <a:r>
              <a:rPr lang="fr-FR" sz="2000" b="0" dirty="0">
                <a:solidFill>
                  <a:srgbClr val="0095A8"/>
                </a:solidFill>
                <a:effectLst/>
                <a:latin typeface="Fira Code" panose="020B0809050000020004" pitchFamily="49" charset="0"/>
              </a:rPr>
              <a:t>CONS</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0</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CONS</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0</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NIL</a:t>
            </a:r>
            <a:r>
              <a:rPr lang="fr-FR" sz="2000" b="0" dirty="0">
                <a:solidFill>
                  <a:srgbClr val="005661"/>
                </a:solidFill>
                <a:effectLst/>
                <a:latin typeface="Fira Code" panose="020B0809050000020004" pitchFamily="49" charset="0"/>
              </a:rPr>
              <a:t>)</a:t>
            </a:r>
          </a:p>
          <a:p>
            <a:endParaRPr lang="fr-FR" sz="2000" b="0" dirty="0">
              <a:solidFill>
                <a:srgbClr val="005661"/>
              </a:solidFill>
              <a:effectLst/>
              <a:latin typeface="Fira Code" panose="020B0809050000020004" pitchFamily="49" charset="0"/>
            </a:endParaRPr>
          </a:p>
          <a:p>
            <a:r>
              <a:rPr lang="fr-FR" sz="2000" b="0" dirty="0">
                <a:solidFill>
                  <a:srgbClr val="0095A8"/>
                </a:solidFill>
                <a:effectLst/>
                <a:latin typeface="Fira Code" panose="020B0809050000020004" pitchFamily="49" charset="0"/>
              </a:rPr>
              <a:t>LIST2</a:t>
            </a:r>
            <a:r>
              <a:rPr lang="fr-FR" sz="2000" b="0" dirty="0">
                <a:solidFill>
                  <a:srgbClr val="005661"/>
                </a:solidFill>
                <a:effectLst/>
                <a:latin typeface="Fira Code" panose="020B0809050000020004" pitchFamily="49" charset="0"/>
              </a:rPr>
              <a:t> := </a:t>
            </a:r>
            <a:r>
              <a:rPr lang="fr-FR" sz="2000" b="0" dirty="0">
                <a:solidFill>
                  <a:srgbClr val="0095A8"/>
                </a:solidFill>
                <a:effectLst/>
                <a:latin typeface="Fira Code" panose="020B0809050000020004" pitchFamily="49" charset="0"/>
              </a:rPr>
              <a:t>CONS</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1</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CONS</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2</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CONS</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3</a:t>
            </a:r>
            <a:r>
              <a:rPr lang="fr-FR" sz="2000" b="0" dirty="0">
                <a:solidFill>
                  <a:srgbClr val="005661"/>
                </a:solidFill>
                <a:effectLst/>
                <a:latin typeface="Fira Code" panose="020B0809050000020004" pitchFamily="49" charset="0"/>
              </a:rPr>
              <a:t> </a:t>
            </a:r>
            <a:r>
              <a:rPr lang="fr-FR" sz="2000" b="0" dirty="0">
                <a:solidFill>
                  <a:srgbClr val="0095A8"/>
                </a:solidFill>
                <a:effectLst/>
                <a:latin typeface="Fira Code" panose="020B0809050000020004" pitchFamily="49" charset="0"/>
              </a:rPr>
              <a:t>NIL</a:t>
            </a:r>
            <a:r>
              <a:rPr lang="fr-FR" sz="2000" b="0" dirty="0">
                <a:solidFill>
                  <a:srgbClr val="005661"/>
                </a:solidFill>
                <a:effectLst/>
                <a:latin typeface="Fira Code" panose="020B0809050000020004" pitchFamily="49" charset="0"/>
              </a:rPr>
              <a:t>))</a:t>
            </a:r>
          </a:p>
        </p:txBody>
      </p:sp>
      <p:grpSp>
        <p:nvGrpSpPr>
          <p:cNvPr id="27" name="Group 26">
            <a:extLst>
              <a:ext uri="{FF2B5EF4-FFF2-40B4-BE49-F238E27FC236}">
                <a16:creationId xmlns:a16="http://schemas.microsoft.com/office/drawing/2014/main" id="{68A9CD7D-A434-DC83-F69F-DDC8F4D02FBB}"/>
              </a:ext>
            </a:extLst>
          </p:cNvPr>
          <p:cNvGrpSpPr/>
          <p:nvPr/>
        </p:nvGrpSpPr>
        <p:grpSpPr>
          <a:xfrm>
            <a:off x="1584140" y="5339093"/>
            <a:ext cx="7013506" cy="404355"/>
            <a:chOff x="1584140" y="5339093"/>
            <a:chExt cx="7013506" cy="404355"/>
          </a:xfrm>
        </p:grpSpPr>
        <p:sp>
          <p:nvSpPr>
            <p:cNvPr id="12" name="TextBox 11">
              <a:extLst>
                <a:ext uri="{FF2B5EF4-FFF2-40B4-BE49-F238E27FC236}">
                  <a16:creationId xmlns:a16="http://schemas.microsoft.com/office/drawing/2014/main" id="{59D076C6-A015-7226-8981-B808B9158BD3}"/>
                </a:ext>
              </a:extLst>
            </p:cNvPr>
            <p:cNvSpPr txBox="1"/>
            <p:nvPr/>
          </p:nvSpPr>
          <p:spPr>
            <a:xfrm>
              <a:off x="1584140" y="5339093"/>
              <a:ext cx="3948038"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HEAD</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TAIL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TAIL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LIST2</a:t>
              </a:r>
              <a:r>
                <a:rPr lang="en-US" sz="2000" b="0" dirty="0">
                  <a:solidFill>
                    <a:srgbClr val="005661"/>
                  </a:solidFill>
                  <a:effectLst/>
                  <a:latin typeface="Fira Code" panose="020B0809050000020004" pitchFamily="49" charset="0"/>
                </a:rPr>
                <a:t>))</a:t>
              </a:r>
            </a:p>
          </p:txBody>
        </p:sp>
        <p:sp>
          <p:nvSpPr>
            <p:cNvPr id="18" name="TextBox 17">
              <a:extLst>
                <a:ext uri="{FF2B5EF4-FFF2-40B4-BE49-F238E27FC236}">
                  <a16:creationId xmlns:a16="http://schemas.microsoft.com/office/drawing/2014/main" id="{C36DF2F6-45A5-A34E-0AAA-997CA4D778DE}"/>
                </a:ext>
              </a:extLst>
            </p:cNvPr>
            <p:cNvSpPr txBox="1"/>
            <p:nvPr/>
          </p:nvSpPr>
          <p:spPr>
            <a:xfrm>
              <a:off x="8195310" y="5343338"/>
              <a:ext cx="402336"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3</a:t>
              </a:r>
              <a:endParaRPr lang="en-US" sz="2000" b="0" dirty="0">
                <a:solidFill>
                  <a:srgbClr val="005661"/>
                </a:solidFill>
                <a:effectLst/>
                <a:latin typeface="Fira Code" panose="020B0809050000020004" pitchFamily="49" charset="0"/>
              </a:endParaRPr>
            </a:p>
          </p:txBody>
        </p:sp>
        <p:cxnSp>
          <p:nvCxnSpPr>
            <p:cNvPr id="20" name="Straight Arrow Connector 19">
              <a:extLst>
                <a:ext uri="{FF2B5EF4-FFF2-40B4-BE49-F238E27FC236}">
                  <a16:creationId xmlns:a16="http://schemas.microsoft.com/office/drawing/2014/main" id="{6E026DF4-7B12-066B-B90A-E0A3013208C9}"/>
                </a:ext>
              </a:extLst>
            </p:cNvPr>
            <p:cNvCxnSpPr>
              <a:cxnSpLocks/>
            </p:cNvCxnSpPr>
            <p:nvPr/>
          </p:nvCxnSpPr>
          <p:spPr>
            <a:xfrm>
              <a:off x="5500000" y="5539148"/>
              <a:ext cx="257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2A0CA29-E6D7-0643-2C33-FE7D6416F4F6}"/>
              </a:ext>
            </a:extLst>
          </p:cNvPr>
          <p:cNvGrpSpPr/>
          <p:nvPr/>
        </p:nvGrpSpPr>
        <p:grpSpPr>
          <a:xfrm>
            <a:off x="2512198" y="4641605"/>
            <a:ext cx="6085448" cy="400110"/>
            <a:chOff x="2512198" y="4641605"/>
            <a:chExt cx="6085448" cy="400110"/>
          </a:xfrm>
        </p:grpSpPr>
        <p:sp>
          <p:nvSpPr>
            <p:cNvPr id="10" name="TextBox 9">
              <a:extLst>
                <a:ext uri="{FF2B5EF4-FFF2-40B4-BE49-F238E27FC236}">
                  <a16:creationId xmlns:a16="http://schemas.microsoft.com/office/drawing/2014/main" id="{CC170CF5-D0C1-971F-3E31-19232761B02A}"/>
                </a:ext>
              </a:extLst>
            </p:cNvPr>
            <p:cNvSpPr txBox="1"/>
            <p:nvPr/>
          </p:nvSpPr>
          <p:spPr>
            <a:xfrm>
              <a:off x="2512198" y="4641605"/>
              <a:ext cx="2859786"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HEAD</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TAIL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LIST2</a:t>
              </a:r>
              <a:r>
                <a:rPr lang="en-US" sz="2000" b="0" dirty="0">
                  <a:solidFill>
                    <a:srgbClr val="005661"/>
                  </a:solidFill>
                  <a:effectLst/>
                  <a:latin typeface="Fira Code" panose="020B0809050000020004" pitchFamily="49" charset="0"/>
                </a:rPr>
                <a:t>)</a:t>
              </a:r>
            </a:p>
          </p:txBody>
        </p:sp>
        <p:sp>
          <p:nvSpPr>
            <p:cNvPr id="16" name="TextBox 15">
              <a:extLst>
                <a:ext uri="{FF2B5EF4-FFF2-40B4-BE49-F238E27FC236}">
                  <a16:creationId xmlns:a16="http://schemas.microsoft.com/office/drawing/2014/main" id="{94BEA313-06D0-C2FC-AFF9-076E5879F5F2}"/>
                </a:ext>
              </a:extLst>
            </p:cNvPr>
            <p:cNvSpPr txBox="1"/>
            <p:nvPr/>
          </p:nvSpPr>
          <p:spPr>
            <a:xfrm>
              <a:off x="8195310" y="4641605"/>
              <a:ext cx="402336" cy="400110"/>
            </a:xfrm>
            <a:prstGeom prst="rect">
              <a:avLst/>
            </a:prstGeom>
            <a:noFill/>
          </p:spPr>
          <p:txBody>
            <a:bodyPr wrap="square">
              <a:spAutoFit/>
            </a:bodyPr>
            <a:lstStyle/>
            <a:p>
              <a:r>
                <a:rPr lang="en-US" sz="2000" b="0">
                  <a:solidFill>
                    <a:srgbClr val="0095A8"/>
                  </a:solidFill>
                  <a:effectLst/>
                  <a:latin typeface="Fira Code" panose="020B0809050000020004" pitchFamily="49" charset="0"/>
                </a:rPr>
                <a:t>2</a:t>
              </a:r>
              <a:endParaRPr lang="en-US" sz="2000" b="0" dirty="0">
                <a:solidFill>
                  <a:srgbClr val="005661"/>
                </a:solidFill>
                <a:effectLst/>
                <a:latin typeface="Fira Code" panose="020B0809050000020004" pitchFamily="49" charset="0"/>
              </a:endParaRPr>
            </a:p>
          </p:txBody>
        </p:sp>
        <p:cxnSp>
          <p:nvCxnSpPr>
            <p:cNvPr id="23" name="Straight Arrow Connector 22">
              <a:extLst>
                <a:ext uri="{FF2B5EF4-FFF2-40B4-BE49-F238E27FC236}">
                  <a16:creationId xmlns:a16="http://schemas.microsoft.com/office/drawing/2014/main" id="{1EF3342D-326D-7F3B-EFF7-44F512E7C5C0}"/>
                </a:ext>
              </a:extLst>
            </p:cNvPr>
            <p:cNvCxnSpPr>
              <a:cxnSpLocks/>
            </p:cNvCxnSpPr>
            <p:nvPr/>
          </p:nvCxnSpPr>
          <p:spPr>
            <a:xfrm>
              <a:off x="5500000" y="4836496"/>
              <a:ext cx="257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D7792C4-D5F5-FFE1-4DC8-9EE8D24732AC}"/>
              </a:ext>
            </a:extLst>
          </p:cNvPr>
          <p:cNvGrpSpPr/>
          <p:nvPr/>
        </p:nvGrpSpPr>
        <p:grpSpPr>
          <a:xfrm>
            <a:off x="3449574" y="3985941"/>
            <a:ext cx="5148072" cy="401670"/>
            <a:chOff x="3449574" y="3985941"/>
            <a:chExt cx="5148072" cy="401670"/>
          </a:xfrm>
        </p:grpSpPr>
        <p:sp>
          <p:nvSpPr>
            <p:cNvPr id="8" name="TextBox 7">
              <a:extLst>
                <a:ext uri="{FF2B5EF4-FFF2-40B4-BE49-F238E27FC236}">
                  <a16:creationId xmlns:a16="http://schemas.microsoft.com/office/drawing/2014/main" id="{3333120E-26FA-6268-9617-FE4742CBD926}"/>
                </a:ext>
              </a:extLst>
            </p:cNvPr>
            <p:cNvSpPr txBox="1"/>
            <p:nvPr/>
          </p:nvSpPr>
          <p:spPr>
            <a:xfrm>
              <a:off x="3449574" y="3985941"/>
              <a:ext cx="177165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HEAD</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LIST1</a:t>
              </a:r>
              <a:endParaRPr lang="en-US" sz="2000" b="0" dirty="0">
                <a:solidFill>
                  <a:srgbClr val="005661"/>
                </a:solidFill>
                <a:effectLst/>
                <a:latin typeface="Fira Code" panose="020B0809050000020004" pitchFamily="49" charset="0"/>
              </a:endParaRPr>
            </a:p>
          </p:txBody>
        </p:sp>
        <p:sp>
          <p:nvSpPr>
            <p:cNvPr id="14" name="TextBox 13">
              <a:extLst>
                <a:ext uri="{FF2B5EF4-FFF2-40B4-BE49-F238E27FC236}">
                  <a16:creationId xmlns:a16="http://schemas.microsoft.com/office/drawing/2014/main" id="{95CD7EB8-5786-6BF4-71E6-AE8A309B6E80}"/>
                </a:ext>
              </a:extLst>
            </p:cNvPr>
            <p:cNvSpPr txBox="1"/>
            <p:nvPr/>
          </p:nvSpPr>
          <p:spPr>
            <a:xfrm>
              <a:off x="8195310" y="3987501"/>
              <a:ext cx="402336"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0</a:t>
              </a:r>
              <a:endParaRPr lang="en-US" sz="2000" b="0" dirty="0">
                <a:solidFill>
                  <a:srgbClr val="005661"/>
                </a:solidFill>
                <a:effectLst/>
                <a:latin typeface="Fira Code" panose="020B0809050000020004" pitchFamily="49" charset="0"/>
              </a:endParaRPr>
            </a:p>
          </p:txBody>
        </p:sp>
        <p:cxnSp>
          <p:nvCxnSpPr>
            <p:cNvPr id="24" name="Straight Arrow Connector 23">
              <a:extLst>
                <a:ext uri="{FF2B5EF4-FFF2-40B4-BE49-F238E27FC236}">
                  <a16:creationId xmlns:a16="http://schemas.microsoft.com/office/drawing/2014/main" id="{49A02EA7-8C7C-7686-20F7-40D5153F939F}"/>
                </a:ext>
              </a:extLst>
            </p:cNvPr>
            <p:cNvCxnSpPr>
              <a:cxnSpLocks/>
            </p:cNvCxnSpPr>
            <p:nvPr/>
          </p:nvCxnSpPr>
          <p:spPr>
            <a:xfrm>
              <a:off x="5500000" y="4180832"/>
              <a:ext cx="257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867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CB96-1D25-8209-4C8E-A59B7BDDC9ED}"/>
              </a:ext>
            </a:extLst>
          </p:cNvPr>
          <p:cNvSpPr>
            <a:spLocks noGrp="1"/>
          </p:cNvSpPr>
          <p:nvPr>
            <p:ph type="title"/>
          </p:nvPr>
        </p:nvSpPr>
        <p:spPr/>
        <p:txBody>
          <a:bodyPr/>
          <a:lstStyle/>
          <a:p>
            <a:r>
              <a:rPr lang="en-US" dirty="0"/>
              <a:t>Your turn!</a:t>
            </a:r>
          </a:p>
        </p:txBody>
      </p:sp>
      <p:sp>
        <p:nvSpPr>
          <p:cNvPr id="3" name="Text Placeholder 2">
            <a:extLst>
              <a:ext uri="{FF2B5EF4-FFF2-40B4-BE49-F238E27FC236}">
                <a16:creationId xmlns:a16="http://schemas.microsoft.com/office/drawing/2014/main" id="{21867E1C-1F5C-2A00-DDA2-EB59C2858609}"/>
              </a:ext>
            </a:extLst>
          </p:cNvPr>
          <p:cNvSpPr>
            <a:spLocks noGrp="1"/>
          </p:cNvSpPr>
          <p:nvPr>
            <p:ph type="body" idx="1"/>
          </p:nvPr>
        </p:nvSpPr>
        <p:spPr/>
        <p:txBody>
          <a:bodyPr/>
          <a:lstStyle/>
          <a:p>
            <a:pPr marL="152396" indent="0">
              <a:buNone/>
            </a:pPr>
            <a:r>
              <a:rPr lang="en-US" dirty="0"/>
              <a:t>Write the following functions:</a:t>
            </a:r>
          </a:p>
          <a:p>
            <a:pPr marL="152396" indent="0">
              <a:buNone/>
            </a:pPr>
            <a:endParaRPr lang="en-US" dirty="0"/>
          </a:p>
          <a:p>
            <a:pPr marL="152396" indent="0">
              <a:buNone/>
            </a:pPr>
            <a:endParaRPr lang="en-US" dirty="0"/>
          </a:p>
          <a:p>
            <a:pPr marL="152396" indent="0">
              <a:buNone/>
            </a:pPr>
            <a:r>
              <a:rPr lang="en-US" dirty="0"/>
              <a:t>Get the element at </a:t>
            </a:r>
            <a:r>
              <a:rPr lang="en-US" sz="2400" dirty="0">
                <a:solidFill>
                  <a:srgbClr val="FA8900"/>
                </a:solidFill>
                <a:effectLst/>
                <a:latin typeface="Fira Code" panose="020B0809050000020004" pitchFamily="49" charset="0"/>
              </a:rPr>
              <a:t>n</a:t>
            </a:r>
            <a:r>
              <a:rPr lang="en-US" dirty="0"/>
              <a:t>:</a:t>
            </a:r>
          </a:p>
          <a:p>
            <a:pPr marL="152396" indent="0">
              <a:buNone/>
            </a:pPr>
            <a:endParaRPr lang="en-US" dirty="0"/>
          </a:p>
          <a:p>
            <a:pPr marL="152396" indent="0">
              <a:buNone/>
            </a:pPr>
            <a:r>
              <a:rPr lang="en-US" dirty="0"/>
              <a:t>A list with </a:t>
            </a:r>
            <a:r>
              <a:rPr lang="en-US" sz="2400" dirty="0">
                <a:solidFill>
                  <a:srgbClr val="FA8900"/>
                </a:solidFill>
                <a:effectLst/>
                <a:latin typeface="Fira Code" panose="020B0809050000020004" pitchFamily="49" charset="0"/>
              </a:rPr>
              <a:t>x</a:t>
            </a:r>
            <a:r>
              <a:rPr lang="en-US" dirty="0"/>
              <a:t> repeated </a:t>
            </a:r>
            <a:r>
              <a:rPr lang="en-US" sz="2400" dirty="0">
                <a:solidFill>
                  <a:srgbClr val="FA8900"/>
                </a:solidFill>
                <a:effectLst/>
                <a:latin typeface="Fira Code" panose="020B0809050000020004" pitchFamily="49" charset="0"/>
              </a:rPr>
              <a:t>n</a:t>
            </a:r>
            <a:r>
              <a:rPr lang="en-US" dirty="0"/>
              <a:t> times:</a:t>
            </a:r>
          </a:p>
        </p:txBody>
      </p:sp>
      <p:sp>
        <p:nvSpPr>
          <p:cNvPr id="4" name="Text Placeholder 3">
            <a:extLst>
              <a:ext uri="{FF2B5EF4-FFF2-40B4-BE49-F238E27FC236}">
                <a16:creationId xmlns:a16="http://schemas.microsoft.com/office/drawing/2014/main" id="{D5AB1471-C71F-2065-A5EA-60C809AF88C3}"/>
              </a:ext>
            </a:extLst>
          </p:cNvPr>
          <p:cNvSpPr>
            <a:spLocks noGrp="1"/>
          </p:cNvSpPr>
          <p:nvPr>
            <p:ph type="body" sz="quarter" idx="13"/>
          </p:nvPr>
        </p:nvSpPr>
        <p:spPr/>
        <p:txBody>
          <a:bodyPr/>
          <a:lstStyle/>
          <a:p>
            <a:r>
              <a:rPr lang="en-US" dirty="0"/>
              <a:t>6: Lists</a:t>
            </a:r>
          </a:p>
        </p:txBody>
      </p:sp>
      <p:sp>
        <p:nvSpPr>
          <p:cNvPr id="5" name="TextBox 4">
            <a:extLst>
              <a:ext uri="{FF2B5EF4-FFF2-40B4-BE49-F238E27FC236}">
                <a16:creationId xmlns:a16="http://schemas.microsoft.com/office/drawing/2014/main" id="{1E5BD2F4-9953-87A6-8B8C-976D0A456695}"/>
              </a:ext>
            </a:extLst>
          </p:cNvPr>
          <p:cNvSpPr txBox="1"/>
          <p:nvPr/>
        </p:nvSpPr>
        <p:spPr>
          <a:xfrm>
            <a:off x="5571172" y="3429000"/>
            <a:ext cx="2237613"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INDEX</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nl</a:t>
            </a:r>
            <a:r>
              <a:rPr lang="en-US" sz="2000" b="0" dirty="0">
                <a:solidFill>
                  <a:srgbClr val="005661"/>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B60C6A5B-DEF7-00BA-47AC-5DB6BE78E268}"/>
              </a:ext>
            </a:extLst>
          </p:cNvPr>
          <p:cNvSpPr txBox="1"/>
          <p:nvPr/>
        </p:nvSpPr>
        <p:spPr>
          <a:xfrm>
            <a:off x="5571172" y="4373387"/>
            <a:ext cx="2859786"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REPLICATE</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nx</a:t>
            </a:r>
            <a:r>
              <a:rPr lang="en-US" sz="2000" b="0" dirty="0">
                <a:solidFill>
                  <a:srgbClr val="005661"/>
                </a:solidFill>
                <a:effectLst/>
                <a:latin typeface="Fira Code" panose="020B0809050000020004" pitchFamily="49" charset="0"/>
              </a:rPr>
              <a:t>.</a:t>
            </a:r>
          </a:p>
        </p:txBody>
      </p:sp>
    </p:spTree>
    <p:extLst>
      <p:ext uri="{BB962C8B-B14F-4D97-AF65-F5344CB8AC3E}">
        <p14:creationId xmlns:p14="http://schemas.microsoft.com/office/powerpoint/2010/main" val="388050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F8F2-B076-F1A7-979D-EAA8464BBFDC}"/>
              </a:ext>
            </a:extLst>
          </p:cNvPr>
          <p:cNvSpPr>
            <a:spLocks noGrp="1"/>
          </p:cNvSpPr>
          <p:nvPr>
            <p:ph type="title"/>
          </p:nvPr>
        </p:nvSpPr>
        <p:spPr/>
        <p:txBody>
          <a:bodyPr/>
          <a:lstStyle/>
          <a:p>
            <a:r>
              <a:rPr lang="en-US" dirty="0"/>
              <a:t>Solution: </a:t>
            </a:r>
            <a:r>
              <a:rPr lang="en-US" b="0" dirty="0">
                <a:solidFill>
                  <a:srgbClr val="0095A8"/>
                </a:solidFill>
                <a:effectLst/>
                <a:latin typeface="Fira Code" panose="020B0809050000020004" pitchFamily="49" charset="0"/>
              </a:rPr>
              <a:t>INDEX</a:t>
            </a:r>
            <a:r>
              <a:rPr lang="en-US" dirty="0"/>
              <a:t> and </a:t>
            </a:r>
            <a:r>
              <a:rPr lang="en-US" b="0" dirty="0">
                <a:solidFill>
                  <a:srgbClr val="0095A8"/>
                </a:solidFill>
                <a:effectLst/>
                <a:latin typeface="Fira Code" panose="020B0809050000020004" pitchFamily="49" charset="0"/>
              </a:rPr>
              <a:t>REPLICATE</a:t>
            </a:r>
            <a:endParaRPr lang="en-US" dirty="0"/>
          </a:p>
        </p:txBody>
      </p:sp>
      <p:sp>
        <p:nvSpPr>
          <p:cNvPr id="4" name="Text Placeholder 3">
            <a:extLst>
              <a:ext uri="{FF2B5EF4-FFF2-40B4-BE49-F238E27FC236}">
                <a16:creationId xmlns:a16="http://schemas.microsoft.com/office/drawing/2014/main" id="{35139668-1A2B-E259-8868-AA9D89AE9F0B}"/>
              </a:ext>
            </a:extLst>
          </p:cNvPr>
          <p:cNvSpPr>
            <a:spLocks noGrp="1"/>
          </p:cNvSpPr>
          <p:nvPr>
            <p:ph type="body" sz="quarter" idx="13"/>
          </p:nvPr>
        </p:nvSpPr>
        <p:spPr/>
        <p:txBody>
          <a:bodyPr/>
          <a:lstStyle/>
          <a:p>
            <a:r>
              <a:rPr lang="en-US" dirty="0"/>
              <a:t>6: Lists</a:t>
            </a:r>
          </a:p>
        </p:txBody>
      </p:sp>
      <p:sp>
        <p:nvSpPr>
          <p:cNvPr id="6" name="TextBox 5">
            <a:extLst>
              <a:ext uri="{FF2B5EF4-FFF2-40B4-BE49-F238E27FC236}">
                <a16:creationId xmlns:a16="http://schemas.microsoft.com/office/drawing/2014/main" id="{F61C8085-2AA1-2195-ECAA-1E7565CE9704}"/>
              </a:ext>
            </a:extLst>
          </p:cNvPr>
          <p:cNvSpPr txBox="1"/>
          <p:nvPr/>
        </p:nvSpPr>
        <p:spPr>
          <a:xfrm>
            <a:off x="3733419" y="2781336"/>
            <a:ext cx="4725162"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INDEX</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nl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HEAD</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n</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TAIL</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l</a:t>
            </a:r>
            <a:r>
              <a:rPr lang="en-US" sz="2000" b="0" dirty="0">
                <a:solidFill>
                  <a:srgbClr val="005661"/>
                </a:solidFill>
                <a:effectLst/>
                <a:latin typeface="Fira Code" panose="020B0809050000020004" pitchFamily="49" charset="0"/>
              </a:rPr>
              <a:t>)</a:t>
            </a:r>
          </a:p>
        </p:txBody>
      </p:sp>
      <p:sp>
        <p:nvSpPr>
          <p:cNvPr id="8" name="TextBox 7">
            <a:extLst>
              <a:ext uri="{FF2B5EF4-FFF2-40B4-BE49-F238E27FC236}">
                <a16:creationId xmlns:a16="http://schemas.microsoft.com/office/drawing/2014/main" id="{F0B5D00D-5849-AE53-084D-03AF0D121CFA}"/>
              </a:ext>
            </a:extLst>
          </p:cNvPr>
          <p:cNvSpPr txBox="1"/>
          <p:nvPr/>
        </p:nvSpPr>
        <p:spPr>
          <a:xfrm>
            <a:off x="3504819" y="4141676"/>
            <a:ext cx="5182362"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REPLICATE</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nx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n</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CONS</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NIL</a:t>
            </a:r>
            <a:endParaRPr lang="en-US" sz="2000" b="0" dirty="0">
              <a:solidFill>
                <a:srgbClr val="005661"/>
              </a:solidFill>
              <a:effectLst/>
              <a:latin typeface="Fira Code" panose="020B0809050000020004" pitchFamily="49" charset="0"/>
            </a:endParaRPr>
          </a:p>
        </p:txBody>
      </p:sp>
    </p:spTree>
    <p:extLst>
      <p:ext uri="{BB962C8B-B14F-4D97-AF65-F5344CB8AC3E}">
        <p14:creationId xmlns:p14="http://schemas.microsoft.com/office/powerpoint/2010/main" val="151240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DD9-9FE5-3BE0-5601-E0859E183F11}"/>
              </a:ext>
            </a:extLst>
          </p:cNvPr>
          <p:cNvSpPr>
            <a:spLocks noGrp="1"/>
          </p:cNvSpPr>
          <p:nvPr>
            <p:ph type="ctrTitle"/>
          </p:nvPr>
        </p:nvSpPr>
        <p:spPr/>
        <p:txBody>
          <a:bodyPr/>
          <a:lstStyle/>
          <a:p>
            <a:r>
              <a:rPr lang="en-US" dirty="0"/>
              <a:t>7: Recursion</a:t>
            </a:r>
          </a:p>
        </p:txBody>
      </p:sp>
      <p:sp>
        <p:nvSpPr>
          <p:cNvPr id="3" name="Subtitle 2">
            <a:extLst>
              <a:ext uri="{FF2B5EF4-FFF2-40B4-BE49-F238E27FC236}">
                <a16:creationId xmlns:a16="http://schemas.microsoft.com/office/drawing/2014/main" id="{A06DF5F0-5387-31EC-528D-0AFC3E2C64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83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C131-8342-B5D7-BFF4-5645F60DC629}"/>
              </a:ext>
            </a:extLst>
          </p:cNvPr>
          <p:cNvSpPr>
            <a:spLocks noGrp="1"/>
          </p:cNvSpPr>
          <p:nvPr>
            <p:ph type="title"/>
          </p:nvPr>
        </p:nvSpPr>
        <p:spPr/>
        <p:txBody>
          <a:bodyPr/>
          <a:lstStyle/>
          <a:p>
            <a:r>
              <a:rPr lang="en-US" dirty="0"/>
              <a:t>Let’s write a recursive multiply</a:t>
            </a:r>
          </a:p>
        </p:txBody>
      </p:sp>
      <p:sp>
        <p:nvSpPr>
          <p:cNvPr id="3" name="Text Placeholder 2">
            <a:extLst>
              <a:ext uri="{FF2B5EF4-FFF2-40B4-BE49-F238E27FC236}">
                <a16:creationId xmlns:a16="http://schemas.microsoft.com/office/drawing/2014/main" id="{9AF8608C-D761-D16B-FF85-41D7B42644D7}"/>
              </a:ext>
            </a:extLst>
          </p:cNvPr>
          <p:cNvSpPr>
            <a:spLocks noGrp="1"/>
          </p:cNvSpPr>
          <p:nvPr>
            <p:ph type="body" idx="1"/>
          </p:nvPr>
        </p:nvSpPr>
        <p:spPr>
          <a:xfrm>
            <a:off x="1191600" y="1831451"/>
            <a:ext cx="9333144" cy="4736400"/>
          </a:xfrm>
        </p:spPr>
        <p:txBody>
          <a:bodyPr/>
          <a:lstStyle/>
          <a:p>
            <a:r>
              <a:rPr lang="en-US" dirty="0"/>
              <a:t>We might think we can just use the function in itself</a:t>
            </a:r>
          </a:p>
          <a:p>
            <a:endParaRPr lang="en-US" dirty="0"/>
          </a:p>
          <a:p>
            <a:endParaRPr lang="en-US" dirty="0"/>
          </a:p>
          <a:p>
            <a:endParaRPr lang="en-US" dirty="0"/>
          </a:p>
          <a:p>
            <a:r>
              <a:rPr lang="en-US" dirty="0"/>
              <a:t>But there’s a couple of problems with this:</a:t>
            </a:r>
          </a:p>
          <a:p>
            <a:pPr lvl="1"/>
            <a:r>
              <a:rPr lang="en-US" dirty="0"/>
              <a:t>Function names are a convenience we invented, they don’t exist in “pure” lambda calculus</a:t>
            </a:r>
          </a:p>
          <a:p>
            <a:pPr lvl="1"/>
            <a:r>
              <a:rPr lang="en-US" dirty="0"/>
              <a:t>The reducer needs to do recursive calculations sometimes, which break horribly with recursive definitions</a:t>
            </a:r>
          </a:p>
          <a:p>
            <a:pPr marL="152396" indent="0">
              <a:buNone/>
            </a:pPr>
            <a:endParaRPr lang="en-US" dirty="0"/>
          </a:p>
        </p:txBody>
      </p:sp>
      <p:sp>
        <p:nvSpPr>
          <p:cNvPr id="4" name="Text Placeholder 3">
            <a:extLst>
              <a:ext uri="{FF2B5EF4-FFF2-40B4-BE49-F238E27FC236}">
                <a16:creationId xmlns:a16="http://schemas.microsoft.com/office/drawing/2014/main" id="{BBD934E5-D29A-0F57-55B1-5EFE097221ED}"/>
              </a:ext>
            </a:extLst>
          </p:cNvPr>
          <p:cNvSpPr>
            <a:spLocks noGrp="1"/>
          </p:cNvSpPr>
          <p:nvPr>
            <p:ph type="body" sz="quarter" idx="13"/>
          </p:nvPr>
        </p:nvSpPr>
        <p:spPr/>
        <p:txBody>
          <a:bodyPr/>
          <a:lstStyle/>
          <a:p>
            <a:r>
              <a:rPr lang="en-US" dirty="0"/>
              <a:t>7: Recursion</a:t>
            </a:r>
          </a:p>
        </p:txBody>
      </p:sp>
      <p:sp>
        <p:nvSpPr>
          <p:cNvPr id="6" name="TextBox 5">
            <a:extLst>
              <a:ext uri="{FF2B5EF4-FFF2-40B4-BE49-F238E27FC236}">
                <a16:creationId xmlns:a16="http://schemas.microsoft.com/office/drawing/2014/main" id="{DFFF0187-49F8-ED33-27E8-440317FCBE31}"/>
              </a:ext>
            </a:extLst>
          </p:cNvPr>
          <p:cNvSpPr txBox="1"/>
          <p:nvPr/>
        </p:nvSpPr>
        <p:spPr>
          <a:xfrm>
            <a:off x="1886712" y="2903071"/>
            <a:ext cx="9389998" cy="400110"/>
          </a:xfrm>
          <a:prstGeom prst="rect">
            <a:avLst/>
          </a:prstGeom>
          <a:noFill/>
        </p:spPr>
        <p:txBody>
          <a:bodyPr wrap="square">
            <a:spAutoFit/>
          </a:bodyPr>
          <a:lstStyle/>
          <a:p>
            <a:r>
              <a:rPr lang="en-US" sz="2000" dirty="0">
                <a:solidFill>
                  <a:srgbClr val="0095A8"/>
                </a:solidFill>
                <a:latin typeface="Fira Code" panose="020B0809050000020004" pitchFamily="49" charset="0"/>
              </a:rPr>
              <a:t>MULT_REC</a:t>
            </a:r>
            <a:r>
              <a:rPr lang="en-US" sz="2000" dirty="0">
                <a:solidFill>
                  <a:srgbClr val="005661"/>
                </a:solidFill>
                <a:latin typeface="Fira Code" panose="020B0809050000020004" pitchFamily="49" charset="0"/>
              </a:rPr>
              <a:t> := </a:t>
            </a:r>
            <a:r>
              <a:rPr lang="en-US" sz="2000" dirty="0">
                <a:solidFill>
                  <a:srgbClr val="FF5792"/>
                </a:solidFill>
                <a:latin typeface="Fira Code" panose="020B0809050000020004" pitchFamily="49" charset="0"/>
              </a:rPr>
              <a:t>\</a:t>
            </a:r>
            <a:r>
              <a:rPr lang="en-US" sz="2000" dirty="0">
                <a:solidFill>
                  <a:srgbClr val="FA8900"/>
                </a:solidFill>
                <a:latin typeface="Fira Code" panose="020B0809050000020004" pitchFamily="49" charset="0"/>
              </a:rPr>
              <a:t>nm</a:t>
            </a:r>
            <a:r>
              <a:rPr lang="en-US" sz="2000" dirty="0">
                <a:solidFill>
                  <a:srgbClr val="005661"/>
                </a:solidFill>
                <a:latin typeface="Fira Code" panose="020B0809050000020004" pitchFamily="49" charset="0"/>
              </a:rPr>
              <a:t>. (</a:t>
            </a:r>
            <a:r>
              <a:rPr lang="en-US" sz="2000" dirty="0">
                <a:solidFill>
                  <a:srgbClr val="0095A8"/>
                </a:solidFill>
                <a:latin typeface="Fira Code" panose="020B0809050000020004" pitchFamily="49" charset="0"/>
              </a:rPr>
              <a:t>ISZERO</a:t>
            </a:r>
            <a:r>
              <a:rPr lang="en-US" sz="2000" dirty="0">
                <a:solidFill>
                  <a:srgbClr val="005661"/>
                </a:solidFill>
                <a:latin typeface="Fira Code" panose="020B0809050000020004" pitchFamily="49" charset="0"/>
              </a:rPr>
              <a:t> </a:t>
            </a:r>
            <a:r>
              <a:rPr lang="en-US" sz="2000" dirty="0">
                <a:solidFill>
                  <a:srgbClr val="FA8900"/>
                </a:solidFill>
                <a:latin typeface="Fira Code" panose="020B0809050000020004" pitchFamily="49" charset="0"/>
              </a:rPr>
              <a:t>n</a:t>
            </a:r>
            <a:r>
              <a:rPr lang="en-US" sz="2000" dirty="0">
                <a:solidFill>
                  <a:srgbClr val="005661"/>
                </a:solidFill>
                <a:latin typeface="Fira Code" panose="020B0809050000020004" pitchFamily="49" charset="0"/>
              </a:rPr>
              <a:t>) </a:t>
            </a:r>
            <a:r>
              <a:rPr lang="en-US" sz="2000" dirty="0">
                <a:solidFill>
                  <a:srgbClr val="0095A8"/>
                </a:solidFill>
                <a:latin typeface="Fira Code" panose="020B0809050000020004" pitchFamily="49" charset="0"/>
              </a:rPr>
              <a:t>0</a:t>
            </a:r>
            <a:r>
              <a:rPr lang="en-US" sz="2000" dirty="0">
                <a:solidFill>
                  <a:srgbClr val="005661"/>
                </a:solidFill>
                <a:latin typeface="Fira Code" panose="020B0809050000020004" pitchFamily="49" charset="0"/>
              </a:rPr>
              <a:t> (</a:t>
            </a:r>
            <a:r>
              <a:rPr lang="en-US" sz="2000" dirty="0">
                <a:solidFill>
                  <a:srgbClr val="0095A8"/>
                </a:solidFill>
                <a:latin typeface="Fira Code" panose="020B0809050000020004" pitchFamily="49" charset="0"/>
              </a:rPr>
              <a:t>ADD</a:t>
            </a:r>
            <a:r>
              <a:rPr lang="en-US" sz="2000" dirty="0">
                <a:solidFill>
                  <a:srgbClr val="005661"/>
                </a:solidFill>
                <a:latin typeface="Fira Code" panose="020B0809050000020004" pitchFamily="49" charset="0"/>
              </a:rPr>
              <a:t> </a:t>
            </a:r>
            <a:r>
              <a:rPr lang="en-US" sz="2000" dirty="0">
                <a:solidFill>
                  <a:srgbClr val="FA8900"/>
                </a:solidFill>
                <a:latin typeface="Fira Code" panose="020B0809050000020004" pitchFamily="49" charset="0"/>
              </a:rPr>
              <a:t>m</a:t>
            </a:r>
            <a:r>
              <a:rPr lang="en-US" sz="2000" dirty="0">
                <a:solidFill>
                  <a:srgbClr val="005661"/>
                </a:solidFill>
                <a:latin typeface="Fira Code" panose="020B0809050000020004" pitchFamily="49" charset="0"/>
              </a:rPr>
              <a:t> (</a:t>
            </a:r>
            <a:r>
              <a:rPr lang="en-US" sz="2000" dirty="0">
                <a:solidFill>
                  <a:srgbClr val="0095A8"/>
                </a:solidFill>
                <a:latin typeface="Fira Code" panose="020B0809050000020004" pitchFamily="49" charset="0"/>
              </a:rPr>
              <a:t>MULT_REC</a:t>
            </a:r>
            <a:r>
              <a:rPr lang="en-US" sz="2000" dirty="0">
                <a:solidFill>
                  <a:srgbClr val="005661"/>
                </a:solidFill>
                <a:latin typeface="Fira Code" panose="020B0809050000020004" pitchFamily="49" charset="0"/>
              </a:rPr>
              <a:t> (</a:t>
            </a:r>
            <a:r>
              <a:rPr lang="en-US" sz="2000" dirty="0">
                <a:solidFill>
                  <a:srgbClr val="0095A8"/>
                </a:solidFill>
                <a:latin typeface="Fira Code" panose="020B0809050000020004" pitchFamily="49" charset="0"/>
              </a:rPr>
              <a:t>PRED</a:t>
            </a:r>
            <a:r>
              <a:rPr lang="en-US" sz="2000" dirty="0">
                <a:solidFill>
                  <a:srgbClr val="005661"/>
                </a:solidFill>
                <a:latin typeface="Fira Code" panose="020B0809050000020004" pitchFamily="49" charset="0"/>
              </a:rPr>
              <a:t> </a:t>
            </a:r>
            <a:r>
              <a:rPr lang="en-US" sz="2000" dirty="0">
                <a:solidFill>
                  <a:srgbClr val="FA8900"/>
                </a:solidFill>
                <a:latin typeface="Fira Code" panose="020B0809050000020004" pitchFamily="49" charset="0"/>
              </a:rPr>
              <a:t>n</a:t>
            </a:r>
            <a:r>
              <a:rPr lang="en-US" sz="2000" dirty="0">
                <a:solidFill>
                  <a:srgbClr val="005661"/>
                </a:solidFill>
                <a:latin typeface="Fira Code" panose="020B0809050000020004" pitchFamily="49" charset="0"/>
              </a:rPr>
              <a:t>) </a:t>
            </a:r>
            <a:r>
              <a:rPr lang="en-US" sz="2000" dirty="0">
                <a:solidFill>
                  <a:srgbClr val="FA8900"/>
                </a:solidFill>
                <a:latin typeface="Fira Code" panose="020B0809050000020004" pitchFamily="49" charset="0"/>
              </a:rPr>
              <a:t>m</a:t>
            </a:r>
            <a:r>
              <a:rPr lang="en-US" sz="2000" dirty="0">
                <a:solidFill>
                  <a:srgbClr val="005661"/>
                </a:solidFill>
                <a:latin typeface="Fira Code" panose="020B0809050000020004" pitchFamily="49" charset="0"/>
              </a:rPr>
              <a:t>))</a:t>
            </a:r>
          </a:p>
        </p:txBody>
      </p:sp>
    </p:spTree>
    <p:extLst>
      <p:ext uri="{BB962C8B-B14F-4D97-AF65-F5344CB8AC3E}">
        <p14:creationId xmlns:p14="http://schemas.microsoft.com/office/powerpoint/2010/main" val="1883026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6F8F-8A60-4AE2-B1A7-5DD679ED67B4}"/>
              </a:ext>
            </a:extLst>
          </p:cNvPr>
          <p:cNvSpPr>
            <a:spLocks noGrp="1"/>
          </p:cNvSpPr>
          <p:nvPr>
            <p:ph type="title"/>
          </p:nvPr>
        </p:nvSpPr>
        <p:spPr/>
        <p:txBody>
          <a:bodyPr/>
          <a:lstStyle/>
          <a:p>
            <a:r>
              <a:rPr lang="en-US" dirty="0"/>
              <a:t>Attempt two: passing it as a parameter</a:t>
            </a:r>
          </a:p>
        </p:txBody>
      </p:sp>
      <p:sp>
        <p:nvSpPr>
          <p:cNvPr id="3" name="Text Placeholder 2">
            <a:extLst>
              <a:ext uri="{FF2B5EF4-FFF2-40B4-BE49-F238E27FC236}">
                <a16:creationId xmlns:a16="http://schemas.microsoft.com/office/drawing/2014/main" id="{0A4FB7B2-2378-D98B-BC82-0191DB5594C9}"/>
              </a:ext>
            </a:extLst>
          </p:cNvPr>
          <p:cNvSpPr>
            <a:spLocks noGrp="1"/>
          </p:cNvSpPr>
          <p:nvPr>
            <p:ph type="body" idx="1"/>
          </p:nvPr>
        </p:nvSpPr>
        <p:spPr/>
        <p:txBody>
          <a:bodyPr/>
          <a:lstStyle/>
          <a:p>
            <a:r>
              <a:rPr lang="en-US" dirty="0"/>
              <a:t>Let’s just have the function provided to us as </a:t>
            </a:r>
            <a:r>
              <a:rPr lang="en-US" b="0" dirty="0">
                <a:solidFill>
                  <a:srgbClr val="FA8900"/>
                </a:solidFill>
                <a:effectLst/>
                <a:latin typeface="Fira Code" panose="020B0809050000020004" pitchFamily="49" charset="0"/>
              </a:rPr>
              <a:t>r</a:t>
            </a:r>
            <a:br>
              <a:rPr lang="en-US" b="0" dirty="0">
                <a:solidFill>
                  <a:srgbClr val="FA8900"/>
                </a:solidFill>
                <a:effectLst/>
                <a:latin typeface="Fira Code" panose="020B0809050000020004" pitchFamily="49" charset="0"/>
              </a:rPr>
            </a:br>
            <a:br>
              <a:rPr lang="en-US" b="0" dirty="0">
                <a:solidFill>
                  <a:srgbClr val="FA8900"/>
                </a:solidFill>
                <a:effectLst/>
                <a:latin typeface="Fira Code" panose="020B0809050000020004" pitchFamily="49" charset="0"/>
              </a:rPr>
            </a:br>
            <a:endParaRPr lang="en-US" b="0" dirty="0">
              <a:solidFill>
                <a:srgbClr val="FA8900"/>
              </a:solidFill>
              <a:effectLst/>
              <a:latin typeface="Fira Code" panose="020B0809050000020004" pitchFamily="49" charset="0"/>
            </a:endParaRPr>
          </a:p>
          <a:p>
            <a:endParaRPr lang="en-US" b="0" dirty="0">
              <a:solidFill>
                <a:srgbClr val="FA8900"/>
              </a:solidFill>
              <a:effectLst/>
              <a:latin typeface="Fira Code" panose="020B0809050000020004" pitchFamily="49" charset="0"/>
            </a:endParaRPr>
          </a:p>
          <a:p>
            <a:r>
              <a:rPr lang="en-US" dirty="0"/>
              <a:t>We would call it like this:</a:t>
            </a:r>
          </a:p>
          <a:p>
            <a:pPr marL="152396" indent="0">
              <a:buNone/>
            </a:pPr>
            <a:endParaRPr lang="en-US" dirty="0">
              <a:solidFill>
                <a:srgbClr val="005661"/>
              </a:solidFill>
              <a:latin typeface="Fira Code" panose="020B0809050000020004" pitchFamily="49" charset="0"/>
            </a:endParaRPr>
          </a:p>
          <a:p>
            <a:endParaRPr lang="en-US" dirty="0"/>
          </a:p>
          <a:p>
            <a:r>
              <a:rPr lang="en-US" dirty="0"/>
              <a:t>This works, but it’s pretty ugly. Can we do better?</a:t>
            </a:r>
            <a:endParaRPr lang="en-US" b="0" dirty="0">
              <a:solidFill>
                <a:srgbClr val="005661"/>
              </a:solidFill>
              <a:effectLst/>
              <a:latin typeface="Fira Code" panose="020B0809050000020004" pitchFamily="49" charset="0"/>
            </a:endParaRPr>
          </a:p>
        </p:txBody>
      </p:sp>
      <p:sp>
        <p:nvSpPr>
          <p:cNvPr id="4" name="Text Placeholder 3">
            <a:extLst>
              <a:ext uri="{FF2B5EF4-FFF2-40B4-BE49-F238E27FC236}">
                <a16:creationId xmlns:a16="http://schemas.microsoft.com/office/drawing/2014/main" id="{4EEE6892-33D0-A42B-5E8F-0BE32AA37BE0}"/>
              </a:ext>
            </a:extLst>
          </p:cNvPr>
          <p:cNvSpPr>
            <a:spLocks noGrp="1"/>
          </p:cNvSpPr>
          <p:nvPr>
            <p:ph type="body" sz="quarter" idx="13"/>
          </p:nvPr>
        </p:nvSpPr>
        <p:spPr/>
        <p:txBody>
          <a:bodyPr/>
          <a:lstStyle/>
          <a:p>
            <a:r>
              <a:rPr lang="en-US" dirty="0"/>
              <a:t>7: Recursion</a:t>
            </a:r>
          </a:p>
        </p:txBody>
      </p:sp>
      <p:sp>
        <p:nvSpPr>
          <p:cNvPr id="6" name="TextBox 5">
            <a:extLst>
              <a:ext uri="{FF2B5EF4-FFF2-40B4-BE49-F238E27FC236}">
                <a16:creationId xmlns:a16="http://schemas.microsoft.com/office/drawing/2014/main" id="{2A2577C3-E7F7-A6A8-FDF7-0C0793176D8B}"/>
              </a:ext>
            </a:extLst>
          </p:cNvPr>
          <p:cNvSpPr txBox="1"/>
          <p:nvPr/>
        </p:nvSpPr>
        <p:spPr>
          <a:xfrm>
            <a:off x="1877568" y="2874545"/>
            <a:ext cx="8747760" cy="400110"/>
          </a:xfrm>
          <a:prstGeom prst="rect">
            <a:avLst/>
          </a:prstGeom>
          <a:noFill/>
        </p:spPr>
        <p:txBody>
          <a:bodyPr wrap="square">
            <a:spAutoFit/>
          </a:bodyPr>
          <a:lstStyle/>
          <a:p>
            <a:r>
              <a:rPr lang="pt-BR" sz="2000" dirty="0">
                <a:solidFill>
                  <a:srgbClr val="0095A8"/>
                </a:solidFill>
                <a:latin typeface="Fira Code" panose="020B0809050000020004" pitchFamily="49" charset="0"/>
              </a:rPr>
              <a:t>MULT_REC</a:t>
            </a:r>
            <a:r>
              <a:rPr lang="pt-BR" sz="2000" dirty="0">
                <a:solidFill>
                  <a:srgbClr val="005661"/>
                </a:solidFill>
                <a:latin typeface="Fira Code" panose="020B0809050000020004" pitchFamily="49" charset="0"/>
              </a:rPr>
              <a:t> := </a:t>
            </a:r>
            <a:r>
              <a:rPr lang="pt-BR" sz="2000" dirty="0">
                <a:solidFill>
                  <a:srgbClr val="FF5792"/>
                </a:solidFill>
                <a:latin typeface="Fira Code" panose="020B0809050000020004" pitchFamily="49" charset="0"/>
              </a:rPr>
              <a:t>\</a:t>
            </a:r>
            <a:r>
              <a:rPr lang="pt-BR" sz="2000" dirty="0">
                <a:solidFill>
                  <a:srgbClr val="FA8900"/>
                </a:solidFill>
                <a:latin typeface="Fira Code" panose="020B0809050000020004" pitchFamily="49" charset="0"/>
              </a:rPr>
              <a:t>rnm</a:t>
            </a:r>
            <a:r>
              <a:rPr lang="pt-BR" sz="2000" dirty="0">
                <a:solidFill>
                  <a:srgbClr val="005661"/>
                </a:solidFill>
                <a:latin typeface="Fira Code" panose="020B0809050000020004" pitchFamily="49" charset="0"/>
              </a:rPr>
              <a:t>. (</a:t>
            </a:r>
            <a:r>
              <a:rPr lang="pt-BR" sz="2000" dirty="0">
                <a:solidFill>
                  <a:srgbClr val="0095A8"/>
                </a:solidFill>
                <a:latin typeface="Fira Code" panose="020B0809050000020004" pitchFamily="49" charset="0"/>
              </a:rPr>
              <a:t>ISZERO</a:t>
            </a:r>
            <a:r>
              <a:rPr lang="pt-BR" sz="2000" dirty="0">
                <a:solidFill>
                  <a:srgbClr val="005661"/>
                </a:solidFill>
                <a:latin typeface="Fira Code" panose="020B0809050000020004" pitchFamily="49" charset="0"/>
              </a:rPr>
              <a:t> </a:t>
            </a:r>
            <a:r>
              <a:rPr lang="pt-BR" sz="2000" dirty="0">
                <a:solidFill>
                  <a:srgbClr val="FA8900"/>
                </a:solidFill>
                <a:latin typeface="Fira Code" panose="020B0809050000020004" pitchFamily="49" charset="0"/>
              </a:rPr>
              <a:t>n</a:t>
            </a:r>
            <a:r>
              <a:rPr lang="pt-BR" sz="2000" dirty="0">
                <a:solidFill>
                  <a:srgbClr val="005661"/>
                </a:solidFill>
                <a:latin typeface="Fira Code" panose="020B0809050000020004" pitchFamily="49" charset="0"/>
              </a:rPr>
              <a:t>) </a:t>
            </a:r>
            <a:r>
              <a:rPr lang="pt-BR" sz="2000" dirty="0">
                <a:solidFill>
                  <a:srgbClr val="0095A8"/>
                </a:solidFill>
                <a:latin typeface="Fira Code" panose="020B0809050000020004" pitchFamily="49" charset="0"/>
              </a:rPr>
              <a:t>0</a:t>
            </a:r>
            <a:r>
              <a:rPr lang="pt-BR" sz="2000" dirty="0">
                <a:solidFill>
                  <a:srgbClr val="005661"/>
                </a:solidFill>
                <a:latin typeface="Fira Code" panose="020B0809050000020004" pitchFamily="49" charset="0"/>
              </a:rPr>
              <a:t> (</a:t>
            </a:r>
            <a:r>
              <a:rPr lang="pt-BR" sz="2000" dirty="0">
                <a:solidFill>
                  <a:srgbClr val="0095A8"/>
                </a:solidFill>
                <a:latin typeface="Fira Code" panose="020B0809050000020004" pitchFamily="49" charset="0"/>
              </a:rPr>
              <a:t>ADD</a:t>
            </a:r>
            <a:r>
              <a:rPr lang="pt-BR" sz="2000" dirty="0">
                <a:solidFill>
                  <a:srgbClr val="005661"/>
                </a:solidFill>
                <a:latin typeface="Fira Code" panose="020B0809050000020004" pitchFamily="49" charset="0"/>
              </a:rPr>
              <a:t> </a:t>
            </a:r>
            <a:r>
              <a:rPr lang="pt-BR" sz="2000" dirty="0">
                <a:solidFill>
                  <a:srgbClr val="FA8900"/>
                </a:solidFill>
                <a:latin typeface="Fira Code" panose="020B0809050000020004" pitchFamily="49" charset="0"/>
              </a:rPr>
              <a:t>m</a:t>
            </a:r>
            <a:r>
              <a:rPr lang="pt-BR" sz="2000" dirty="0">
                <a:solidFill>
                  <a:srgbClr val="005661"/>
                </a:solidFill>
                <a:latin typeface="Fira Code" panose="020B0809050000020004" pitchFamily="49" charset="0"/>
              </a:rPr>
              <a:t> (</a:t>
            </a:r>
            <a:r>
              <a:rPr lang="pt-BR" sz="2000" dirty="0">
                <a:solidFill>
                  <a:srgbClr val="FA8900"/>
                </a:solidFill>
                <a:latin typeface="Fira Code" panose="020B0809050000020004" pitchFamily="49" charset="0"/>
              </a:rPr>
              <a:t>r</a:t>
            </a:r>
            <a:r>
              <a:rPr lang="pt-BR" sz="2000" dirty="0">
                <a:solidFill>
                  <a:srgbClr val="005661"/>
                </a:solidFill>
                <a:latin typeface="Fira Code" panose="020B0809050000020004" pitchFamily="49" charset="0"/>
              </a:rPr>
              <a:t> </a:t>
            </a:r>
            <a:r>
              <a:rPr lang="pt-BR" sz="2000" dirty="0">
                <a:solidFill>
                  <a:srgbClr val="FA8900"/>
                </a:solidFill>
                <a:latin typeface="Fira Code" panose="020B0809050000020004" pitchFamily="49" charset="0"/>
              </a:rPr>
              <a:t>r</a:t>
            </a:r>
            <a:r>
              <a:rPr lang="pt-BR" sz="2000" dirty="0">
                <a:solidFill>
                  <a:srgbClr val="005661"/>
                </a:solidFill>
                <a:latin typeface="Fira Code" panose="020B0809050000020004" pitchFamily="49" charset="0"/>
              </a:rPr>
              <a:t> (</a:t>
            </a:r>
            <a:r>
              <a:rPr lang="pt-BR" sz="2000" dirty="0">
                <a:solidFill>
                  <a:srgbClr val="0095A8"/>
                </a:solidFill>
                <a:latin typeface="Fira Code" panose="020B0809050000020004" pitchFamily="49" charset="0"/>
              </a:rPr>
              <a:t>PRED</a:t>
            </a:r>
            <a:r>
              <a:rPr lang="pt-BR" sz="2000" dirty="0">
                <a:solidFill>
                  <a:srgbClr val="005661"/>
                </a:solidFill>
                <a:latin typeface="Fira Code" panose="020B0809050000020004" pitchFamily="49" charset="0"/>
              </a:rPr>
              <a:t> </a:t>
            </a:r>
            <a:r>
              <a:rPr lang="pt-BR" sz="2000" dirty="0">
                <a:solidFill>
                  <a:srgbClr val="FA8900"/>
                </a:solidFill>
                <a:latin typeface="Fira Code" panose="020B0809050000020004" pitchFamily="49" charset="0"/>
              </a:rPr>
              <a:t>n</a:t>
            </a:r>
            <a:r>
              <a:rPr lang="pt-BR" sz="2000" dirty="0">
                <a:solidFill>
                  <a:srgbClr val="005661"/>
                </a:solidFill>
                <a:latin typeface="Fira Code" panose="020B0809050000020004" pitchFamily="49" charset="0"/>
              </a:rPr>
              <a:t>) </a:t>
            </a:r>
            <a:r>
              <a:rPr lang="pt-BR" sz="2000" dirty="0">
                <a:solidFill>
                  <a:srgbClr val="FA8900"/>
                </a:solidFill>
                <a:latin typeface="Fira Code" panose="020B0809050000020004" pitchFamily="49" charset="0"/>
              </a:rPr>
              <a:t>m</a:t>
            </a:r>
            <a:r>
              <a:rPr lang="pt-BR" sz="2000" dirty="0">
                <a:solidFill>
                  <a:srgbClr val="005661"/>
                </a:solidFill>
                <a:latin typeface="Fira Code" panose="020B0809050000020004" pitchFamily="49" charset="0"/>
              </a:rPr>
              <a:t>))</a:t>
            </a:r>
          </a:p>
        </p:txBody>
      </p:sp>
      <p:sp>
        <p:nvSpPr>
          <p:cNvPr id="8" name="TextBox 7">
            <a:extLst>
              <a:ext uri="{FF2B5EF4-FFF2-40B4-BE49-F238E27FC236}">
                <a16:creationId xmlns:a16="http://schemas.microsoft.com/office/drawing/2014/main" id="{FEA80D50-0E39-6E38-FAAA-6DECDAEFE20F}"/>
              </a:ext>
            </a:extLst>
          </p:cNvPr>
          <p:cNvSpPr txBox="1"/>
          <p:nvPr/>
        </p:nvSpPr>
        <p:spPr>
          <a:xfrm>
            <a:off x="4259199" y="4307372"/>
            <a:ext cx="3527298"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MULT_REC</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MULT_REC</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2</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3</a:t>
            </a:r>
            <a:endParaRPr lang="en-US" sz="2000" b="0" dirty="0">
              <a:solidFill>
                <a:srgbClr val="005661"/>
              </a:solidFill>
              <a:effectLst/>
              <a:latin typeface="Fira Code" panose="020B0809050000020004" pitchFamily="49" charset="0"/>
            </a:endParaRPr>
          </a:p>
        </p:txBody>
      </p:sp>
    </p:spTree>
    <p:extLst>
      <p:ext uri="{BB962C8B-B14F-4D97-AF65-F5344CB8AC3E}">
        <p14:creationId xmlns:p14="http://schemas.microsoft.com/office/powerpoint/2010/main" val="422755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5C24-30F5-CE52-BD1E-CE3821411DFD}"/>
              </a:ext>
            </a:extLst>
          </p:cNvPr>
          <p:cNvSpPr>
            <a:spLocks noGrp="1"/>
          </p:cNvSpPr>
          <p:nvPr>
            <p:ph type="title"/>
          </p:nvPr>
        </p:nvSpPr>
        <p:spPr/>
        <p:txBody>
          <a:bodyPr/>
          <a:lstStyle/>
          <a:p>
            <a:r>
              <a:rPr lang="en-US" dirty="0"/>
              <a:t>A fixed-point of our function</a:t>
            </a:r>
          </a:p>
        </p:txBody>
      </p:sp>
      <p:sp>
        <p:nvSpPr>
          <p:cNvPr id="3" name="Text Placeholder 2">
            <a:extLst>
              <a:ext uri="{FF2B5EF4-FFF2-40B4-BE49-F238E27FC236}">
                <a16:creationId xmlns:a16="http://schemas.microsoft.com/office/drawing/2014/main" id="{1B7F559F-3F53-8FF5-F960-28BA67A61309}"/>
              </a:ext>
            </a:extLst>
          </p:cNvPr>
          <p:cNvSpPr>
            <a:spLocks noGrp="1"/>
          </p:cNvSpPr>
          <p:nvPr>
            <p:ph type="body" idx="1"/>
          </p:nvPr>
        </p:nvSpPr>
        <p:spPr/>
        <p:txBody>
          <a:bodyPr/>
          <a:lstStyle/>
          <a:p>
            <a:r>
              <a:rPr lang="en-US" dirty="0"/>
              <a:t>Ideally, we’d like some function </a:t>
            </a:r>
            <a:r>
              <a:rPr lang="en-US" b="0" dirty="0">
                <a:solidFill>
                  <a:srgbClr val="0095A8"/>
                </a:solidFill>
                <a:effectLst/>
                <a:latin typeface="Fira Code" panose="020B0809050000020004" pitchFamily="49" charset="0"/>
              </a:rPr>
              <a:t>Y</a:t>
            </a:r>
            <a:r>
              <a:rPr lang="en-US" dirty="0"/>
              <a:t> that “provides itself":</a:t>
            </a:r>
          </a:p>
          <a:p>
            <a:endParaRPr lang="en-US" dirty="0"/>
          </a:p>
          <a:p>
            <a:endParaRPr lang="en-US" dirty="0"/>
          </a:p>
          <a:p>
            <a:r>
              <a:rPr lang="en-US" dirty="0"/>
              <a:t>Then we could just write our function as: (note only 1 </a:t>
            </a:r>
            <a:r>
              <a:rPr lang="pt-BR" sz="2400" b="0" dirty="0">
                <a:solidFill>
                  <a:srgbClr val="FA8900"/>
                </a:solidFill>
                <a:effectLst/>
                <a:latin typeface="Fira Code" panose="020B0809050000020004" pitchFamily="49" charset="0"/>
              </a:rPr>
              <a:t>r</a:t>
            </a:r>
            <a:r>
              <a:rPr lang="en-US" dirty="0"/>
              <a:t>)</a:t>
            </a:r>
          </a:p>
          <a:p>
            <a:endParaRPr lang="en-US" dirty="0"/>
          </a:p>
          <a:p>
            <a:endParaRPr lang="en-US" dirty="0"/>
          </a:p>
          <a:p>
            <a:r>
              <a:rPr lang="en-US" dirty="0"/>
              <a:t>And call it like:</a:t>
            </a:r>
          </a:p>
        </p:txBody>
      </p:sp>
      <p:sp>
        <p:nvSpPr>
          <p:cNvPr id="4" name="Text Placeholder 3">
            <a:extLst>
              <a:ext uri="{FF2B5EF4-FFF2-40B4-BE49-F238E27FC236}">
                <a16:creationId xmlns:a16="http://schemas.microsoft.com/office/drawing/2014/main" id="{8933A4AB-B0EA-B997-3463-5E9E78436105}"/>
              </a:ext>
            </a:extLst>
          </p:cNvPr>
          <p:cNvSpPr>
            <a:spLocks noGrp="1"/>
          </p:cNvSpPr>
          <p:nvPr>
            <p:ph type="body" sz="quarter" idx="13"/>
          </p:nvPr>
        </p:nvSpPr>
        <p:spPr/>
        <p:txBody>
          <a:bodyPr/>
          <a:lstStyle/>
          <a:p>
            <a:r>
              <a:rPr lang="en-US" dirty="0"/>
              <a:t>7: Recursion</a:t>
            </a:r>
          </a:p>
        </p:txBody>
      </p:sp>
      <p:grpSp>
        <p:nvGrpSpPr>
          <p:cNvPr id="11" name="Group 10">
            <a:extLst>
              <a:ext uri="{FF2B5EF4-FFF2-40B4-BE49-F238E27FC236}">
                <a16:creationId xmlns:a16="http://schemas.microsoft.com/office/drawing/2014/main" id="{B420C95F-9A85-2694-3519-82DBB1E4B45E}"/>
              </a:ext>
            </a:extLst>
          </p:cNvPr>
          <p:cNvGrpSpPr/>
          <p:nvPr/>
        </p:nvGrpSpPr>
        <p:grpSpPr>
          <a:xfrm>
            <a:off x="3358515" y="2729757"/>
            <a:ext cx="5474970" cy="400110"/>
            <a:chOff x="3184398" y="2543592"/>
            <a:chExt cx="5474970" cy="400110"/>
          </a:xfrm>
        </p:grpSpPr>
        <p:sp>
          <p:nvSpPr>
            <p:cNvPr id="6" name="TextBox 5">
              <a:extLst>
                <a:ext uri="{FF2B5EF4-FFF2-40B4-BE49-F238E27FC236}">
                  <a16:creationId xmlns:a16="http://schemas.microsoft.com/office/drawing/2014/main" id="{302FCCAC-FA53-09E8-AAB0-BACBD034EC8E}"/>
                </a:ext>
              </a:extLst>
            </p:cNvPr>
            <p:cNvSpPr txBox="1"/>
            <p:nvPr/>
          </p:nvSpPr>
          <p:spPr>
            <a:xfrm>
              <a:off x="3184398" y="2543592"/>
              <a:ext cx="674370" cy="400110"/>
            </a:xfrm>
            <a:prstGeom prst="rect">
              <a:avLst/>
            </a:prstGeom>
            <a:noFill/>
          </p:spPr>
          <p:txBody>
            <a:bodyPr wrap="square">
              <a:spAutoFit/>
            </a:bodyPr>
            <a:lstStyle/>
            <a:p>
              <a:r>
                <a:rPr lang="en-US" sz="2000" b="0" dirty="0">
                  <a:solidFill>
                    <a:srgbClr val="0095A8"/>
                  </a:solidFill>
                  <a:effectLst/>
                  <a:latin typeface="Fira Code" panose="020B0809050000020004" pitchFamily="49" charset="0"/>
                </a:rPr>
                <a:t>Y</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endParaRPr lang="en-US" sz="2000" b="0" dirty="0">
                <a:solidFill>
                  <a:srgbClr val="005661"/>
                </a:solidFill>
                <a:effectLst/>
                <a:latin typeface="Fira Code" panose="020B0809050000020004" pitchFamily="49" charset="0"/>
              </a:endParaRPr>
            </a:p>
          </p:txBody>
        </p:sp>
        <p:sp>
          <p:nvSpPr>
            <p:cNvPr id="8" name="TextBox 7">
              <a:extLst>
                <a:ext uri="{FF2B5EF4-FFF2-40B4-BE49-F238E27FC236}">
                  <a16:creationId xmlns:a16="http://schemas.microsoft.com/office/drawing/2014/main" id="{DF978150-92EE-E922-FE2E-2BAC3A810A23}"/>
                </a:ext>
              </a:extLst>
            </p:cNvPr>
            <p:cNvSpPr txBox="1"/>
            <p:nvPr/>
          </p:nvSpPr>
          <p:spPr>
            <a:xfrm>
              <a:off x="7034022" y="2543592"/>
              <a:ext cx="1625346" cy="400110"/>
            </a:xfrm>
            <a:prstGeom prst="rect">
              <a:avLst/>
            </a:prstGeom>
            <a:noFill/>
          </p:spPr>
          <p:txBody>
            <a:bodyPr wrap="square">
              <a:spAutoFit/>
            </a:bodyPr>
            <a:lstStyle/>
            <a:p>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Y</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a:t>
              </a:r>
            </a:p>
          </p:txBody>
        </p:sp>
        <p:cxnSp>
          <p:nvCxnSpPr>
            <p:cNvPr id="10" name="Straight Arrow Connector 9">
              <a:extLst>
                <a:ext uri="{FF2B5EF4-FFF2-40B4-BE49-F238E27FC236}">
                  <a16:creationId xmlns:a16="http://schemas.microsoft.com/office/drawing/2014/main" id="{48C425A9-6DE0-FA1F-1DBC-F16F1D2F53FC}"/>
                </a:ext>
              </a:extLst>
            </p:cNvPr>
            <p:cNvCxnSpPr>
              <a:cxnSpLocks/>
              <a:stCxn id="6" idx="3"/>
              <a:endCxn id="8" idx="1"/>
            </p:cNvCxnSpPr>
            <p:nvPr/>
          </p:nvCxnSpPr>
          <p:spPr>
            <a:xfrm>
              <a:off x="3858768" y="2743647"/>
              <a:ext cx="3175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10656EBB-6769-F953-15C5-43633A09C947}"/>
              </a:ext>
            </a:extLst>
          </p:cNvPr>
          <p:cNvSpPr txBox="1"/>
          <p:nvPr/>
        </p:nvSpPr>
        <p:spPr>
          <a:xfrm>
            <a:off x="1938528" y="4125724"/>
            <a:ext cx="8494776" cy="400110"/>
          </a:xfrm>
          <a:prstGeom prst="rect">
            <a:avLst/>
          </a:prstGeom>
          <a:noFill/>
        </p:spPr>
        <p:txBody>
          <a:bodyPr wrap="square">
            <a:spAutoFit/>
          </a:bodyPr>
          <a:lstStyle/>
          <a:p>
            <a:r>
              <a:rPr lang="pt-BR" sz="2000" b="0" dirty="0">
                <a:solidFill>
                  <a:srgbClr val="0095A8"/>
                </a:solidFill>
                <a:effectLst/>
                <a:latin typeface="Fira Code" panose="020B0809050000020004" pitchFamily="49" charset="0"/>
              </a:rPr>
              <a:t>MULT_REC</a:t>
            </a:r>
            <a:r>
              <a:rPr lang="pt-BR" sz="2000" b="0" dirty="0">
                <a:solidFill>
                  <a:srgbClr val="005661"/>
                </a:solidFill>
                <a:effectLst/>
                <a:latin typeface="Fira Code" panose="020B0809050000020004" pitchFamily="49" charset="0"/>
              </a:rPr>
              <a:t> := </a:t>
            </a:r>
            <a:r>
              <a:rPr lang="pt-BR" sz="2000" dirty="0">
                <a:solidFill>
                  <a:srgbClr val="FF5792"/>
                </a:solidFill>
                <a:effectLst/>
                <a:latin typeface="Fira Code" panose="020B0809050000020004" pitchFamily="49" charset="0"/>
              </a:rPr>
              <a:t>\</a:t>
            </a:r>
            <a:r>
              <a:rPr lang="pt-BR" sz="2000" dirty="0">
                <a:solidFill>
                  <a:srgbClr val="FA8900"/>
                </a:solidFill>
                <a:effectLst/>
                <a:latin typeface="Fira Code" panose="020B0809050000020004" pitchFamily="49" charset="0"/>
              </a:rPr>
              <a:t>rnm</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ISZERO</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0</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ADD</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m</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r</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PRED</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m</a:t>
            </a:r>
            <a:r>
              <a:rPr lang="pt-BR" sz="2000" b="0" dirty="0">
                <a:solidFill>
                  <a:srgbClr val="005661"/>
                </a:solidFill>
                <a:effectLst/>
                <a:latin typeface="Fira Code" panose="020B0809050000020004" pitchFamily="49" charset="0"/>
              </a:rPr>
              <a:t>))</a:t>
            </a:r>
          </a:p>
        </p:txBody>
      </p:sp>
      <p:sp>
        <p:nvSpPr>
          <p:cNvPr id="15" name="TextBox 14">
            <a:extLst>
              <a:ext uri="{FF2B5EF4-FFF2-40B4-BE49-F238E27FC236}">
                <a16:creationId xmlns:a16="http://schemas.microsoft.com/office/drawing/2014/main" id="{2058275D-EFEA-290F-3257-322EAB68177D}"/>
              </a:ext>
            </a:extLst>
          </p:cNvPr>
          <p:cNvSpPr txBox="1"/>
          <p:nvPr/>
        </p:nvSpPr>
        <p:spPr>
          <a:xfrm>
            <a:off x="4474083" y="5346787"/>
            <a:ext cx="2734056" cy="400110"/>
          </a:xfrm>
          <a:prstGeom prst="rect">
            <a:avLst/>
          </a:prstGeom>
          <a:noFill/>
        </p:spPr>
        <p:txBody>
          <a:bodyPr wrap="square">
            <a:spAutoFit/>
          </a:bodyPr>
          <a:lstStyle/>
          <a:p>
            <a:r>
              <a:rPr lang="en-US" sz="2000" dirty="0">
                <a:solidFill>
                  <a:srgbClr val="0095A8"/>
                </a:solidFill>
                <a:latin typeface="Fira Code" panose="020B0809050000020004" pitchFamily="49" charset="0"/>
              </a:rPr>
              <a:t>Y</a:t>
            </a:r>
            <a:r>
              <a:rPr lang="es-ES" sz="2000" b="0" dirty="0">
                <a:solidFill>
                  <a:srgbClr val="005661"/>
                </a:solidFill>
                <a:effectLst/>
                <a:latin typeface="Fira Code" panose="020B0809050000020004" pitchFamily="49" charset="0"/>
              </a:rPr>
              <a:t> </a:t>
            </a:r>
            <a:r>
              <a:rPr lang="es-ES" sz="2000" b="0" dirty="0">
                <a:solidFill>
                  <a:srgbClr val="0095A8"/>
                </a:solidFill>
                <a:effectLst/>
                <a:latin typeface="Fira Code" panose="020B0809050000020004" pitchFamily="49" charset="0"/>
              </a:rPr>
              <a:t>MULT_REC</a:t>
            </a:r>
            <a:r>
              <a:rPr lang="es-ES" sz="2000" b="0" dirty="0">
                <a:solidFill>
                  <a:srgbClr val="005661"/>
                </a:solidFill>
                <a:effectLst/>
                <a:latin typeface="Fira Code" panose="020B0809050000020004" pitchFamily="49" charset="0"/>
              </a:rPr>
              <a:t> </a:t>
            </a:r>
            <a:r>
              <a:rPr lang="es-ES" sz="2000" b="0" dirty="0">
                <a:solidFill>
                  <a:srgbClr val="0095A8"/>
                </a:solidFill>
                <a:effectLst/>
                <a:latin typeface="Fira Code" panose="020B0809050000020004" pitchFamily="49" charset="0"/>
              </a:rPr>
              <a:t>2</a:t>
            </a:r>
            <a:r>
              <a:rPr lang="es-ES" sz="2000" b="0" dirty="0">
                <a:solidFill>
                  <a:srgbClr val="005661"/>
                </a:solidFill>
                <a:effectLst/>
                <a:latin typeface="Fira Code" panose="020B0809050000020004" pitchFamily="49" charset="0"/>
              </a:rPr>
              <a:t> </a:t>
            </a:r>
            <a:r>
              <a:rPr lang="es-ES" sz="2000" b="0" dirty="0">
                <a:solidFill>
                  <a:srgbClr val="0095A8"/>
                </a:solidFill>
                <a:effectLst/>
                <a:latin typeface="Fira Code" panose="020B0809050000020004" pitchFamily="49" charset="0"/>
              </a:rPr>
              <a:t>3</a:t>
            </a:r>
            <a:endParaRPr lang="es-ES" sz="2000" b="0" dirty="0">
              <a:solidFill>
                <a:srgbClr val="005661"/>
              </a:solidFill>
              <a:effectLst/>
              <a:latin typeface="Fira Code" panose="020B0809050000020004" pitchFamily="49" charset="0"/>
            </a:endParaRPr>
          </a:p>
        </p:txBody>
      </p:sp>
    </p:spTree>
    <p:extLst>
      <p:ext uri="{BB962C8B-B14F-4D97-AF65-F5344CB8AC3E}">
        <p14:creationId xmlns:p14="http://schemas.microsoft.com/office/powerpoint/2010/main" val="22136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24B9-3C89-D136-C70B-92D927FCD3E2}"/>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Y</a:t>
            </a:r>
            <a:r>
              <a:rPr lang="en-US" dirty="0"/>
              <a:t> combinator</a:t>
            </a:r>
          </a:p>
        </p:txBody>
      </p:sp>
      <p:sp>
        <p:nvSpPr>
          <p:cNvPr id="4" name="Text Placeholder 3">
            <a:extLst>
              <a:ext uri="{FF2B5EF4-FFF2-40B4-BE49-F238E27FC236}">
                <a16:creationId xmlns:a16="http://schemas.microsoft.com/office/drawing/2014/main" id="{F99816A2-F72F-42A8-E53C-34F5F9F10490}"/>
              </a:ext>
            </a:extLst>
          </p:cNvPr>
          <p:cNvSpPr>
            <a:spLocks noGrp="1"/>
          </p:cNvSpPr>
          <p:nvPr>
            <p:ph type="body" sz="quarter" idx="13"/>
          </p:nvPr>
        </p:nvSpPr>
        <p:spPr/>
        <p:txBody>
          <a:bodyPr/>
          <a:lstStyle/>
          <a:p>
            <a:r>
              <a:rPr lang="en-US" dirty="0"/>
              <a:t>7: Recursion</a:t>
            </a:r>
          </a:p>
        </p:txBody>
      </p:sp>
      <p:sp>
        <p:nvSpPr>
          <p:cNvPr id="6" name="TextBox 5">
            <a:extLst>
              <a:ext uri="{FF2B5EF4-FFF2-40B4-BE49-F238E27FC236}">
                <a16:creationId xmlns:a16="http://schemas.microsoft.com/office/drawing/2014/main" id="{D86DB682-1370-F398-ADA4-162737354E1C}"/>
              </a:ext>
            </a:extLst>
          </p:cNvPr>
          <p:cNvSpPr txBox="1"/>
          <p:nvPr/>
        </p:nvSpPr>
        <p:spPr>
          <a:xfrm>
            <a:off x="3184779" y="3429000"/>
            <a:ext cx="5822442" cy="400110"/>
          </a:xfrm>
          <a:prstGeom prst="rect">
            <a:avLst/>
          </a:prstGeom>
          <a:noFill/>
        </p:spPr>
        <p:txBody>
          <a:bodyPr wrap="square">
            <a:spAutoFit/>
          </a:bodyPr>
          <a:lstStyle/>
          <a:p>
            <a:r>
              <a:rPr lang="es-ES" sz="2000" b="0" dirty="0">
                <a:solidFill>
                  <a:srgbClr val="0095A8"/>
                </a:solidFill>
                <a:effectLst/>
                <a:latin typeface="Fira Code" panose="020B0809050000020004" pitchFamily="49" charset="0"/>
              </a:rPr>
              <a:t>Y</a:t>
            </a:r>
            <a:r>
              <a:rPr lang="es-ES" sz="2000" b="0" dirty="0">
                <a:solidFill>
                  <a:srgbClr val="005661"/>
                </a:solidFill>
                <a:effectLst/>
                <a:latin typeface="Fira Code" panose="020B0809050000020004" pitchFamily="49" charset="0"/>
              </a:rPr>
              <a:t> :=</a:t>
            </a:r>
          </a:p>
        </p:txBody>
      </p:sp>
      <p:sp>
        <p:nvSpPr>
          <p:cNvPr id="8" name="TextBox 7">
            <a:extLst>
              <a:ext uri="{FF2B5EF4-FFF2-40B4-BE49-F238E27FC236}">
                <a16:creationId xmlns:a16="http://schemas.microsoft.com/office/drawing/2014/main" id="{EE9F229B-3182-37F1-E91E-848A43323E10}"/>
              </a:ext>
            </a:extLst>
          </p:cNvPr>
          <p:cNvSpPr txBox="1"/>
          <p:nvPr/>
        </p:nvSpPr>
        <p:spPr>
          <a:xfrm>
            <a:off x="3961638" y="3429000"/>
            <a:ext cx="665226" cy="400110"/>
          </a:xfrm>
          <a:prstGeom prst="rect">
            <a:avLst/>
          </a:prstGeom>
          <a:noFill/>
        </p:spPr>
        <p:txBody>
          <a:bodyPr wrap="square">
            <a:spAutoFit/>
          </a:bodyPr>
          <a:lstStyle/>
          <a:p>
            <a:r>
              <a:rPr lang="es-ES" sz="2000" dirty="0">
                <a:solidFill>
                  <a:srgbClr val="FF5792"/>
                </a:solidFill>
                <a:effectLst/>
                <a:latin typeface="Fira Code" panose="020B0809050000020004" pitchFamily="49" charset="0"/>
              </a:rPr>
              <a:t>\</a:t>
            </a:r>
            <a:r>
              <a:rPr lang="es-ES" sz="200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a:t>
            </a:r>
            <a:endParaRPr lang="en-US" sz="2000" dirty="0"/>
          </a:p>
        </p:txBody>
      </p:sp>
      <p:sp>
        <p:nvSpPr>
          <p:cNvPr id="16" name="TextBox 15">
            <a:extLst>
              <a:ext uri="{FF2B5EF4-FFF2-40B4-BE49-F238E27FC236}">
                <a16:creationId xmlns:a16="http://schemas.microsoft.com/office/drawing/2014/main" id="{F61E1F18-3FBD-547F-FA2C-9C7CC2010106}"/>
              </a:ext>
            </a:extLst>
          </p:cNvPr>
          <p:cNvSpPr txBox="1"/>
          <p:nvPr/>
        </p:nvSpPr>
        <p:spPr>
          <a:xfrm>
            <a:off x="4585145" y="3429000"/>
            <a:ext cx="4395978" cy="400110"/>
          </a:xfrm>
          <a:prstGeom prst="rect">
            <a:avLst/>
          </a:prstGeom>
          <a:noFill/>
        </p:spPr>
        <p:txBody>
          <a:bodyPr wrap="square">
            <a:spAutoFit/>
          </a:bodyPr>
          <a:lstStyle/>
          <a:p>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a:t>
            </a:r>
            <a:r>
              <a:rPr kumimoji="0" lang="es-E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f</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f</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a:t>
            </a:r>
            <a:endParaRPr lang="en-US" dirty="0"/>
          </a:p>
        </p:txBody>
      </p:sp>
    </p:spTree>
    <p:extLst>
      <p:ext uri="{BB962C8B-B14F-4D97-AF65-F5344CB8AC3E}">
        <p14:creationId xmlns:p14="http://schemas.microsoft.com/office/powerpoint/2010/main" val="369928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24B9-3C89-D136-C70B-92D927FCD3E2}"/>
              </a:ext>
            </a:extLst>
          </p:cNvPr>
          <p:cNvSpPr>
            <a:spLocks noGrp="1"/>
          </p:cNvSpPr>
          <p:nvPr>
            <p:ph type="title"/>
          </p:nvPr>
        </p:nvSpPr>
        <p:spPr/>
        <p:txBody>
          <a:bodyPr/>
          <a:lstStyle/>
          <a:p>
            <a:r>
              <a:rPr lang="en-US" dirty="0"/>
              <a:t>The </a:t>
            </a:r>
            <a:r>
              <a:rPr lang="en-US" b="0" dirty="0">
                <a:solidFill>
                  <a:srgbClr val="0095A8"/>
                </a:solidFill>
                <a:effectLst/>
                <a:latin typeface="Fira Code" panose="020B0809050000020004" pitchFamily="49" charset="0"/>
              </a:rPr>
              <a:t>Y</a:t>
            </a:r>
            <a:r>
              <a:rPr lang="en-US" dirty="0"/>
              <a:t> combinator</a:t>
            </a:r>
          </a:p>
        </p:txBody>
      </p:sp>
      <p:sp>
        <p:nvSpPr>
          <p:cNvPr id="4" name="Text Placeholder 3">
            <a:extLst>
              <a:ext uri="{FF2B5EF4-FFF2-40B4-BE49-F238E27FC236}">
                <a16:creationId xmlns:a16="http://schemas.microsoft.com/office/drawing/2014/main" id="{F99816A2-F72F-42A8-E53C-34F5F9F10490}"/>
              </a:ext>
            </a:extLst>
          </p:cNvPr>
          <p:cNvSpPr>
            <a:spLocks noGrp="1"/>
          </p:cNvSpPr>
          <p:nvPr>
            <p:ph type="body" sz="quarter" idx="13"/>
          </p:nvPr>
        </p:nvSpPr>
        <p:spPr/>
        <p:txBody>
          <a:bodyPr/>
          <a:lstStyle/>
          <a:p>
            <a:r>
              <a:rPr lang="en-US" dirty="0"/>
              <a:t>7: Recursion</a:t>
            </a:r>
          </a:p>
        </p:txBody>
      </p:sp>
      <p:sp>
        <p:nvSpPr>
          <p:cNvPr id="6" name="TextBox 5">
            <a:extLst>
              <a:ext uri="{FF2B5EF4-FFF2-40B4-BE49-F238E27FC236}">
                <a16:creationId xmlns:a16="http://schemas.microsoft.com/office/drawing/2014/main" id="{D86DB682-1370-F398-ADA4-162737354E1C}"/>
              </a:ext>
            </a:extLst>
          </p:cNvPr>
          <p:cNvSpPr txBox="1"/>
          <p:nvPr/>
        </p:nvSpPr>
        <p:spPr>
          <a:xfrm>
            <a:off x="3184779" y="1783080"/>
            <a:ext cx="5822442" cy="400110"/>
          </a:xfrm>
          <a:prstGeom prst="rect">
            <a:avLst/>
          </a:prstGeom>
          <a:noFill/>
        </p:spPr>
        <p:txBody>
          <a:bodyPr wrap="square">
            <a:spAutoFit/>
          </a:bodyPr>
          <a:lstStyle/>
          <a:p>
            <a:r>
              <a:rPr lang="es-ES" sz="2000" b="0" dirty="0">
                <a:solidFill>
                  <a:srgbClr val="0095A8"/>
                </a:solidFill>
                <a:effectLst/>
                <a:latin typeface="Fira Code" panose="020B0809050000020004" pitchFamily="49" charset="0"/>
              </a:rPr>
              <a:t>Y</a:t>
            </a:r>
            <a:r>
              <a:rPr lang="es-ES" sz="2000" b="0" dirty="0">
                <a:solidFill>
                  <a:srgbClr val="005661"/>
                </a:solidFill>
                <a:effectLst/>
                <a:latin typeface="Fira Code" panose="020B0809050000020004" pitchFamily="49" charset="0"/>
              </a:rPr>
              <a:t> :=</a:t>
            </a:r>
          </a:p>
        </p:txBody>
      </p:sp>
      <p:sp>
        <p:nvSpPr>
          <p:cNvPr id="8" name="TextBox 7">
            <a:extLst>
              <a:ext uri="{FF2B5EF4-FFF2-40B4-BE49-F238E27FC236}">
                <a16:creationId xmlns:a16="http://schemas.microsoft.com/office/drawing/2014/main" id="{EE9F229B-3182-37F1-E91E-848A43323E10}"/>
              </a:ext>
            </a:extLst>
          </p:cNvPr>
          <p:cNvSpPr txBox="1"/>
          <p:nvPr/>
        </p:nvSpPr>
        <p:spPr>
          <a:xfrm>
            <a:off x="3961638" y="1783080"/>
            <a:ext cx="665226" cy="400110"/>
          </a:xfrm>
          <a:prstGeom prst="rect">
            <a:avLst/>
          </a:prstGeom>
          <a:noFill/>
        </p:spPr>
        <p:txBody>
          <a:bodyPr wrap="square">
            <a:spAutoFit/>
          </a:bodyPr>
          <a:lstStyle/>
          <a:p>
            <a:r>
              <a:rPr lang="es-ES" sz="2000" dirty="0">
                <a:solidFill>
                  <a:srgbClr val="FF5792"/>
                </a:solidFill>
                <a:effectLst/>
                <a:latin typeface="Fira Code" panose="020B0809050000020004" pitchFamily="49" charset="0"/>
              </a:rPr>
              <a:t>\</a:t>
            </a:r>
            <a:r>
              <a:rPr lang="es-ES" sz="200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a:t>
            </a:r>
            <a:endParaRPr lang="en-US" sz="2000" dirty="0"/>
          </a:p>
        </p:txBody>
      </p:sp>
      <p:sp>
        <p:nvSpPr>
          <p:cNvPr id="16" name="TextBox 15">
            <a:extLst>
              <a:ext uri="{FF2B5EF4-FFF2-40B4-BE49-F238E27FC236}">
                <a16:creationId xmlns:a16="http://schemas.microsoft.com/office/drawing/2014/main" id="{F61E1F18-3FBD-547F-FA2C-9C7CC2010106}"/>
              </a:ext>
            </a:extLst>
          </p:cNvPr>
          <p:cNvSpPr txBox="1"/>
          <p:nvPr/>
        </p:nvSpPr>
        <p:spPr>
          <a:xfrm>
            <a:off x="4585145" y="1783080"/>
            <a:ext cx="4395978" cy="400110"/>
          </a:xfrm>
          <a:prstGeom prst="rect">
            <a:avLst/>
          </a:prstGeom>
          <a:noFill/>
        </p:spPr>
        <p:txBody>
          <a:bodyPr wrap="square">
            <a:spAutoFit/>
          </a:bodyPr>
          <a:lstStyle/>
          <a:p>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a:t>
            </a:r>
            <a:r>
              <a:rPr kumimoji="0" lang="es-E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f</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F5792"/>
                </a:solidFill>
                <a:effectLst/>
                <a:uLnTx/>
                <a:uFillTx/>
                <a:latin typeface="Fira Code" panose="020B0809050000020004" pitchFamily="49" charset="0"/>
                <a:cs typeface="Arial"/>
                <a:sym typeface="Arial"/>
              </a:rPr>
              <a:t>\</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f</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 </a:t>
            </a:r>
            <a:r>
              <a:rPr kumimoji="0" lang="es-ES" sz="2000" b="0" i="0" u="none" strike="noStrike" kern="0" cap="none" spc="0" normalizeH="0" baseline="0" noProof="0" dirty="0">
                <a:ln>
                  <a:noFill/>
                </a:ln>
                <a:solidFill>
                  <a:srgbClr val="FA8900"/>
                </a:solidFill>
                <a:effectLst/>
                <a:uLnTx/>
                <a:uFillTx/>
                <a:latin typeface="Fira Code" panose="020B0809050000020004" pitchFamily="49" charset="0"/>
                <a:cs typeface="Arial"/>
                <a:sym typeface="Arial"/>
              </a:rPr>
              <a:t>x</a:t>
            </a:r>
            <a:r>
              <a:rPr kumimoji="0" lang="es-ES" sz="2000" b="0" i="0" u="none" strike="noStrike" kern="0" cap="none" spc="0" normalizeH="0" baseline="0" noProof="0" dirty="0">
                <a:ln>
                  <a:noFill/>
                </a:ln>
                <a:solidFill>
                  <a:srgbClr val="005661"/>
                </a:solidFill>
                <a:effectLst/>
                <a:uLnTx/>
                <a:uFillTx/>
                <a:latin typeface="Fira Code" panose="020B0809050000020004" pitchFamily="49" charset="0"/>
                <a:cs typeface="Arial"/>
                <a:sym typeface="Arial"/>
              </a:rPr>
              <a:t>))</a:t>
            </a:r>
            <a:endParaRPr lang="en-US" dirty="0"/>
          </a:p>
        </p:txBody>
      </p:sp>
      <p:sp>
        <p:nvSpPr>
          <p:cNvPr id="9" name="TextBox 8">
            <a:extLst>
              <a:ext uri="{FF2B5EF4-FFF2-40B4-BE49-F238E27FC236}">
                <a16:creationId xmlns:a16="http://schemas.microsoft.com/office/drawing/2014/main" id="{CFFCA79B-1B6D-7355-DD42-F257EC357C75}"/>
              </a:ext>
            </a:extLst>
          </p:cNvPr>
          <p:cNvSpPr txBox="1"/>
          <p:nvPr/>
        </p:nvSpPr>
        <p:spPr>
          <a:xfrm>
            <a:off x="3184779" y="2930435"/>
            <a:ext cx="5063490" cy="3170099"/>
          </a:xfrm>
          <a:prstGeom prst="rect">
            <a:avLst/>
          </a:prstGeom>
          <a:noFill/>
        </p:spPr>
        <p:txBody>
          <a:bodyPr wrap="square">
            <a:spAutoFit/>
          </a:bodyPr>
          <a:lstStyle/>
          <a:p>
            <a:r>
              <a:rPr lang="es-ES" sz="2000" b="0" dirty="0">
                <a:solidFill>
                  <a:srgbClr val="0095A8"/>
                </a:solidFill>
                <a:effectLst/>
                <a:latin typeface="Fira Code" panose="020B0809050000020004" pitchFamily="49" charset="0"/>
              </a:rPr>
              <a:t>Y</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f</a:t>
            </a:r>
            <a:endParaRPr lang="es-ES" sz="2000" b="0" dirty="0">
              <a:solidFill>
                <a:srgbClr val="005661"/>
              </a:solidFill>
              <a:effectLst/>
              <a:latin typeface="Fira Code" panose="020B0809050000020004" pitchFamily="49" charset="0"/>
            </a:endParaRPr>
          </a:p>
          <a:p>
            <a:endParaRPr lang="es-ES" sz="2000" b="0" dirty="0">
              <a:solidFill>
                <a:srgbClr val="005661"/>
              </a:solidFill>
              <a:effectLst/>
              <a:latin typeface="Fira Code" panose="020B0809050000020004" pitchFamily="49" charset="0"/>
            </a:endParaRPr>
          </a:p>
          <a:p>
            <a:br>
              <a:rPr lang="es-ES" sz="2000" b="0" dirty="0">
                <a:solidFill>
                  <a:srgbClr val="005661"/>
                </a:solidFill>
                <a:effectLst/>
                <a:latin typeface="Fira Code" panose="020B0809050000020004" pitchFamily="49" charset="0"/>
              </a:rPr>
            </a:br>
            <a:r>
              <a:rPr lang="es-ES" sz="2000" dirty="0">
                <a:solidFill>
                  <a:srgbClr val="005661"/>
                </a:solidFill>
                <a:effectLst/>
                <a:latin typeface="Fira Code" panose="020B0809050000020004" pitchFamily="49" charset="0"/>
              </a:rPr>
              <a:t>(</a:t>
            </a:r>
            <a:r>
              <a:rPr lang="es-ES" sz="2000" dirty="0">
                <a:solidFill>
                  <a:srgbClr val="FF5792"/>
                </a:solidFill>
                <a:effectLst/>
                <a:latin typeface="Fira Code" panose="020B0809050000020004" pitchFamily="49" charset="0"/>
              </a:rPr>
              <a:t>\</a:t>
            </a:r>
            <a:r>
              <a:rPr lang="es-ES" sz="200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dirty="0">
                <a:solidFill>
                  <a:srgbClr val="005661"/>
                </a:solidFill>
                <a:effectLst/>
                <a:latin typeface="Fira Code" panose="020B0809050000020004" pitchFamily="49" charset="0"/>
              </a:rPr>
              <a:t>(</a:t>
            </a:r>
            <a:r>
              <a:rPr lang="es-ES" sz="2000" dirty="0">
                <a:solidFill>
                  <a:srgbClr val="FF5792"/>
                </a:solidFill>
                <a:effectLst/>
                <a:latin typeface="Fira Code" panose="020B0809050000020004" pitchFamily="49" charset="0"/>
              </a:rPr>
              <a:t>\</a:t>
            </a:r>
            <a:r>
              <a:rPr lang="es-ES" sz="200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a:t>
            </a:r>
          </a:p>
          <a:p>
            <a:endParaRPr lang="es-ES" sz="2000" b="0" dirty="0">
              <a:solidFill>
                <a:srgbClr val="005661"/>
              </a:solidFill>
              <a:effectLst/>
              <a:latin typeface="Fira Code" panose="020B0809050000020004" pitchFamily="49" charset="0"/>
            </a:endParaRPr>
          </a:p>
          <a:p>
            <a:br>
              <a:rPr lang="es-ES" sz="2000" b="0" dirty="0">
                <a:solidFill>
                  <a:srgbClr val="005661"/>
                </a:solidFill>
                <a:effectLst/>
                <a:latin typeface="Fira Code" panose="020B0809050000020004" pitchFamily="49" charset="0"/>
              </a:rPr>
            </a:br>
            <a:r>
              <a:rPr lang="es-ES" sz="2000" b="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 ((</a:t>
            </a:r>
            <a:r>
              <a:rPr lang="es-ES" sz="2000" dirty="0">
                <a:solidFill>
                  <a:srgbClr val="FF5792"/>
                </a:solidFill>
                <a:effectLst/>
                <a:latin typeface="Fira Code" panose="020B0809050000020004" pitchFamily="49" charset="0"/>
              </a:rPr>
              <a:t>\</a:t>
            </a:r>
            <a:r>
              <a:rPr lang="es-ES" sz="200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dirty="0">
                <a:solidFill>
                  <a:srgbClr val="005661"/>
                </a:solidFill>
                <a:effectLst/>
                <a:latin typeface="Fira Code" panose="020B0809050000020004" pitchFamily="49" charset="0"/>
              </a:rPr>
              <a:t>(</a:t>
            </a:r>
            <a:r>
              <a:rPr lang="es-ES" sz="2000" dirty="0">
                <a:solidFill>
                  <a:srgbClr val="FF5792"/>
                </a:solidFill>
                <a:effectLst/>
                <a:latin typeface="Fira Code" panose="020B0809050000020004" pitchFamily="49" charset="0"/>
              </a:rPr>
              <a:t>\</a:t>
            </a:r>
            <a:r>
              <a:rPr lang="es-ES" sz="200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x</a:t>
            </a:r>
            <a:r>
              <a:rPr lang="es-ES" sz="2000" b="0" dirty="0">
                <a:solidFill>
                  <a:srgbClr val="005661"/>
                </a:solidFill>
                <a:effectLst/>
                <a:latin typeface="Fira Code" panose="020B0809050000020004" pitchFamily="49" charset="0"/>
              </a:rPr>
              <a:t>)))</a:t>
            </a:r>
          </a:p>
          <a:p>
            <a:endParaRPr lang="es-ES" sz="2000" b="0" dirty="0">
              <a:solidFill>
                <a:srgbClr val="005661"/>
              </a:solidFill>
              <a:effectLst/>
              <a:latin typeface="Fira Code" panose="020B0809050000020004" pitchFamily="49" charset="0"/>
            </a:endParaRPr>
          </a:p>
          <a:p>
            <a:br>
              <a:rPr lang="es-ES" sz="2000" b="0" dirty="0">
                <a:solidFill>
                  <a:srgbClr val="005661"/>
                </a:solidFill>
                <a:effectLst/>
                <a:latin typeface="Fira Code" panose="020B0809050000020004" pitchFamily="49" charset="0"/>
              </a:rPr>
            </a:br>
            <a:r>
              <a:rPr lang="es-ES" sz="2000" b="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 (</a:t>
            </a:r>
            <a:r>
              <a:rPr lang="es-ES" sz="2000" b="0" dirty="0">
                <a:solidFill>
                  <a:srgbClr val="0095A8"/>
                </a:solidFill>
                <a:effectLst/>
                <a:latin typeface="Fira Code" panose="020B0809050000020004" pitchFamily="49" charset="0"/>
              </a:rPr>
              <a:t>Y</a:t>
            </a:r>
            <a:r>
              <a:rPr lang="es-ES" sz="2000" b="0" dirty="0">
                <a:solidFill>
                  <a:srgbClr val="005661"/>
                </a:solidFill>
                <a:effectLst/>
                <a:latin typeface="Fira Code" panose="020B0809050000020004" pitchFamily="49" charset="0"/>
              </a:rPr>
              <a:t> </a:t>
            </a:r>
            <a:r>
              <a:rPr lang="es-ES" sz="2000" b="0" dirty="0">
                <a:solidFill>
                  <a:srgbClr val="FA8900"/>
                </a:solidFill>
                <a:effectLst/>
                <a:latin typeface="Fira Code" panose="020B0809050000020004" pitchFamily="49" charset="0"/>
              </a:rPr>
              <a:t>f</a:t>
            </a:r>
            <a:r>
              <a:rPr lang="es-ES" sz="2000" b="0" dirty="0">
                <a:solidFill>
                  <a:srgbClr val="005661"/>
                </a:solidFill>
                <a:effectLst/>
                <a:latin typeface="Fira Code" panose="020B0809050000020004" pitchFamily="49" charset="0"/>
              </a:rPr>
              <a:t>)</a:t>
            </a:r>
          </a:p>
        </p:txBody>
      </p:sp>
      <p:cxnSp>
        <p:nvCxnSpPr>
          <p:cNvPr id="7" name="Straight Connector 6">
            <a:extLst>
              <a:ext uri="{FF2B5EF4-FFF2-40B4-BE49-F238E27FC236}">
                <a16:creationId xmlns:a16="http://schemas.microsoft.com/office/drawing/2014/main" id="{7259FDBD-1103-BAA1-14CE-38F11086B5E6}"/>
              </a:ext>
            </a:extLst>
          </p:cNvPr>
          <p:cNvCxnSpPr/>
          <p:nvPr/>
        </p:nvCxnSpPr>
        <p:spPr>
          <a:xfrm>
            <a:off x="0" y="227685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1B3068-E3F8-D7B0-CB80-2616F4793450}"/>
              </a:ext>
            </a:extLst>
          </p:cNvPr>
          <p:cNvCxnSpPr/>
          <p:nvPr/>
        </p:nvCxnSpPr>
        <p:spPr>
          <a:xfrm>
            <a:off x="3502152" y="3337560"/>
            <a:ext cx="0" cy="38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6BE8348-66B3-A29F-51BA-2C4B86CF23F7}"/>
              </a:ext>
            </a:extLst>
          </p:cNvPr>
          <p:cNvCxnSpPr/>
          <p:nvPr/>
        </p:nvCxnSpPr>
        <p:spPr>
          <a:xfrm>
            <a:off x="3502152" y="4276344"/>
            <a:ext cx="0" cy="38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4C5D7B6-B78B-D917-72B5-54E2169E473F}"/>
              </a:ext>
            </a:extLst>
          </p:cNvPr>
          <p:cNvCxnSpPr/>
          <p:nvPr/>
        </p:nvCxnSpPr>
        <p:spPr>
          <a:xfrm>
            <a:off x="3502152" y="5187696"/>
            <a:ext cx="0" cy="38404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21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fade">
                                      <p:cBhvr>
                                        <p:cTn id="31"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CCF3-71A7-1FB8-F0B8-B3B406CE9670}"/>
              </a:ext>
            </a:extLst>
          </p:cNvPr>
          <p:cNvSpPr>
            <a:spLocks noGrp="1"/>
          </p:cNvSpPr>
          <p:nvPr>
            <p:ph type="ctrTitle"/>
          </p:nvPr>
        </p:nvSpPr>
        <p:spPr/>
        <p:txBody>
          <a:bodyPr/>
          <a:lstStyle/>
          <a:p>
            <a:r>
              <a:rPr lang="en-US" dirty="0"/>
              <a:t>1: Lambda Calculus </a:t>
            </a:r>
          </a:p>
        </p:txBody>
      </p:sp>
      <p:sp>
        <p:nvSpPr>
          <p:cNvPr id="3" name="Subtitle 2">
            <a:extLst>
              <a:ext uri="{FF2B5EF4-FFF2-40B4-BE49-F238E27FC236}">
                <a16:creationId xmlns:a16="http://schemas.microsoft.com/office/drawing/2014/main" id="{494E17CD-5C83-48D1-E8D4-3D93467980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696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7B0E-EFF0-E248-BA5B-823D77231CDE}"/>
              </a:ext>
            </a:extLst>
          </p:cNvPr>
          <p:cNvSpPr>
            <a:spLocks noGrp="1"/>
          </p:cNvSpPr>
          <p:nvPr>
            <p:ph type="title"/>
          </p:nvPr>
        </p:nvSpPr>
        <p:spPr/>
        <p:txBody>
          <a:bodyPr/>
          <a:lstStyle/>
          <a:p>
            <a:r>
              <a:rPr lang="en-US" dirty="0"/>
              <a:t>Your turn!</a:t>
            </a:r>
          </a:p>
        </p:txBody>
      </p:sp>
      <p:sp>
        <p:nvSpPr>
          <p:cNvPr id="3" name="Text Placeholder 2">
            <a:extLst>
              <a:ext uri="{FF2B5EF4-FFF2-40B4-BE49-F238E27FC236}">
                <a16:creationId xmlns:a16="http://schemas.microsoft.com/office/drawing/2014/main" id="{61FD808E-8308-F622-153D-7D2AF22792C4}"/>
              </a:ext>
            </a:extLst>
          </p:cNvPr>
          <p:cNvSpPr>
            <a:spLocks noGrp="1"/>
          </p:cNvSpPr>
          <p:nvPr>
            <p:ph type="body" idx="1"/>
          </p:nvPr>
        </p:nvSpPr>
        <p:spPr/>
        <p:txBody>
          <a:bodyPr/>
          <a:lstStyle/>
          <a:p>
            <a:pPr marL="152396" indent="0">
              <a:buNone/>
            </a:pPr>
            <a:r>
              <a:rPr lang="en-US" dirty="0"/>
              <a:t>Write the following functions:</a:t>
            </a:r>
          </a:p>
          <a:p>
            <a:pPr marL="152396" indent="0">
              <a:buNone/>
            </a:pPr>
            <a:endParaRPr lang="en-US" dirty="0"/>
          </a:p>
          <a:p>
            <a:r>
              <a:rPr lang="en-US" sz="2000" dirty="0"/>
              <a:t>Standard factorial function:                      </a:t>
            </a:r>
            <a:r>
              <a:rPr lang="en-US" sz="2000" b="0" dirty="0">
                <a:solidFill>
                  <a:srgbClr val="0095A8"/>
                </a:solidFill>
                <a:effectLst/>
                <a:latin typeface="Fira Code" panose="020B0809050000020004" pitchFamily="49" charset="0"/>
              </a:rPr>
              <a:t>FACTORIAL</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rn</a:t>
            </a:r>
            <a:r>
              <a:rPr lang="en-US" sz="2000" b="0" dirty="0">
                <a:solidFill>
                  <a:srgbClr val="005661"/>
                </a:solidFill>
                <a:effectLst/>
                <a:latin typeface="Fira Code" panose="020B0809050000020004" pitchFamily="49" charset="0"/>
              </a:rPr>
              <a:t>.</a:t>
            </a:r>
          </a:p>
          <a:p>
            <a:endParaRPr lang="en-US" sz="2000" dirty="0">
              <a:solidFill>
                <a:srgbClr val="005661"/>
              </a:solidFill>
              <a:latin typeface="Fira Code" panose="020B0809050000020004" pitchFamily="49" charset="0"/>
            </a:endParaRPr>
          </a:p>
          <a:p>
            <a:r>
              <a:rPr lang="en-US" sz="2000" dirty="0"/>
              <a:t>List that repeats </a:t>
            </a:r>
            <a:r>
              <a:rPr lang="en-US" sz="2000" dirty="0">
                <a:solidFill>
                  <a:srgbClr val="FA8900"/>
                </a:solidFill>
                <a:effectLst/>
                <a:latin typeface="Fira Code" panose="020B0809050000020004" pitchFamily="49" charset="0"/>
              </a:rPr>
              <a:t>x</a:t>
            </a:r>
            <a:r>
              <a:rPr lang="en-US" sz="2000" dirty="0"/>
              <a:t> infinitely:                      </a:t>
            </a:r>
            <a:r>
              <a:rPr lang="en-US" sz="2000" b="0" dirty="0">
                <a:solidFill>
                  <a:srgbClr val="0095A8"/>
                </a:solidFill>
                <a:effectLst/>
                <a:latin typeface="Fira Code" panose="020B0809050000020004" pitchFamily="49" charset="0"/>
              </a:rPr>
              <a:t>REPEAT</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rx</a:t>
            </a:r>
            <a:r>
              <a:rPr lang="en-US" sz="2000" b="0" dirty="0">
                <a:solidFill>
                  <a:srgbClr val="005661"/>
                </a:solidFill>
                <a:effectLst/>
                <a:latin typeface="Fira Code" panose="020B0809050000020004" pitchFamily="49" charset="0"/>
              </a:rPr>
              <a:t>.</a:t>
            </a:r>
            <a:endParaRPr lang="en-US" sz="2400" b="0" dirty="0">
              <a:solidFill>
                <a:srgbClr val="005661"/>
              </a:solidFill>
              <a:effectLst/>
              <a:latin typeface="Fira Code" panose="020B0809050000020004" pitchFamily="49" charset="0"/>
            </a:endParaRPr>
          </a:p>
          <a:p>
            <a:endParaRPr lang="en-US" dirty="0">
              <a:solidFill>
                <a:srgbClr val="005661"/>
              </a:solidFill>
              <a:latin typeface="Fira Code" panose="020B0809050000020004" pitchFamily="49" charset="0"/>
            </a:endParaRPr>
          </a:p>
          <a:p>
            <a:r>
              <a:rPr lang="en-US" sz="2000" dirty="0"/>
              <a:t>List that looks like [</a:t>
            </a:r>
            <a:r>
              <a:rPr lang="en-US" sz="2000" dirty="0">
                <a:solidFill>
                  <a:srgbClr val="FA8900"/>
                </a:solidFill>
                <a:effectLst/>
                <a:latin typeface="Fira Code" panose="020B0809050000020004" pitchFamily="49" charset="0"/>
              </a:rPr>
              <a:t>x</a:t>
            </a:r>
            <a:r>
              <a:rPr lang="en-US" sz="2000" dirty="0"/>
              <a:t>, </a:t>
            </a:r>
            <a:r>
              <a:rPr lang="en-US" sz="2000" dirty="0">
                <a:solidFill>
                  <a:srgbClr val="FA8900"/>
                </a:solidFill>
                <a:effectLst/>
                <a:latin typeface="Fira Code" panose="020B0809050000020004" pitchFamily="49" charset="0"/>
              </a:rPr>
              <a:t>f</a:t>
            </a:r>
            <a:r>
              <a:rPr lang="en-US" sz="2000" dirty="0"/>
              <a:t> </a:t>
            </a:r>
            <a:r>
              <a:rPr lang="en-US" sz="2000" dirty="0">
                <a:solidFill>
                  <a:srgbClr val="FA8900"/>
                </a:solidFill>
                <a:effectLst/>
                <a:latin typeface="Fira Code" panose="020B0809050000020004" pitchFamily="49" charset="0"/>
              </a:rPr>
              <a:t>x</a:t>
            </a:r>
            <a:r>
              <a:rPr lang="en-US" sz="2000" dirty="0"/>
              <a:t>, </a:t>
            </a:r>
            <a:r>
              <a:rPr lang="en-US" sz="2000" dirty="0">
                <a:solidFill>
                  <a:srgbClr val="FA8900"/>
                </a:solidFill>
                <a:effectLst/>
                <a:latin typeface="Fira Code" panose="020B0809050000020004" pitchFamily="49" charset="0"/>
              </a:rPr>
              <a:t>f</a:t>
            </a:r>
            <a:r>
              <a:rPr lang="en-US" sz="2000" dirty="0"/>
              <a:t> </a:t>
            </a:r>
            <a:r>
              <a:rPr lang="en-US" sz="2000" b="0" dirty="0">
                <a:solidFill>
                  <a:srgbClr val="005661"/>
                </a:solidFill>
                <a:effectLst/>
                <a:latin typeface="Fira Code" panose="020B0809050000020004" pitchFamily="49" charset="0"/>
              </a:rPr>
              <a:t>(</a:t>
            </a:r>
            <a:r>
              <a:rPr lang="en-US" sz="2000" dirty="0">
                <a:solidFill>
                  <a:srgbClr val="FA8900"/>
                </a:solidFill>
                <a:effectLst/>
                <a:latin typeface="Fira Code" panose="020B0809050000020004" pitchFamily="49" charset="0"/>
              </a:rPr>
              <a:t>f</a:t>
            </a:r>
            <a:r>
              <a:rPr lang="en-US" sz="2000" dirty="0"/>
              <a:t> </a:t>
            </a:r>
            <a:r>
              <a:rPr lang="en-US" sz="200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a:t>
            </a:r>
            <a:r>
              <a:rPr lang="en-US" sz="2000" dirty="0"/>
              <a:t>, …]:   </a:t>
            </a:r>
            <a:r>
              <a:rPr lang="en-US" sz="2000" b="0" dirty="0">
                <a:solidFill>
                  <a:srgbClr val="0095A8"/>
                </a:solidFill>
                <a:effectLst/>
                <a:latin typeface="Fira Code" panose="020B0809050000020004" pitchFamily="49" charset="0"/>
              </a:rPr>
              <a:t>ITERATE</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rfx</a:t>
            </a:r>
            <a:r>
              <a:rPr lang="en-US" sz="2000" b="0" dirty="0">
                <a:solidFill>
                  <a:srgbClr val="005661"/>
                </a:solidFill>
                <a:effectLst/>
                <a:latin typeface="Fira Code" panose="020B0809050000020004" pitchFamily="49" charset="0"/>
              </a:rPr>
              <a:t>.</a:t>
            </a:r>
          </a:p>
          <a:p>
            <a:endParaRPr lang="en-US" sz="2000" dirty="0">
              <a:solidFill>
                <a:srgbClr val="005661"/>
              </a:solidFill>
              <a:latin typeface="Fira Code" panose="020B0809050000020004" pitchFamily="49" charset="0"/>
            </a:endParaRPr>
          </a:p>
          <a:p>
            <a:r>
              <a:rPr lang="en-US" sz="2000" dirty="0"/>
              <a:t>Apply </a:t>
            </a:r>
            <a:r>
              <a:rPr lang="en-US" sz="2000" dirty="0">
                <a:solidFill>
                  <a:srgbClr val="FA8900"/>
                </a:solidFill>
                <a:effectLst/>
                <a:latin typeface="Fira Code" panose="020B0809050000020004" pitchFamily="49" charset="0"/>
              </a:rPr>
              <a:t>f</a:t>
            </a:r>
            <a:r>
              <a:rPr lang="en-US" sz="2000" dirty="0"/>
              <a:t> to each element of the list:          </a:t>
            </a:r>
            <a:r>
              <a:rPr lang="en-US" sz="2000" b="0" dirty="0">
                <a:solidFill>
                  <a:srgbClr val="0095A8"/>
                </a:solidFill>
                <a:effectLst/>
                <a:latin typeface="Fira Code" panose="020B0809050000020004" pitchFamily="49" charset="0"/>
              </a:rPr>
              <a:t>MAP</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rfl</a:t>
            </a:r>
            <a:r>
              <a:rPr lang="en-US" sz="2000" b="0" dirty="0">
                <a:solidFill>
                  <a:srgbClr val="005661"/>
                </a:solidFill>
                <a:effectLst/>
                <a:latin typeface="Fira Code" panose="020B0809050000020004" pitchFamily="49" charset="0"/>
              </a:rPr>
              <a:t>.</a:t>
            </a:r>
          </a:p>
        </p:txBody>
      </p:sp>
      <p:sp>
        <p:nvSpPr>
          <p:cNvPr id="4" name="Text Placeholder 3">
            <a:extLst>
              <a:ext uri="{FF2B5EF4-FFF2-40B4-BE49-F238E27FC236}">
                <a16:creationId xmlns:a16="http://schemas.microsoft.com/office/drawing/2014/main" id="{D66F37C1-CE6D-CA4B-F9C7-63F029831A3A}"/>
              </a:ext>
            </a:extLst>
          </p:cNvPr>
          <p:cNvSpPr>
            <a:spLocks noGrp="1"/>
          </p:cNvSpPr>
          <p:nvPr>
            <p:ph type="body" sz="quarter" idx="13"/>
          </p:nvPr>
        </p:nvSpPr>
        <p:spPr/>
        <p:txBody>
          <a:bodyPr/>
          <a:lstStyle/>
          <a:p>
            <a:r>
              <a:rPr lang="en-US" dirty="0"/>
              <a:t>7: Recursion</a:t>
            </a:r>
          </a:p>
        </p:txBody>
      </p:sp>
    </p:spTree>
    <p:extLst>
      <p:ext uri="{BB962C8B-B14F-4D97-AF65-F5344CB8AC3E}">
        <p14:creationId xmlns:p14="http://schemas.microsoft.com/office/powerpoint/2010/main" val="191862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7B0E-EFF0-E248-BA5B-823D77231CDE}"/>
              </a:ext>
            </a:extLst>
          </p:cNvPr>
          <p:cNvSpPr>
            <a:spLocks noGrp="1"/>
          </p:cNvSpPr>
          <p:nvPr>
            <p:ph type="title"/>
          </p:nvPr>
        </p:nvSpPr>
        <p:spPr/>
        <p:txBody>
          <a:bodyPr/>
          <a:lstStyle/>
          <a:p>
            <a:r>
              <a:rPr lang="en-US" dirty="0"/>
              <a:t>Solutions</a:t>
            </a:r>
          </a:p>
        </p:txBody>
      </p:sp>
      <p:sp>
        <p:nvSpPr>
          <p:cNvPr id="3" name="Text Placeholder 2">
            <a:extLst>
              <a:ext uri="{FF2B5EF4-FFF2-40B4-BE49-F238E27FC236}">
                <a16:creationId xmlns:a16="http://schemas.microsoft.com/office/drawing/2014/main" id="{61FD808E-8308-F622-153D-7D2AF22792C4}"/>
              </a:ext>
            </a:extLst>
          </p:cNvPr>
          <p:cNvSpPr>
            <a:spLocks noGrp="1"/>
          </p:cNvSpPr>
          <p:nvPr>
            <p:ph type="body" idx="1"/>
          </p:nvPr>
        </p:nvSpPr>
        <p:spPr>
          <a:xfrm>
            <a:off x="1191600" y="1831451"/>
            <a:ext cx="10256688" cy="4736400"/>
          </a:xfrm>
        </p:spPr>
        <p:txBody>
          <a:bodyPr/>
          <a:lstStyle/>
          <a:p>
            <a:endParaRPr lang="en-US" sz="2000" b="0" dirty="0">
              <a:solidFill>
                <a:srgbClr val="0095A8"/>
              </a:solidFill>
              <a:effectLst/>
              <a:latin typeface="Fira Code" panose="020B0809050000020004" pitchFamily="49" charset="0"/>
            </a:endParaRPr>
          </a:p>
          <a:p>
            <a:r>
              <a:rPr lang="en-US" sz="2000" b="0" dirty="0">
                <a:solidFill>
                  <a:srgbClr val="0095A8"/>
                </a:solidFill>
                <a:effectLst/>
                <a:latin typeface="Fira Code" panose="020B0809050000020004" pitchFamily="49" charset="0"/>
              </a:rPr>
              <a:t>FACTORIAL</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rn</a:t>
            </a:r>
            <a:r>
              <a:rPr lang="en-US" sz="2000" b="0" dirty="0">
                <a:solidFill>
                  <a:srgbClr val="005661"/>
                </a:solidFill>
                <a:effectLst/>
                <a:latin typeface="Fira Code" panose="020B0809050000020004" pitchFamily="49" charset="0"/>
              </a:rPr>
              <a:t>.</a:t>
            </a:r>
            <a:r>
              <a:rPr lang="pt-BR" sz="1600" b="0" dirty="0">
                <a:solidFill>
                  <a:srgbClr val="005661"/>
                </a:solidFill>
                <a:effectLst/>
                <a:latin typeface="Fira Code" panose="020B0809050000020004" pitchFamily="49" charset="0"/>
              </a:rPr>
              <a:t> </a:t>
            </a:r>
            <a:r>
              <a:rPr lang="pt-BR" sz="2000" b="0" dirty="0">
                <a:solidFill>
                  <a:srgbClr val="005661"/>
                </a:solidFill>
                <a:effectLst/>
                <a:latin typeface="Fira Code" panose="020B0809050000020004" pitchFamily="49" charset="0"/>
              </a:rPr>
              <a:t>(</a:t>
            </a:r>
            <a:r>
              <a:rPr lang="pt-BR" sz="2000" b="0" dirty="0">
                <a:solidFill>
                  <a:srgbClr val="0095A8"/>
                </a:solidFill>
                <a:effectLst/>
                <a:latin typeface="Fira Code" panose="020B0809050000020004" pitchFamily="49" charset="0"/>
              </a:rPr>
              <a:t>ISZERO</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1</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MULT</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r</a:t>
            </a:r>
            <a:r>
              <a:rPr lang="pt-BR" sz="2000" b="0" dirty="0">
                <a:solidFill>
                  <a:srgbClr val="005661"/>
                </a:solidFill>
                <a:effectLst/>
                <a:latin typeface="Fira Code" panose="020B0809050000020004" pitchFamily="49" charset="0"/>
              </a:rPr>
              <a:t> (</a:t>
            </a:r>
            <a:r>
              <a:rPr lang="pt-BR" sz="2000" b="0" dirty="0">
                <a:solidFill>
                  <a:srgbClr val="0095A8"/>
                </a:solidFill>
                <a:effectLst/>
                <a:latin typeface="Fira Code" panose="020B0809050000020004" pitchFamily="49" charset="0"/>
              </a:rPr>
              <a:t>PRED</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n</a:t>
            </a:r>
            <a:r>
              <a:rPr lang="pt-BR" sz="2000" b="0" dirty="0">
                <a:solidFill>
                  <a:srgbClr val="005661"/>
                </a:solidFill>
                <a:effectLst/>
                <a:latin typeface="Fira Code" panose="020B0809050000020004" pitchFamily="49" charset="0"/>
              </a:rPr>
              <a:t>)))</a:t>
            </a:r>
            <a:endParaRPr lang="en-US" sz="2000" b="0" dirty="0">
              <a:solidFill>
                <a:srgbClr val="005661"/>
              </a:solidFill>
              <a:effectLst/>
              <a:latin typeface="Fira Code" panose="020B0809050000020004" pitchFamily="49" charset="0"/>
            </a:endParaRPr>
          </a:p>
          <a:p>
            <a:endParaRPr lang="en-US" sz="2000" dirty="0">
              <a:solidFill>
                <a:srgbClr val="005661"/>
              </a:solidFill>
              <a:latin typeface="Fira Code" panose="020B0809050000020004" pitchFamily="49" charset="0"/>
            </a:endParaRPr>
          </a:p>
          <a:p>
            <a:r>
              <a:rPr lang="en-US" sz="2000" b="0" dirty="0">
                <a:solidFill>
                  <a:srgbClr val="0095A8"/>
                </a:solidFill>
                <a:effectLst/>
                <a:latin typeface="Fira Code" panose="020B0809050000020004" pitchFamily="49" charset="0"/>
              </a:rPr>
              <a:t>REPEAT</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rx</a:t>
            </a:r>
            <a:r>
              <a:rPr lang="en-US" sz="2000" b="0" dirty="0">
                <a:solidFill>
                  <a:srgbClr val="005661"/>
                </a:solidFill>
                <a:effectLst/>
                <a:latin typeface="Fira Code" panose="020B0809050000020004" pitchFamily="49" charset="0"/>
              </a:rPr>
              <a:t>.</a:t>
            </a:r>
            <a:r>
              <a:rPr lang="en-US" b="0" dirty="0">
                <a:solidFill>
                  <a:srgbClr val="0095A8"/>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CONS</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r</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x</a:t>
            </a:r>
            <a:r>
              <a:rPr lang="en-US" sz="2000" b="0" dirty="0">
                <a:solidFill>
                  <a:srgbClr val="005661"/>
                </a:solidFill>
                <a:effectLst/>
                <a:latin typeface="Fira Code" panose="020B0809050000020004" pitchFamily="49" charset="0"/>
              </a:rPr>
              <a:t>)</a:t>
            </a:r>
            <a:endParaRPr lang="en-US" sz="2400" b="0" dirty="0">
              <a:solidFill>
                <a:srgbClr val="005661"/>
              </a:solidFill>
              <a:effectLst/>
              <a:latin typeface="Fira Code" panose="020B0809050000020004" pitchFamily="49" charset="0"/>
            </a:endParaRPr>
          </a:p>
          <a:p>
            <a:endParaRPr lang="en-US" dirty="0">
              <a:solidFill>
                <a:srgbClr val="005661"/>
              </a:solidFill>
              <a:latin typeface="Fira Code" panose="020B0809050000020004" pitchFamily="49" charset="0"/>
            </a:endParaRPr>
          </a:p>
          <a:p>
            <a:r>
              <a:rPr lang="en-US" sz="2000" b="0" dirty="0">
                <a:solidFill>
                  <a:srgbClr val="0095A8"/>
                </a:solidFill>
                <a:effectLst/>
                <a:latin typeface="Fira Code" panose="020B0809050000020004" pitchFamily="49" charset="0"/>
              </a:rPr>
              <a:t>ITERATE</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rfx</a:t>
            </a:r>
            <a:r>
              <a:rPr lang="en-US" sz="2000" b="0" dirty="0">
                <a:solidFill>
                  <a:srgbClr val="005661"/>
                </a:solidFill>
                <a:effectLst/>
                <a:latin typeface="Fira Code" panose="020B0809050000020004" pitchFamily="49" charset="0"/>
              </a:rPr>
              <a:t>.</a:t>
            </a:r>
            <a:r>
              <a:rPr lang="pt-BR" sz="2000" b="0" dirty="0">
                <a:solidFill>
                  <a:srgbClr val="0095A8"/>
                </a:solidFill>
                <a:effectLst/>
                <a:latin typeface="Fira Code" panose="020B0809050000020004" pitchFamily="49" charset="0"/>
              </a:rPr>
              <a:t> CONS</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x</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r</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f</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f</a:t>
            </a:r>
            <a:r>
              <a:rPr lang="pt-BR" sz="2000" b="0" dirty="0">
                <a:solidFill>
                  <a:srgbClr val="005661"/>
                </a:solidFill>
                <a:effectLst/>
                <a:latin typeface="Fira Code" panose="020B0809050000020004" pitchFamily="49" charset="0"/>
              </a:rPr>
              <a:t> </a:t>
            </a:r>
            <a:r>
              <a:rPr lang="pt-BR" sz="2000" b="0" dirty="0">
                <a:solidFill>
                  <a:srgbClr val="FA8900"/>
                </a:solidFill>
                <a:effectLst/>
                <a:latin typeface="Fira Code" panose="020B0809050000020004" pitchFamily="49" charset="0"/>
              </a:rPr>
              <a:t>x</a:t>
            </a:r>
            <a:r>
              <a:rPr lang="pt-BR" sz="2000" b="0" dirty="0">
                <a:solidFill>
                  <a:srgbClr val="005661"/>
                </a:solidFill>
                <a:effectLst/>
                <a:latin typeface="Fira Code" panose="020B0809050000020004" pitchFamily="49" charset="0"/>
              </a:rPr>
              <a:t>))</a:t>
            </a:r>
            <a:endParaRPr lang="en-US" sz="2000" b="0" dirty="0">
              <a:solidFill>
                <a:srgbClr val="005661"/>
              </a:solidFill>
              <a:effectLst/>
              <a:latin typeface="Fira Code" panose="020B0809050000020004" pitchFamily="49" charset="0"/>
            </a:endParaRPr>
          </a:p>
          <a:p>
            <a:endParaRPr lang="en-US" sz="2000" dirty="0">
              <a:solidFill>
                <a:srgbClr val="005661"/>
              </a:solidFill>
              <a:latin typeface="Fira Code" panose="020B0809050000020004" pitchFamily="49" charset="0"/>
            </a:endParaRPr>
          </a:p>
          <a:p>
            <a:r>
              <a:rPr lang="en-US" sz="2000" b="0" dirty="0">
                <a:solidFill>
                  <a:srgbClr val="0095A8"/>
                </a:solidFill>
                <a:effectLst/>
                <a:latin typeface="Fira Code" panose="020B0809050000020004" pitchFamily="49" charset="0"/>
              </a:rPr>
              <a:t>MAP</a:t>
            </a:r>
            <a:r>
              <a:rPr lang="en-US" sz="2000" b="0" dirty="0">
                <a:solidFill>
                  <a:srgbClr val="005661"/>
                </a:solidFill>
                <a:effectLst/>
                <a:latin typeface="Fira Code" panose="020B0809050000020004" pitchFamily="49" charset="0"/>
              </a:rPr>
              <a:t> := </a:t>
            </a:r>
            <a:r>
              <a:rPr lang="en-US" sz="2000" dirty="0">
                <a:solidFill>
                  <a:srgbClr val="FF5792"/>
                </a:solidFill>
                <a:effectLst/>
                <a:latin typeface="Fira Code" panose="020B0809050000020004" pitchFamily="49" charset="0"/>
              </a:rPr>
              <a:t>\</a:t>
            </a:r>
            <a:r>
              <a:rPr lang="en-US" sz="2000" dirty="0" err="1">
                <a:solidFill>
                  <a:srgbClr val="FA8900"/>
                </a:solidFill>
                <a:effectLst/>
                <a:latin typeface="Fira Code" panose="020B0809050000020004" pitchFamily="49" charset="0"/>
              </a:rPr>
              <a:t>rfl</a:t>
            </a:r>
            <a:r>
              <a:rPr lang="en-US" sz="2000" b="0" dirty="0">
                <a:solidFill>
                  <a:srgbClr val="005661"/>
                </a:solidFill>
                <a:effectLst/>
                <a:latin typeface="Fira Code" panose="020B0809050000020004" pitchFamily="49" charset="0"/>
              </a:rPr>
              <a:t>.</a:t>
            </a:r>
            <a:r>
              <a:rPr lang="en-US" sz="1600" b="0" dirty="0">
                <a:solidFill>
                  <a:srgbClr val="005661"/>
                </a:solidFill>
                <a:effectLst/>
                <a:latin typeface="Fira Code" panose="020B0809050000020004" pitchFamily="49" charset="0"/>
              </a:rPr>
              <a:t> </a:t>
            </a:r>
            <a:r>
              <a:rPr lang="en-US" sz="2000" b="0" dirty="0">
                <a:solidFill>
                  <a:srgbClr val="005661"/>
                </a:solidFill>
                <a:effectLst/>
                <a:latin typeface="Fira Code" panose="020B0809050000020004" pitchFamily="49" charset="0"/>
              </a:rPr>
              <a:t>(</a:t>
            </a:r>
            <a:r>
              <a:rPr lang="en-US" sz="2000" b="0" dirty="0">
                <a:solidFill>
                  <a:srgbClr val="0095A8"/>
                </a:solidFill>
                <a:effectLst/>
                <a:latin typeface="Fira Code" panose="020B0809050000020004" pitchFamily="49" charset="0"/>
              </a:rPr>
              <a:t>NULL</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NIL</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CONS</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HEAD</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l</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r</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f</a:t>
            </a:r>
            <a:r>
              <a:rPr lang="en-US" sz="2000" b="0" dirty="0">
                <a:solidFill>
                  <a:srgbClr val="005661"/>
                </a:solidFill>
                <a:effectLst/>
                <a:latin typeface="Fira Code" panose="020B0809050000020004" pitchFamily="49" charset="0"/>
              </a:rPr>
              <a:t> (</a:t>
            </a:r>
            <a:r>
              <a:rPr lang="en-US" sz="2000" b="0" dirty="0">
                <a:solidFill>
                  <a:srgbClr val="0095A8"/>
                </a:solidFill>
                <a:effectLst/>
                <a:latin typeface="Fira Code" panose="020B0809050000020004" pitchFamily="49" charset="0"/>
              </a:rPr>
              <a:t>TAIL</a:t>
            </a:r>
            <a:r>
              <a:rPr lang="en-US" sz="2000" b="0" dirty="0">
                <a:solidFill>
                  <a:srgbClr val="005661"/>
                </a:solidFill>
                <a:effectLst/>
                <a:latin typeface="Fira Code" panose="020B0809050000020004" pitchFamily="49" charset="0"/>
              </a:rPr>
              <a:t> </a:t>
            </a:r>
            <a:r>
              <a:rPr lang="en-US" sz="2000" b="0" dirty="0">
                <a:solidFill>
                  <a:srgbClr val="FA8900"/>
                </a:solidFill>
                <a:effectLst/>
                <a:latin typeface="Fira Code" panose="020B0809050000020004" pitchFamily="49" charset="0"/>
              </a:rPr>
              <a:t>l</a:t>
            </a:r>
            <a:r>
              <a:rPr lang="en-US" sz="2000" b="0" dirty="0">
                <a:solidFill>
                  <a:srgbClr val="005661"/>
                </a:solidFill>
                <a:effectLst/>
                <a:latin typeface="Fira Code" panose="020B0809050000020004" pitchFamily="49" charset="0"/>
              </a:rPr>
              <a:t>)))</a:t>
            </a:r>
            <a:endParaRPr lang="en-US" sz="1600" b="0" dirty="0">
              <a:solidFill>
                <a:srgbClr val="005661"/>
              </a:solidFill>
              <a:effectLst/>
              <a:latin typeface="Fira Code" panose="020B0809050000020004" pitchFamily="49" charset="0"/>
            </a:endParaRPr>
          </a:p>
        </p:txBody>
      </p:sp>
      <p:sp>
        <p:nvSpPr>
          <p:cNvPr id="4" name="Text Placeholder 3">
            <a:extLst>
              <a:ext uri="{FF2B5EF4-FFF2-40B4-BE49-F238E27FC236}">
                <a16:creationId xmlns:a16="http://schemas.microsoft.com/office/drawing/2014/main" id="{D66F37C1-CE6D-CA4B-F9C7-63F029831A3A}"/>
              </a:ext>
            </a:extLst>
          </p:cNvPr>
          <p:cNvSpPr>
            <a:spLocks noGrp="1"/>
          </p:cNvSpPr>
          <p:nvPr>
            <p:ph type="body" sz="quarter" idx="13"/>
          </p:nvPr>
        </p:nvSpPr>
        <p:spPr/>
        <p:txBody>
          <a:bodyPr/>
          <a:lstStyle/>
          <a:p>
            <a:r>
              <a:rPr lang="en-US" dirty="0"/>
              <a:t>7: Recursion</a:t>
            </a:r>
          </a:p>
        </p:txBody>
      </p:sp>
    </p:spTree>
    <p:extLst>
      <p:ext uri="{BB962C8B-B14F-4D97-AF65-F5344CB8AC3E}">
        <p14:creationId xmlns:p14="http://schemas.microsoft.com/office/powerpoint/2010/main" val="274881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E1D5-2938-6919-1778-A22AE46E1443}"/>
              </a:ext>
            </a:extLst>
          </p:cNvPr>
          <p:cNvSpPr txBox="1">
            <a:spLocks/>
          </p:cNvSpPr>
          <p:nvPr/>
        </p:nvSpPr>
        <p:spPr>
          <a:xfrm>
            <a:off x="3476128" y="3014129"/>
            <a:ext cx="5239744" cy="829741"/>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400" dirty="0">
                <a:solidFill>
                  <a:schemeClr val="bg1"/>
                </a:solidFill>
                <a:latin typeface="Raleway"/>
                <a:sym typeface="Raleway"/>
              </a:rPr>
              <a:t>Any questions?</a:t>
            </a:r>
          </a:p>
        </p:txBody>
      </p:sp>
    </p:spTree>
    <p:extLst>
      <p:ext uri="{BB962C8B-B14F-4D97-AF65-F5344CB8AC3E}">
        <p14:creationId xmlns:p14="http://schemas.microsoft.com/office/powerpoint/2010/main" val="402604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68B9-081B-4EF9-35B8-F62B6FBF6837}"/>
              </a:ext>
            </a:extLst>
          </p:cNvPr>
          <p:cNvSpPr>
            <a:spLocks noGrp="1"/>
          </p:cNvSpPr>
          <p:nvPr>
            <p:ph type="title"/>
          </p:nvPr>
        </p:nvSpPr>
        <p:spPr/>
        <p:txBody>
          <a:bodyPr/>
          <a:lstStyle/>
          <a:p>
            <a:r>
              <a:rPr lang="en-US" dirty="0"/>
              <a:t>Why do we care about lambda calculus?</a:t>
            </a:r>
          </a:p>
        </p:txBody>
      </p:sp>
      <p:sp>
        <p:nvSpPr>
          <p:cNvPr id="3" name="Text Placeholder 2">
            <a:extLst>
              <a:ext uri="{FF2B5EF4-FFF2-40B4-BE49-F238E27FC236}">
                <a16:creationId xmlns:a16="http://schemas.microsoft.com/office/drawing/2014/main" id="{6F2E0177-DD93-2A7E-E059-87BB1C3030CD}"/>
              </a:ext>
            </a:extLst>
          </p:cNvPr>
          <p:cNvSpPr>
            <a:spLocks noGrp="1"/>
          </p:cNvSpPr>
          <p:nvPr>
            <p:ph type="body" idx="1"/>
          </p:nvPr>
        </p:nvSpPr>
        <p:spPr>
          <a:xfrm>
            <a:off x="1191600" y="1831451"/>
            <a:ext cx="9126776" cy="4736400"/>
          </a:xfrm>
        </p:spPr>
        <p:txBody>
          <a:bodyPr/>
          <a:lstStyle/>
          <a:p>
            <a:r>
              <a:rPr lang="en-US" dirty="0"/>
              <a:t>Due to its simplicity, helpful in proofs</a:t>
            </a:r>
          </a:p>
          <a:p>
            <a:pPr lvl="1"/>
            <a:r>
              <a:rPr lang="en-US" dirty="0"/>
              <a:t>Equivalent to Turing machines</a:t>
            </a:r>
          </a:p>
          <a:p>
            <a:r>
              <a:rPr lang="en-US" dirty="0"/>
              <a:t>Emphasizes the foundations of functional programming</a:t>
            </a:r>
          </a:p>
          <a:p>
            <a:pPr lvl="1"/>
            <a:r>
              <a:rPr lang="en-US" dirty="0"/>
              <a:t>Like assembly, but less (directly) useful</a:t>
            </a:r>
          </a:p>
          <a:p>
            <a:r>
              <a:rPr lang="en-US" dirty="0"/>
              <a:t>Because it practices programming problem solving</a:t>
            </a:r>
          </a:p>
          <a:p>
            <a:pPr lvl="1"/>
            <a:r>
              <a:rPr lang="en-US" dirty="0"/>
              <a:t>Also, it’s fun!</a:t>
            </a:r>
          </a:p>
          <a:p>
            <a:pPr lvl="2"/>
            <a:r>
              <a:rPr lang="en-US" sz="1800" dirty="0"/>
              <a:t>For me</a:t>
            </a:r>
            <a:endParaRPr lang="en-US" dirty="0"/>
          </a:p>
        </p:txBody>
      </p:sp>
      <p:sp>
        <p:nvSpPr>
          <p:cNvPr id="4" name="Text Placeholder 3">
            <a:extLst>
              <a:ext uri="{FF2B5EF4-FFF2-40B4-BE49-F238E27FC236}">
                <a16:creationId xmlns:a16="http://schemas.microsoft.com/office/drawing/2014/main" id="{FAAC6564-4FD1-2A91-6627-728775937FA0}"/>
              </a:ext>
            </a:extLst>
          </p:cNvPr>
          <p:cNvSpPr>
            <a:spLocks noGrp="1"/>
          </p:cNvSpPr>
          <p:nvPr>
            <p:ph type="body" sz="quarter" idx="13"/>
          </p:nvPr>
        </p:nvSpPr>
        <p:spPr/>
        <p:txBody>
          <a:bodyPr/>
          <a:lstStyle/>
          <a:p>
            <a:r>
              <a:rPr lang="en-US" dirty="0"/>
              <a:t>1: Lambda Calculus</a:t>
            </a:r>
          </a:p>
        </p:txBody>
      </p:sp>
    </p:spTree>
    <p:extLst>
      <p:ext uri="{BB962C8B-B14F-4D97-AF65-F5344CB8AC3E}">
        <p14:creationId xmlns:p14="http://schemas.microsoft.com/office/powerpoint/2010/main" val="1285144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68B9-081B-4EF9-35B8-F62B6FBF6837}"/>
              </a:ext>
            </a:extLst>
          </p:cNvPr>
          <p:cNvSpPr>
            <a:spLocks noGrp="1"/>
          </p:cNvSpPr>
          <p:nvPr>
            <p:ph type="title"/>
          </p:nvPr>
        </p:nvSpPr>
        <p:spPr/>
        <p:txBody>
          <a:bodyPr/>
          <a:lstStyle/>
          <a:p>
            <a:r>
              <a:rPr lang="en-US" dirty="0"/>
              <a:t>What is lambda calculus?</a:t>
            </a:r>
          </a:p>
        </p:txBody>
      </p:sp>
      <p:sp>
        <p:nvSpPr>
          <p:cNvPr id="3" name="Text Placeholder 2">
            <a:extLst>
              <a:ext uri="{FF2B5EF4-FFF2-40B4-BE49-F238E27FC236}">
                <a16:creationId xmlns:a16="http://schemas.microsoft.com/office/drawing/2014/main" id="{6F2E0177-DD93-2A7E-E059-87BB1C3030CD}"/>
              </a:ext>
            </a:extLst>
          </p:cNvPr>
          <p:cNvSpPr>
            <a:spLocks noGrp="1"/>
          </p:cNvSpPr>
          <p:nvPr>
            <p:ph type="body" idx="1"/>
          </p:nvPr>
        </p:nvSpPr>
        <p:spPr>
          <a:xfrm>
            <a:off x="1191600" y="1831451"/>
            <a:ext cx="9126776" cy="4736400"/>
          </a:xfrm>
        </p:spPr>
        <p:txBody>
          <a:bodyPr/>
          <a:lstStyle/>
          <a:p>
            <a:pPr marL="152396" indent="0">
              <a:buNone/>
            </a:pPr>
            <a:r>
              <a:rPr lang="en-US" dirty="0"/>
              <a:t>Let </a:t>
            </a:r>
            <a:r>
              <a:rPr lang="el-GR" dirty="0">
                <a:solidFill>
                  <a:srgbClr val="000000"/>
                </a:solidFill>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n-US" dirty="0"/>
              <a:t>(upper case lambda) be the set of all lambda expressions</a:t>
            </a:r>
          </a:p>
          <a:p>
            <a:pPr marL="152396" indent="0">
              <a:buNone/>
            </a:pPr>
            <a:r>
              <a:rPr lang="en-US" dirty="0"/>
              <a:t>We can describe the contents of </a:t>
            </a:r>
            <a:r>
              <a:rPr lang="el-GR" dirty="0">
                <a:solidFill>
                  <a:srgbClr val="000000"/>
                </a:solidFill>
                <a:latin typeface="Times New Roman" panose="02020603050405020304" pitchFamily="18" charset="0"/>
                <a:cs typeface="Times New Roman" panose="02020603050405020304" pitchFamily="18" charset="0"/>
              </a:rPr>
              <a:t>Λ</a:t>
            </a:r>
            <a:r>
              <a:rPr lang="en-US" dirty="0"/>
              <a:t> like so:</a:t>
            </a:r>
          </a:p>
        </p:txBody>
      </p:sp>
      <p:sp>
        <p:nvSpPr>
          <p:cNvPr id="4" name="Text Placeholder 3">
            <a:extLst>
              <a:ext uri="{FF2B5EF4-FFF2-40B4-BE49-F238E27FC236}">
                <a16:creationId xmlns:a16="http://schemas.microsoft.com/office/drawing/2014/main" id="{FAAC6564-4FD1-2A91-6627-728775937FA0}"/>
              </a:ext>
            </a:extLst>
          </p:cNvPr>
          <p:cNvSpPr>
            <a:spLocks noGrp="1"/>
          </p:cNvSpPr>
          <p:nvPr>
            <p:ph type="body" sz="quarter" idx="13"/>
          </p:nvPr>
        </p:nvSpPr>
        <p:spPr/>
        <p:txBody>
          <a:bodyPr/>
          <a:lstStyle/>
          <a:p>
            <a:r>
              <a:rPr lang="en-US" dirty="0"/>
              <a:t>1: Lambda Calculus</a:t>
            </a:r>
          </a:p>
        </p:txBody>
      </p:sp>
      <p:sp>
        <p:nvSpPr>
          <p:cNvPr id="7" name="TextBox 6">
            <a:extLst>
              <a:ext uri="{FF2B5EF4-FFF2-40B4-BE49-F238E27FC236}">
                <a16:creationId xmlns:a16="http://schemas.microsoft.com/office/drawing/2014/main" id="{2BC29DE9-5C22-3230-D9D9-39612E892A9A}"/>
              </a:ext>
            </a:extLst>
          </p:cNvPr>
          <p:cNvSpPr txBox="1"/>
          <p:nvPr/>
        </p:nvSpPr>
        <p:spPr>
          <a:xfrm>
            <a:off x="1191600" y="5918484"/>
            <a:ext cx="9126776" cy="461665"/>
          </a:xfrm>
          <a:prstGeom prst="rect">
            <a:avLst/>
          </a:prstGeom>
          <a:noFill/>
        </p:spPr>
        <p:txBody>
          <a:bodyPr wrap="square" rtlCol="0">
            <a:spAutoFit/>
          </a:bodyPr>
          <a:lstStyle/>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Note: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here represents any variable, in our case any one lowercase letter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a</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b</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c</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y</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z</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etc</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endParaRPr>
          </a:p>
        </p:txBody>
      </p:sp>
      <p:sp>
        <p:nvSpPr>
          <p:cNvPr id="8" name="TextBox 7">
            <a:extLst>
              <a:ext uri="{FF2B5EF4-FFF2-40B4-BE49-F238E27FC236}">
                <a16:creationId xmlns:a16="http://schemas.microsoft.com/office/drawing/2014/main" id="{9788FDF6-42DD-949B-9C7D-369D05C642FF}"/>
              </a:ext>
            </a:extLst>
          </p:cNvPr>
          <p:cNvSpPr txBox="1"/>
          <p:nvPr/>
        </p:nvSpPr>
        <p:spPr>
          <a:xfrm>
            <a:off x="1191599" y="2913527"/>
            <a:ext cx="9126775" cy="1405513"/>
          </a:xfrm>
          <a:prstGeom prst="rect">
            <a:avLst/>
          </a:prstGeom>
          <a:noFill/>
        </p:spPr>
        <p:txBody>
          <a:bodyPr wrap="square" rtlCol="0">
            <a:spAutoFit/>
          </a:bodyPr>
          <a:lstStyle/>
          <a:p>
            <a:pPr marL="609585" marR="0" lvl="0" indent="-457189" algn="l" defTabSz="914400" rtl="0" eaLnBrk="1" fontAlgn="auto" latinLnBrk="0" hangingPunct="1">
              <a:lnSpc>
                <a:spcPct val="100000"/>
              </a:lnSpc>
              <a:spcBef>
                <a:spcPts val="800"/>
              </a:spcBef>
              <a:spcAft>
                <a:spcPts val="0"/>
              </a:spcAft>
              <a:buClr>
                <a:srgbClr val="97ABBC"/>
              </a:buClr>
              <a:buSzPts val="1800"/>
              <a:buFont typeface="Lato"/>
              <a:buChar char="▷"/>
              <a:tabLst/>
              <a:defRPr/>
            </a:pP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If </a:t>
            </a:r>
            <a:r>
              <a:rPr kumimoji="0" lang="en-US" sz="24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is a variable, then </a:t>
            </a:r>
            <a:r>
              <a:rPr kumimoji="0" lang="en-US" sz="24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is in </a:t>
            </a:r>
            <a:r>
              <a:rPr kumimoji="0" lang="el-GR"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Λ</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(also written </a:t>
            </a:r>
            <a:r>
              <a:rPr kumimoji="0" lang="en-US" sz="24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 </a:t>
            </a:r>
            <a:r>
              <a:rPr kumimoji="0" lang="el-GR"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Λ</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a:t>
            </a:r>
          </a:p>
          <a:p>
            <a:pPr marL="609585" marR="0" lvl="0" indent="-457189" algn="l" defTabSz="914400" rtl="0" eaLnBrk="1" fontAlgn="auto" latinLnBrk="0" hangingPunct="1">
              <a:lnSpc>
                <a:spcPct val="100000"/>
              </a:lnSpc>
              <a:spcBef>
                <a:spcPts val="800"/>
              </a:spcBef>
              <a:spcAft>
                <a:spcPts val="0"/>
              </a:spcAft>
              <a:buClr>
                <a:srgbClr val="97ABBC"/>
              </a:buClr>
              <a:buSzPts val="1800"/>
              <a:buFont typeface="Lato"/>
              <a:buChar char="▷"/>
              <a:tabLst/>
              <a:defRPr/>
            </a:pP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If </a:t>
            </a:r>
            <a:r>
              <a:rPr kumimoji="0" lang="en-US" sz="24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is a variable and </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M</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 </a:t>
            </a:r>
            <a:r>
              <a:rPr kumimoji="0" lang="el-GR"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Λ</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then </a:t>
            </a:r>
            <a:r>
              <a:rPr kumimoji="0" lang="el-GR"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r>
              <a:rPr kumimoji="0" lang="el-GR" sz="2400" b="0" i="0" u="none" strike="noStrike" kern="0" cap="none" spc="0" normalizeH="0" baseline="0" noProof="0" dirty="0">
                <a:ln>
                  <a:noFill/>
                </a:ln>
                <a:solidFill>
                  <a:srgbClr val="FF5792"/>
                </a:solidFill>
                <a:effectLst/>
                <a:uLnTx/>
                <a:uFillTx/>
                <a:latin typeface="Fira Code" panose="020B0809050000020004" pitchFamily="49" charset="0"/>
                <a:ea typeface="Lato"/>
                <a:cs typeface="Lato"/>
                <a:sym typeface="Lato"/>
              </a:rPr>
              <a:t>λ</a:t>
            </a:r>
            <a:r>
              <a:rPr kumimoji="0" lang="en-US" sz="24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 </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M</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 </a:t>
            </a:r>
            <a:r>
              <a:rPr kumimoji="0" lang="el-GR"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Λ</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endParaRPr>
          </a:p>
          <a:p>
            <a:pPr marL="609585" marR="0" lvl="0" indent="-457189" algn="l" defTabSz="914400" rtl="0" eaLnBrk="1" fontAlgn="auto" latinLnBrk="0" hangingPunct="1">
              <a:lnSpc>
                <a:spcPct val="100000"/>
              </a:lnSpc>
              <a:spcBef>
                <a:spcPts val="800"/>
              </a:spcBef>
              <a:spcAft>
                <a:spcPts val="0"/>
              </a:spcAft>
              <a:buClr>
                <a:srgbClr val="97ABBC"/>
              </a:buClr>
              <a:buSzPts val="1800"/>
              <a:buFont typeface="Lato"/>
              <a:buChar char="▷"/>
              <a:tabLst/>
              <a:defRPr/>
            </a:pP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If </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M</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 </a:t>
            </a:r>
            <a:r>
              <a:rPr kumimoji="0" lang="el-GR"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Λ</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and</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 </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N</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 </a:t>
            </a:r>
            <a:r>
              <a:rPr kumimoji="0" lang="el-GR"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Λ</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then </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M</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 </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N</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 ∈ </a:t>
            </a:r>
            <a:r>
              <a:rPr kumimoji="0" lang="el-GR"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rPr>
              <a:t>Λ</a:t>
            </a:r>
            <a:endParaRPr kumimoji="0" lang="en-US" sz="2400" b="0" i="0" u="none" strike="noStrike" kern="0" cap="none" spc="0" normalizeH="0" baseline="0" noProof="0" dirty="0">
              <a:ln>
                <a:noFill/>
              </a:ln>
              <a:solidFill>
                <a:srgbClr val="677480"/>
              </a:solidFill>
              <a:effectLst/>
              <a:uLnTx/>
              <a:uFillTx/>
              <a:latin typeface="Lato"/>
              <a:ea typeface="Lato"/>
              <a:cs typeface="Times New Roman" panose="02020603050405020304" pitchFamily="18" charset="0"/>
              <a:sym typeface="Lato"/>
            </a:endParaRPr>
          </a:p>
        </p:txBody>
      </p:sp>
    </p:spTree>
    <p:extLst>
      <p:ext uri="{BB962C8B-B14F-4D97-AF65-F5344CB8AC3E}">
        <p14:creationId xmlns:p14="http://schemas.microsoft.com/office/powerpoint/2010/main" val="190380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 calcmode="lin" valueType="num">
                                      <p:cBhvr additive="base">
                                        <p:cTn id="3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68B9-081B-4EF9-35B8-F62B6FBF6837}"/>
              </a:ext>
            </a:extLst>
          </p:cNvPr>
          <p:cNvSpPr>
            <a:spLocks noGrp="1"/>
          </p:cNvSpPr>
          <p:nvPr>
            <p:ph type="title"/>
          </p:nvPr>
        </p:nvSpPr>
        <p:spPr/>
        <p:txBody>
          <a:bodyPr/>
          <a:lstStyle/>
          <a:p>
            <a:r>
              <a:rPr lang="en-US" dirty="0"/>
              <a:t>What is lambda calculus?</a:t>
            </a:r>
          </a:p>
        </p:txBody>
      </p:sp>
      <p:sp>
        <p:nvSpPr>
          <p:cNvPr id="3" name="Text Placeholder 2">
            <a:extLst>
              <a:ext uri="{FF2B5EF4-FFF2-40B4-BE49-F238E27FC236}">
                <a16:creationId xmlns:a16="http://schemas.microsoft.com/office/drawing/2014/main" id="{6F2E0177-DD93-2A7E-E059-87BB1C3030CD}"/>
              </a:ext>
              <a:ext uri="{C183D7F6-B498-43B3-948B-1728B52AA6E4}">
                <adec:decorative xmlns:adec="http://schemas.microsoft.com/office/drawing/2017/decorative" val="0"/>
              </a:ext>
            </a:extLst>
          </p:cNvPr>
          <p:cNvSpPr>
            <a:spLocks noGrp="1"/>
          </p:cNvSpPr>
          <p:nvPr>
            <p:ph type="body" idx="1"/>
          </p:nvPr>
        </p:nvSpPr>
        <p:spPr>
          <a:xfrm>
            <a:off x="1191600" y="1831451"/>
            <a:ext cx="9126776" cy="4736400"/>
          </a:xfrm>
        </p:spPr>
        <p:txBody>
          <a:bodyPr/>
          <a:lstStyle/>
          <a:p>
            <a:pPr marL="152396" indent="0">
              <a:buNone/>
            </a:pPr>
            <a:r>
              <a:rPr lang="en-US" dirty="0"/>
              <a:t>Let </a:t>
            </a:r>
            <a:r>
              <a:rPr lang="el-GR" dirty="0">
                <a:solidFill>
                  <a:srgbClr val="000000"/>
                </a:solidFill>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n-US" dirty="0"/>
              <a:t>(upper case lambda) be the set of all lambda expressions</a:t>
            </a:r>
          </a:p>
          <a:p>
            <a:pPr marL="152396" indent="0">
              <a:buNone/>
            </a:pPr>
            <a:r>
              <a:rPr lang="en-US" dirty="0"/>
              <a:t>We can describe the contents of </a:t>
            </a:r>
            <a:r>
              <a:rPr lang="el-GR" dirty="0">
                <a:solidFill>
                  <a:srgbClr val="000000"/>
                </a:solidFill>
                <a:latin typeface="Times New Roman" panose="02020603050405020304" pitchFamily="18" charset="0"/>
                <a:cs typeface="Times New Roman" panose="02020603050405020304" pitchFamily="18" charset="0"/>
              </a:rPr>
              <a:t>Λ</a:t>
            </a:r>
            <a:r>
              <a:rPr lang="en-US" dirty="0"/>
              <a:t> like so:</a:t>
            </a:r>
          </a:p>
        </p:txBody>
      </p:sp>
      <p:sp>
        <p:nvSpPr>
          <p:cNvPr id="4" name="Text Placeholder 3">
            <a:extLst>
              <a:ext uri="{FF2B5EF4-FFF2-40B4-BE49-F238E27FC236}">
                <a16:creationId xmlns:a16="http://schemas.microsoft.com/office/drawing/2014/main" id="{FAAC6564-4FD1-2A91-6627-728775937FA0}"/>
              </a:ext>
              <a:ext uri="{C183D7F6-B498-43B3-948B-1728B52AA6E4}">
                <adec:decorative xmlns:adec="http://schemas.microsoft.com/office/drawing/2017/decorative" val="0"/>
              </a:ext>
            </a:extLst>
          </p:cNvPr>
          <p:cNvSpPr>
            <a:spLocks noGrp="1"/>
          </p:cNvSpPr>
          <p:nvPr>
            <p:ph type="body" sz="quarter" idx="13"/>
          </p:nvPr>
        </p:nvSpPr>
        <p:spPr/>
        <p:txBody>
          <a:bodyPr/>
          <a:lstStyle/>
          <a:p>
            <a:r>
              <a:rPr lang="en-US" dirty="0"/>
              <a:t>1: Lambda Calculus</a:t>
            </a:r>
          </a:p>
        </p:txBody>
      </p:sp>
      <p:sp>
        <p:nvSpPr>
          <p:cNvPr id="7" name="TextBox 6">
            <a:extLst>
              <a:ext uri="{FF2B5EF4-FFF2-40B4-BE49-F238E27FC236}">
                <a16:creationId xmlns:a16="http://schemas.microsoft.com/office/drawing/2014/main" id="{2BC29DE9-5C22-3230-D9D9-39612E892A9A}"/>
              </a:ext>
            </a:extLst>
          </p:cNvPr>
          <p:cNvSpPr txBox="1"/>
          <p:nvPr/>
        </p:nvSpPr>
        <p:spPr>
          <a:xfrm>
            <a:off x="1191600" y="5918484"/>
            <a:ext cx="9126776" cy="461665"/>
          </a:xfrm>
          <a:prstGeom prst="rect">
            <a:avLst/>
          </a:prstGeom>
          <a:noFill/>
        </p:spPr>
        <p:txBody>
          <a:bodyPr wrap="square" rtlCol="0">
            <a:spAutoFit/>
          </a:bodyPr>
          <a:lstStyle/>
          <a:p>
            <a:pPr marL="152396" marR="0" lvl="0" indent="0" algn="l" defTabSz="914400" rtl="0" eaLnBrk="1" fontAlgn="auto" latinLnBrk="0" hangingPunct="1">
              <a:lnSpc>
                <a:spcPct val="100000"/>
              </a:lnSpc>
              <a:spcBef>
                <a:spcPts val="800"/>
              </a:spcBef>
              <a:spcAft>
                <a:spcPts val="0"/>
              </a:spcAft>
              <a:buClr>
                <a:srgbClr val="97ABBC"/>
              </a:buClr>
              <a:buSzPts val="1800"/>
              <a:buFont typeface="Lato"/>
              <a:buNone/>
              <a:tabLst/>
              <a:defRPr/>
            </a:pP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Note: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here represents any variable, in our case any one lowercase letter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a</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b</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c</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y</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a:t>
            </a:r>
            <a:r>
              <a:rPr kumimoji="0" lang="en-US" sz="16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z</a:t>
            </a:r>
            <a:r>
              <a:rPr kumimoji="0" lang="en-US" sz="1600" b="0" i="0" u="none" strike="noStrike" kern="0" cap="none" spc="0" normalizeH="0" baseline="0" noProof="0" dirty="0">
                <a:ln>
                  <a:noFill/>
                </a:ln>
                <a:solidFill>
                  <a:srgbClr val="677480"/>
                </a:solidFill>
                <a:effectLst/>
                <a:uLnTx/>
                <a:uFillTx/>
                <a:latin typeface="Lato"/>
                <a:ea typeface="Lato"/>
                <a:cs typeface="Lato"/>
                <a:sym typeface="Lato"/>
              </a:rPr>
              <a:t>, etc</a:t>
            </a: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endParaRPr>
          </a:p>
        </p:txBody>
      </p:sp>
      <p:sp>
        <p:nvSpPr>
          <p:cNvPr id="8" name="TextBox 7">
            <a:extLst>
              <a:ext uri="{FF2B5EF4-FFF2-40B4-BE49-F238E27FC236}">
                <a16:creationId xmlns:a16="http://schemas.microsoft.com/office/drawing/2014/main" id="{9788FDF6-42DD-949B-9C7D-369D05C642FF}"/>
              </a:ext>
            </a:extLst>
          </p:cNvPr>
          <p:cNvSpPr txBox="1"/>
          <p:nvPr/>
        </p:nvSpPr>
        <p:spPr>
          <a:xfrm>
            <a:off x="1191599" y="2913527"/>
            <a:ext cx="9126775" cy="1405513"/>
          </a:xfrm>
          <a:prstGeom prst="rect">
            <a:avLst/>
          </a:prstGeom>
          <a:noFill/>
        </p:spPr>
        <p:txBody>
          <a:bodyPr wrap="square" rtlCol="0">
            <a:spAutoFit/>
          </a:bodyPr>
          <a:lstStyle/>
          <a:p>
            <a:pPr marL="609585" marR="0" lvl="0" indent="-457189" algn="l" defTabSz="914400" rtl="0" eaLnBrk="1" fontAlgn="auto" latinLnBrk="0" hangingPunct="1">
              <a:lnSpc>
                <a:spcPct val="100000"/>
              </a:lnSpc>
              <a:spcBef>
                <a:spcPts val="800"/>
              </a:spcBef>
              <a:spcAft>
                <a:spcPts val="0"/>
              </a:spcAft>
              <a:buClr>
                <a:srgbClr val="97ABBC"/>
              </a:buClr>
              <a:buSzPts val="1800"/>
              <a:buFont typeface="Lato"/>
              <a:buChar char="▷"/>
              <a:tabLst/>
              <a:defRPr/>
            </a:pP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Variable: </a:t>
            </a:r>
            <a:r>
              <a:rPr kumimoji="0" lang="en-US" sz="24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endParaRPr kumimoji="0" lang="en-US" sz="2400" b="0" i="0" u="none" strike="noStrike" kern="0" cap="none" spc="0" normalizeH="0" baseline="0" noProof="0" dirty="0">
              <a:ln>
                <a:noFill/>
              </a:ln>
              <a:solidFill>
                <a:srgbClr val="677480"/>
              </a:solidFill>
              <a:effectLst/>
              <a:uLnTx/>
              <a:uFillTx/>
              <a:latin typeface="Lato"/>
              <a:ea typeface="Lato"/>
              <a:cs typeface="Lato"/>
              <a:sym typeface="Lato"/>
            </a:endParaRPr>
          </a:p>
          <a:p>
            <a:pPr marL="609585" marR="0" lvl="0" indent="-457189" algn="l" defTabSz="914400" rtl="0" eaLnBrk="1" fontAlgn="auto" latinLnBrk="0" hangingPunct="1">
              <a:lnSpc>
                <a:spcPct val="100000"/>
              </a:lnSpc>
              <a:spcBef>
                <a:spcPts val="800"/>
              </a:spcBef>
              <a:spcAft>
                <a:spcPts val="0"/>
              </a:spcAft>
              <a:buClr>
                <a:srgbClr val="97ABBC"/>
              </a:buClr>
              <a:buSzPts val="1800"/>
              <a:buFont typeface="Lato"/>
              <a:buChar char="▷"/>
              <a:tabLst/>
              <a:defRPr/>
            </a:pP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Abstraction: </a:t>
            </a:r>
            <a:r>
              <a:rPr kumimoji="0" lang="el-GR"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r>
              <a:rPr kumimoji="0" lang="el-GR" sz="2400" b="0" i="0" u="none" strike="noStrike" kern="0" cap="none" spc="0" normalizeH="0" baseline="0" noProof="0" dirty="0">
                <a:ln>
                  <a:noFill/>
                </a:ln>
                <a:solidFill>
                  <a:srgbClr val="FF5792"/>
                </a:solidFill>
                <a:effectLst/>
                <a:uLnTx/>
                <a:uFillTx/>
                <a:latin typeface="Fira Code" panose="020B0809050000020004" pitchFamily="49" charset="0"/>
                <a:ea typeface="Lato"/>
                <a:cs typeface="Lato"/>
                <a:sym typeface="Lato"/>
              </a:rPr>
              <a:t>λ</a:t>
            </a:r>
            <a:r>
              <a:rPr kumimoji="0" lang="en-US" sz="2400" b="0" i="0" u="none" strike="noStrike" kern="0" cap="none" spc="0" normalizeH="0" baseline="0" noProof="0" dirty="0">
                <a:ln>
                  <a:noFill/>
                </a:ln>
                <a:solidFill>
                  <a:srgbClr val="FA8900"/>
                </a:solidFill>
                <a:effectLst/>
                <a:uLnTx/>
                <a:uFillTx/>
                <a:latin typeface="Fira Code" panose="020B0809050000020004" pitchFamily="49" charset="0"/>
                <a:ea typeface="Lato"/>
                <a:cs typeface="Lato"/>
                <a:sym typeface="Lato"/>
              </a:rPr>
              <a:t>x</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 </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M</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Lato"/>
              <a:cs typeface="Times New Roman" panose="02020603050405020304" pitchFamily="18" charset="0"/>
              <a:sym typeface="Lato"/>
            </a:endParaRPr>
          </a:p>
          <a:p>
            <a:pPr marL="609585" marR="0" lvl="0" indent="-457189" algn="l" defTabSz="914400" rtl="0" eaLnBrk="1" fontAlgn="auto" latinLnBrk="0" hangingPunct="1">
              <a:lnSpc>
                <a:spcPct val="100000"/>
              </a:lnSpc>
              <a:spcBef>
                <a:spcPts val="800"/>
              </a:spcBef>
              <a:spcAft>
                <a:spcPts val="0"/>
              </a:spcAft>
              <a:buClr>
                <a:srgbClr val="97ABBC"/>
              </a:buClr>
              <a:buSzPts val="1800"/>
              <a:buFont typeface="Lato"/>
              <a:buChar char="▷"/>
              <a:tabLst/>
              <a:defRPr/>
            </a:pPr>
            <a:r>
              <a:rPr kumimoji="0" lang="en-US" sz="2400" b="0" i="0" u="none" strike="noStrike" kern="0" cap="none" spc="0" normalizeH="0" baseline="0" noProof="0" dirty="0">
                <a:ln>
                  <a:noFill/>
                </a:ln>
                <a:solidFill>
                  <a:srgbClr val="677480"/>
                </a:solidFill>
                <a:effectLst/>
                <a:uLnTx/>
                <a:uFillTx/>
                <a:latin typeface="Lato"/>
                <a:ea typeface="Lato"/>
                <a:cs typeface="Lato"/>
                <a:sym typeface="Lato"/>
              </a:rPr>
              <a:t>Application: </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M</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 </a:t>
            </a:r>
            <a:r>
              <a:rPr kumimoji="0" lang="en-US" sz="2400" b="0" i="0" u="none" strike="noStrike" kern="0" cap="none" spc="0" normalizeH="0" baseline="0" noProof="0" dirty="0">
                <a:ln>
                  <a:noFill/>
                </a:ln>
                <a:solidFill>
                  <a:srgbClr val="0095A8"/>
                </a:solidFill>
                <a:effectLst/>
                <a:uLnTx/>
                <a:uFillTx/>
                <a:latin typeface="Fira Code" panose="020B0809050000020004" pitchFamily="49" charset="0"/>
                <a:ea typeface="Lato"/>
                <a:cs typeface="Lato"/>
                <a:sym typeface="Lato"/>
              </a:rPr>
              <a:t>N</a:t>
            </a:r>
            <a:r>
              <a:rPr kumimoji="0" lang="en-US" sz="2400" b="0" i="0" u="none" strike="noStrike" kern="0" cap="none" spc="0" normalizeH="0" baseline="0" noProof="0" dirty="0">
                <a:ln>
                  <a:noFill/>
                </a:ln>
                <a:solidFill>
                  <a:srgbClr val="005661"/>
                </a:solidFill>
                <a:effectLst/>
                <a:uLnTx/>
                <a:uFillTx/>
                <a:latin typeface="Fira Code" panose="020B0809050000020004" pitchFamily="49" charset="0"/>
                <a:ea typeface="Lato"/>
                <a:cs typeface="Lato"/>
                <a:sym typeface="Lato"/>
              </a:rPr>
              <a:t>)</a:t>
            </a:r>
            <a:endParaRPr kumimoji="0" lang="en-US" sz="2400" b="0" i="0" u="none" strike="noStrike" kern="0" cap="none" spc="0" normalizeH="0" baseline="0" noProof="0" dirty="0">
              <a:ln>
                <a:noFill/>
              </a:ln>
              <a:solidFill>
                <a:srgbClr val="677480"/>
              </a:solidFill>
              <a:effectLst/>
              <a:uLnTx/>
              <a:uFillTx/>
              <a:latin typeface="Lato"/>
              <a:ea typeface="Lato"/>
              <a:cs typeface="Times New Roman" panose="02020603050405020304" pitchFamily="18" charset="0"/>
              <a:sym typeface="Lato"/>
            </a:endParaRPr>
          </a:p>
        </p:txBody>
      </p:sp>
    </p:spTree>
    <p:extLst>
      <p:ext uri="{BB962C8B-B14F-4D97-AF65-F5344CB8AC3E}">
        <p14:creationId xmlns:p14="http://schemas.microsoft.com/office/powerpoint/2010/main" val="98205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ntonio">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ntonio" id="{2D07BFF5-B3BF-4167-9D12-018F94D75E61}" vid="{4D9FCE66-8E8A-40B1-A3E1-6BD1A8B591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Haskell - The Basics</Template>
  <TotalTime>1423</TotalTime>
  <Words>5251</Words>
  <Application>Microsoft Office PowerPoint</Application>
  <PresentationFormat>Widescreen</PresentationFormat>
  <Paragraphs>630</Paragraphs>
  <Slides>62</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Cambria Math</vt:lpstr>
      <vt:lpstr>Fira Code</vt:lpstr>
      <vt:lpstr>Lato</vt:lpstr>
      <vt:lpstr>Raleway</vt:lpstr>
      <vt:lpstr>Times New Roman</vt:lpstr>
      <vt:lpstr>Antonio</vt:lpstr>
      <vt:lpstr>Lambda Calculus  For when functional programming isn’t hard enough   By Kevin Fisher</vt:lpstr>
      <vt:lpstr>0: Introduction</vt:lpstr>
      <vt:lpstr>Functional programming is great...</vt:lpstr>
      <vt:lpstr>...but it’s too easy</vt:lpstr>
      <vt:lpstr>Let’s make a new language</vt:lpstr>
      <vt:lpstr>1: Lambda Calculus </vt:lpstr>
      <vt:lpstr>Why do we care about lambda calculus?</vt:lpstr>
      <vt:lpstr>What is lambda calculus?</vt:lpstr>
      <vt:lpstr>What is lambda calculus?</vt:lpstr>
      <vt:lpstr>The most important operation: β-reduction</vt:lpstr>
      <vt:lpstr>Some simple functions in lambda calculus</vt:lpstr>
      <vt:lpstr>Some simple functions in lambda calculus</vt:lpstr>
      <vt:lpstr>Some simple functions in lambda calculus</vt:lpstr>
      <vt:lpstr>2: Booleans</vt:lpstr>
      <vt:lpstr>What is a Boolean?</vt:lpstr>
      <vt:lpstr>Modeling Booleans</vt:lpstr>
      <vt:lpstr>Modeling Booleans</vt:lpstr>
      <vt:lpstr>The NOT function</vt:lpstr>
      <vt:lpstr>The NOT function</vt:lpstr>
      <vt:lpstr>Check it for yourself!</vt:lpstr>
      <vt:lpstr>Your turn!</vt:lpstr>
      <vt:lpstr>Solution: AND and OR</vt:lpstr>
      <vt:lpstr>3: Numbers</vt:lpstr>
      <vt:lpstr>Repeated applications</vt:lpstr>
      <vt:lpstr>Function exponentiation</vt:lpstr>
      <vt:lpstr>Notable features of function exponentiation</vt:lpstr>
      <vt:lpstr>Modeling numbers: Church numerals</vt:lpstr>
      <vt:lpstr>The SUCC function</vt:lpstr>
      <vt:lpstr>The SUCC function</vt:lpstr>
      <vt:lpstr>Aside: Weak Head Normal Form</vt:lpstr>
      <vt:lpstr>Aside: Normal Form</vt:lpstr>
      <vt:lpstr>Your turn!</vt:lpstr>
      <vt:lpstr>Solution: ADD and MULT</vt:lpstr>
      <vt:lpstr>Solution: EXP</vt:lpstr>
      <vt:lpstr>4: Pairs</vt:lpstr>
      <vt:lpstr>Modeling pairs</vt:lpstr>
      <vt:lpstr>The FIRST and SECOND functions</vt:lpstr>
      <vt:lpstr>The FIRST and SECOND functions</vt:lpstr>
      <vt:lpstr>Your turn: SHIFTEVAL</vt:lpstr>
      <vt:lpstr>Solution: SHIFTEVAL</vt:lpstr>
      <vt:lpstr>What can we do with SHIFTEVAL?</vt:lpstr>
      <vt:lpstr>Your turn: PRED and SUB</vt:lpstr>
      <vt:lpstr>Solution: PRED and SUB</vt:lpstr>
      <vt:lpstr>5: Predicates</vt:lpstr>
      <vt:lpstr>What is a predicate?</vt:lpstr>
      <vt:lpstr>Your turn!</vt:lpstr>
      <vt:lpstr>Solution: ISZERO and LEQ</vt:lpstr>
      <vt:lpstr>6: Lists</vt:lpstr>
      <vt:lpstr>Making lists from pairs</vt:lpstr>
      <vt:lpstr>Important definitions</vt:lpstr>
      <vt:lpstr>Using lists</vt:lpstr>
      <vt:lpstr>Your turn!</vt:lpstr>
      <vt:lpstr>Solution: INDEX and REPLICATE</vt:lpstr>
      <vt:lpstr>7: Recursion</vt:lpstr>
      <vt:lpstr>Let’s write a recursive multiply</vt:lpstr>
      <vt:lpstr>Attempt two: passing it as a parameter</vt:lpstr>
      <vt:lpstr>A fixed-point of our function</vt:lpstr>
      <vt:lpstr>The Y combinator</vt:lpstr>
      <vt:lpstr>The Y combinator</vt:lpstr>
      <vt:lpstr>Your turn!</vt:lpstr>
      <vt:lpstr>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Calculus  For when functional programming isn’t hard enough   By Kevin Fisher</dc:title>
  <dc:creator>Kevin Fisher</dc:creator>
  <cp:lastModifiedBy>Kevin Fisher</cp:lastModifiedBy>
  <cp:revision>12</cp:revision>
  <dcterms:created xsi:type="dcterms:W3CDTF">2022-05-30T01:10:51Z</dcterms:created>
  <dcterms:modified xsi:type="dcterms:W3CDTF">2022-07-05T23:34:49Z</dcterms:modified>
</cp:coreProperties>
</file>