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964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9D9168-B319-4B4A-AC30-1C955D3D643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074EF68-7073-42CA-9346-6988BF5B5E53}">
      <dgm:prSet/>
      <dgm:spPr/>
      <dgm:t>
        <a:bodyPr/>
        <a:lstStyle/>
        <a:p>
          <a:r>
            <a:rPr lang="en-US" dirty="0"/>
            <a:t>1. Plan: Load policy</a:t>
          </a:r>
        </a:p>
      </dgm:t>
    </dgm:pt>
    <dgm:pt modelId="{8D4703F6-37A5-45D3-A43F-B7D46C73AC3F}" type="parTrans" cxnId="{F5E7A4E6-CC11-4457-BA8E-2D9F1E2460C8}">
      <dgm:prSet/>
      <dgm:spPr/>
      <dgm:t>
        <a:bodyPr/>
        <a:lstStyle/>
        <a:p>
          <a:endParaRPr lang="en-US"/>
        </a:p>
      </dgm:t>
    </dgm:pt>
    <dgm:pt modelId="{E30AA417-4397-4447-B97E-73A11FFB6E14}" type="sibTrans" cxnId="{F5E7A4E6-CC11-4457-BA8E-2D9F1E2460C8}">
      <dgm:prSet/>
      <dgm:spPr/>
      <dgm:t>
        <a:bodyPr/>
        <a:lstStyle/>
        <a:p>
          <a:endParaRPr lang="en-US"/>
        </a:p>
      </dgm:t>
    </dgm:pt>
    <dgm:pt modelId="{A9C2272F-1309-420A-A5ED-BE7284042323}">
      <dgm:prSet/>
      <dgm:spPr/>
      <dgm:t>
        <a:bodyPr/>
        <a:lstStyle/>
        <a:p>
          <a:r>
            <a:rPr lang="en-US"/>
            <a:t>2. Discover: Scan paths, apply filters</a:t>
          </a:r>
        </a:p>
      </dgm:t>
    </dgm:pt>
    <dgm:pt modelId="{C39C5A85-87A6-42CA-9EAD-F751B2599D04}" type="parTrans" cxnId="{99FFC184-A339-4717-99EB-FA5769B491AD}">
      <dgm:prSet/>
      <dgm:spPr/>
      <dgm:t>
        <a:bodyPr/>
        <a:lstStyle/>
        <a:p>
          <a:endParaRPr lang="en-US"/>
        </a:p>
      </dgm:t>
    </dgm:pt>
    <dgm:pt modelId="{C4AB5F6C-3046-45AC-B5A0-7DA869CDB919}" type="sibTrans" cxnId="{99FFC184-A339-4717-99EB-FA5769B491AD}">
      <dgm:prSet/>
      <dgm:spPr/>
      <dgm:t>
        <a:bodyPr/>
        <a:lstStyle/>
        <a:p>
          <a:endParaRPr lang="en-US"/>
        </a:p>
      </dgm:t>
    </dgm:pt>
    <dgm:pt modelId="{B3E99C6B-6110-4D72-8EF7-FD6CDC29C2A0}">
      <dgm:prSet/>
      <dgm:spPr/>
      <dgm:t>
        <a:bodyPr/>
        <a:lstStyle/>
        <a:p>
          <a:r>
            <a:rPr lang="en-US"/>
            <a:t>3. Process: Hash, extract metadata, YARA</a:t>
          </a:r>
        </a:p>
      </dgm:t>
    </dgm:pt>
    <dgm:pt modelId="{8543CF5D-4909-47DA-BA69-3FCBC1BE4C48}" type="parTrans" cxnId="{AE782DD9-BFB7-4D3B-A2B5-A2A6437E4C48}">
      <dgm:prSet/>
      <dgm:spPr/>
      <dgm:t>
        <a:bodyPr/>
        <a:lstStyle/>
        <a:p>
          <a:endParaRPr lang="en-US"/>
        </a:p>
      </dgm:t>
    </dgm:pt>
    <dgm:pt modelId="{A61946CB-B09A-4576-99B5-16710BFB4BFB}" type="sibTrans" cxnId="{AE782DD9-BFB7-4D3B-A2B5-A2A6437E4C48}">
      <dgm:prSet/>
      <dgm:spPr/>
      <dgm:t>
        <a:bodyPr/>
        <a:lstStyle/>
        <a:p>
          <a:endParaRPr lang="en-US"/>
        </a:p>
      </dgm:t>
    </dgm:pt>
    <dgm:pt modelId="{0F545F0F-C156-43C4-ADF7-997FDE433386}">
      <dgm:prSet/>
      <dgm:spPr/>
      <dgm:t>
        <a:bodyPr/>
        <a:lstStyle/>
        <a:p>
          <a:r>
            <a:rPr lang="en-US"/>
            <a:t>4. Package: CSV/JSON reports + encrypted archive</a:t>
          </a:r>
        </a:p>
      </dgm:t>
    </dgm:pt>
    <dgm:pt modelId="{33251A9D-37EB-4338-ADC4-625A8B32B46A}" type="parTrans" cxnId="{C1143C5E-1139-4D1D-9160-CB1ADFFE890C}">
      <dgm:prSet/>
      <dgm:spPr/>
      <dgm:t>
        <a:bodyPr/>
        <a:lstStyle/>
        <a:p>
          <a:endParaRPr lang="en-US"/>
        </a:p>
      </dgm:t>
    </dgm:pt>
    <dgm:pt modelId="{65D10DAB-C82D-4D53-9005-17FBB631857C}" type="sibTrans" cxnId="{C1143C5E-1139-4D1D-9160-CB1ADFFE890C}">
      <dgm:prSet/>
      <dgm:spPr/>
      <dgm:t>
        <a:bodyPr/>
        <a:lstStyle/>
        <a:p>
          <a:endParaRPr lang="en-US"/>
        </a:p>
      </dgm:t>
    </dgm:pt>
    <dgm:pt modelId="{49326335-636C-4819-9209-3B6CFA467DF5}">
      <dgm:prSet/>
      <dgm:spPr/>
      <dgm:t>
        <a:bodyPr/>
        <a:lstStyle/>
        <a:p>
          <a:r>
            <a:rPr lang="en-US"/>
            <a:t>5. Transmit: Secure upload + checksum verification</a:t>
          </a:r>
        </a:p>
      </dgm:t>
    </dgm:pt>
    <dgm:pt modelId="{575B181E-3520-46A6-AF7A-8618620136A7}" type="parTrans" cxnId="{DEB6F5DA-3E3E-4DE5-B90F-09623C8F03CF}">
      <dgm:prSet/>
      <dgm:spPr/>
      <dgm:t>
        <a:bodyPr/>
        <a:lstStyle/>
        <a:p>
          <a:endParaRPr lang="en-US"/>
        </a:p>
      </dgm:t>
    </dgm:pt>
    <dgm:pt modelId="{656AA766-8794-4E8F-8CB4-720098908FE7}" type="sibTrans" cxnId="{DEB6F5DA-3E3E-4DE5-B90F-09623C8F03CF}">
      <dgm:prSet/>
      <dgm:spPr/>
      <dgm:t>
        <a:bodyPr/>
        <a:lstStyle/>
        <a:p>
          <a:endParaRPr lang="en-US"/>
        </a:p>
      </dgm:t>
    </dgm:pt>
    <dgm:pt modelId="{D51A81E1-2900-4A61-8DF2-93CBD6CC3EC2}" type="pres">
      <dgm:prSet presAssocID="{559D9168-B319-4B4A-AC30-1C955D3D6430}" presName="root" presStyleCnt="0">
        <dgm:presLayoutVars>
          <dgm:dir/>
          <dgm:resizeHandles val="exact"/>
        </dgm:presLayoutVars>
      </dgm:prSet>
      <dgm:spPr/>
    </dgm:pt>
    <dgm:pt modelId="{7354B7A3-001C-4C38-93B6-C4CCE1AA0D14}" type="pres">
      <dgm:prSet presAssocID="{2074EF68-7073-42CA-9346-6988BF5B5E53}" presName="compNode" presStyleCnt="0"/>
      <dgm:spPr/>
    </dgm:pt>
    <dgm:pt modelId="{6A4CA49D-5930-43A4-81BB-B50410EB288B}" type="pres">
      <dgm:prSet presAssocID="{2074EF68-7073-42CA-9346-6988BF5B5E5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1B2D58FA-7C0C-48D1-90F5-0856FCCF1C46}" type="pres">
      <dgm:prSet presAssocID="{2074EF68-7073-42CA-9346-6988BF5B5E53}" presName="spaceRect" presStyleCnt="0"/>
      <dgm:spPr/>
    </dgm:pt>
    <dgm:pt modelId="{E62C007F-5E75-444E-9801-75822D0E56BA}" type="pres">
      <dgm:prSet presAssocID="{2074EF68-7073-42CA-9346-6988BF5B5E53}" presName="textRect" presStyleLbl="revTx" presStyleIdx="0" presStyleCnt="5">
        <dgm:presLayoutVars>
          <dgm:chMax val="1"/>
          <dgm:chPref val="1"/>
        </dgm:presLayoutVars>
      </dgm:prSet>
      <dgm:spPr/>
    </dgm:pt>
    <dgm:pt modelId="{7A0F3989-09DF-4D3F-8B5C-F4803108AA86}" type="pres">
      <dgm:prSet presAssocID="{E30AA417-4397-4447-B97E-73A11FFB6E14}" presName="sibTrans" presStyleCnt="0"/>
      <dgm:spPr/>
    </dgm:pt>
    <dgm:pt modelId="{3EC087CF-2878-4DEA-B9F9-62F000486ADD}" type="pres">
      <dgm:prSet presAssocID="{A9C2272F-1309-420A-A5ED-BE7284042323}" presName="compNode" presStyleCnt="0"/>
      <dgm:spPr/>
    </dgm:pt>
    <dgm:pt modelId="{187EF1CE-468E-44A9-8F3D-F31E4F1AC54F}" type="pres">
      <dgm:prSet presAssocID="{A9C2272F-1309-420A-A5ED-BE728404232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7C0A213B-0119-44B5-B966-BFA3DAC0C64C}" type="pres">
      <dgm:prSet presAssocID="{A9C2272F-1309-420A-A5ED-BE7284042323}" presName="spaceRect" presStyleCnt="0"/>
      <dgm:spPr/>
    </dgm:pt>
    <dgm:pt modelId="{001DE5D0-47AC-4133-9D62-C531332F9760}" type="pres">
      <dgm:prSet presAssocID="{A9C2272F-1309-420A-A5ED-BE7284042323}" presName="textRect" presStyleLbl="revTx" presStyleIdx="1" presStyleCnt="5">
        <dgm:presLayoutVars>
          <dgm:chMax val="1"/>
          <dgm:chPref val="1"/>
        </dgm:presLayoutVars>
      </dgm:prSet>
      <dgm:spPr/>
    </dgm:pt>
    <dgm:pt modelId="{3EF43422-71F3-415E-B990-F6B563919C35}" type="pres">
      <dgm:prSet presAssocID="{C4AB5F6C-3046-45AC-B5A0-7DA869CDB919}" presName="sibTrans" presStyleCnt="0"/>
      <dgm:spPr/>
    </dgm:pt>
    <dgm:pt modelId="{4A241B22-20BD-4ECC-8EE9-578F35C47493}" type="pres">
      <dgm:prSet presAssocID="{B3E99C6B-6110-4D72-8EF7-FD6CDC29C2A0}" presName="compNode" presStyleCnt="0"/>
      <dgm:spPr/>
    </dgm:pt>
    <dgm:pt modelId="{CBCAFD53-1719-4177-9D62-541E7D6D5920}" type="pres">
      <dgm:prSet presAssocID="{B3E99C6B-6110-4D72-8EF7-FD6CDC29C2A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D3A5786-835E-4191-9E95-D20001817C5A}" type="pres">
      <dgm:prSet presAssocID="{B3E99C6B-6110-4D72-8EF7-FD6CDC29C2A0}" presName="spaceRect" presStyleCnt="0"/>
      <dgm:spPr/>
    </dgm:pt>
    <dgm:pt modelId="{8C47B426-81A7-4360-8CE0-1B20C021ABF9}" type="pres">
      <dgm:prSet presAssocID="{B3E99C6B-6110-4D72-8EF7-FD6CDC29C2A0}" presName="textRect" presStyleLbl="revTx" presStyleIdx="2" presStyleCnt="5">
        <dgm:presLayoutVars>
          <dgm:chMax val="1"/>
          <dgm:chPref val="1"/>
        </dgm:presLayoutVars>
      </dgm:prSet>
      <dgm:spPr/>
    </dgm:pt>
    <dgm:pt modelId="{E2115B39-036F-4011-8FA5-D571706FF32D}" type="pres">
      <dgm:prSet presAssocID="{A61946CB-B09A-4576-99B5-16710BFB4BFB}" presName="sibTrans" presStyleCnt="0"/>
      <dgm:spPr/>
    </dgm:pt>
    <dgm:pt modelId="{FF595576-B721-4DF2-B9D4-57A74B55C7DB}" type="pres">
      <dgm:prSet presAssocID="{0F545F0F-C156-43C4-ADF7-997FDE433386}" presName="compNode" presStyleCnt="0"/>
      <dgm:spPr/>
    </dgm:pt>
    <dgm:pt modelId="{A76EBFDE-9C4E-4175-BEB4-3C4794582517}" type="pres">
      <dgm:prSet presAssocID="{0F545F0F-C156-43C4-ADF7-997FDE43338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09135C8-152D-49B4-8F75-9284654C2EBD}" type="pres">
      <dgm:prSet presAssocID="{0F545F0F-C156-43C4-ADF7-997FDE433386}" presName="spaceRect" presStyleCnt="0"/>
      <dgm:spPr/>
    </dgm:pt>
    <dgm:pt modelId="{2367EDBA-1D72-4D24-A423-4991302DB703}" type="pres">
      <dgm:prSet presAssocID="{0F545F0F-C156-43C4-ADF7-997FDE433386}" presName="textRect" presStyleLbl="revTx" presStyleIdx="3" presStyleCnt="5">
        <dgm:presLayoutVars>
          <dgm:chMax val="1"/>
          <dgm:chPref val="1"/>
        </dgm:presLayoutVars>
      </dgm:prSet>
      <dgm:spPr/>
    </dgm:pt>
    <dgm:pt modelId="{0D05E168-95C0-4595-8DAC-0853DD94A7A6}" type="pres">
      <dgm:prSet presAssocID="{65D10DAB-C82D-4D53-9005-17FBB631857C}" presName="sibTrans" presStyleCnt="0"/>
      <dgm:spPr/>
    </dgm:pt>
    <dgm:pt modelId="{4BAA05C4-7490-4955-8488-25AC872F50C3}" type="pres">
      <dgm:prSet presAssocID="{49326335-636C-4819-9209-3B6CFA467DF5}" presName="compNode" presStyleCnt="0"/>
      <dgm:spPr/>
    </dgm:pt>
    <dgm:pt modelId="{FE002AA1-AC22-401B-AA82-B5E80637B5E0}" type="pres">
      <dgm:prSet presAssocID="{49326335-636C-4819-9209-3B6CFA467DF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A19CED01-83D3-4E23-962C-ACFB1884C6A9}" type="pres">
      <dgm:prSet presAssocID="{49326335-636C-4819-9209-3B6CFA467DF5}" presName="spaceRect" presStyleCnt="0"/>
      <dgm:spPr/>
    </dgm:pt>
    <dgm:pt modelId="{EBDEE0A8-0704-454E-924A-EF6343787CA3}" type="pres">
      <dgm:prSet presAssocID="{49326335-636C-4819-9209-3B6CFA467DF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002DA12-416E-4653-B5E6-611D6722E9C6}" type="presOf" srcId="{0F545F0F-C156-43C4-ADF7-997FDE433386}" destId="{2367EDBA-1D72-4D24-A423-4991302DB703}" srcOrd="0" destOrd="0" presId="urn:microsoft.com/office/officeart/2018/2/layout/IconLabelList"/>
    <dgm:cxn modelId="{C1143C5E-1139-4D1D-9160-CB1ADFFE890C}" srcId="{559D9168-B319-4B4A-AC30-1C955D3D6430}" destId="{0F545F0F-C156-43C4-ADF7-997FDE433386}" srcOrd="3" destOrd="0" parTransId="{33251A9D-37EB-4338-ADC4-625A8B32B46A}" sibTransId="{65D10DAB-C82D-4D53-9005-17FBB631857C}"/>
    <dgm:cxn modelId="{FBFEC867-8B1A-4A07-8D88-57FD4317D435}" type="presOf" srcId="{B3E99C6B-6110-4D72-8EF7-FD6CDC29C2A0}" destId="{8C47B426-81A7-4360-8CE0-1B20C021ABF9}" srcOrd="0" destOrd="0" presId="urn:microsoft.com/office/officeart/2018/2/layout/IconLabelList"/>
    <dgm:cxn modelId="{99FFC184-A339-4717-99EB-FA5769B491AD}" srcId="{559D9168-B319-4B4A-AC30-1C955D3D6430}" destId="{A9C2272F-1309-420A-A5ED-BE7284042323}" srcOrd="1" destOrd="0" parTransId="{C39C5A85-87A6-42CA-9EAD-F751B2599D04}" sibTransId="{C4AB5F6C-3046-45AC-B5A0-7DA869CDB919}"/>
    <dgm:cxn modelId="{0D447D8B-21A8-4027-A09D-C37D896F8FF1}" type="presOf" srcId="{49326335-636C-4819-9209-3B6CFA467DF5}" destId="{EBDEE0A8-0704-454E-924A-EF6343787CA3}" srcOrd="0" destOrd="0" presId="urn:microsoft.com/office/officeart/2018/2/layout/IconLabelList"/>
    <dgm:cxn modelId="{040B7BB3-0602-4EEC-8EA4-E51172DDF091}" type="presOf" srcId="{A9C2272F-1309-420A-A5ED-BE7284042323}" destId="{001DE5D0-47AC-4133-9D62-C531332F9760}" srcOrd="0" destOrd="0" presId="urn:microsoft.com/office/officeart/2018/2/layout/IconLabelList"/>
    <dgm:cxn modelId="{249668CF-869F-4327-A95B-98D21D2B00F0}" type="presOf" srcId="{559D9168-B319-4B4A-AC30-1C955D3D6430}" destId="{D51A81E1-2900-4A61-8DF2-93CBD6CC3EC2}" srcOrd="0" destOrd="0" presId="urn:microsoft.com/office/officeart/2018/2/layout/IconLabelList"/>
    <dgm:cxn modelId="{AE782DD9-BFB7-4D3B-A2B5-A2A6437E4C48}" srcId="{559D9168-B319-4B4A-AC30-1C955D3D6430}" destId="{B3E99C6B-6110-4D72-8EF7-FD6CDC29C2A0}" srcOrd="2" destOrd="0" parTransId="{8543CF5D-4909-47DA-BA69-3FCBC1BE4C48}" sibTransId="{A61946CB-B09A-4576-99B5-16710BFB4BFB}"/>
    <dgm:cxn modelId="{DEB6F5DA-3E3E-4DE5-B90F-09623C8F03CF}" srcId="{559D9168-B319-4B4A-AC30-1C955D3D6430}" destId="{49326335-636C-4819-9209-3B6CFA467DF5}" srcOrd="4" destOrd="0" parTransId="{575B181E-3520-46A6-AF7A-8618620136A7}" sibTransId="{656AA766-8794-4E8F-8CB4-720098908FE7}"/>
    <dgm:cxn modelId="{F5E7A4E6-CC11-4457-BA8E-2D9F1E2460C8}" srcId="{559D9168-B319-4B4A-AC30-1C955D3D6430}" destId="{2074EF68-7073-42CA-9346-6988BF5B5E53}" srcOrd="0" destOrd="0" parTransId="{8D4703F6-37A5-45D3-A43F-B7D46C73AC3F}" sibTransId="{E30AA417-4397-4447-B97E-73A11FFB6E14}"/>
    <dgm:cxn modelId="{8D00C2FB-5393-4ACB-A03E-1CBC1374E842}" type="presOf" srcId="{2074EF68-7073-42CA-9346-6988BF5B5E53}" destId="{E62C007F-5E75-444E-9801-75822D0E56BA}" srcOrd="0" destOrd="0" presId="urn:microsoft.com/office/officeart/2018/2/layout/IconLabelList"/>
    <dgm:cxn modelId="{2075DB65-F9EE-4D63-BA74-5F4950ADA275}" type="presParOf" srcId="{D51A81E1-2900-4A61-8DF2-93CBD6CC3EC2}" destId="{7354B7A3-001C-4C38-93B6-C4CCE1AA0D14}" srcOrd="0" destOrd="0" presId="urn:microsoft.com/office/officeart/2018/2/layout/IconLabelList"/>
    <dgm:cxn modelId="{A9511AC1-2F6D-4078-99A5-A19B28FC8EB6}" type="presParOf" srcId="{7354B7A3-001C-4C38-93B6-C4CCE1AA0D14}" destId="{6A4CA49D-5930-43A4-81BB-B50410EB288B}" srcOrd="0" destOrd="0" presId="urn:microsoft.com/office/officeart/2018/2/layout/IconLabelList"/>
    <dgm:cxn modelId="{2E2B6A8C-A100-4A86-82B3-752409D8285D}" type="presParOf" srcId="{7354B7A3-001C-4C38-93B6-C4CCE1AA0D14}" destId="{1B2D58FA-7C0C-48D1-90F5-0856FCCF1C46}" srcOrd="1" destOrd="0" presId="urn:microsoft.com/office/officeart/2018/2/layout/IconLabelList"/>
    <dgm:cxn modelId="{780F7033-6298-4058-916D-DF752236EE14}" type="presParOf" srcId="{7354B7A3-001C-4C38-93B6-C4CCE1AA0D14}" destId="{E62C007F-5E75-444E-9801-75822D0E56BA}" srcOrd="2" destOrd="0" presId="urn:microsoft.com/office/officeart/2018/2/layout/IconLabelList"/>
    <dgm:cxn modelId="{2E9B6DC8-F6E0-4283-A752-F6967BE5360D}" type="presParOf" srcId="{D51A81E1-2900-4A61-8DF2-93CBD6CC3EC2}" destId="{7A0F3989-09DF-4D3F-8B5C-F4803108AA86}" srcOrd="1" destOrd="0" presId="urn:microsoft.com/office/officeart/2018/2/layout/IconLabelList"/>
    <dgm:cxn modelId="{93751AFD-56E9-4B0B-BE43-081E4C8B62D4}" type="presParOf" srcId="{D51A81E1-2900-4A61-8DF2-93CBD6CC3EC2}" destId="{3EC087CF-2878-4DEA-B9F9-62F000486ADD}" srcOrd="2" destOrd="0" presId="urn:microsoft.com/office/officeart/2018/2/layout/IconLabelList"/>
    <dgm:cxn modelId="{0C7BBC40-8BED-4624-A662-D631F51BD419}" type="presParOf" srcId="{3EC087CF-2878-4DEA-B9F9-62F000486ADD}" destId="{187EF1CE-468E-44A9-8F3D-F31E4F1AC54F}" srcOrd="0" destOrd="0" presId="urn:microsoft.com/office/officeart/2018/2/layout/IconLabelList"/>
    <dgm:cxn modelId="{8A870D58-6EAB-46B3-A616-4B02AF663696}" type="presParOf" srcId="{3EC087CF-2878-4DEA-B9F9-62F000486ADD}" destId="{7C0A213B-0119-44B5-B966-BFA3DAC0C64C}" srcOrd="1" destOrd="0" presId="urn:microsoft.com/office/officeart/2018/2/layout/IconLabelList"/>
    <dgm:cxn modelId="{ED50998B-E45D-457F-8B85-51F381C323B3}" type="presParOf" srcId="{3EC087CF-2878-4DEA-B9F9-62F000486ADD}" destId="{001DE5D0-47AC-4133-9D62-C531332F9760}" srcOrd="2" destOrd="0" presId="urn:microsoft.com/office/officeart/2018/2/layout/IconLabelList"/>
    <dgm:cxn modelId="{02C6E74E-CFE1-4AF7-B770-724D85A6930E}" type="presParOf" srcId="{D51A81E1-2900-4A61-8DF2-93CBD6CC3EC2}" destId="{3EF43422-71F3-415E-B990-F6B563919C35}" srcOrd="3" destOrd="0" presId="urn:microsoft.com/office/officeart/2018/2/layout/IconLabelList"/>
    <dgm:cxn modelId="{5BDB9A34-638F-499D-AA49-038AE94C950C}" type="presParOf" srcId="{D51A81E1-2900-4A61-8DF2-93CBD6CC3EC2}" destId="{4A241B22-20BD-4ECC-8EE9-578F35C47493}" srcOrd="4" destOrd="0" presId="urn:microsoft.com/office/officeart/2018/2/layout/IconLabelList"/>
    <dgm:cxn modelId="{46CBE23C-2E5C-4D39-A1EF-DB0E09B4BB3F}" type="presParOf" srcId="{4A241B22-20BD-4ECC-8EE9-578F35C47493}" destId="{CBCAFD53-1719-4177-9D62-541E7D6D5920}" srcOrd="0" destOrd="0" presId="urn:microsoft.com/office/officeart/2018/2/layout/IconLabelList"/>
    <dgm:cxn modelId="{FBA96557-5F9C-4767-B37F-E2BC33376DB1}" type="presParOf" srcId="{4A241B22-20BD-4ECC-8EE9-578F35C47493}" destId="{CD3A5786-835E-4191-9E95-D20001817C5A}" srcOrd="1" destOrd="0" presId="urn:microsoft.com/office/officeart/2018/2/layout/IconLabelList"/>
    <dgm:cxn modelId="{7A2ECF7A-D827-4772-8680-8E1D79F178A7}" type="presParOf" srcId="{4A241B22-20BD-4ECC-8EE9-578F35C47493}" destId="{8C47B426-81A7-4360-8CE0-1B20C021ABF9}" srcOrd="2" destOrd="0" presId="urn:microsoft.com/office/officeart/2018/2/layout/IconLabelList"/>
    <dgm:cxn modelId="{047D3607-8F31-4A9C-BE29-BE6E1739EDBD}" type="presParOf" srcId="{D51A81E1-2900-4A61-8DF2-93CBD6CC3EC2}" destId="{E2115B39-036F-4011-8FA5-D571706FF32D}" srcOrd="5" destOrd="0" presId="urn:microsoft.com/office/officeart/2018/2/layout/IconLabelList"/>
    <dgm:cxn modelId="{28BA8929-62C1-400F-9EA8-C10D816A9E75}" type="presParOf" srcId="{D51A81E1-2900-4A61-8DF2-93CBD6CC3EC2}" destId="{FF595576-B721-4DF2-B9D4-57A74B55C7DB}" srcOrd="6" destOrd="0" presId="urn:microsoft.com/office/officeart/2018/2/layout/IconLabelList"/>
    <dgm:cxn modelId="{DE8BD247-A1F1-498E-B25A-42B0787FCCC9}" type="presParOf" srcId="{FF595576-B721-4DF2-B9D4-57A74B55C7DB}" destId="{A76EBFDE-9C4E-4175-BEB4-3C4794582517}" srcOrd="0" destOrd="0" presId="urn:microsoft.com/office/officeart/2018/2/layout/IconLabelList"/>
    <dgm:cxn modelId="{B4DBFF01-C73C-4F78-BAED-14F9DB6ED17B}" type="presParOf" srcId="{FF595576-B721-4DF2-B9D4-57A74B55C7DB}" destId="{E09135C8-152D-49B4-8F75-9284654C2EBD}" srcOrd="1" destOrd="0" presId="urn:microsoft.com/office/officeart/2018/2/layout/IconLabelList"/>
    <dgm:cxn modelId="{FF5DB8D7-6561-4395-BA29-954530ED5317}" type="presParOf" srcId="{FF595576-B721-4DF2-B9D4-57A74B55C7DB}" destId="{2367EDBA-1D72-4D24-A423-4991302DB703}" srcOrd="2" destOrd="0" presId="urn:microsoft.com/office/officeart/2018/2/layout/IconLabelList"/>
    <dgm:cxn modelId="{DFB80EA4-4CF2-4272-A00A-76DEA9BED99E}" type="presParOf" srcId="{D51A81E1-2900-4A61-8DF2-93CBD6CC3EC2}" destId="{0D05E168-95C0-4595-8DAC-0853DD94A7A6}" srcOrd="7" destOrd="0" presId="urn:microsoft.com/office/officeart/2018/2/layout/IconLabelList"/>
    <dgm:cxn modelId="{D1AC934E-0663-4DB2-AD03-8AEB837FFC62}" type="presParOf" srcId="{D51A81E1-2900-4A61-8DF2-93CBD6CC3EC2}" destId="{4BAA05C4-7490-4955-8488-25AC872F50C3}" srcOrd="8" destOrd="0" presId="urn:microsoft.com/office/officeart/2018/2/layout/IconLabelList"/>
    <dgm:cxn modelId="{AAEE92E0-3332-4264-819E-2804D0AD30D5}" type="presParOf" srcId="{4BAA05C4-7490-4955-8488-25AC872F50C3}" destId="{FE002AA1-AC22-401B-AA82-B5E80637B5E0}" srcOrd="0" destOrd="0" presId="urn:microsoft.com/office/officeart/2018/2/layout/IconLabelList"/>
    <dgm:cxn modelId="{6BCA8386-A8F5-4E71-A377-80603DF939CD}" type="presParOf" srcId="{4BAA05C4-7490-4955-8488-25AC872F50C3}" destId="{A19CED01-83D3-4E23-962C-ACFB1884C6A9}" srcOrd="1" destOrd="0" presId="urn:microsoft.com/office/officeart/2018/2/layout/IconLabelList"/>
    <dgm:cxn modelId="{0D85AF2F-2DCE-4ACE-B2CC-FB353452A432}" type="presParOf" srcId="{4BAA05C4-7490-4955-8488-25AC872F50C3}" destId="{EBDEE0A8-0704-454E-924A-EF6343787CA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4CA49D-5930-43A4-81BB-B50410EB288B}">
      <dsp:nvSpPr>
        <dsp:cNvPr id="0" name=""/>
        <dsp:cNvSpPr/>
      </dsp:nvSpPr>
      <dsp:spPr>
        <a:xfrm>
          <a:off x="82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C007F-5E75-444E-9801-75822D0E56BA}">
      <dsp:nvSpPr>
        <dsp:cNvPr id="0" name=""/>
        <dsp:cNvSpPr/>
      </dsp:nvSpPr>
      <dsp:spPr>
        <a:xfrm>
          <a:off x="33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1. Plan: Load policy</a:t>
          </a:r>
        </a:p>
      </dsp:txBody>
      <dsp:txXfrm>
        <a:off x="333914" y="2276522"/>
        <a:ext cx="1800000" cy="720000"/>
      </dsp:txXfrm>
    </dsp:sp>
    <dsp:sp modelId="{187EF1CE-468E-44A9-8F3D-F31E4F1AC54F}">
      <dsp:nvSpPr>
        <dsp:cNvPr id="0" name=""/>
        <dsp:cNvSpPr/>
      </dsp:nvSpPr>
      <dsp:spPr>
        <a:xfrm>
          <a:off x="2943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1DE5D0-47AC-4133-9D62-C531332F9760}">
      <dsp:nvSpPr>
        <dsp:cNvPr id="0" name=""/>
        <dsp:cNvSpPr/>
      </dsp:nvSpPr>
      <dsp:spPr>
        <a:xfrm>
          <a:off x="2448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2. Discover: Scan paths, apply filters</a:t>
          </a:r>
        </a:p>
      </dsp:txBody>
      <dsp:txXfrm>
        <a:off x="2448914" y="2276522"/>
        <a:ext cx="1800000" cy="720000"/>
      </dsp:txXfrm>
    </dsp:sp>
    <dsp:sp modelId="{CBCAFD53-1719-4177-9D62-541E7D6D5920}">
      <dsp:nvSpPr>
        <dsp:cNvPr id="0" name=""/>
        <dsp:cNvSpPr/>
      </dsp:nvSpPr>
      <dsp:spPr>
        <a:xfrm>
          <a:off x="505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7B426-81A7-4360-8CE0-1B20C021ABF9}">
      <dsp:nvSpPr>
        <dsp:cNvPr id="0" name=""/>
        <dsp:cNvSpPr/>
      </dsp:nvSpPr>
      <dsp:spPr>
        <a:xfrm>
          <a:off x="456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3. Process: Hash, extract metadata, YARA</a:t>
          </a:r>
        </a:p>
      </dsp:txBody>
      <dsp:txXfrm>
        <a:off x="4563914" y="2276522"/>
        <a:ext cx="1800000" cy="720000"/>
      </dsp:txXfrm>
    </dsp:sp>
    <dsp:sp modelId="{A76EBFDE-9C4E-4175-BEB4-3C4794582517}">
      <dsp:nvSpPr>
        <dsp:cNvPr id="0" name=""/>
        <dsp:cNvSpPr/>
      </dsp:nvSpPr>
      <dsp:spPr>
        <a:xfrm>
          <a:off x="7173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67EDBA-1D72-4D24-A423-4991302DB703}">
      <dsp:nvSpPr>
        <dsp:cNvPr id="0" name=""/>
        <dsp:cNvSpPr/>
      </dsp:nvSpPr>
      <dsp:spPr>
        <a:xfrm>
          <a:off x="6678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4. Package: CSV/JSON reports + encrypted archive</a:t>
          </a:r>
        </a:p>
      </dsp:txBody>
      <dsp:txXfrm>
        <a:off x="6678914" y="2276522"/>
        <a:ext cx="1800000" cy="720000"/>
      </dsp:txXfrm>
    </dsp:sp>
    <dsp:sp modelId="{FE002AA1-AC22-401B-AA82-B5E80637B5E0}">
      <dsp:nvSpPr>
        <dsp:cNvPr id="0" name=""/>
        <dsp:cNvSpPr/>
      </dsp:nvSpPr>
      <dsp:spPr>
        <a:xfrm>
          <a:off x="928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DEE0A8-0704-454E-924A-EF6343787CA3}">
      <dsp:nvSpPr>
        <dsp:cNvPr id="0" name=""/>
        <dsp:cNvSpPr/>
      </dsp:nvSpPr>
      <dsp:spPr>
        <a:xfrm>
          <a:off x="879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5. Transmit: Secure upload + checksum verification</a:t>
          </a:r>
        </a:p>
      </dsp:txBody>
      <dsp:txXfrm>
        <a:off x="8793914" y="227652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0C8E3-BAD6-4A0F-A071-4A98CEB510E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313FA-4543-4BDA-8A9D-06864371B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92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313FA-4543-4BDA-8A9D-06864371BA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8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313FA-4543-4BDA-8A9D-06864371BA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3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Digital Forensics Agent System (DFAS)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Intelligent Agents Module</a:t>
            </a:r>
            <a:endParaRPr lang="en-US" sz="4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9943" y="4622104"/>
            <a:ext cx="9078628" cy="140960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</a:rPr>
              <a:t>BDI-Inspired Multi-Agent Framework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</a:rPr>
              <a:t>Koulthoum Flamerzi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</a:rPr>
              <a:t>Date: 13/10/2025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958"/>
    </mc:Choice>
    <mc:Fallback xmlns="">
      <p:transition spd="slow" advTm="1269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Strengths &amp;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Strengths:</a:t>
            </a:r>
          </a:p>
          <a:p>
            <a:pPr lvl="1"/>
            <a:r>
              <a:rPr lang="en-US" sz="2000" dirty="0"/>
              <a:t>Standards-compliant evidence handling</a:t>
            </a:r>
          </a:p>
          <a:p>
            <a:pPr lvl="1"/>
            <a:r>
              <a:rPr lang="en-US" sz="2000" dirty="0"/>
              <a:t>Modular, agent-based, portable</a:t>
            </a:r>
          </a:p>
          <a:p>
            <a:endParaRPr lang="en-US" sz="2000" dirty="0"/>
          </a:p>
          <a:p>
            <a:r>
              <a:rPr lang="en-US" sz="2000" b="1" dirty="0"/>
              <a:t>Challenges:</a:t>
            </a:r>
          </a:p>
          <a:p>
            <a:pPr lvl="1"/>
            <a:r>
              <a:rPr lang="en-US" sz="2000" dirty="0"/>
              <a:t>File spoofing – mitigated with </a:t>
            </a:r>
            <a:r>
              <a:rPr lang="en-US" sz="2000" dirty="0" err="1"/>
              <a:t>libmagic</a:t>
            </a:r>
            <a:r>
              <a:rPr lang="en-US" sz="2000" dirty="0"/>
              <a:t> + YARA</a:t>
            </a:r>
          </a:p>
          <a:p>
            <a:pPr lvl="1"/>
            <a:r>
              <a:rPr lang="en-US" sz="2000" dirty="0"/>
              <a:t>Large data volumes – filters, multiprocessing</a:t>
            </a:r>
          </a:p>
          <a:p>
            <a:pPr lvl="1"/>
            <a:r>
              <a:rPr lang="en-US" sz="2000" dirty="0"/>
              <a:t>Evidence security – AES-GCM, key rotation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975"/>
    </mc:Choice>
    <mc:Fallback xmlns="">
      <p:transition spd="slow" advTm="13697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800" dirty="0"/>
              <a:t>DFAS enables reliable, auditable digital evidence collection</a:t>
            </a:r>
          </a:p>
          <a:p>
            <a:r>
              <a:rPr lang="en-US" sz="2800" dirty="0"/>
              <a:t>Produces encrypted, standards-aligned outputs</a:t>
            </a:r>
          </a:p>
          <a:p>
            <a:r>
              <a:rPr lang="en-US" sz="2800" dirty="0"/>
              <a:t>Supports defensible analysis and reporting</a:t>
            </a:r>
          </a:p>
          <a:p>
            <a:r>
              <a:rPr lang="en-US" sz="2800" dirty="0"/>
              <a:t>Future scope: live monitoring, dashboards, DB scaling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975"/>
    </mc:Choice>
    <mc:Fallback xmlns="">
      <p:transition spd="slow" advTm="14697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Overview &amp;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800" dirty="0"/>
              <a:t> Automated digital evidence collection &amp; triage</a:t>
            </a:r>
          </a:p>
          <a:p>
            <a:r>
              <a:rPr lang="en-US" sz="2800" dirty="0"/>
              <a:t>Standards-aligned: ISO 27037, NIST SP 800-86, ACPO</a:t>
            </a:r>
          </a:p>
          <a:p>
            <a:r>
              <a:rPr lang="en-US" sz="2800" b="1" dirty="0"/>
              <a:t>Goals:</a:t>
            </a:r>
          </a:p>
          <a:p>
            <a:pPr lvl="1"/>
            <a:r>
              <a:rPr lang="en-US" sz="2400" dirty="0"/>
              <a:t>Integrity with SHA-256</a:t>
            </a:r>
          </a:p>
          <a:p>
            <a:pPr lvl="1"/>
            <a:r>
              <a:rPr lang="en-US" sz="2400" dirty="0"/>
              <a:t> Confidentiality with AES-GCM</a:t>
            </a:r>
          </a:p>
          <a:p>
            <a:pPr lvl="1"/>
            <a:r>
              <a:rPr lang="en-US" sz="2400" dirty="0"/>
              <a:t> Auditability via tamper-evident logs</a:t>
            </a:r>
          </a:p>
          <a:p>
            <a:r>
              <a:rPr lang="en-US" sz="2800" dirty="0"/>
              <a:t>Python 3.11 chosen for portability and DFIR ecosystem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989"/>
    </mc:Choice>
    <mc:Fallback xmlns="">
      <p:transition spd="slow" advTm="17898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800" b="1" dirty="0"/>
              <a:t>Runtime: </a:t>
            </a:r>
            <a:r>
              <a:rPr lang="en-US" sz="2800" dirty="0"/>
              <a:t>Windows, Ubuntu, macOS; </a:t>
            </a:r>
          </a:p>
          <a:p>
            <a:pPr lvl="1"/>
            <a:r>
              <a:rPr lang="en-US" sz="2400" dirty="0"/>
              <a:t>Python 3.11+</a:t>
            </a:r>
          </a:p>
          <a:p>
            <a:r>
              <a:rPr lang="en-US" sz="2800" b="1" dirty="0"/>
              <a:t>Core Libraries</a:t>
            </a:r>
            <a:r>
              <a:rPr lang="en-US" sz="2800" dirty="0"/>
              <a:t>: watchdog, </a:t>
            </a:r>
            <a:r>
              <a:rPr lang="en-US" sz="2800" dirty="0" err="1"/>
              <a:t>yara</a:t>
            </a:r>
            <a:r>
              <a:rPr lang="en-US" sz="2800" dirty="0"/>
              <a:t>-python, python-magic, cryptography, </a:t>
            </a:r>
            <a:r>
              <a:rPr lang="en-US" sz="2800" dirty="0" err="1"/>
              <a:t>SQLAlchemy</a:t>
            </a:r>
            <a:r>
              <a:rPr lang="en-US" sz="2800" dirty="0"/>
              <a:t>, sqlite3</a:t>
            </a:r>
          </a:p>
          <a:p>
            <a:r>
              <a:rPr lang="en-US" sz="2800" b="1" dirty="0"/>
              <a:t>Optional: </a:t>
            </a:r>
            <a:r>
              <a:rPr lang="en-US" sz="2800" dirty="0"/>
              <a:t>Sleuth Kit, Autopsy (GUI review)</a:t>
            </a:r>
          </a:p>
          <a:p>
            <a:r>
              <a:rPr lang="en-US" sz="2800" b="1" dirty="0"/>
              <a:t>Why Python? </a:t>
            </a:r>
          </a:p>
          <a:p>
            <a:pPr lvl="1"/>
            <a:r>
              <a:rPr lang="en-US" sz="2400" dirty="0"/>
              <a:t>Widely used, rich libraries, portability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036"/>
    </mc:Choice>
    <mc:Fallback xmlns="">
      <p:transition spd="slow" advTm="12803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Agent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617" y="2410588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800" dirty="0"/>
              <a:t>BDI Model: Beliefs → Desires → Intentions</a:t>
            </a:r>
          </a:p>
          <a:p>
            <a:r>
              <a:rPr lang="en-US" sz="2800" dirty="0"/>
              <a:t>Agents:</a:t>
            </a:r>
          </a:p>
          <a:p>
            <a:pPr lvl="1"/>
            <a:r>
              <a:rPr lang="en-US" sz="2000" b="1" dirty="0"/>
              <a:t>Discovery</a:t>
            </a:r>
            <a:r>
              <a:rPr lang="en-US" sz="2000" dirty="0"/>
              <a:t> – finds target files</a:t>
            </a:r>
          </a:p>
          <a:p>
            <a:pPr lvl="1"/>
            <a:r>
              <a:rPr lang="en-US" sz="2000" b="1" dirty="0"/>
              <a:t>Processing</a:t>
            </a:r>
            <a:r>
              <a:rPr lang="en-US" sz="2000" dirty="0"/>
              <a:t> – hashing, metadata extraction</a:t>
            </a:r>
          </a:p>
          <a:p>
            <a:pPr lvl="1"/>
            <a:r>
              <a:rPr lang="en-US" sz="2000" b="1" dirty="0"/>
              <a:t>Packaging</a:t>
            </a:r>
            <a:r>
              <a:rPr lang="en-US" sz="2000" dirty="0"/>
              <a:t> – encryption &amp; reporting</a:t>
            </a:r>
          </a:p>
          <a:p>
            <a:pPr lvl="1"/>
            <a:r>
              <a:rPr lang="en-US" sz="2000" b="1" dirty="0"/>
              <a:t>Transport</a:t>
            </a:r>
            <a:r>
              <a:rPr lang="en-US" sz="2000" dirty="0"/>
              <a:t> – upload securely ( can be used s3 )</a:t>
            </a:r>
          </a:p>
          <a:p>
            <a:pPr lvl="1"/>
            <a:r>
              <a:rPr lang="en-US" sz="2000" b="1" dirty="0"/>
              <a:t>Orchestrator</a:t>
            </a:r>
            <a:r>
              <a:rPr lang="en-US" sz="2000" dirty="0"/>
              <a:t> – coordinates agents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7E8F91-3CD4-C1C0-8A57-F1E8CD6D4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844" y="2950840"/>
            <a:ext cx="4914900" cy="3324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345"/>
    </mc:Choice>
    <mc:Fallback xmlns="">
      <p:transition spd="slow" advTm="18834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Processing Pipeline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BC9929-3AF1-6B39-0C1C-AE53792DD2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65971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699"/>
    </mc:Choice>
    <mc:Fallback xmlns="">
      <p:transition spd="slow" advTm="16969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Security &amp; Compliance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400" b="1" dirty="0"/>
              <a:t>Immutability</a:t>
            </a:r>
            <a:r>
              <a:rPr lang="en-US" sz="2400" dirty="0"/>
              <a:t>: Read-only acquisition</a:t>
            </a:r>
          </a:p>
          <a:p>
            <a:r>
              <a:rPr lang="en-US" sz="2400" b="1" dirty="0"/>
              <a:t>Integrity</a:t>
            </a:r>
            <a:r>
              <a:rPr lang="en-US" sz="2400" dirty="0"/>
              <a:t>: SHA-256 with multi-stage verification</a:t>
            </a:r>
          </a:p>
          <a:p>
            <a:r>
              <a:rPr lang="en-US" sz="2400" b="1" dirty="0"/>
              <a:t>Confidentiality</a:t>
            </a:r>
            <a:r>
              <a:rPr lang="en-US" sz="2400" dirty="0"/>
              <a:t>: AES-GCM encryption &amp; key rotation</a:t>
            </a:r>
          </a:p>
          <a:p>
            <a:r>
              <a:rPr lang="en-US" sz="2400" b="1" dirty="0"/>
              <a:t>Auditability</a:t>
            </a:r>
            <a:r>
              <a:rPr lang="en-US" sz="2400" dirty="0"/>
              <a:t>: Append-only hash-chained logs</a:t>
            </a:r>
          </a:p>
          <a:p>
            <a:r>
              <a:rPr lang="en-US" sz="2400" b="1" dirty="0"/>
              <a:t>Compliance</a:t>
            </a:r>
            <a:r>
              <a:rPr lang="en-US" sz="2400" dirty="0"/>
              <a:t>: ISO 27037/42/43, NIST SP 800-86, ACPO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502"/>
    </mc:Choice>
    <mc:Fallback xmlns="">
      <p:transition spd="slow" advTm="14950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Implementation Evidence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L</a:t>
            </a:r>
            <a:r>
              <a:rPr sz="1800" dirty="0"/>
              <a:t>og evidence: discovery, processing, packaging</a:t>
            </a:r>
          </a:p>
          <a:p>
            <a:r>
              <a:rPr sz="1800" dirty="0"/>
              <a:t>Example log entries:</a:t>
            </a:r>
          </a:p>
          <a:p>
            <a:r>
              <a:rPr sz="1800" dirty="0"/>
              <a:t>   – Found 7 files</a:t>
            </a:r>
          </a:p>
          <a:p>
            <a:r>
              <a:rPr sz="1800" dirty="0"/>
              <a:t>   – Processed: Design Proposal… (Hash: ffd64817…)</a:t>
            </a:r>
          </a:p>
          <a:p>
            <a:r>
              <a:rPr sz="1800" dirty="0"/>
              <a:t>   – Evidence package created (hash: 4f7ff546…)</a:t>
            </a:r>
          </a:p>
          <a:p>
            <a:r>
              <a:rPr sz="1800" dirty="0"/>
              <a:t>Outputs: CSV + JSON reports, SQLite DB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34D71-EDB2-F820-7D8F-49D879921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989" y="2978063"/>
            <a:ext cx="5147450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B79863-916D-32C9-81AE-F582FEC05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64" y="4738872"/>
            <a:ext cx="6448425" cy="1228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100"/>
    </mc:Choice>
    <mc:Fallback xmlns="">
      <p:transition spd="slow" advTm="1451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FDC535F-AC0A-417D-96AB-6706BECAC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000"/>
          </a:xfrm>
          <a:prstGeom prst="rect">
            <a:avLst/>
          </a:prstGeom>
          <a:solidFill>
            <a:srgbClr val="4F29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AAAF8E-31DB-4148-8FCA-4D8233D69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953" y="484068"/>
            <a:ext cx="6898027" cy="588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495C2D-B641-E7B0-C1DB-1C502C46B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37" y="1459005"/>
            <a:ext cx="6253058" cy="393942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A274328-4774-4DF9-BA53-45256512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84069"/>
            <a:ext cx="4145975" cy="34998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1D86B0-2941-F215-1523-869AD67A4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059" y="1905645"/>
            <a:ext cx="3502643" cy="65674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1C7B46D-2FEF-4FAA-915B-8B21A66BB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144834"/>
            <a:ext cx="4145975" cy="22115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DB4186-0D10-3192-DD1A-D5775E842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883059" y="5132378"/>
            <a:ext cx="3502643" cy="23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3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62"/>
    </mc:Choice>
    <mc:Fallback xmlns="">
      <p:transition spd="slow" advTm="1386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Testing &amp;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800" b="1" dirty="0"/>
              <a:t>Unit tests</a:t>
            </a:r>
            <a:r>
              <a:rPr lang="en-US" sz="2800" dirty="0"/>
              <a:t>: hashing, file typing, archive integrity</a:t>
            </a:r>
          </a:p>
          <a:p>
            <a:r>
              <a:rPr lang="en-US" sz="2800" b="1" dirty="0"/>
              <a:t>Integration:</a:t>
            </a:r>
            <a:r>
              <a:rPr lang="en-US" sz="2800" dirty="0"/>
              <a:t> end-to-end validation on corpus</a:t>
            </a:r>
          </a:p>
          <a:p>
            <a:r>
              <a:rPr lang="en-US" sz="2800" b="1" dirty="0"/>
              <a:t>Repeatable results</a:t>
            </a:r>
            <a:r>
              <a:rPr lang="en-US" sz="2800" dirty="0"/>
              <a:t>: same inputs → same hashes</a:t>
            </a:r>
          </a:p>
          <a:p>
            <a:r>
              <a:rPr lang="en-US" sz="2800" b="1" dirty="0"/>
              <a:t>Outputs verified</a:t>
            </a:r>
            <a:r>
              <a:rPr lang="en-US" sz="2800" dirty="0"/>
              <a:t>: CSV/JSON validated, package integrity checked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551"/>
    </mc:Choice>
    <mc:Fallback xmlns="">
      <p:transition spd="slow" advTm="121551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</TotalTime>
  <Words>389</Words>
  <Application>Microsoft Office PowerPoint</Application>
  <PresentationFormat>Widescreen</PresentationFormat>
  <Paragraphs>67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Calibri</vt:lpstr>
      <vt:lpstr>Office Theme</vt:lpstr>
      <vt:lpstr>Digital Forensics Agent System (DFAS) Intelligent Agents Module</vt:lpstr>
      <vt:lpstr>Overview &amp; Objectives</vt:lpstr>
      <vt:lpstr>System Requirements</vt:lpstr>
      <vt:lpstr>Agent Architecture</vt:lpstr>
      <vt:lpstr>Processing Pipeline</vt:lpstr>
      <vt:lpstr>Security &amp; Compliance</vt:lpstr>
      <vt:lpstr>Implementation Evidence</vt:lpstr>
      <vt:lpstr>PowerPoint Presentation</vt:lpstr>
      <vt:lpstr>Testing &amp; Validation</vt:lpstr>
      <vt:lpstr>Strengths &amp; Challenges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TQE-200-LENOVO-IT-PC</dc:creator>
  <cp:keywords/>
  <dc:description>generated using python-pptx</dc:description>
  <cp:lastModifiedBy>Koulthoum Flamerzi</cp:lastModifiedBy>
  <cp:revision>8</cp:revision>
  <dcterms:created xsi:type="dcterms:W3CDTF">2013-01-27T09:14:16Z</dcterms:created>
  <dcterms:modified xsi:type="dcterms:W3CDTF">2025-10-07T07:21:50Z</dcterms:modified>
  <cp:category/>
</cp:coreProperties>
</file>