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314" r:id="rId3"/>
    <p:sldId id="315" r:id="rId4"/>
    <p:sldId id="328" r:id="rId5"/>
    <p:sldId id="308" r:id="rId6"/>
    <p:sldId id="311" r:id="rId7"/>
    <p:sldId id="312" r:id="rId8"/>
    <p:sldId id="329" r:id="rId9"/>
    <p:sldId id="331" r:id="rId10"/>
    <p:sldId id="310" r:id="rId11"/>
    <p:sldId id="313" r:id="rId12"/>
    <p:sldId id="316" r:id="rId13"/>
    <p:sldId id="317" r:id="rId14"/>
    <p:sldId id="330" r:id="rId15"/>
    <p:sldId id="332" r:id="rId16"/>
    <p:sldId id="318" r:id="rId17"/>
    <p:sldId id="319" r:id="rId18"/>
    <p:sldId id="320" r:id="rId19"/>
  </p:sldIdLst>
  <p:sldSz cx="9144000" cy="6858000" type="screen4x3"/>
  <p:notesSz cx="7099300" cy="102346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2" autoAdjust="0"/>
    <p:restoredTop sz="96301" autoAdjust="0"/>
  </p:normalViewPr>
  <p:slideViewPr>
    <p:cSldViewPr>
      <p:cViewPr varScale="1">
        <p:scale>
          <a:sx n="127" d="100"/>
          <a:sy n="127" d="100"/>
        </p:scale>
        <p:origin x="17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07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C379CE5-2BA0-49D9-ADCD-BB770990F0E7}" type="datetimeFigureOut">
              <a:rPr lang="pl-PL" smtClean="0"/>
              <a:pPr/>
              <a:t>7.10.2024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0C6A90-027D-4064-B7C9-8B9338CC76D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377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32E6123-268D-4422-93AF-5146D632C5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B5445-5B3E-45A7-AB4C-4661D106D4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pl-PL"/>
              <a:t>NMS - Karol Flisikowski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mIXHLIJL-Q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25202"/>
            <a:ext cx="7772400" cy="1975104"/>
          </a:xfrm>
        </p:spPr>
        <p:txBody>
          <a:bodyPr/>
          <a:lstStyle/>
          <a:p>
            <a:r>
              <a:rPr lang="pl-PL" sz="3600" dirty="0">
                <a:solidFill>
                  <a:schemeClr val="tx1"/>
                </a:solidFill>
              </a:rPr>
              <a:t>Nieklasyczne metody statystyki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214422"/>
            <a:ext cx="7772400" cy="508628"/>
          </a:xfrm>
        </p:spPr>
        <p:txBody>
          <a:bodyPr>
            <a:normAutofit/>
          </a:bodyPr>
          <a:lstStyle/>
          <a:p>
            <a:r>
              <a:rPr lang="pl-PL" sz="2400" b="1" dirty="0"/>
              <a:t>Laboratorium 1. – 2.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9261" y="5000636"/>
            <a:ext cx="6395084" cy="461665"/>
          </a:xfrm>
          <a:prstGeom prst="rect">
            <a:avLst/>
          </a:prstGeom>
          <a:noFill/>
          <a:ln w="3492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317500" dir="2700000" algn="ctr">
              <a:srgbClr val="000000">
                <a:alpha val="43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4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Nieparametryczna estymacja  funkcji gęstości</a:t>
            </a:r>
            <a:endParaRPr lang="en-US" sz="24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12064"/>
            <a:ext cx="7772400" cy="914400"/>
          </a:xfrm>
        </p:spPr>
        <p:txBody>
          <a:bodyPr/>
          <a:lstStyle/>
          <a:p>
            <a:r>
              <a:rPr lang="pl-PL" altLang="ko-KR" dirty="0">
                <a:ea typeface="굴림" pitchFamily="50" charset="-127"/>
              </a:rPr>
              <a:t>Rodzaje EFG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785926"/>
            <a:ext cx="7824814" cy="4667262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Kernel</a:t>
            </a:r>
          </a:p>
          <a:p>
            <a:pPr lvl="1"/>
            <a:r>
              <a:rPr lang="pl-PL" altLang="ko-KR" dirty="0">
                <a:ea typeface="굴림" pitchFamily="50" charset="-127"/>
              </a:rPr>
              <a:t>Trójkątny, prostokątny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Gauss</a:t>
            </a:r>
            <a:r>
              <a:rPr lang="pl-PL" altLang="ko-KR" dirty="0" err="1">
                <a:solidFill>
                  <a:srgbClr val="FF0000"/>
                </a:solidFill>
                <a:ea typeface="굴림" pitchFamily="50" charset="-127"/>
              </a:rPr>
              <a:t>owski</a:t>
            </a:r>
            <a:endParaRPr lang="en-US" altLang="ko-KR" dirty="0">
              <a:solidFill>
                <a:srgbClr val="FF0000"/>
              </a:solidFill>
              <a:ea typeface="굴림" pitchFamily="50" charset="-127"/>
            </a:endParaRPr>
          </a:p>
          <a:p>
            <a:pPr lvl="1"/>
            <a:r>
              <a:rPr lang="en-US" altLang="ko-KR" dirty="0" err="1">
                <a:ea typeface="굴림" pitchFamily="50" charset="-127"/>
              </a:rPr>
              <a:t>Epanechnikov</a:t>
            </a:r>
            <a:r>
              <a:rPr lang="pl-PL" altLang="ko-KR" dirty="0">
                <a:ea typeface="굴림" pitchFamily="50" charset="-127"/>
              </a:rPr>
              <a:t>’a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…</a:t>
            </a:r>
          </a:p>
          <a:p>
            <a:r>
              <a:rPr lang="pl-PL" altLang="ko-KR" dirty="0">
                <a:ea typeface="굴림" pitchFamily="50" charset="-127"/>
              </a:rPr>
              <a:t>Pasmo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pl-PL" altLang="ko-KR" dirty="0">
                <a:ea typeface="굴림" pitchFamily="50" charset="-127"/>
              </a:rPr>
              <a:t>Stałe</a:t>
            </a:r>
          </a:p>
          <a:p>
            <a:pPr lvl="1"/>
            <a:r>
              <a:rPr lang="pl-PL" altLang="ko-KR" dirty="0">
                <a:ea typeface="굴림" pitchFamily="50" charset="-127"/>
              </a:rPr>
              <a:t>Zmienne – adaptujące się do danych</a:t>
            </a:r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6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4357694"/>
            <a:ext cx="4495800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500042"/>
            <a:ext cx="8229600" cy="715963"/>
          </a:xfrm>
        </p:spPr>
        <p:txBody>
          <a:bodyPr/>
          <a:lstStyle/>
          <a:p>
            <a:pPr eaLnBrk="1" hangingPunct="1"/>
            <a:r>
              <a:rPr lang="pl-PL" altLang="zh-TW" sz="4000" dirty="0">
                <a:solidFill>
                  <a:schemeClr val="tx1"/>
                </a:solidFill>
                <a:ea typeface="新細明體" charset="-120"/>
              </a:rPr>
              <a:t>Przykładowe funkcje </a:t>
            </a:r>
            <a:r>
              <a:rPr lang="pl-PL" altLang="zh-TW" sz="4000" dirty="0" err="1">
                <a:solidFill>
                  <a:schemeClr val="tx1"/>
                </a:solidFill>
                <a:ea typeface="新細明體" charset="-120"/>
              </a:rPr>
              <a:t>kernel</a:t>
            </a:r>
            <a:endParaRPr lang="en-US" altLang="zh-TW" sz="40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sz="2400" dirty="0" err="1">
                <a:ea typeface="新細明體" charset="-120"/>
              </a:rPr>
              <a:t>Epanechnikov</a:t>
            </a:r>
            <a:endParaRPr lang="en-US" altLang="zh-TW" sz="2400" dirty="0">
              <a:ea typeface="新細明體" charset="-120"/>
            </a:endParaRPr>
          </a:p>
          <a:p>
            <a:pPr eaLnBrk="1" hangingPunct="1"/>
            <a:endParaRPr lang="en-US" altLang="zh-TW" sz="2400" dirty="0">
              <a:ea typeface="新細明體" charset="-120"/>
            </a:endParaRPr>
          </a:p>
          <a:p>
            <a:pPr eaLnBrk="1" hangingPunct="1"/>
            <a:endParaRPr lang="en-US" altLang="zh-TW" sz="2400" dirty="0">
              <a:ea typeface="新細明體" charset="-120"/>
            </a:endParaRPr>
          </a:p>
          <a:p>
            <a:pPr eaLnBrk="1" hangingPunct="1"/>
            <a:r>
              <a:rPr lang="pl-PL" altLang="zh-TW" sz="2400" dirty="0">
                <a:ea typeface="新細明體" charset="-120"/>
              </a:rPr>
              <a:t>sześcienny</a:t>
            </a:r>
            <a:endParaRPr lang="en-US" altLang="zh-TW" sz="2400" dirty="0">
              <a:ea typeface="新細明體" charset="-120"/>
            </a:endParaRPr>
          </a:p>
          <a:p>
            <a:pPr eaLnBrk="1" hangingPunct="1"/>
            <a:endParaRPr lang="en-US" altLang="zh-TW" sz="2400" dirty="0">
              <a:ea typeface="新細明體" charset="-120"/>
            </a:endParaRPr>
          </a:p>
          <a:p>
            <a:pPr eaLnBrk="1" hangingPunct="1"/>
            <a:endParaRPr lang="en-US" altLang="zh-TW" sz="2400" dirty="0">
              <a:ea typeface="新細明體" charset="-120"/>
            </a:endParaRP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Gauss</a:t>
            </a:r>
            <a:r>
              <a:rPr lang="pl-PL" altLang="zh-TW" sz="2400" dirty="0" err="1">
                <a:ea typeface="新細明體" charset="-120"/>
              </a:rPr>
              <a:t>owski</a:t>
            </a:r>
            <a:endParaRPr lang="en-US" altLang="zh-TW" sz="2400" dirty="0">
              <a:ea typeface="新細明體" charset="-120"/>
            </a:endParaRPr>
          </a:p>
          <a:p>
            <a:pPr eaLnBrk="1" hangingPunct="1">
              <a:buFontTx/>
              <a:buNone/>
            </a:pPr>
            <a:endParaRPr lang="en-US" altLang="zh-TW" sz="2400" dirty="0">
              <a:ea typeface="新細明體" charset="-120"/>
            </a:endParaRP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1463" y="2228850"/>
          <a:ext cx="43846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3" imgW="3022560" imgH="482400" progId="Equation.3">
                  <p:embed/>
                </p:oleObj>
              </mc:Choice>
              <mc:Fallback>
                <p:oleObj name="Równanie" r:id="rId3" imgW="30225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2228850"/>
                        <a:ext cx="4384675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85852" y="3571876"/>
          <a:ext cx="4509266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5" imgW="3047760" imgH="482400" progId="Equation.3">
                  <p:embed/>
                </p:oleObj>
              </mc:Choice>
              <mc:Fallback>
                <p:oleObj name="Równanie" r:id="rId5" imgW="30477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571876"/>
                        <a:ext cx="4509266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642910" y="5000636"/>
          <a:ext cx="3780056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45960" imgH="444240" progId="Equation.3">
                  <p:embed/>
                </p:oleObj>
              </mc:Choice>
              <mc:Fallback>
                <p:oleObj name="Equation" r:id="rId7" imgW="21459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5000636"/>
                        <a:ext cx="3780056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C:\Documents and Settings\Subhrendu\My Documents\Subhrendu\Teaching\CVEN-5454_Spring2008\LectureNotes\wjfig2-2.jpg"/>
          <p:cNvPicPr>
            <a:picLocks noChangeAspect="1" noChangeArrowheads="1"/>
          </p:cNvPicPr>
          <p:nvPr/>
        </p:nvPicPr>
        <p:blipFill>
          <a:blip r:embed="rId2"/>
          <a:srcRect l="4842" r="36092" b="25000"/>
          <a:stretch>
            <a:fillRect/>
          </a:stretch>
        </p:blipFill>
        <p:spPr bwMode="auto">
          <a:xfrm>
            <a:off x="228600" y="2355850"/>
            <a:ext cx="46482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5643570" y="1857364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x=c(3, 4.5, 5.0, 8, 9)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500034" y="1353909"/>
            <a:ext cx="86249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l-PL" dirty="0"/>
              <a:t>Przedstaw estymator f(x) zmiennej X na podstawie pięciu losowo pobranych obserwacji z rozkładu normalnego N(0; 1):</a:t>
            </a:r>
            <a:endParaRPr lang="en-US" dirty="0"/>
          </a:p>
        </p:txBody>
      </p:sp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286000"/>
            <a:ext cx="419100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28596" y="496877"/>
            <a:ext cx="7543800" cy="14319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000" b="0" i="0" u="none" strike="noStrike" kern="1200" cap="none" spc="-100" normalizeH="0" baseline="0" noProof="0" dirty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Estymacja funkcji gęstości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228600" y="5775325"/>
            <a:ext cx="4724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2"/>
              </a:buClr>
              <a:buSzPct val="130000"/>
              <a:buFont typeface="Wingdings" pitchFamily="2" charset="2"/>
              <a:buChar char="§"/>
            </a:pPr>
            <a:r>
              <a:rPr lang="en-US" sz="2000"/>
              <a:t>  hist(x,right=</a:t>
            </a:r>
            <a:r>
              <a:rPr lang="en-US" sz="2000" b="1"/>
              <a:t>T</a:t>
            </a:r>
            <a:r>
              <a:rPr lang="en-US" sz="2000"/>
              <a:t>,freq=F), R-default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130000"/>
              <a:buFont typeface="Wingdings" pitchFamily="2" charset="2"/>
              <a:buChar char="§"/>
            </a:pPr>
            <a:r>
              <a:rPr lang="en-US" sz="2000"/>
              <a:t>  (a,b] right closed (left-open)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4419600" y="5775325"/>
            <a:ext cx="4724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2"/>
              </a:buClr>
              <a:buSzPct val="130000"/>
              <a:buFont typeface="Wingdings" pitchFamily="2" charset="2"/>
              <a:buChar char="§"/>
            </a:pPr>
            <a:r>
              <a:rPr lang="en-US" sz="2000"/>
              <a:t>  hist(x,right=</a:t>
            </a:r>
            <a:r>
              <a:rPr lang="en-US" sz="2000" b="1"/>
              <a:t>F</a:t>
            </a:r>
            <a:r>
              <a:rPr lang="en-US" sz="2000"/>
              <a:t>,freq=F)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130000"/>
              <a:buFont typeface="Wingdings" pitchFamily="2" charset="2"/>
              <a:buChar char="§"/>
            </a:pPr>
            <a:r>
              <a:rPr lang="en-US" sz="2000"/>
              <a:t>  [a,b) left closed (right-open)</a:t>
            </a: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3352800" y="1219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x=c(3, 4.5, 5.0, 8, 9)</a:t>
            </a:r>
          </a:p>
        </p:txBody>
      </p:sp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76200" y="60325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>
                <a:latin typeface="Arial" charset="0"/>
              </a:rPr>
              <a:t>Histogram </a:t>
            </a:r>
            <a:r>
              <a:rPr lang="pl-PL" sz="4000" b="1" dirty="0">
                <a:latin typeface="Arial" charset="0"/>
              </a:rPr>
              <a:t>– wygładzanie krawędzi</a:t>
            </a:r>
            <a:endParaRPr lang="en-US" sz="4000" b="1" dirty="0">
              <a:latin typeface="Arial" charset="0"/>
            </a:endParaRPr>
          </a:p>
        </p:txBody>
      </p:sp>
      <p:pic>
        <p:nvPicPr>
          <p:cNvPr id="9222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3150"/>
            <a:ext cx="4725988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073150"/>
            <a:ext cx="4725988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Text Box 11"/>
          <p:cNvSpPr txBox="1">
            <a:spLocks noChangeArrowheads="1"/>
          </p:cNvSpPr>
          <p:nvPr/>
        </p:nvSpPr>
        <p:spPr bwMode="auto">
          <a:xfrm>
            <a:off x="7772400" y="5715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Area=1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B80BA-EDF2-3F04-D85B-74C1B927F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60F7A7D-86DB-3739-2BCB-D2AC47C31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34" y="512064"/>
            <a:ext cx="7772400" cy="914400"/>
          </a:xfrm>
        </p:spPr>
        <p:txBody>
          <a:bodyPr/>
          <a:lstStyle/>
          <a:p>
            <a:r>
              <a:rPr lang="pl-PL" altLang="ko-KR" dirty="0">
                <a:ea typeface="굴림" pitchFamily="50" charset="-127"/>
              </a:rPr>
              <a:t>KDE czy histogram?</a:t>
            </a:r>
            <a:endParaRPr lang="en-US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49F777F-A5DA-5D04-F8A1-D8CC37709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5786" y="1785926"/>
            <a:ext cx="7824814" cy="466726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b="1" i="0" u="none" strike="noStrike" dirty="0">
                <a:solidFill>
                  <a:srgbClr val="000000"/>
                </a:solidFill>
                <a:effectLst/>
              </a:rPr>
              <a:t>Histogramy</a:t>
            </a:r>
            <a:r>
              <a:rPr lang="pl-PL" b="0" i="0" u="none" strike="noStrike" dirty="0">
                <a:solidFill>
                  <a:srgbClr val="000000"/>
                </a:solidFill>
                <a:effectLst/>
              </a:rPr>
              <a:t> wymagają wyboru przedziałów, które mogą być arbitralne i wpływają na wynik estymacji.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u="none" strike="noStrike" dirty="0">
                <a:solidFill>
                  <a:srgbClr val="000000"/>
                </a:solidFill>
                <a:effectLst/>
              </a:rPr>
              <a:t>KDE</a:t>
            </a:r>
            <a:r>
              <a:rPr lang="pl-PL" b="0" i="0" u="none" strike="noStrike" dirty="0">
                <a:solidFill>
                  <a:srgbClr val="000000"/>
                </a:solidFill>
                <a:effectLst/>
              </a:rPr>
              <a:t> nie opiera się na przedziałach, lecz na szerokości pasma i jądrach, co daje bardziej płynny, dokładny obraz rozkładu.</a:t>
            </a:r>
          </a:p>
          <a:p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39340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FD7456-DC5D-3341-25C8-24FCC096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KDE w…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ED7EEF-C234-9CD4-0E17-35101037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6464"/>
            <a:ext cx="8610600" cy="4929096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l-PL" b="1" i="0" u="none" strike="noStrike" dirty="0">
                <a:solidFill>
                  <a:srgbClr val="000000"/>
                </a:solidFill>
                <a:effectLst/>
              </a:rPr>
              <a:t>Wizualizacji rozkładów danych</a:t>
            </a:r>
            <a:r>
              <a:rPr lang="pl-PL" b="0" i="0" u="none" strike="noStrike" dirty="0">
                <a:solidFill>
                  <a:srgbClr val="000000"/>
                </a:solidFill>
                <a:effectLst/>
              </a:rPr>
              <a:t>: Dzięki płynnej i bardziej szczegółowej krzywej, KDE jest często wykorzystywane do wizualizacji jednowymiarowych i dwuwymiarowych rozkładów danych.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0" u="none" strike="noStrike" dirty="0">
                <a:solidFill>
                  <a:srgbClr val="000000"/>
                </a:solidFill>
                <a:effectLst/>
              </a:rPr>
              <a:t>Wykrywaniu anomalii</a:t>
            </a:r>
            <a:r>
              <a:rPr lang="pl-PL" b="0" i="0" u="none" strike="noStrike" dirty="0">
                <a:solidFill>
                  <a:srgbClr val="000000"/>
                </a:solidFill>
                <a:effectLst/>
              </a:rPr>
              <a:t>: Wykrywanie rzadkich, nietypowych wartości, które znajdują się w obszarach o niskiej estymowanej gęstości.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0" u="none" strike="noStrike" dirty="0">
                <a:solidFill>
                  <a:srgbClr val="000000"/>
                </a:solidFill>
                <a:effectLst/>
              </a:rPr>
              <a:t>Analizie wielowymiarowej</a:t>
            </a:r>
            <a:r>
              <a:rPr lang="pl-PL" b="0" i="0" u="none" strike="noStrike" dirty="0">
                <a:solidFill>
                  <a:srgbClr val="000000"/>
                </a:solidFill>
                <a:effectLst/>
              </a:rPr>
              <a:t>: Można rozbudować KDE do wyższych wymiarów i wykorzystywać je do analizy bardziej złożonych zbiorów danych.</a:t>
            </a:r>
          </a:p>
          <a:p>
            <a:pPr algn="just"/>
            <a:r>
              <a:rPr lang="pl-PL" b="0" i="0" u="none" strike="noStrike" dirty="0">
                <a:solidFill>
                  <a:srgbClr val="000000"/>
                </a:solidFill>
                <a:effectLst/>
              </a:rPr>
              <a:t>Dzięki KDE można uzyskać dokładny obraz rozkładu danych, bez potrzeby zakładania z góry, jaki jest ten rozkład, co czyni tę metodę szczególnie przydatną w analizie eksploracyjnej danych.</a:t>
            </a:r>
          </a:p>
          <a:p>
            <a:pPr algn="just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3BBFB6A-6E96-0277-D049-41F148ED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1BBC63E-BC0C-73A1-293A-8BB22729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939978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357158" y="1783560"/>
            <a:ext cx="8329642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000" dirty="0"/>
              <a:t>Przykłady rozwiązań w komputerowych pakietach statystycznych:</a:t>
            </a:r>
          </a:p>
          <a:p>
            <a:pPr>
              <a:buFont typeface="Wingdings" pitchFamily="2" charset="2"/>
              <a:buChar char="Ø"/>
            </a:pPr>
            <a:r>
              <a:rPr lang="pl-PL" sz="2000" dirty="0" err="1">
                <a:solidFill>
                  <a:srgbClr val="FF0000"/>
                </a:solidFill>
              </a:rPr>
              <a:t>Gretl</a:t>
            </a:r>
            <a:endParaRPr lang="pl-PL" sz="20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pl-PL" sz="2000" dirty="0">
                <a:solidFill>
                  <a:srgbClr val="FF0000"/>
                </a:solidFill>
              </a:rPr>
              <a:t>R</a:t>
            </a:r>
            <a:r>
              <a:rPr lang="pl-PL" sz="2000" dirty="0">
                <a:solidFill>
                  <a:schemeClr val="accent2"/>
                </a:solidFill>
              </a:rPr>
              <a:t> </a:t>
            </a:r>
            <a:r>
              <a:rPr lang="pl-PL" sz="2000" dirty="0"/>
              <a:t>- funkcja </a:t>
            </a:r>
            <a:r>
              <a:rPr lang="pl-PL" sz="2000" dirty="0" err="1"/>
              <a:t>density</a:t>
            </a:r>
            <a:r>
              <a:rPr lang="pl-PL" sz="2000" dirty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pl-PL" sz="2000" dirty="0">
                <a:solidFill>
                  <a:srgbClr val="FF0000"/>
                </a:solidFill>
              </a:rPr>
              <a:t>http://libiya.upf.es/kde/ </a:t>
            </a:r>
          </a:p>
          <a:p>
            <a:pPr>
              <a:buFont typeface="Wingdings" pitchFamily="2" charset="2"/>
              <a:buChar char="Ø"/>
            </a:pPr>
            <a:r>
              <a:rPr lang="pl-PL" sz="2000" dirty="0" err="1">
                <a:solidFill>
                  <a:srgbClr val="FF0000"/>
                </a:solidFill>
              </a:rPr>
              <a:t>Stata</a:t>
            </a:r>
            <a:r>
              <a:rPr lang="pl-PL" sz="2000" dirty="0"/>
              <a:t> </a:t>
            </a:r>
            <a:r>
              <a:rPr lang="pl-PL" sz="1800" dirty="0"/>
              <a:t>(funkcje </a:t>
            </a:r>
            <a:r>
              <a:rPr lang="pl-PL" sz="1800" dirty="0" err="1"/>
              <a:t>kdensity</a:t>
            </a:r>
            <a:r>
              <a:rPr lang="pl-PL" sz="1800" dirty="0"/>
              <a:t>, </a:t>
            </a:r>
            <a:r>
              <a:rPr lang="pl-PL" sz="1800" dirty="0" err="1"/>
              <a:t>adensity</a:t>
            </a:r>
            <a:r>
              <a:rPr lang="pl-PL" sz="1800" dirty="0"/>
              <a:t>) lub </a:t>
            </a:r>
            <a:r>
              <a:rPr lang="pl-PL" sz="1800" dirty="0" err="1"/>
              <a:t>Statistics</a:t>
            </a:r>
            <a:r>
              <a:rPr lang="pl-PL" sz="1800" dirty="0"/>
              <a:t>/ </a:t>
            </a:r>
            <a:r>
              <a:rPr lang="pl-PL" sz="1800" dirty="0" err="1"/>
              <a:t>Nonparametric</a:t>
            </a:r>
            <a:r>
              <a:rPr lang="pl-PL" sz="1800" dirty="0"/>
              <a:t> </a:t>
            </a:r>
            <a:r>
              <a:rPr lang="pl-PL" sz="1800" dirty="0" err="1"/>
              <a:t>statistics</a:t>
            </a:r>
            <a:r>
              <a:rPr lang="pl-PL" sz="1800" dirty="0"/>
              <a:t> / KDE</a:t>
            </a:r>
            <a:endParaRPr lang="pl-PL" sz="2000" dirty="0"/>
          </a:p>
          <a:p>
            <a:pPr>
              <a:buFont typeface="Wingdings" pitchFamily="2" charset="2"/>
              <a:buChar char="Ø"/>
            </a:pPr>
            <a:r>
              <a:rPr lang="pl-PL" sz="2000" dirty="0">
                <a:solidFill>
                  <a:srgbClr val="FF0000"/>
                </a:solidFill>
              </a:rPr>
              <a:t>http://www.stat.sc.edu/rsrch/gasp/density/</a:t>
            </a:r>
          </a:p>
          <a:p>
            <a:pPr>
              <a:buFont typeface="Wingdings" pitchFamily="2" charset="2"/>
              <a:buChar char="Ø"/>
            </a:pPr>
            <a:r>
              <a:rPr lang="pl-PL" sz="2000" dirty="0">
                <a:hlinkClick r:id="rId2"/>
              </a:rPr>
              <a:t>http://www.youtube.com/watch?v=QmIXHLIJL-Q</a:t>
            </a:r>
            <a:r>
              <a:rPr lang="pl-PL" sz="2000" dirty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pl-PL" sz="2000" dirty="0">
                <a:solidFill>
                  <a:schemeClr val="accent2"/>
                </a:solidFill>
              </a:rPr>
              <a:t>Python: biblioteka </a:t>
            </a:r>
            <a:r>
              <a:rPr lang="pl-PL" sz="2000" dirty="0" err="1">
                <a:solidFill>
                  <a:schemeClr val="accent2"/>
                </a:solidFill>
              </a:rPr>
              <a:t>scipy</a:t>
            </a:r>
            <a:r>
              <a:rPr lang="pl-PL" sz="2000" dirty="0">
                <a:solidFill>
                  <a:schemeClr val="accent2"/>
                </a:solidFill>
              </a:rPr>
              <a:t> oraz </a:t>
            </a:r>
            <a:r>
              <a:rPr lang="pl-PL" sz="2000" dirty="0" err="1">
                <a:solidFill>
                  <a:schemeClr val="accent2"/>
                </a:solidFill>
              </a:rPr>
              <a:t>seaborn</a:t>
            </a:r>
            <a:r>
              <a:rPr lang="pl-PL" sz="2000" dirty="0">
                <a:solidFill>
                  <a:schemeClr val="accent2"/>
                </a:solidFill>
              </a:rPr>
              <a:t> (do wizualizacji)</a:t>
            </a:r>
          </a:p>
          <a:p>
            <a:pPr>
              <a:buFont typeface="Wingdings" pitchFamily="2" charset="2"/>
              <a:buChar char="Ø"/>
            </a:pPr>
            <a:endParaRPr lang="pl-PL" sz="2000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Ø"/>
            </a:pPr>
            <a:endParaRPr lang="pl-PL" sz="2000" dirty="0">
              <a:solidFill>
                <a:schemeClr val="accent2"/>
              </a:solidFill>
            </a:endParaRPr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28596" y="496877"/>
            <a:ext cx="7543800" cy="14319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000" b="0" i="0" u="none" strike="noStrike" kern="1200" cap="none" spc="-100" normalizeH="0" baseline="0" noProof="0" dirty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Estymacja funkcji gęstości</a:t>
            </a:r>
            <a:endParaRPr kumimoji="0" 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 do 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1357298"/>
            <a:ext cx="8786842" cy="49982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000" i="1" dirty="0"/>
              <a:t>Formuła </a:t>
            </a:r>
            <a:r>
              <a:rPr lang="pl-PL" sz="2000" i="1" dirty="0" err="1"/>
              <a:t>density</a:t>
            </a:r>
            <a:r>
              <a:rPr lang="pl-PL" sz="2000" i="1" dirty="0"/>
              <a:t>:</a:t>
            </a:r>
          </a:p>
          <a:p>
            <a:pPr>
              <a:buNone/>
            </a:pPr>
            <a:r>
              <a:rPr lang="en-US" sz="2000" dirty="0"/>
              <a:t>&gt; help(density) </a:t>
            </a:r>
            <a:endParaRPr lang="pl-PL" sz="2000" dirty="0"/>
          </a:p>
          <a:p>
            <a:pPr>
              <a:buNone/>
            </a:pPr>
            <a:r>
              <a:rPr lang="en-US" sz="2000" dirty="0"/>
              <a:t>&gt; plot(density(</a:t>
            </a:r>
            <a:r>
              <a:rPr lang="pl-PL" sz="2000" dirty="0"/>
              <a:t>place</a:t>
            </a:r>
            <a:r>
              <a:rPr lang="en-US" sz="2000" dirty="0"/>
              <a:t>, kernel="rectangular")) </a:t>
            </a:r>
            <a:endParaRPr lang="pl-PL" sz="2000" dirty="0"/>
          </a:p>
          <a:p>
            <a:pPr>
              <a:buNone/>
            </a:pPr>
            <a:endParaRPr lang="pl-PL" sz="2000" dirty="0"/>
          </a:p>
          <a:p>
            <a:pPr>
              <a:buNone/>
            </a:pPr>
            <a:r>
              <a:rPr lang="pl-PL" sz="2000" dirty="0"/>
              <a:t>Inne komendy:</a:t>
            </a:r>
          </a:p>
          <a:p>
            <a:pPr>
              <a:buNone/>
            </a:pPr>
            <a:r>
              <a:rPr lang="en-US" sz="2000" dirty="0"/>
              <a:t>&gt; help(</a:t>
            </a:r>
            <a:r>
              <a:rPr lang="en-US" sz="2000" dirty="0" err="1"/>
              <a:t>smooth.spline</a:t>
            </a:r>
            <a:r>
              <a:rPr lang="en-US" sz="2000" dirty="0"/>
              <a:t>) </a:t>
            </a:r>
            <a:endParaRPr lang="pl-PL" sz="2000" dirty="0"/>
          </a:p>
          <a:p>
            <a:pPr>
              <a:buNone/>
            </a:pPr>
            <a:r>
              <a:rPr lang="en-US" sz="2000" dirty="0"/>
              <a:t>&gt; help(</a:t>
            </a:r>
            <a:r>
              <a:rPr lang="en-US" sz="2000" dirty="0" err="1"/>
              <a:t>ksmooth</a:t>
            </a:r>
            <a:r>
              <a:rPr lang="en-US" sz="2000" dirty="0"/>
              <a:t>) </a:t>
            </a:r>
            <a:endParaRPr lang="pl-PL" sz="2000" dirty="0"/>
          </a:p>
          <a:p>
            <a:pPr>
              <a:buNone/>
            </a:pPr>
            <a:r>
              <a:rPr lang="pl-PL" sz="2000" dirty="0"/>
              <a:t>&gt; </a:t>
            </a:r>
            <a:r>
              <a:rPr lang="en-US" sz="2000" dirty="0"/>
              <a:t>help(</a:t>
            </a:r>
            <a:r>
              <a:rPr lang="en-US" sz="2000" dirty="0" err="1"/>
              <a:t>lowess</a:t>
            </a:r>
            <a:r>
              <a:rPr lang="en-US" sz="2000" dirty="0"/>
              <a:t>) </a:t>
            </a:r>
            <a:endParaRPr lang="pl-PL" sz="2000" dirty="0"/>
          </a:p>
          <a:p>
            <a:pPr>
              <a:buNone/>
            </a:pPr>
            <a:r>
              <a:rPr lang="pl-PL" sz="2000" dirty="0"/>
              <a:t>&gt; </a:t>
            </a:r>
            <a:r>
              <a:rPr lang="en-US" sz="2000" dirty="0"/>
              <a:t>help(</a:t>
            </a:r>
            <a:r>
              <a:rPr lang="en-US" sz="2000" dirty="0" err="1"/>
              <a:t>supsmu</a:t>
            </a:r>
            <a:r>
              <a:rPr lang="en-US" sz="2000" dirty="0"/>
              <a:t>) </a:t>
            </a:r>
            <a:endParaRPr lang="pl-PL" sz="2000" dirty="0"/>
          </a:p>
          <a:p>
            <a:pPr>
              <a:buNone/>
            </a:pPr>
            <a:r>
              <a:rPr lang="en-US" sz="2000" dirty="0"/>
              <a:t>&gt; help(</a:t>
            </a:r>
            <a:r>
              <a:rPr lang="en-US" sz="2000" dirty="0" err="1"/>
              <a:t>ppr</a:t>
            </a:r>
            <a:r>
              <a:rPr lang="en-US" sz="2000" dirty="0"/>
              <a:t>) </a:t>
            </a:r>
            <a:endParaRPr lang="pl-PL" sz="2000" dirty="0"/>
          </a:p>
          <a:p>
            <a:pPr>
              <a:buNone/>
            </a:pPr>
            <a:endParaRPr lang="pl-PL" sz="2000" dirty="0"/>
          </a:p>
          <a:p>
            <a:pPr>
              <a:buNone/>
            </a:pPr>
            <a:endParaRPr lang="pl-PL" sz="2000" dirty="0"/>
          </a:p>
          <a:p>
            <a:pPr>
              <a:buNone/>
            </a:pPr>
            <a:endParaRPr lang="pl-PL" sz="2000" dirty="0"/>
          </a:p>
          <a:p>
            <a:pPr>
              <a:buNone/>
            </a:pPr>
            <a:endParaRPr lang="pl-PL" sz="2000" dirty="0"/>
          </a:p>
          <a:p>
            <a:pPr>
              <a:buNone/>
            </a:pPr>
            <a:endParaRPr lang="pl-PL" sz="2000" i="1" dirty="0"/>
          </a:p>
          <a:p>
            <a:pPr algn="just">
              <a:buNone/>
            </a:pPr>
            <a:endParaRPr lang="pl-PL" sz="20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17</a:t>
            </a:fld>
            <a:endParaRPr lang="pl-PL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Wprowadzenie do R - literatura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1783560"/>
            <a:ext cx="8786842" cy="4572000"/>
          </a:xfrm>
        </p:spPr>
        <p:txBody>
          <a:bodyPr>
            <a:normAutofit/>
          </a:bodyPr>
          <a:lstStyle/>
          <a:p>
            <a:r>
              <a:rPr lang="pl-PL" sz="2000" dirty="0"/>
              <a:t>P. </a:t>
            </a:r>
            <a:r>
              <a:rPr lang="pl-PL" sz="2000" dirty="0" err="1"/>
              <a:t>Biecek</a:t>
            </a:r>
            <a:r>
              <a:rPr lang="pl-PL" sz="2000" dirty="0"/>
              <a:t>, </a:t>
            </a:r>
            <a:r>
              <a:rPr lang="pl-PL" sz="2000" i="1" dirty="0"/>
              <a:t>Przewodnik po pakiecie R, Oficyna Wydawnicza </a:t>
            </a:r>
            <a:r>
              <a:rPr lang="pl-PL" sz="2000" dirty="0" err="1"/>
              <a:t>GiS</a:t>
            </a:r>
            <a:r>
              <a:rPr lang="pl-PL" sz="2000" dirty="0"/>
              <a:t>, Wrocław, 2008.</a:t>
            </a:r>
          </a:p>
          <a:p>
            <a:r>
              <a:rPr lang="pl-PL" sz="2000" dirty="0"/>
              <a:t>P. </a:t>
            </a:r>
            <a:r>
              <a:rPr lang="pl-PL" sz="2000" dirty="0" err="1"/>
              <a:t>Biecek</a:t>
            </a:r>
            <a:r>
              <a:rPr lang="pl-PL" sz="2000" dirty="0"/>
              <a:t>, </a:t>
            </a:r>
            <a:r>
              <a:rPr lang="pl-PL" sz="2000" i="1" dirty="0"/>
              <a:t>Przewodnik po pakiecie R, fragment, </a:t>
            </a:r>
            <a:r>
              <a:rPr lang="pl-PL" sz="2000" dirty="0" err="1"/>
              <a:t>www.biecek.pl</a:t>
            </a:r>
            <a:r>
              <a:rPr lang="pl-PL" sz="2000" dirty="0"/>
              <a:t>/R/</a:t>
            </a:r>
            <a:r>
              <a:rPr lang="pl-PL" sz="2000" dirty="0" err="1"/>
              <a:t>R.pdf</a:t>
            </a:r>
            <a:endParaRPr lang="pl-PL" sz="2000" dirty="0"/>
          </a:p>
          <a:p>
            <a:r>
              <a:rPr lang="pl-PL" sz="2000" dirty="0"/>
              <a:t>P. </a:t>
            </a:r>
            <a:r>
              <a:rPr lang="pl-PL" sz="2000" dirty="0" err="1"/>
              <a:t>Biecek</a:t>
            </a:r>
            <a:r>
              <a:rPr lang="pl-PL" sz="2000" dirty="0"/>
              <a:t>, </a:t>
            </a:r>
            <a:r>
              <a:rPr lang="pl-PL" sz="2000" i="1" dirty="0"/>
              <a:t>Na przełaj przez Data Mining, </a:t>
            </a:r>
            <a:r>
              <a:rPr lang="pl-PL" sz="2000" dirty="0" err="1"/>
              <a:t>www.biecek.pl</a:t>
            </a:r>
            <a:r>
              <a:rPr lang="pl-PL" sz="2000" dirty="0"/>
              <a:t>/R/</a:t>
            </a:r>
            <a:r>
              <a:rPr lang="pl-PL" sz="2000" dirty="0" err="1"/>
              <a:t>naPrzelajPrzezDM.pdf</a:t>
            </a:r>
            <a:endParaRPr lang="pl-PL" sz="2000" dirty="0"/>
          </a:p>
          <a:p>
            <a:r>
              <a:rPr lang="pl-PL" sz="2000" dirty="0"/>
              <a:t>Ł. Komsta, </a:t>
            </a:r>
            <a:r>
              <a:rPr lang="pl-PL" sz="2000" i="1" dirty="0"/>
              <a:t>Wprowadzenie do środowiska R, </a:t>
            </a:r>
          </a:p>
          <a:p>
            <a:pPr>
              <a:buNone/>
            </a:pPr>
            <a:r>
              <a:rPr lang="pl-PL" sz="2000" i="1" dirty="0"/>
              <a:t> 	</a:t>
            </a:r>
            <a:r>
              <a:rPr lang="pl-PL" sz="2000" dirty="0" err="1"/>
              <a:t>cran.r-project.org</a:t>
            </a:r>
            <a:r>
              <a:rPr lang="pl-PL" sz="2000" dirty="0"/>
              <a:t>/</a:t>
            </a:r>
            <a:r>
              <a:rPr lang="pl-PL" sz="2000" dirty="0" err="1"/>
              <a:t>doc</a:t>
            </a:r>
            <a:r>
              <a:rPr lang="pl-PL" sz="2000" dirty="0"/>
              <a:t>/</a:t>
            </a:r>
            <a:r>
              <a:rPr lang="pl-PL" sz="2000" dirty="0" err="1"/>
              <a:t>contrib</a:t>
            </a:r>
            <a:r>
              <a:rPr lang="pl-PL" sz="2000" dirty="0"/>
              <a:t>/</a:t>
            </a:r>
            <a:r>
              <a:rPr lang="pl-PL" sz="2000" dirty="0" err="1"/>
              <a:t>Komsta-Wprowadzenie.pdf</a:t>
            </a:r>
            <a:endParaRPr lang="pl-PL" sz="2000" dirty="0"/>
          </a:p>
          <a:p>
            <a:r>
              <a:rPr lang="pl-PL" sz="2000" dirty="0"/>
              <a:t>Załączona dokumentacja pakietu R, 2010. </a:t>
            </a:r>
            <a:r>
              <a:rPr lang="pl-PL" sz="2000" dirty="0" err="1"/>
              <a:t>cran.r-project.org</a:t>
            </a:r>
            <a:r>
              <a:rPr lang="pl-PL" sz="2000" dirty="0"/>
              <a:t>/</a:t>
            </a:r>
            <a:r>
              <a:rPr lang="pl-PL" sz="2000" dirty="0" err="1"/>
              <a:t>doc</a:t>
            </a:r>
            <a:endParaRPr lang="pl-PL" sz="2000" dirty="0"/>
          </a:p>
          <a:p>
            <a:r>
              <a:rPr lang="pl-PL" sz="2000" dirty="0"/>
              <a:t>M. </a:t>
            </a:r>
            <a:r>
              <a:rPr lang="pl-PL" sz="2000" dirty="0" err="1"/>
              <a:t>Walesiak</a:t>
            </a:r>
            <a:r>
              <a:rPr lang="pl-PL" sz="2000" dirty="0"/>
              <a:t>, E. Gatnar (red.), </a:t>
            </a:r>
            <a:r>
              <a:rPr lang="pl-PL" sz="2000" i="1" dirty="0"/>
              <a:t>Statystyczna analiza danych z wykorzystaniem programu R, PWN, Warszawa, 2009.</a:t>
            </a:r>
            <a:endParaRPr lang="pl-PL" sz="20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18</a:t>
            </a:fld>
            <a:endParaRPr lang="pl-PL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90556" y="2167962"/>
            <a:ext cx="8610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en-US" sz="2400" dirty="0"/>
          </a:p>
          <a:p>
            <a:pPr algn="just">
              <a:spcBef>
                <a:spcPct val="50000"/>
              </a:spcBef>
            </a:pPr>
            <a:r>
              <a:rPr lang="pl-PL" sz="2400" dirty="0"/>
              <a:t>EFG – KDE jest to</a:t>
            </a:r>
            <a:r>
              <a:rPr lang="en-US" sz="2400" dirty="0"/>
              <a:t> </a:t>
            </a:r>
            <a:r>
              <a:rPr lang="pl-PL" sz="2400" dirty="0">
                <a:solidFill>
                  <a:schemeClr val="accent2"/>
                </a:solidFill>
              </a:rPr>
              <a:t>technika nieparametryczna </a:t>
            </a:r>
            <a:r>
              <a:rPr lang="pl-PL" sz="2400" dirty="0"/>
              <a:t>polegająca na estymacji funkcji gęstości przy wykorzystaniu </a:t>
            </a:r>
            <a:r>
              <a:rPr lang="pl-PL" sz="2400" dirty="0">
                <a:solidFill>
                  <a:schemeClr val="accent2"/>
                </a:solidFill>
              </a:rPr>
              <a:t>znanej funkcji gęstości</a:t>
            </a:r>
            <a:r>
              <a:rPr lang="en-US" sz="2400" dirty="0"/>
              <a:t> (kernel) </a:t>
            </a:r>
            <a:r>
              <a:rPr lang="pl-PL" sz="2400" dirty="0"/>
              <a:t>uśredniającej dane obserwowane w próbie (punkt po punkcie) tak, aby wytworzyć estymator  - </a:t>
            </a:r>
            <a:r>
              <a:rPr lang="pl-PL" sz="2400" dirty="0">
                <a:solidFill>
                  <a:schemeClr val="accent2"/>
                </a:solidFill>
              </a:rPr>
              <a:t>wygładzoną aproksymację.</a:t>
            </a:r>
            <a:endParaRPr lang="en-US" sz="2400" dirty="0"/>
          </a:p>
          <a:p>
            <a:pPr algn="just">
              <a:spcBef>
                <a:spcPct val="50000"/>
              </a:spcBef>
            </a:pPr>
            <a:endParaRPr lang="en-US" sz="2400" dirty="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57158" y="571480"/>
            <a:ext cx="8153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800" b="1" dirty="0">
                <a:latin typeface="Arial" charset="0"/>
              </a:rPr>
              <a:t>Nieparametryczna estymacja gęstości (EFG)</a:t>
            </a:r>
          </a:p>
          <a:p>
            <a:pPr algn="ctr">
              <a:spcBef>
                <a:spcPct val="50000"/>
              </a:spcBef>
            </a:pPr>
            <a:r>
              <a:rPr lang="en-US" sz="2800" b="1" dirty="0">
                <a:latin typeface="Arial" charset="0"/>
              </a:rPr>
              <a:t>Kernel Density Estimation (KDE)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79248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dirty="0"/>
              <a:t>Niech</a:t>
            </a:r>
            <a:r>
              <a:rPr lang="en-US" dirty="0"/>
              <a:t>  </a:t>
            </a:r>
            <a:r>
              <a:rPr lang="pl-PL" dirty="0"/>
              <a:t>                  </a:t>
            </a:r>
            <a:r>
              <a:rPr lang="en-US" dirty="0"/>
              <a:t>                   </a:t>
            </a:r>
            <a:r>
              <a:rPr lang="pl-PL" dirty="0"/>
              <a:t>będzie losową próbą pobraną z populacji o rozkładzie ciągłym</a:t>
            </a:r>
            <a:r>
              <a:rPr lang="en-US" dirty="0"/>
              <a:t>, </a:t>
            </a:r>
            <a:r>
              <a:rPr lang="pl-PL" dirty="0"/>
              <a:t>o jednowymiarowej gęstości </a:t>
            </a:r>
            <a:r>
              <a:rPr lang="en-US" i="1" dirty="0"/>
              <a:t>f</a:t>
            </a:r>
            <a:r>
              <a:rPr lang="en-US" dirty="0"/>
              <a:t>. </a:t>
            </a:r>
            <a:endParaRPr lang="pl-PL" dirty="0"/>
          </a:p>
          <a:p>
            <a:pPr>
              <a:spcBef>
                <a:spcPct val="50000"/>
              </a:spcBef>
            </a:pPr>
            <a:r>
              <a:rPr lang="pl-PL" dirty="0"/>
              <a:t>Estymator gęstości f jest wyrażony przez wzór: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928934"/>
            <a:ext cx="5776913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779588"/>
            <a:ext cx="12192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38200" y="4343400"/>
            <a:ext cx="8305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SzPct val="130000"/>
              <a:buFont typeface="Wingdings" pitchFamily="2" charset="2"/>
              <a:buChar char="§"/>
            </a:pPr>
            <a:r>
              <a:rPr lang="pl-PL" dirty="0"/>
              <a:t> </a:t>
            </a:r>
          </a:p>
          <a:p>
            <a:pPr>
              <a:spcBef>
                <a:spcPct val="50000"/>
              </a:spcBef>
              <a:buSzPct val="130000"/>
              <a:buFont typeface="Wingdings" pitchFamily="2" charset="2"/>
              <a:buChar char="§"/>
            </a:pPr>
            <a:r>
              <a:rPr lang="pl-PL" dirty="0"/>
              <a:t>Funkcja </a:t>
            </a:r>
            <a:r>
              <a:rPr lang="en-US" i="1" dirty="0"/>
              <a:t>K </a:t>
            </a:r>
            <a:r>
              <a:rPr lang="pl-PL" dirty="0"/>
              <a:t>jest nazywana estymatorem jądrowym typu </a:t>
            </a:r>
            <a:r>
              <a:rPr lang="en-US" i="1" dirty="0">
                <a:solidFill>
                  <a:schemeClr val="accent2"/>
                </a:solidFill>
              </a:rPr>
              <a:t>kernel</a:t>
            </a:r>
            <a:r>
              <a:rPr lang="en-US" i="1" dirty="0"/>
              <a:t>.</a:t>
            </a:r>
          </a:p>
          <a:p>
            <a:pPr>
              <a:spcBef>
                <a:spcPct val="50000"/>
              </a:spcBef>
              <a:buSzPct val="130000"/>
              <a:buFont typeface="Wingdings" pitchFamily="2" charset="2"/>
              <a:buChar char="§"/>
            </a:pPr>
            <a:r>
              <a:rPr lang="en-US" i="1" dirty="0"/>
              <a:t> h</a:t>
            </a:r>
            <a:r>
              <a:rPr lang="pl-PL" i="1" dirty="0"/>
              <a:t> jest liczbą dodatnią</a:t>
            </a:r>
            <a:r>
              <a:rPr lang="en-US" dirty="0"/>
              <a:t>, </a:t>
            </a:r>
            <a:r>
              <a:rPr lang="pl-PL" dirty="0" err="1"/>
              <a:t>zwykl</a:t>
            </a:r>
            <a:r>
              <a:rPr lang="en-US" dirty="0"/>
              <a:t>e</a:t>
            </a:r>
            <a:r>
              <a:rPr lang="pl-PL" dirty="0"/>
              <a:t> nazywaną </a:t>
            </a:r>
            <a:r>
              <a:rPr lang="pl-PL" dirty="0">
                <a:solidFill>
                  <a:schemeClr val="accent2"/>
                </a:solidFill>
              </a:rPr>
              <a:t>pasmem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pl-PL" dirty="0">
                <a:solidFill>
                  <a:schemeClr val="accent2"/>
                </a:solidFill>
              </a:rPr>
              <a:t>(</a:t>
            </a:r>
            <a:r>
              <a:rPr lang="en-US" i="1" dirty="0">
                <a:solidFill>
                  <a:schemeClr val="accent2"/>
                </a:solidFill>
              </a:rPr>
              <a:t>bandwidth</a:t>
            </a:r>
            <a:r>
              <a:rPr lang="pl-PL" i="1" dirty="0">
                <a:solidFill>
                  <a:schemeClr val="accent2"/>
                </a:solidFill>
              </a:rPr>
              <a:t>)</a:t>
            </a:r>
            <a:r>
              <a:rPr lang="en-US" dirty="0"/>
              <a:t> </a:t>
            </a:r>
            <a:r>
              <a:rPr lang="pl-PL" dirty="0"/>
              <a:t>lub </a:t>
            </a:r>
            <a:r>
              <a:rPr lang="pl-PL" i="1" dirty="0">
                <a:solidFill>
                  <a:schemeClr val="accent2"/>
                </a:solidFill>
              </a:rPr>
              <a:t>szerokością pasma (w</a:t>
            </a:r>
            <a:r>
              <a:rPr lang="en-US" i="1" dirty="0" err="1">
                <a:solidFill>
                  <a:schemeClr val="accent2"/>
                </a:solidFill>
              </a:rPr>
              <a:t>indow</a:t>
            </a:r>
            <a:r>
              <a:rPr lang="en-US" i="1" dirty="0">
                <a:solidFill>
                  <a:schemeClr val="accent2"/>
                </a:solidFill>
              </a:rPr>
              <a:t> width</a:t>
            </a:r>
            <a:r>
              <a:rPr lang="pl-PL" i="1" dirty="0">
                <a:solidFill>
                  <a:schemeClr val="accent2"/>
                </a:solidFill>
              </a:rPr>
              <a:t>)</a:t>
            </a:r>
            <a:r>
              <a:rPr lang="en-US" dirty="0"/>
              <a:t>.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286256"/>
            <a:ext cx="1371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ytuł 1"/>
          <p:cNvSpPr txBox="1">
            <a:spLocks/>
          </p:cNvSpPr>
          <p:nvPr/>
        </p:nvSpPr>
        <p:spPr>
          <a:xfrm>
            <a:off x="571472" y="512064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000" b="0" i="0" u="none" strike="noStrike" kern="1200" cap="none" spc="-100" normalizeH="0" baseline="0" noProof="0" dirty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Estymacja funkcji gęstości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262DD8-8465-E429-9D6E-D1630C97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0" u="none" strike="noStrike" dirty="0">
                <a:solidFill>
                  <a:srgbClr val="000000"/>
                </a:solidFill>
                <a:effectLst/>
              </a:rPr>
              <a:t>Jak to działa?</a:t>
            </a:r>
            <a:br>
              <a:rPr lang="pl-PL" b="1" i="0" u="none" strike="noStrike" dirty="0">
                <a:solidFill>
                  <a:srgbClr val="000000"/>
                </a:solidFill>
                <a:effectLst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A5F809-18D4-BA45-0E49-E77EFBAC2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pl-PL" b="0" i="0" u="none" strike="noStrike" dirty="0">
                <a:solidFill>
                  <a:srgbClr val="000000"/>
                </a:solidFill>
                <a:effectLst/>
              </a:rPr>
              <a:t>Dla każdej obserwacji​ w danych generujemy krzywą jądra K wycentrowaną na tej obserwacji.</a:t>
            </a:r>
          </a:p>
          <a:p>
            <a:pPr algn="just">
              <a:buFont typeface="+mj-lt"/>
              <a:buAutoNum type="arabicPeriod"/>
            </a:pPr>
            <a:r>
              <a:rPr lang="pl-PL" b="0" i="0" u="none" strike="noStrike" dirty="0">
                <a:solidFill>
                  <a:srgbClr val="000000"/>
                </a:solidFill>
                <a:effectLst/>
              </a:rPr>
              <a:t>Sumujemy wszystkie te krzywe, aby uzyskać estymację gęstości dla całego zbioru danych.</a:t>
            </a:r>
          </a:p>
          <a:p>
            <a:pPr algn="just">
              <a:buFont typeface="+mj-lt"/>
              <a:buAutoNum type="arabicPeriod"/>
            </a:pPr>
            <a:r>
              <a:rPr lang="pl-PL" b="0" i="0" u="none" strike="noStrike" dirty="0">
                <a:solidFill>
                  <a:srgbClr val="000000"/>
                </a:solidFill>
                <a:effectLst/>
              </a:rPr>
              <a:t>Wartości są skalowane przez 1/n*h​, aby funkcja gęstości była poprawnie znormalizowana.</a:t>
            </a:r>
          </a:p>
          <a:p>
            <a:pPr algn="just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3552714-79BE-8397-49BC-C496FF18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0D1E745-F904-DF9E-69C9-B00DBC0F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109801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96877"/>
            <a:ext cx="7543800" cy="1431925"/>
          </a:xfrm>
        </p:spPr>
        <p:txBody>
          <a:bodyPr/>
          <a:lstStyle/>
          <a:p>
            <a:r>
              <a:rPr lang="pl-PL" dirty="0"/>
              <a:t>Estymacja funkcji gęstości</a:t>
            </a:r>
            <a:endParaRPr lang="en-US" dirty="0"/>
          </a:p>
        </p:txBody>
      </p:sp>
      <p:pic>
        <p:nvPicPr>
          <p:cNvPr id="6" name="Picture 5" descr="\includegraphics[scale=0.6]{smootherbumps.ps}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71604" y="1571612"/>
            <a:ext cx="6192838" cy="4587875"/>
          </a:xfrm>
          <a:noFill/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500042"/>
            <a:ext cx="7543800" cy="1431925"/>
          </a:xfrm>
        </p:spPr>
        <p:txBody>
          <a:bodyPr/>
          <a:lstStyle/>
          <a:p>
            <a:r>
              <a:rPr lang="pl-PL" altLang="ko-KR" dirty="0">
                <a:ea typeface="굴림" pitchFamily="50" charset="-127"/>
              </a:rPr>
              <a:t>Problemy - EFG</a:t>
            </a:r>
            <a:r>
              <a:rPr lang="en-US" altLang="ko-KR" dirty="0">
                <a:ea typeface="굴림" pitchFamily="50" charset="-127"/>
              </a:rPr>
              <a:t>	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500174"/>
            <a:ext cx="7816879" cy="4881576"/>
          </a:xfrm>
        </p:spPr>
        <p:txBody>
          <a:bodyPr/>
          <a:lstStyle/>
          <a:p>
            <a:r>
              <a:rPr lang="pl-PL" altLang="ko-KR" sz="2800" dirty="0">
                <a:ea typeface="굴림" pitchFamily="50" charset="-127"/>
              </a:rPr>
              <a:t>Dobór szerokości pasma</a:t>
            </a:r>
            <a:endParaRPr lang="en-US" altLang="ko-KR" sz="2800" dirty="0">
              <a:ea typeface="굴림" pitchFamily="50" charset="-127"/>
            </a:endParaRPr>
          </a:p>
          <a:p>
            <a:pPr lvl="1"/>
            <a:r>
              <a:rPr lang="pl-PL" altLang="ko-KR" sz="2400" dirty="0">
                <a:ea typeface="굴림" pitchFamily="50" charset="-127"/>
              </a:rPr>
              <a:t>Automatyczna selekcja pasma - </a:t>
            </a:r>
            <a:r>
              <a:rPr lang="pl-PL" altLang="ko-KR" sz="2400" dirty="0" err="1">
                <a:ea typeface="굴림" pitchFamily="50" charset="-127"/>
              </a:rPr>
              <a:t>autoadaptacja</a:t>
            </a:r>
            <a:endParaRPr lang="en-US" altLang="ko-KR" sz="2400" dirty="0">
              <a:ea typeface="굴림" pitchFamily="50" charset="-127"/>
            </a:endParaRPr>
          </a:p>
          <a:p>
            <a:pPr lvl="2"/>
            <a:r>
              <a:rPr lang="en-US" altLang="ko-KR" sz="2000" dirty="0">
                <a:ea typeface="굴림" pitchFamily="50" charset="-127"/>
              </a:rPr>
              <a:t>MISE (Mean Integrated Squared Error)</a:t>
            </a:r>
          </a:p>
          <a:p>
            <a:pPr lvl="3">
              <a:buFontTx/>
              <a:buNone/>
            </a:pPr>
            <a:endParaRPr lang="en-US" altLang="ko-KR" sz="1800" dirty="0">
              <a:ea typeface="굴림" pitchFamily="50" charset="-127"/>
            </a:endParaRPr>
          </a:p>
          <a:p>
            <a:pPr lvl="3"/>
            <a:endParaRPr lang="en-US" altLang="ko-KR" sz="1800" dirty="0">
              <a:ea typeface="굴림" pitchFamily="50" charset="-127"/>
            </a:endParaRPr>
          </a:p>
          <a:p>
            <a:pPr lvl="3"/>
            <a:r>
              <a:rPr lang="pl-PL" altLang="ko-KR" sz="1800" dirty="0">
                <a:ea typeface="굴림" pitchFamily="50" charset="-127"/>
              </a:rPr>
              <a:t>Błąd pomiędzy prawdziwą f(x) – która jest nieznana, a szacowaną.</a:t>
            </a:r>
          </a:p>
          <a:p>
            <a:pPr lvl="3"/>
            <a:endParaRPr lang="en-US" altLang="ko-KR" sz="1800" dirty="0">
              <a:ea typeface="굴림" pitchFamily="50" charset="-127"/>
            </a:endParaRPr>
          </a:p>
          <a:p>
            <a:pPr lvl="1"/>
            <a:r>
              <a:rPr lang="pl-PL" altLang="ko-KR" sz="2400" dirty="0">
                <a:ea typeface="굴림" pitchFamily="50" charset="-127"/>
              </a:rPr>
              <a:t>Dobór szerokości pasma – metody:</a:t>
            </a:r>
            <a:endParaRPr lang="en-US" altLang="ko-KR" sz="2400" dirty="0">
              <a:ea typeface="굴림" pitchFamily="50" charset="-127"/>
            </a:endParaRPr>
          </a:p>
          <a:p>
            <a:pPr lvl="2"/>
            <a:r>
              <a:rPr lang="pl-PL" altLang="ko-KR" sz="2000" dirty="0">
                <a:ea typeface="굴림" pitchFamily="50" charset="-127"/>
              </a:rPr>
              <a:t>Przełączanie średniej</a:t>
            </a:r>
            <a:endParaRPr lang="en-US" altLang="ko-KR" sz="2000" dirty="0">
              <a:ea typeface="굴림" pitchFamily="50" charset="-127"/>
            </a:endParaRPr>
          </a:p>
          <a:p>
            <a:pPr lvl="2"/>
            <a:r>
              <a:rPr lang="pl-PL" altLang="ko-KR" sz="2000" dirty="0">
                <a:ea typeface="굴림" pitchFamily="50" charset="-127"/>
              </a:rPr>
              <a:t>Brak dobrej metody</a:t>
            </a:r>
            <a:endParaRPr lang="en-US" altLang="ko-KR" sz="2000" dirty="0">
              <a:ea typeface="굴림" pitchFamily="50" charset="-127"/>
            </a:endParaRP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57356" y="2857496"/>
          <a:ext cx="39830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000" imgH="279360" progId="Equation.3">
                  <p:embed/>
                </p:oleObj>
              </mc:Choice>
              <mc:Fallback>
                <p:oleObj name="Equation" r:id="rId2" imgW="207000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857496"/>
                        <a:ext cx="3983037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512064"/>
            <a:ext cx="7772400" cy="914400"/>
          </a:xfrm>
        </p:spPr>
        <p:txBody>
          <a:bodyPr/>
          <a:lstStyle/>
          <a:p>
            <a:r>
              <a:rPr lang="pl-PL" altLang="ko-KR" dirty="0">
                <a:ea typeface="굴림" pitchFamily="50" charset="-127"/>
              </a:rPr>
              <a:t>Problemy - EFG</a:t>
            </a:r>
            <a:endParaRPr lang="en-US" dirty="0"/>
          </a:p>
        </p:txBody>
      </p:sp>
      <p:pic>
        <p:nvPicPr>
          <p:cNvPr id="23557" name="Picture 5" descr="undersmooth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785926"/>
            <a:ext cx="4580982" cy="4572000"/>
          </a:xfrm>
          <a:noFill/>
          <a:ln/>
        </p:spPr>
      </p:pic>
      <p:pic>
        <p:nvPicPr>
          <p:cNvPr id="23560" name="Picture 8" descr="oversmooth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143504" y="2214554"/>
            <a:ext cx="3695700" cy="3687763"/>
          </a:xfrm>
          <a:noFill/>
          <a:ln/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F1E83A-BB39-B567-8BFF-535095AD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Szerokość pasma (</a:t>
            </a:r>
            <a:r>
              <a:rPr lang="pl-PL" b="1" dirty="0" err="1"/>
              <a:t>Bandwidth</a:t>
            </a:r>
            <a:r>
              <a:rPr lang="pl-PL" b="1" dirty="0"/>
              <a:t>)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533C0D-DA72-9497-EAEF-5CB29D9F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l-PL" dirty="0"/>
              <a:t>Parametr ten, oznaczany zwykle jako </a:t>
            </a:r>
            <a:r>
              <a:rPr lang="pl-PL" dirty="0" err="1"/>
              <a:t>hh</a:t>
            </a:r>
            <a:r>
              <a:rPr lang="pl-PL" dirty="0"/>
              <a:t>, kontroluje rozmiar obszaru, w którym dana obserwacja oddziałuje na estymację gęstości.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dirty="0"/>
              <a:t>Przy małym </a:t>
            </a:r>
            <a:r>
              <a:rPr lang="pl-PL" dirty="0" err="1"/>
              <a:t>hh</a:t>
            </a:r>
            <a:r>
              <a:rPr lang="pl-PL" dirty="0"/>
              <a:t> funkcja gęstości będzie wąska i szczegółowa, pokazując wiele drobnych szczegółów (może pojawić się tzw. </a:t>
            </a:r>
            <a:r>
              <a:rPr lang="pl-PL" i="1" dirty="0" err="1"/>
              <a:t>overfitting</a:t>
            </a:r>
            <a:r>
              <a:rPr lang="pl-PL" dirty="0"/>
              <a:t> – dopasowanie do szumu).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dirty="0"/>
              <a:t>Duże </a:t>
            </a:r>
            <a:r>
              <a:rPr lang="pl-PL" dirty="0" err="1"/>
              <a:t>hh</a:t>
            </a:r>
            <a:r>
              <a:rPr lang="pl-PL" dirty="0"/>
              <a:t> sprawi, że funkcja będzie bardziej wygładzona, co może spowodować utratę detali i bardziej ogólny obraz rozkładu danych.</a:t>
            </a:r>
          </a:p>
          <a:p>
            <a:pPr algn="just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7598844-817C-BDAF-7EDE-61858504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1120739-63CE-9651-9A21-47E01435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054630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BE8CF6-59F7-E1A6-DB81-4A828067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Dobór szerokości pasma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DDB6B2-094B-4C71-3AED-5EB51AA0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b="0" i="0" u="none" strike="noStrike" dirty="0">
                <a:solidFill>
                  <a:srgbClr val="000000"/>
                </a:solidFill>
                <a:effectLst/>
              </a:rPr>
              <a:t>W praktyce dobranie odpowiedniego </a:t>
            </a:r>
            <a:r>
              <a:rPr lang="pl-PL" b="1" i="0" u="none" strike="noStrike" dirty="0">
                <a:solidFill>
                  <a:srgbClr val="000000"/>
                </a:solidFill>
                <a:effectLst/>
              </a:rPr>
              <a:t>h</a:t>
            </a:r>
            <a:r>
              <a:rPr lang="pl-PL" b="0" i="0" u="none" strike="noStrike" dirty="0">
                <a:solidFill>
                  <a:srgbClr val="000000"/>
                </a:solidFill>
                <a:effectLst/>
              </a:rPr>
              <a:t> jest kluczowe i można to zrobić na różne sposoby: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u="none" strike="noStrike" dirty="0">
                <a:solidFill>
                  <a:srgbClr val="000000"/>
                </a:solidFill>
                <a:effectLst/>
              </a:rPr>
              <a:t>Metody automatyczne</a:t>
            </a:r>
            <a:r>
              <a:rPr lang="pl-PL" b="0" i="0" u="none" strike="noStrike" dirty="0">
                <a:solidFill>
                  <a:srgbClr val="000000"/>
                </a:solidFill>
                <a:effectLst/>
              </a:rPr>
              <a:t>: np. </a:t>
            </a:r>
            <a:r>
              <a:rPr lang="pl-PL" b="0" i="1" u="none" strike="noStrike" dirty="0">
                <a:solidFill>
                  <a:srgbClr val="000000"/>
                </a:solidFill>
                <a:effectLst/>
              </a:rPr>
              <a:t>metoda srebrna</a:t>
            </a:r>
            <a:r>
              <a:rPr lang="pl-PL" b="0" i="0" u="none" strike="noStrike" dirty="0">
                <a:solidFill>
                  <a:srgbClr val="000000"/>
                </a:solidFill>
                <a:effectLst/>
              </a:rPr>
              <a:t> (</a:t>
            </a:r>
            <a:r>
              <a:rPr lang="pl-PL" b="0" i="1" u="none" strike="noStrike" dirty="0" err="1">
                <a:solidFill>
                  <a:srgbClr val="000000"/>
                </a:solidFill>
                <a:effectLst/>
              </a:rPr>
              <a:t>Silverman’s</a:t>
            </a:r>
            <a:r>
              <a:rPr lang="pl-PL" b="0" i="1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u="none" strike="noStrike" dirty="0" err="1">
                <a:solidFill>
                  <a:srgbClr val="000000"/>
                </a:solidFill>
                <a:effectLst/>
              </a:rPr>
              <a:t>rule</a:t>
            </a:r>
            <a:r>
              <a:rPr lang="pl-PL" b="0" i="0" u="none" strike="noStrike" dirty="0">
                <a:solidFill>
                  <a:srgbClr val="000000"/>
                </a:solidFill>
                <a:effectLst/>
              </a:rPr>
              <a:t>) automatycznie dobiera szerokość pasma na podstawie wariancji i liczby danych.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u="none" strike="noStrike" dirty="0">
                <a:solidFill>
                  <a:srgbClr val="000000"/>
                </a:solidFill>
                <a:effectLst/>
              </a:rPr>
              <a:t>Metody optymalizacji krzyżowej</a:t>
            </a:r>
            <a:r>
              <a:rPr lang="pl-PL" b="0" i="0" u="none" strike="noStrike" dirty="0">
                <a:solidFill>
                  <a:srgbClr val="000000"/>
                </a:solidFill>
                <a:effectLst/>
              </a:rPr>
              <a:t>: polegają na minimalizacji błędu estymacji na zbiorze walidacyjnym.</a:t>
            </a:r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1354BE4-A301-63CA-AD3A-0BED0BA4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NMS - Karol Flisikowski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3239992-9AF0-46F8-DBA8-EDCCA09C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4222377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Words>919</Words>
  <Application>Microsoft Macintosh PowerPoint</Application>
  <PresentationFormat>Pokaz na ekranie (4:3)</PresentationFormat>
  <Paragraphs>119</Paragraphs>
  <Slides>18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18</vt:i4>
      </vt:variant>
    </vt:vector>
  </HeadingPairs>
  <TitlesOfParts>
    <vt:vector size="30" baseType="lpstr">
      <vt:lpstr>굴림</vt:lpstr>
      <vt:lpstr>新細明體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Equation</vt:lpstr>
      <vt:lpstr>Równanie</vt:lpstr>
      <vt:lpstr>Nieklasyczne metody statystyki</vt:lpstr>
      <vt:lpstr>Prezentacja programu PowerPoint</vt:lpstr>
      <vt:lpstr>Prezentacja programu PowerPoint</vt:lpstr>
      <vt:lpstr>Jak to działa? </vt:lpstr>
      <vt:lpstr>Estymacja funkcji gęstości</vt:lpstr>
      <vt:lpstr>Problemy - EFG </vt:lpstr>
      <vt:lpstr>Problemy - EFG</vt:lpstr>
      <vt:lpstr>Szerokość pasma (Bandwidth) </vt:lpstr>
      <vt:lpstr>Dobór szerokości pasma</vt:lpstr>
      <vt:lpstr>Rodzaje EFG</vt:lpstr>
      <vt:lpstr>Przykładowe funkcje kernel</vt:lpstr>
      <vt:lpstr>Prezentacja programu PowerPoint</vt:lpstr>
      <vt:lpstr>Prezentacja programu PowerPoint</vt:lpstr>
      <vt:lpstr>KDE czy histogram?</vt:lpstr>
      <vt:lpstr>Zastosowania KDE w…</vt:lpstr>
      <vt:lpstr>Prezentacja programu PowerPoint</vt:lpstr>
      <vt:lpstr>Wprowadzenie do R</vt:lpstr>
      <vt:lpstr>Wprowadzenie do R - 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Statystyka</dc:title>
  <dc:creator>Admin</dc:creator>
  <cp:lastModifiedBy>Karol Flisikowski</cp:lastModifiedBy>
  <cp:revision>204</cp:revision>
  <dcterms:created xsi:type="dcterms:W3CDTF">2007-02-13T19:21:11Z</dcterms:created>
  <dcterms:modified xsi:type="dcterms:W3CDTF">2024-10-07T13:35:17Z</dcterms:modified>
</cp:coreProperties>
</file>