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303" r:id="rId3"/>
    <p:sldId id="304" r:id="rId4"/>
    <p:sldId id="305" r:id="rId5"/>
    <p:sldId id="307" r:id="rId6"/>
    <p:sldId id="308" r:id="rId7"/>
    <p:sldId id="309" r:id="rId8"/>
    <p:sldId id="310" r:id="rId9"/>
    <p:sldId id="311" r:id="rId10"/>
  </p:sldIdLst>
  <p:sldSz cx="9144000" cy="6858000" type="screen4x3"/>
  <p:notesSz cx="7099300" cy="102346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85" autoAdjust="0"/>
    <p:restoredTop sz="99698" autoAdjust="0"/>
  </p:normalViewPr>
  <p:slideViewPr>
    <p:cSldViewPr>
      <p:cViewPr>
        <p:scale>
          <a:sx n="80" d="100"/>
          <a:sy n="80" d="100"/>
        </p:scale>
        <p:origin x="-2514" y="-1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078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C379CE5-2BA0-49D9-ADCD-BB770990F0E7}" type="datetimeFigureOut">
              <a:rPr lang="pl-PL" smtClean="0"/>
              <a:pPr/>
              <a:t>2013-03-06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0C6A90-027D-4064-B7C9-8B9338CC76DA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991810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rtax.karlin.mff.cuni.cz/r-help/library/sROC/html/kCDF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525202"/>
            <a:ext cx="7772400" cy="1975104"/>
          </a:xfrm>
        </p:spPr>
        <p:txBody>
          <a:bodyPr/>
          <a:lstStyle/>
          <a:p>
            <a:r>
              <a:rPr lang="pl-PL" sz="3600" dirty="0" smtClean="0">
                <a:solidFill>
                  <a:schemeClr val="tx1"/>
                </a:solidFill>
              </a:rPr>
              <a:t>Nieklasyczne metody statystyki</a:t>
            </a:r>
            <a:endParaRPr lang="pl-PL" sz="3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214422"/>
            <a:ext cx="7772400" cy="508628"/>
          </a:xfrm>
        </p:spPr>
        <p:txBody>
          <a:bodyPr>
            <a:normAutofit/>
          </a:bodyPr>
          <a:lstStyle/>
          <a:p>
            <a:r>
              <a:rPr lang="pl-PL" sz="2400" b="1" dirty="0" smtClean="0"/>
              <a:t>Laboratorium 2.</a:t>
            </a:r>
            <a:endParaRPr lang="pl-PL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552690" y="5000636"/>
            <a:ext cx="6020623" cy="461665"/>
          </a:xfrm>
          <a:prstGeom prst="rect">
            <a:avLst/>
          </a:prstGeom>
          <a:noFill/>
          <a:ln w="3492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317500" dir="2700000" algn="ctr">
              <a:srgbClr val="000000">
                <a:alpha val="43000"/>
              </a:srgb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4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Nieparametryczna estymacja dystrybuanty.</a:t>
            </a:r>
            <a:endParaRPr lang="en-US" sz="2400" b="1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Estymacja dystrybuanty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158" y="1783560"/>
            <a:ext cx="8786842" cy="4572000"/>
          </a:xfrm>
        </p:spPr>
        <p:txBody>
          <a:bodyPr>
            <a:normAutofit/>
          </a:bodyPr>
          <a:lstStyle/>
          <a:p>
            <a:r>
              <a:rPr lang="pl-PL" sz="1800" dirty="0" smtClean="0"/>
              <a:t>Cel: wyznaczenie obszaru ufności dla dystrybuanty nieznanego rozkładu, a nie tylko oszacowania parametrów, od jakich zależą jej wartości.</a:t>
            </a:r>
          </a:p>
          <a:p>
            <a:r>
              <a:rPr lang="pl-PL" sz="1800" dirty="0" smtClean="0"/>
              <a:t>F – nieznana dystrybuanta badanej zmiennej X typu ciągłego.</a:t>
            </a:r>
          </a:p>
          <a:p>
            <a:endParaRPr lang="pl-PL" sz="1800" dirty="0" smtClean="0"/>
          </a:p>
          <a:p>
            <a:endParaRPr lang="pl-PL" sz="1800" dirty="0" smtClean="0"/>
          </a:p>
          <a:p>
            <a:endParaRPr lang="pl-PL" sz="1800" dirty="0" smtClean="0"/>
          </a:p>
          <a:p>
            <a:r>
              <a:rPr lang="pl-PL" sz="1800" dirty="0" smtClean="0"/>
              <a:t>Twierdzenie </a:t>
            </a:r>
            <a:r>
              <a:rPr lang="pl-PL" sz="1800" dirty="0" err="1" smtClean="0"/>
              <a:t>Gliwenki</a:t>
            </a:r>
            <a:r>
              <a:rPr lang="pl-PL" sz="1800" dirty="0" smtClean="0"/>
              <a:t>:</a:t>
            </a:r>
          </a:p>
          <a:p>
            <a:endParaRPr lang="pl-PL" sz="1800" dirty="0" smtClean="0"/>
          </a:p>
          <a:p>
            <a:endParaRPr lang="pl-PL" sz="1800" dirty="0" smtClean="0"/>
          </a:p>
          <a:p>
            <a:endParaRPr lang="pl-PL" sz="1800" dirty="0" smtClean="0"/>
          </a:p>
          <a:p>
            <a:endParaRPr lang="pl-PL" sz="1800" dirty="0" smtClean="0"/>
          </a:p>
          <a:p>
            <a:pPr>
              <a:buNone/>
            </a:pPr>
            <a:r>
              <a:rPr lang="pl-PL" sz="1800" dirty="0" smtClean="0"/>
              <a:t>	gdy dystrybuanta empiryczna </a:t>
            </a:r>
            <a:r>
              <a:rPr lang="pl-PL" sz="1800" dirty="0" err="1" smtClean="0"/>
              <a:t>F</a:t>
            </a:r>
            <a:r>
              <a:rPr lang="pl-PL" sz="1800" baseline="-25000" dirty="0" err="1" smtClean="0"/>
              <a:t>n</a:t>
            </a:r>
            <a:r>
              <a:rPr lang="pl-PL" sz="1800" dirty="0" smtClean="0"/>
              <a:t> jest wyznaczona na podstawie </a:t>
            </a:r>
            <a:r>
              <a:rPr lang="pl-PL" sz="1800" dirty="0" err="1" smtClean="0"/>
              <a:t>n-elementowej</a:t>
            </a:r>
            <a:r>
              <a:rPr lang="pl-PL" sz="1800" dirty="0" smtClean="0"/>
              <a:t> próby prostej wylosowanej z populacji.</a:t>
            </a:r>
          </a:p>
          <a:p>
            <a:pPr>
              <a:buNone/>
            </a:pPr>
            <a:endParaRPr lang="pl-PL" sz="18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AEB4-A5BB-4692-8A41-C10C1AA1C3F3}" type="slidenum">
              <a:rPr lang="pl-PL" smtClean="0"/>
              <a:pPr/>
              <a:t>2</a:t>
            </a:fld>
            <a:endParaRPr lang="pl-PL"/>
          </a:p>
        </p:txBody>
      </p:sp>
      <p:graphicFrame>
        <p:nvGraphicFramePr>
          <p:cNvPr id="6" name="Obiekt 5"/>
          <p:cNvGraphicFramePr>
            <a:graphicFrameLocks noChangeAspect="1"/>
          </p:cNvGraphicFramePr>
          <p:nvPr/>
        </p:nvGraphicFramePr>
        <p:xfrm>
          <a:off x="857224" y="2928934"/>
          <a:ext cx="3527445" cy="801692"/>
        </p:xfrm>
        <a:graphic>
          <a:graphicData uri="http://schemas.openxmlformats.org/presentationml/2006/ole">
            <p:oleObj spid="_x0000_s205830" name="Równanie" r:id="rId3" imgW="1396394" imgH="317362" progId="Equation.3">
              <p:embed/>
            </p:oleObj>
          </a:graphicData>
        </a:graphic>
      </p:graphicFrame>
      <p:graphicFrame>
        <p:nvGraphicFramePr>
          <p:cNvPr id="205827" name="Object 3"/>
          <p:cNvGraphicFramePr>
            <a:graphicFrameLocks noChangeAspect="1"/>
          </p:cNvGraphicFramePr>
          <p:nvPr/>
        </p:nvGraphicFramePr>
        <p:xfrm>
          <a:off x="928662" y="4429132"/>
          <a:ext cx="2822575" cy="1089025"/>
        </p:xfrm>
        <a:graphic>
          <a:graphicData uri="http://schemas.openxmlformats.org/presentationml/2006/ole">
            <p:oleObj spid="_x0000_s205831" name="Równanie" r:id="rId4" imgW="1117600" imgH="43180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Estymacja dystrybuanty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158" y="1783560"/>
            <a:ext cx="8786842" cy="4572000"/>
          </a:xfrm>
        </p:spPr>
        <p:txBody>
          <a:bodyPr>
            <a:normAutofit/>
          </a:bodyPr>
          <a:lstStyle/>
          <a:p>
            <a:r>
              <a:rPr lang="pl-PL" sz="1800" dirty="0" smtClean="0"/>
              <a:t>Ponieważ znany jest dokładny i asymptotyczny rozkład statystyki postaci: </a:t>
            </a:r>
          </a:p>
          <a:p>
            <a:pPr>
              <a:buNone/>
            </a:pPr>
            <a:endParaRPr lang="pl-PL" sz="1800" dirty="0" smtClean="0"/>
          </a:p>
          <a:p>
            <a:pPr>
              <a:buNone/>
            </a:pPr>
            <a:endParaRPr lang="pl-PL" sz="1800" dirty="0" smtClean="0"/>
          </a:p>
          <a:p>
            <a:pPr>
              <a:buNone/>
            </a:pPr>
            <a:r>
              <a:rPr lang="pl-PL" sz="1800" dirty="0" smtClean="0"/>
              <a:t>	zwanej statystyką </a:t>
            </a:r>
            <a:r>
              <a:rPr lang="el-GR" sz="1800" dirty="0" smtClean="0"/>
              <a:t>λ</a:t>
            </a:r>
            <a:r>
              <a:rPr lang="pl-PL" sz="1800" dirty="0" smtClean="0"/>
              <a:t>-Kołmogorowa, zatem dla ustalonego poziomu ufności 1-</a:t>
            </a:r>
            <a:r>
              <a:rPr lang="el-GR" sz="1800" dirty="0" smtClean="0"/>
              <a:t>α</a:t>
            </a:r>
            <a:r>
              <a:rPr lang="pl-PL" sz="1800" dirty="0" smtClean="0"/>
              <a:t> możemy wyznaczyć taką wartość </a:t>
            </a:r>
            <a:r>
              <a:rPr lang="el-GR" sz="1800" dirty="0" smtClean="0"/>
              <a:t>λ</a:t>
            </a:r>
            <a:r>
              <a:rPr lang="el-GR" sz="1800" baseline="-25000" dirty="0" smtClean="0"/>
              <a:t>α</a:t>
            </a:r>
            <a:r>
              <a:rPr lang="pl-PL" sz="1800" baseline="-25000" dirty="0" smtClean="0"/>
              <a:t> </a:t>
            </a:r>
            <a:r>
              <a:rPr lang="pl-PL" sz="1800" dirty="0" smtClean="0"/>
              <a:t>, że:</a:t>
            </a:r>
          </a:p>
          <a:p>
            <a:pPr>
              <a:buNone/>
            </a:pPr>
            <a:endParaRPr lang="pl-PL" sz="1800" dirty="0" smtClean="0"/>
          </a:p>
          <a:p>
            <a:pPr>
              <a:buNone/>
            </a:pPr>
            <a:endParaRPr lang="pl-PL" sz="1800" dirty="0" smtClean="0"/>
          </a:p>
          <a:p>
            <a:pPr>
              <a:buNone/>
            </a:pPr>
            <a:r>
              <a:rPr lang="pl-PL" sz="1800" dirty="0" smtClean="0"/>
              <a:t>	oraz </a:t>
            </a:r>
          </a:p>
          <a:p>
            <a:pPr>
              <a:buNone/>
            </a:pPr>
            <a:endParaRPr lang="pl-PL" sz="1800" baseline="-25000" dirty="0" smtClean="0"/>
          </a:p>
          <a:p>
            <a:endParaRPr lang="pl-PL" sz="1800" dirty="0" smtClean="0"/>
          </a:p>
          <a:p>
            <a:endParaRPr lang="pl-PL" sz="1800" dirty="0" smtClean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AEB4-A5BB-4692-8A41-C10C1AA1C3F3}" type="slidenum">
              <a:rPr lang="pl-PL" smtClean="0"/>
              <a:pPr/>
              <a:t>3</a:t>
            </a:fld>
            <a:endParaRPr lang="pl-PL"/>
          </a:p>
        </p:txBody>
      </p:sp>
      <p:graphicFrame>
        <p:nvGraphicFramePr>
          <p:cNvPr id="6" name="Obiekt 5"/>
          <p:cNvGraphicFramePr>
            <a:graphicFrameLocks noChangeAspect="1"/>
          </p:cNvGraphicFramePr>
          <p:nvPr/>
        </p:nvGraphicFramePr>
        <p:xfrm>
          <a:off x="3143240" y="2214554"/>
          <a:ext cx="1668462" cy="641350"/>
        </p:xfrm>
        <a:graphic>
          <a:graphicData uri="http://schemas.openxmlformats.org/presentationml/2006/ole">
            <p:oleObj spid="_x0000_s206857" name="Równanie" r:id="rId3" imgW="660113" imgH="253890" progId="Equation.3">
              <p:embed/>
            </p:oleObj>
          </a:graphicData>
        </a:graphic>
      </p:graphicFrame>
      <p:graphicFrame>
        <p:nvGraphicFramePr>
          <p:cNvPr id="8" name="Obiekt 7"/>
          <p:cNvGraphicFramePr>
            <a:graphicFrameLocks noChangeAspect="1"/>
          </p:cNvGraphicFramePr>
          <p:nvPr/>
        </p:nvGraphicFramePr>
        <p:xfrm>
          <a:off x="2643174" y="3643314"/>
          <a:ext cx="2928958" cy="613038"/>
        </p:xfrm>
        <a:graphic>
          <a:graphicData uri="http://schemas.openxmlformats.org/presentationml/2006/ole">
            <p:oleObj spid="_x0000_s206858" name="Równanie" r:id="rId4" imgW="1091726" imgH="228501" progId="Equation.3">
              <p:embed/>
            </p:oleObj>
          </a:graphicData>
        </a:graphic>
      </p:graphicFrame>
      <p:graphicFrame>
        <p:nvGraphicFramePr>
          <p:cNvPr id="9" name="Obiekt 8"/>
          <p:cNvGraphicFramePr>
            <a:graphicFrameLocks noChangeAspect="1"/>
          </p:cNvGraphicFramePr>
          <p:nvPr/>
        </p:nvGraphicFramePr>
        <p:xfrm>
          <a:off x="1214414" y="4643446"/>
          <a:ext cx="7188922" cy="1143008"/>
        </p:xfrm>
        <a:graphic>
          <a:graphicData uri="http://schemas.openxmlformats.org/presentationml/2006/ole">
            <p:oleObj spid="_x0000_s206859" name="Równanie" r:id="rId5" imgW="3035300" imgH="48260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Estymacja dystrybuanty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158" y="1783560"/>
            <a:ext cx="8786842" cy="4572000"/>
          </a:xfrm>
        </p:spPr>
        <p:txBody>
          <a:bodyPr>
            <a:normAutofit/>
          </a:bodyPr>
          <a:lstStyle/>
          <a:p>
            <a:r>
              <a:rPr lang="pl-PL" sz="1800" dirty="0" smtClean="0"/>
              <a:t>Jest to obszar ufności dla dystrybuanty. </a:t>
            </a:r>
          </a:p>
          <a:p>
            <a:r>
              <a:rPr lang="pl-PL" sz="1800" dirty="0" smtClean="0"/>
              <a:t>Brzegi tego obszaru są wykresami funkcji „przedziałami stałych” (funkcji schodkowych).</a:t>
            </a:r>
          </a:p>
          <a:p>
            <a:r>
              <a:rPr lang="pl-PL" sz="1800" dirty="0" smtClean="0"/>
              <a:t>Jeżeli przy wyznaczaniu pasma ufności dla dystrybuanty otrzymamy lewy kraniec przedziału będący liczbą ujemną, to zastępujemy ją przez zero.</a:t>
            </a:r>
          </a:p>
          <a:p>
            <a:r>
              <a:rPr lang="pl-PL" sz="1800" dirty="0" smtClean="0"/>
              <a:t>Jeżeli otrzymamy prawy kraniec przedziału większy od jedności, to przyjmujemy, że jest on równy jeden.</a:t>
            </a:r>
          </a:p>
          <a:p>
            <a:r>
              <a:rPr lang="pl-PL" sz="1800" dirty="0" smtClean="0"/>
              <a:t>Określenie obszaru ufności dla dystrybuanty w przedstawiony sposób polega na wyznaczeniu przedziałowego oszacowania dla każdej wartości dystrybuanty.</a:t>
            </a:r>
          </a:p>
          <a:p>
            <a:endParaRPr lang="pl-PL" sz="1800" baseline="-25000" dirty="0" smtClean="0"/>
          </a:p>
          <a:p>
            <a:endParaRPr lang="pl-PL" sz="1800" dirty="0" smtClean="0"/>
          </a:p>
          <a:p>
            <a:endParaRPr lang="pl-PL" sz="1800" dirty="0" smtClean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AEB4-A5BB-4692-8A41-C10C1AA1C3F3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Komendy w R: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1783560"/>
            <a:ext cx="8640960" cy="4572000"/>
          </a:xfrm>
        </p:spPr>
        <p:txBody>
          <a:bodyPr>
            <a:normAutofit/>
          </a:bodyPr>
          <a:lstStyle/>
          <a:p>
            <a:r>
              <a:rPr lang="pl-PL" sz="2000" dirty="0" smtClean="0"/>
              <a:t>Funkcja w programie R odpowiedzialna za estymację to np. </a:t>
            </a:r>
            <a:r>
              <a:rPr lang="pl-PL" sz="2000" dirty="0" err="1" smtClean="0"/>
              <a:t>kCDF</a:t>
            </a:r>
            <a:r>
              <a:rPr lang="pl-PL" sz="2000" dirty="0" smtClean="0"/>
              <a:t>:</a:t>
            </a:r>
          </a:p>
          <a:p>
            <a:pPr algn="ctr">
              <a:buNone/>
            </a:pPr>
            <a:r>
              <a:rPr lang="pl-PL" sz="1800" i="1" dirty="0" smtClean="0">
                <a:solidFill>
                  <a:srgbClr val="FF0000"/>
                </a:solidFill>
              </a:rPr>
              <a:t>(trzeba załadować bibliotekę </a:t>
            </a:r>
            <a:r>
              <a:rPr lang="pl-PL" sz="1800" i="1" dirty="0" err="1" smtClean="0">
                <a:solidFill>
                  <a:srgbClr val="FF0000"/>
                </a:solidFill>
              </a:rPr>
              <a:t>sROC</a:t>
            </a:r>
            <a:r>
              <a:rPr lang="pl-PL" sz="1800" i="1" dirty="0" smtClean="0">
                <a:solidFill>
                  <a:srgbClr val="FF0000"/>
                </a:solidFill>
              </a:rPr>
              <a:t>)</a:t>
            </a:r>
            <a:endParaRPr lang="pl-PL" sz="1800" i="1" dirty="0" smtClean="0">
              <a:solidFill>
                <a:srgbClr val="FF0000"/>
              </a:solidFill>
              <a:hlinkClick r:id="rId2"/>
            </a:endParaRPr>
          </a:p>
          <a:p>
            <a:pPr marL="68580" indent="0" algn="ctr">
              <a:buNone/>
            </a:pPr>
            <a:r>
              <a:rPr lang="pl-PL" sz="2000" dirty="0" smtClean="0">
                <a:hlinkClick r:id="rId2"/>
              </a:rPr>
              <a:t>http</a:t>
            </a:r>
            <a:r>
              <a:rPr lang="pl-PL" sz="2000" dirty="0">
                <a:hlinkClick r:id="rId2"/>
              </a:rPr>
              <a:t>://</a:t>
            </a:r>
            <a:r>
              <a:rPr lang="pl-PL" sz="2000" dirty="0" smtClean="0">
                <a:hlinkClick r:id="rId2"/>
              </a:rPr>
              <a:t>artax.karlin.mff.cuni.cz/r-help/library/sROC/html/kCDF.html</a:t>
            </a:r>
            <a:endParaRPr lang="pl-PL" sz="2000" dirty="0" smtClean="0"/>
          </a:p>
          <a:p>
            <a:pPr marL="68580" indent="0" algn="ctr">
              <a:buNone/>
            </a:pPr>
            <a:endParaRPr lang="pl-PL" sz="2000" dirty="0"/>
          </a:p>
          <a:p>
            <a:pPr marL="68580" indent="0" algn="ctr">
              <a:buNone/>
            </a:pPr>
            <a:r>
              <a:rPr lang="pl-PL" sz="2000" dirty="0" err="1"/>
              <a:t>kCDF</a:t>
            </a:r>
            <a:r>
              <a:rPr lang="pl-PL" sz="2000" dirty="0"/>
              <a:t>(x, </a:t>
            </a:r>
            <a:r>
              <a:rPr lang="pl-PL" sz="2000" dirty="0" err="1"/>
              <a:t>bw="pi_ucv</a:t>
            </a:r>
            <a:r>
              <a:rPr lang="pl-PL" sz="2000" dirty="0"/>
              <a:t>", adjust=1, </a:t>
            </a:r>
            <a:r>
              <a:rPr lang="pl-PL" sz="2000" dirty="0" err="1"/>
              <a:t>kernel=c</a:t>
            </a:r>
            <a:r>
              <a:rPr lang="pl-PL" sz="2000" dirty="0"/>
              <a:t>("</a:t>
            </a:r>
            <a:r>
              <a:rPr lang="pl-PL" sz="2000" dirty="0" err="1"/>
              <a:t>normal</a:t>
            </a:r>
            <a:r>
              <a:rPr lang="pl-PL" sz="2000" dirty="0"/>
              <a:t>", "</a:t>
            </a:r>
            <a:r>
              <a:rPr lang="pl-PL" sz="2000" dirty="0" err="1"/>
              <a:t>epanechnikov</a:t>
            </a:r>
            <a:r>
              <a:rPr lang="pl-PL" sz="2000" dirty="0"/>
              <a:t>"), </a:t>
            </a:r>
            <a:r>
              <a:rPr lang="pl-PL" sz="2000" dirty="0" err="1"/>
              <a:t>xgrid</a:t>
            </a:r>
            <a:r>
              <a:rPr lang="pl-PL" sz="2000" dirty="0"/>
              <a:t>, ngrid=256, from, to, cut=3, na.rm = FALSE, ...) </a:t>
            </a:r>
            <a:endParaRPr lang="pl-PL" sz="2000" dirty="0" smtClean="0"/>
          </a:p>
          <a:p>
            <a:pPr marL="525780" indent="-457200" algn="just">
              <a:buFont typeface="Wingdings" pitchFamily="2" charset="2"/>
              <a:buChar char="§"/>
            </a:pPr>
            <a:r>
              <a:rPr lang="pl-PL" sz="2000" dirty="0" smtClean="0"/>
              <a:t>Ewentualnie: </a:t>
            </a:r>
            <a:endParaRPr lang="pl-PL" sz="2000" dirty="0" smtClean="0"/>
          </a:p>
          <a:p>
            <a:pPr marL="525780" indent="-457200" algn="ctr">
              <a:buNone/>
            </a:pPr>
            <a:r>
              <a:rPr lang="pl-PL" sz="2000" dirty="0" err="1" smtClean="0"/>
              <a:t>KernelSmoothing.cdf</a:t>
            </a:r>
            <a:r>
              <a:rPr lang="pl-PL" sz="2000" dirty="0" smtClean="0"/>
              <a:t>(xx</a:t>
            </a:r>
            <a:r>
              <a:rPr lang="pl-PL" sz="2000" dirty="0" smtClean="0"/>
              <a:t>, c0, </a:t>
            </a:r>
            <a:r>
              <a:rPr lang="pl-PL" sz="2000" dirty="0" err="1" smtClean="0"/>
              <a:t>bw</a:t>
            </a:r>
            <a:r>
              <a:rPr lang="pl-PL" sz="2000" dirty="0" smtClean="0"/>
              <a:t>)</a:t>
            </a:r>
          </a:p>
          <a:p>
            <a:pPr marL="525780" indent="-457200" algn="ctr">
              <a:buNone/>
            </a:pPr>
            <a:r>
              <a:rPr lang="pl-PL" sz="1600" dirty="0" smtClean="0">
                <a:solidFill>
                  <a:srgbClr val="FF0000"/>
                </a:solidFill>
              </a:rPr>
              <a:t>(trzeba </a:t>
            </a:r>
            <a:r>
              <a:rPr lang="pl-PL" sz="1600" dirty="0" smtClean="0">
                <a:solidFill>
                  <a:srgbClr val="FF0000"/>
                </a:solidFill>
              </a:rPr>
              <a:t>załadować bibliotekę </a:t>
            </a:r>
            <a:r>
              <a:rPr lang="pl-PL" sz="1600" dirty="0" smtClean="0">
                <a:solidFill>
                  <a:srgbClr val="FF0000"/>
                </a:solidFill>
              </a:rPr>
              <a:t>DiagTest3Grp)</a:t>
            </a:r>
          </a:p>
          <a:p>
            <a:pPr marL="525780" indent="-457200" algn="ctr">
              <a:buNone/>
            </a:pPr>
            <a:endParaRPr lang="pl-PL" sz="2000" dirty="0" smtClean="0"/>
          </a:p>
          <a:p>
            <a:pPr marL="525780" indent="-457200" algn="just">
              <a:buFont typeface="Wingdings" pitchFamily="2" charset="2"/>
              <a:buChar char="q"/>
            </a:pPr>
            <a:r>
              <a:rPr lang="pl-PL" sz="2000" dirty="0" smtClean="0"/>
              <a:t> Funkcja pomagająca wybrać szerokość pasma:</a:t>
            </a:r>
          </a:p>
          <a:p>
            <a:pPr marL="68580" indent="0" algn="ctr">
              <a:buNone/>
            </a:pPr>
            <a:r>
              <a:rPr lang="pl-PL" sz="2000" dirty="0" err="1" smtClean="0"/>
              <a:t>bw.CDF.pi</a:t>
            </a:r>
            <a:r>
              <a:rPr lang="pl-PL" sz="2000" dirty="0" smtClean="0"/>
              <a:t>(x, </a:t>
            </a:r>
            <a:r>
              <a:rPr lang="pl-PL" sz="2000" dirty="0" err="1" smtClean="0"/>
              <a:t>pilot="UCV</a:t>
            </a:r>
            <a:r>
              <a:rPr lang="pl-PL" sz="2000" dirty="0" smtClean="0"/>
              <a:t>")</a:t>
            </a:r>
            <a:endParaRPr lang="pl-PL" sz="2000" dirty="0"/>
          </a:p>
          <a:p>
            <a:pPr algn="just"/>
            <a:endParaRPr lang="pl-PL" sz="20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AEB4-A5BB-4692-8A41-C10C1AA1C3F3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234402819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Komendy w R: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1783560"/>
            <a:ext cx="8640960" cy="4572000"/>
          </a:xfrm>
        </p:spPr>
        <p:txBody>
          <a:bodyPr>
            <a:normAutofit/>
          </a:bodyPr>
          <a:lstStyle/>
          <a:p>
            <a:pPr algn="just"/>
            <a:r>
              <a:rPr lang="pl-PL" sz="2000" dirty="0" smtClean="0"/>
              <a:t>Przykład użycia komendy </a:t>
            </a:r>
            <a:r>
              <a:rPr lang="pl-PL" sz="2000" dirty="0" err="1" smtClean="0"/>
              <a:t>kCDF</a:t>
            </a:r>
            <a:endParaRPr lang="pl-PL" sz="2000" dirty="0" smtClean="0"/>
          </a:p>
          <a:p>
            <a:pPr algn="just"/>
            <a:endParaRPr lang="pl-PL" sz="2000" dirty="0" smtClean="0"/>
          </a:p>
          <a:p>
            <a:pPr algn="just">
              <a:buNone/>
            </a:pPr>
            <a:r>
              <a:rPr lang="pl-PL" sz="1600" i="1" dirty="0" err="1" smtClean="0">
                <a:latin typeface="Courier New" pitchFamily="49" charset="0"/>
                <a:cs typeface="Courier New" pitchFamily="49" charset="0"/>
              </a:rPr>
              <a:t>set.seed</a:t>
            </a:r>
            <a:r>
              <a:rPr lang="pl-PL" sz="1600" i="1" dirty="0" smtClean="0">
                <a:latin typeface="Courier New" pitchFamily="49" charset="0"/>
                <a:cs typeface="Courier New" pitchFamily="49" charset="0"/>
              </a:rPr>
              <a:t>(100)</a:t>
            </a:r>
          </a:p>
          <a:p>
            <a:pPr algn="just">
              <a:buNone/>
            </a:pPr>
            <a:r>
              <a:rPr lang="pl-PL" sz="1600" i="1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pl-PL" sz="1600" i="1" dirty="0" smtClean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pl-PL" sz="1600" i="1" dirty="0" smtClean="0">
                <a:latin typeface="Courier New" pitchFamily="49" charset="0"/>
                <a:cs typeface="Courier New" pitchFamily="49" charset="0"/>
              </a:rPr>
              <a:t>200</a:t>
            </a:r>
          </a:p>
          <a:p>
            <a:pPr algn="just">
              <a:buNone/>
            </a:pPr>
            <a:r>
              <a:rPr lang="pl-PL" sz="16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i="1" dirty="0" smtClean="0">
                <a:latin typeface="Courier New" pitchFamily="49" charset="0"/>
                <a:cs typeface="Courier New" pitchFamily="49" charset="0"/>
              </a:rPr>
              <a:t>x &lt;- c(</a:t>
            </a:r>
            <a:r>
              <a:rPr lang="pl-PL" sz="1600" i="1" dirty="0" err="1" smtClean="0">
                <a:latin typeface="Courier New" pitchFamily="49" charset="0"/>
                <a:cs typeface="Courier New" pitchFamily="49" charset="0"/>
              </a:rPr>
              <a:t>rnorm</a:t>
            </a:r>
            <a:r>
              <a:rPr lang="pl-PL" sz="1600" i="1" dirty="0" smtClean="0">
                <a:latin typeface="Courier New" pitchFamily="49" charset="0"/>
                <a:cs typeface="Courier New" pitchFamily="49" charset="0"/>
              </a:rPr>
              <a:t>(n/2, mean=-2, sd=1), </a:t>
            </a:r>
            <a:r>
              <a:rPr lang="pl-PL" sz="1600" i="1" dirty="0" err="1" smtClean="0">
                <a:latin typeface="Courier New" pitchFamily="49" charset="0"/>
                <a:cs typeface="Courier New" pitchFamily="49" charset="0"/>
              </a:rPr>
              <a:t>rnorm</a:t>
            </a:r>
            <a:r>
              <a:rPr lang="pl-PL" sz="1600" i="1" dirty="0" smtClean="0">
                <a:latin typeface="Courier New" pitchFamily="49" charset="0"/>
                <a:cs typeface="Courier New" pitchFamily="49" charset="0"/>
              </a:rPr>
              <a:t>(n/2, mean=3, sd=0.8</a:t>
            </a:r>
            <a:r>
              <a:rPr lang="pl-PL" sz="1600" i="1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buNone/>
            </a:pPr>
            <a:r>
              <a:rPr lang="pl-PL" sz="16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i="1" dirty="0" err="1" smtClean="0">
                <a:latin typeface="Courier New" pitchFamily="49" charset="0"/>
                <a:cs typeface="Courier New" pitchFamily="49" charset="0"/>
              </a:rPr>
              <a:t>x.CDF</a:t>
            </a:r>
            <a:r>
              <a:rPr lang="pl-PL" sz="1600" i="1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pl-PL" sz="1600" i="1" dirty="0" err="1" smtClean="0">
                <a:latin typeface="Courier New" pitchFamily="49" charset="0"/>
                <a:cs typeface="Courier New" pitchFamily="49" charset="0"/>
              </a:rPr>
              <a:t>kCDF</a:t>
            </a:r>
            <a:r>
              <a:rPr lang="pl-PL" sz="1600" i="1" dirty="0" smtClean="0">
                <a:latin typeface="Courier New" pitchFamily="49" charset="0"/>
                <a:cs typeface="Courier New" pitchFamily="49" charset="0"/>
              </a:rPr>
              <a:t>(x</a:t>
            </a:r>
            <a:r>
              <a:rPr lang="pl-PL" sz="16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buNone/>
            </a:pPr>
            <a:r>
              <a:rPr lang="pl-PL" sz="16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i="1" dirty="0" err="1" smtClean="0">
                <a:latin typeface="Courier New" pitchFamily="49" charset="0"/>
                <a:cs typeface="Courier New" pitchFamily="49" charset="0"/>
              </a:rPr>
              <a:t>x.CDF</a:t>
            </a:r>
            <a:endParaRPr lang="pl-PL" sz="1600" i="1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pl-PL" sz="1600" i="1" dirty="0" smtClean="0">
                <a:latin typeface="Courier New" pitchFamily="49" charset="0"/>
                <a:cs typeface="Courier New" pitchFamily="49" charset="0"/>
              </a:rPr>
              <a:t> plot(</a:t>
            </a:r>
            <a:r>
              <a:rPr lang="pl-PL" sz="1600" i="1" dirty="0" err="1" smtClean="0">
                <a:latin typeface="Courier New" pitchFamily="49" charset="0"/>
                <a:cs typeface="Courier New" pitchFamily="49" charset="0"/>
              </a:rPr>
              <a:t>x.CDF</a:t>
            </a:r>
            <a:r>
              <a:rPr lang="pl-PL" sz="1600" i="1" dirty="0" smtClean="0">
                <a:latin typeface="Courier New" pitchFamily="49" charset="0"/>
                <a:cs typeface="Courier New" pitchFamily="49" charset="0"/>
              </a:rPr>
              <a:t>, alpha=0.05, </a:t>
            </a:r>
            <a:r>
              <a:rPr lang="pl-PL" sz="1600" i="1" dirty="0" err="1" smtClean="0">
                <a:latin typeface="Courier New" pitchFamily="49" charset="0"/>
                <a:cs typeface="Courier New" pitchFamily="49" charset="0"/>
              </a:rPr>
              <a:t>main="Kernel</a:t>
            </a:r>
            <a:r>
              <a:rPr lang="pl-PL" sz="16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i="1" dirty="0" err="1" smtClean="0">
                <a:latin typeface="Courier New" pitchFamily="49" charset="0"/>
                <a:cs typeface="Courier New" pitchFamily="49" charset="0"/>
              </a:rPr>
              <a:t>estimate</a:t>
            </a:r>
            <a:r>
              <a:rPr lang="pl-PL" sz="1600" i="1" dirty="0" smtClean="0">
                <a:latin typeface="Courier New" pitchFamily="49" charset="0"/>
                <a:cs typeface="Courier New" pitchFamily="49" charset="0"/>
              </a:rPr>
              <a:t> of </a:t>
            </a:r>
            <a:r>
              <a:rPr lang="pl-PL" sz="1600" i="1" dirty="0" err="1" smtClean="0">
                <a:latin typeface="Courier New" pitchFamily="49" charset="0"/>
                <a:cs typeface="Courier New" pitchFamily="49" charset="0"/>
              </a:rPr>
              <a:t>distribution</a:t>
            </a:r>
            <a:r>
              <a:rPr lang="pl-PL" sz="16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i="1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l-PL" sz="1600" i="1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pl-PL" sz="1600" i="1" dirty="0" err="1" smtClean="0">
                <a:latin typeface="Courier New" pitchFamily="49" charset="0"/>
                <a:cs typeface="Courier New" pitchFamily="49" charset="0"/>
              </a:rPr>
              <a:t>CI=FALSE</a:t>
            </a:r>
            <a:r>
              <a:rPr lang="pl-PL" sz="1600" i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1600" i="1" dirty="0" err="1" smtClean="0">
                <a:latin typeface="Courier New" pitchFamily="49" charset="0"/>
                <a:cs typeface="Courier New" pitchFamily="49" charset="0"/>
              </a:rPr>
              <a:t>curve</a:t>
            </a:r>
            <a:r>
              <a:rPr lang="pl-PL" sz="16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600" i="1" dirty="0" err="1" smtClean="0">
                <a:latin typeface="Courier New" pitchFamily="49" charset="0"/>
                <a:cs typeface="Courier New" pitchFamily="49" charset="0"/>
              </a:rPr>
              <a:t>pnorm</a:t>
            </a:r>
            <a:r>
              <a:rPr lang="pl-PL" sz="1600" i="1" dirty="0" smtClean="0">
                <a:latin typeface="Courier New" pitchFamily="49" charset="0"/>
                <a:cs typeface="Courier New" pitchFamily="49" charset="0"/>
              </a:rPr>
              <a:t>(x, mean=-2, sd=1)/2 + </a:t>
            </a:r>
            <a:r>
              <a:rPr lang="pl-PL" sz="1600" i="1" dirty="0" err="1" smtClean="0">
                <a:latin typeface="Courier New" pitchFamily="49" charset="0"/>
                <a:cs typeface="Courier New" pitchFamily="49" charset="0"/>
              </a:rPr>
              <a:t>pnorm</a:t>
            </a:r>
            <a:r>
              <a:rPr lang="pl-PL" sz="1600" i="1" dirty="0" smtClean="0">
                <a:latin typeface="Courier New" pitchFamily="49" charset="0"/>
                <a:cs typeface="Courier New" pitchFamily="49" charset="0"/>
              </a:rPr>
              <a:t>(x, mean=3, sd=0.8)/2, </a:t>
            </a:r>
            <a:r>
              <a:rPr lang="pl-PL" sz="1600" i="1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1600" i="1" dirty="0" smtClean="0">
                <a:latin typeface="Courier New" pitchFamily="49" charset="0"/>
                <a:cs typeface="Courier New" pitchFamily="49" charset="0"/>
              </a:rPr>
              <a:t> =-6, to=6, </a:t>
            </a:r>
            <a:r>
              <a:rPr lang="pl-PL" sz="1600" i="1" dirty="0" err="1" smtClean="0">
                <a:latin typeface="Courier New" pitchFamily="49" charset="0"/>
                <a:cs typeface="Courier New" pitchFamily="49" charset="0"/>
              </a:rPr>
              <a:t>add=TRUE</a:t>
            </a:r>
            <a:r>
              <a:rPr lang="pl-PL" sz="1600" i="1" dirty="0" smtClean="0">
                <a:latin typeface="Courier New" pitchFamily="49" charset="0"/>
                <a:cs typeface="Courier New" pitchFamily="49" charset="0"/>
              </a:rPr>
              <a:t>, lty=2, </a:t>
            </a:r>
            <a:r>
              <a:rPr lang="pl-PL" sz="1600" i="1" dirty="0" err="1" smtClean="0">
                <a:latin typeface="Courier New" pitchFamily="49" charset="0"/>
                <a:cs typeface="Courier New" pitchFamily="49" charset="0"/>
              </a:rPr>
              <a:t>col="blue</a:t>
            </a:r>
            <a:r>
              <a:rPr lang="pl-PL" sz="1600" i="1" dirty="0" smtClean="0">
                <a:latin typeface="Courier New" pitchFamily="49" charset="0"/>
                <a:cs typeface="Courier New" pitchFamily="49" charset="0"/>
              </a:rPr>
              <a:t>")</a:t>
            </a:r>
            <a:r>
              <a:rPr lang="pl-PL" sz="1600" i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pl-PL" sz="16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AEB4-A5BB-4692-8A41-C10C1AA1C3F3}" type="slidenum">
              <a:rPr lang="pl-PL" smtClean="0"/>
              <a:pPr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234402819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Komendy w R: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1783560"/>
            <a:ext cx="8640960" cy="4572000"/>
          </a:xfrm>
        </p:spPr>
        <p:txBody>
          <a:bodyPr>
            <a:normAutofit/>
          </a:bodyPr>
          <a:lstStyle/>
          <a:p>
            <a:pPr algn="just"/>
            <a:r>
              <a:rPr lang="pl-PL" sz="2000" dirty="0" smtClean="0"/>
              <a:t>Przykład użycia komendy </a:t>
            </a:r>
            <a:r>
              <a:rPr lang="pl-PL" sz="2000" dirty="0" err="1" smtClean="0"/>
              <a:t>KernelSmoothing.cdf</a:t>
            </a:r>
            <a:endParaRPr lang="pl-PL" sz="2000" dirty="0" smtClean="0"/>
          </a:p>
          <a:p>
            <a:pPr algn="just"/>
            <a:endParaRPr lang="pl-PL" sz="2000" dirty="0" smtClean="0"/>
          </a:p>
          <a:p>
            <a:pPr algn="just">
              <a:buNone/>
            </a:pPr>
            <a:r>
              <a:rPr lang="pl-PL" sz="1600" i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>
              <a:buNone/>
            </a:pPr>
            <a:endParaRPr lang="pl-PL" sz="1600" i="1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pl-PL" sz="1600" i="1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pl-PL" sz="1600" i="1" dirty="0" smtClean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pl-PL" sz="1600" i="1" dirty="0" err="1" smtClean="0">
                <a:latin typeface="Courier New" pitchFamily="49" charset="0"/>
                <a:cs typeface="Courier New" pitchFamily="49" charset="0"/>
              </a:rPr>
              <a:t>rnorm</a:t>
            </a:r>
            <a:r>
              <a:rPr lang="pl-PL" sz="1600" i="1" dirty="0" smtClean="0">
                <a:latin typeface="Courier New" pitchFamily="49" charset="0"/>
                <a:cs typeface="Courier New" pitchFamily="49" charset="0"/>
              </a:rPr>
              <a:t>(100,10,1.5) </a:t>
            </a:r>
            <a:endParaRPr lang="pl-PL" sz="1600" i="1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endParaRPr lang="pl-PL" sz="1600" i="1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endParaRPr lang="pl-PL" sz="1600" i="1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pl-PL" sz="1600" i="1" dirty="0" smtClean="0">
                <a:latin typeface="Courier New" pitchFamily="49" charset="0"/>
                <a:cs typeface="Courier New" pitchFamily="49" charset="0"/>
              </a:rPr>
              <a:t>bw1 </a:t>
            </a:r>
            <a:r>
              <a:rPr lang="pl-PL" sz="1600" i="1" dirty="0" smtClean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pl-PL" sz="1600" i="1" dirty="0" err="1" smtClean="0">
                <a:latin typeface="Courier New" pitchFamily="49" charset="0"/>
                <a:cs typeface="Courier New" pitchFamily="49" charset="0"/>
              </a:rPr>
              <a:t>KernelSmoothing.cdf</a:t>
            </a:r>
            <a:r>
              <a:rPr lang="pl-PL" sz="16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600" i="1" dirty="0" err="1" smtClean="0">
                <a:latin typeface="Courier New" pitchFamily="49" charset="0"/>
                <a:cs typeface="Courier New" pitchFamily="49" charset="0"/>
              </a:rPr>
              <a:t>xx=x</a:t>
            </a:r>
            <a:r>
              <a:rPr lang="pl-PL" sz="1600" i="1" dirty="0" smtClean="0">
                <a:latin typeface="Courier New" pitchFamily="49" charset="0"/>
                <a:cs typeface="Courier New" pitchFamily="49" charset="0"/>
              </a:rPr>
              <a:t>, c0=6, bw=0.1)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AEB4-A5BB-4692-8A41-C10C1AA1C3F3}" type="slidenum">
              <a:rPr lang="pl-PL" smtClean="0"/>
              <a:pPr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234402819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1.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1783560"/>
            <a:ext cx="864096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2400" dirty="0" smtClean="0"/>
              <a:t>Wczytaj </a:t>
            </a:r>
            <a:r>
              <a:rPr lang="pl-PL" sz="2400" dirty="0" smtClean="0"/>
              <a:t>z pliku zmienną </a:t>
            </a:r>
          </a:p>
          <a:p>
            <a:r>
              <a:rPr lang="pl-PL" sz="2400" i="1" dirty="0" err="1" smtClean="0"/>
              <a:t>a=read.table</a:t>
            </a:r>
            <a:r>
              <a:rPr lang="pl-PL" sz="2400" i="1" dirty="0" smtClean="0"/>
              <a:t>(‘c:/</a:t>
            </a:r>
            <a:r>
              <a:rPr lang="pl-PL" sz="2400" i="1" dirty="0" err="1" smtClean="0"/>
              <a:t>dochody.txt</a:t>
            </a:r>
            <a:r>
              <a:rPr lang="pl-PL" sz="2400" i="1" dirty="0" smtClean="0"/>
              <a:t>)</a:t>
            </a:r>
          </a:p>
          <a:p>
            <a:endParaRPr lang="pl-PL" sz="2400" dirty="0" smtClean="0"/>
          </a:p>
          <a:p>
            <a:pPr>
              <a:buNone/>
            </a:pPr>
            <a:r>
              <a:rPr lang="pl-PL" sz="2400" dirty="0" smtClean="0"/>
              <a:t>Dokonaj oszacowania za </a:t>
            </a:r>
            <a:r>
              <a:rPr lang="pl-PL" sz="2400" dirty="0" smtClean="0"/>
              <a:t>pomocą funkcji typu </a:t>
            </a:r>
            <a:r>
              <a:rPr lang="pl-PL" sz="2400" dirty="0" err="1" smtClean="0"/>
              <a:t>Kernel</a:t>
            </a:r>
            <a:r>
              <a:rPr lang="pl-PL" sz="2400" dirty="0" smtClean="0"/>
              <a:t>:</a:t>
            </a:r>
          </a:p>
          <a:p>
            <a:pPr>
              <a:buFont typeface="Wingdings" pitchFamily="2" charset="2"/>
              <a:buChar char="ü"/>
            </a:pPr>
            <a:r>
              <a:rPr lang="pl-PL" sz="2400" dirty="0" smtClean="0"/>
              <a:t>Funkcji gęstości</a:t>
            </a:r>
          </a:p>
          <a:p>
            <a:pPr>
              <a:buFont typeface="Wingdings" pitchFamily="2" charset="2"/>
              <a:buChar char="ü"/>
            </a:pPr>
            <a:r>
              <a:rPr lang="pl-PL" sz="2400" dirty="0" smtClean="0"/>
              <a:t>Funkcji dystrybuanty </a:t>
            </a:r>
          </a:p>
          <a:p>
            <a:pPr>
              <a:buNone/>
            </a:pPr>
            <a:endParaRPr lang="pl-PL" sz="2400" i="1" dirty="0" smtClean="0"/>
          </a:p>
          <a:p>
            <a:pPr>
              <a:buNone/>
            </a:pPr>
            <a:r>
              <a:rPr lang="pl-PL" sz="2000" i="1" dirty="0" smtClean="0"/>
              <a:t>Zaprezentuj również empiryczną funkcję dystrybuanty (komenda </a:t>
            </a:r>
            <a:r>
              <a:rPr lang="pl-PL" sz="2000" i="1" dirty="0" err="1" smtClean="0"/>
              <a:t>ecdf</a:t>
            </a:r>
            <a:r>
              <a:rPr lang="pl-PL" sz="2000" i="1" dirty="0" smtClean="0"/>
              <a:t>).</a:t>
            </a:r>
          </a:p>
          <a:p>
            <a:pPr>
              <a:buNone/>
            </a:pPr>
            <a:endParaRPr lang="pl-PL" sz="2400" i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AEB4-A5BB-4692-8A41-C10C1AA1C3F3}" type="slidenum">
              <a:rPr lang="pl-PL" smtClean="0"/>
              <a:pPr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234402819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2.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1783560"/>
            <a:ext cx="864096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2400" dirty="0" smtClean="0"/>
              <a:t>W </a:t>
            </a:r>
            <a:r>
              <a:rPr lang="pl-PL" sz="2400" dirty="0" smtClean="0"/>
              <a:t>przykładzie 2. </a:t>
            </a:r>
            <a:r>
              <a:rPr lang="pl-PL" sz="2400" dirty="0" smtClean="0"/>
              <a:t>użyj </a:t>
            </a:r>
            <a:r>
              <a:rPr lang="pl-PL" sz="2400" dirty="0" smtClean="0"/>
              <a:t>losowych liczb z rozkładu normalnego: </a:t>
            </a:r>
          </a:p>
          <a:p>
            <a:r>
              <a:rPr lang="pl-PL" sz="2400" i="1" dirty="0" err="1" smtClean="0"/>
              <a:t>b=rnorm</a:t>
            </a:r>
            <a:r>
              <a:rPr lang="pl-PL" sz="2400" i="1" dirty="0" smtClean="0"/>
              <a:t>(100, mean=10, sd=7</a:t>
            </a:r>
            <a:r>
              <a:rPr lang="pl-PL" sz="2400" i="1" dirty="0" smtClean="0"/>
              <a:t>)</a:t>
            </a:r>
          </a:p>
          <a:p>
            <a:endParaRPr lang="pl-PL" sz="2400" i="1" dirty="0" smtClean="0"/>
          </a:p>
          <a:p>
            <a:pPr>
              <a:buNone/>
            </a:pPr>
            <a:r>
              <a:rPr lang="pl-PL" sz="2400" dirty="0" smtClean="0"/>
              <a:t>Dokonaj oszacowania za pomocą funkcji typu </a:t>
            </a:r>
            <a:r>
              <a:rPr lang="pl-PL" sz="2400" dirty="0" err="1" smtClean="0"/>
              <a:t>Kernel</a:t>
            </a:r>
            <a:r>
              <a:rPr lang="pl-PL" sz="2400" dirty="0" smtClean="0"/>
              <a:t>:</a:t>
            </a:r>
          </a:p>
          <a:p>
            <a:pPr>
              <a:buFont typeface="Wingdings" pitchFamily="2" charset="2"/>
              <a:buChar char="ü"/>
            </a:pPr>
            <a:r>
              <a:rPr lang="pl-PL" sz="2400" dirty="0" smtClean="0"/>
              <a:t>Funkcji gęstości</a:t>
            </a:r>
          </a:p>
          <a:p>
            <a:pPr>
              <a:buFont typeface="Wingdings" pitchFamily="2" charset="2"/>
              <a:buChar char="ü"/>
            </a:pPr>
            <a:r>
              <a:rPr lang="pl-PL" sz="2400" dirty="0" smtClean="0"/>
              <a:t>Funkcji dystrybuanty </a:t>
            </a:r>
          </a:p>
          <a:p>
            <a:pPr>
              <a:buNone/>
            </a:pPr>
            <a:endParaRPr lang="pl-PL" sz="2400" i="1" dirty="0" smtClean="0"/>
          </a:p>
          <a:p>
            <a:pPr>
              <a:buNone/>
            </a:pPr>
            <a:r>
              <a:rPr lang="pl-PL" sz="2000" i="1" dirty="0" smtClean="0"/>
              <a:t>Zaprezentuj również empiryczną funkcję dystrybuanty (komenda </a:t>
            </a:r>
            <a:r>
              <a:rPr lang="pl-PL" sz="2000" i="1" dirty="0" err="1" smtClean="0"/>
              <a:t>ecdf</a:t>
            </a:r>
            <a:r>
              <a:rPr lang="pl-PL" sz="2000" i="1" dirty="0" smtClean="0"/>
              <a:t>).</a:t>
            </a:r>
          </a:p>
          <a:p>
            <a:endParaRPr lang="pl-PL" sz="2400" i="1" dirty="0" smtClean="0"/>
          </a:p>
          <a:p>
            <a:endParaRPr lang="pl-PL" sz="2400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l-PL" sz="2400" i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AEB4-A5BB-4692-8A41-C10C1AA1C3F3}" type="slidenum">
              <a:rPr lang="pl-PL" smtClean="0"/>
              <a:pPr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234402819"/>
      </p:ext>
    </p:extLst>
  </p:cSld>
  <p:clrMapOvr>
    <a:masterClrMapping/>
  </p:clrMapOvr>
  <p:transition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</TotalTime>
  <Words>441</Words>
  <Application>Microsoft Office PowerPoint</Application>
  <PresentationFormat>Pokaz na ekranie (4:3)</PresentationFormat>
  <Paragraphs>96</Paragraphs>
  <Slides>9</Slides>
  <Notes>0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1" baseType="lpstr">
      <vt:lpstr>Metro</vt:lpstr>
      <vt:lpstr>Równanie</vt:lpstr>
      <vt:lpstr>Nieklasyczne metody statystyki</vt:lpstr>
      <vt:lpstr>Estymacja dystrybuanty</vt:lpstr>
      <vt:lpstr>Estymacja dystrybuanty</vt:lpstr>
      <vt:lpstr>Estymacja dystrybuanty</vt:lpstr>
      <vt:lpstr>Komendy w R:</vt:lpstr>
      <vt:lpstr>Komendy w R:</vt:lpstr>
      <vt:lpstr>Komendy w R:</vt:lpstr>
      <vt:lpstr>Przykład 1.</vt:lpstr>
      <vt:lpstr>Przykład 2.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Statystyka</dc:title>
  <dc:creator>Admin</dc:creator>
  <cp:lastModifiedBy>WZiE</cp:lastModifiedBy>
  <cp:revision>183</cp:revision>
  <dcterms:created xsi:type="dcterms:W3CDTF">2007-02-13T19:21:11Z</dcterms:created>
  <dcterms:modified xsi:type="dcterms:W3CDTF">2013-03-06T11:01:10Z</dcterms:modified>
</cp:coreProperties>
</file>