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9144000" cy="6858000" type="screen4x3"/>
  <p:notesSz cx="7099300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9698" autoAdjust="0"/>
  </p:normalViewPr>
  <p:slideViewPr>
    <p:cSldViewPr>
      <p:cViewPr>
        <p:scale>
          <a:sx n="80" d="100"/>
          <a:sy n="80" d="100"/>
        </p:scale>
        <p:origin x="-87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7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C379CE5-2BA0-49D9-ADCD-BB770990F0E7}" type="datetimeFigureOut">
              <a:rPr lang="pl-PL" smtClean="0"/>
              <a:pPr/>
              <a:t>2011-05-10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0C6A90-027D-4064-B7C9-8B9338CC76D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C82F2-F1B2-4994-875A-241A8004D7E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itativeskills.com/sisa/statistics/sprthlp.htm" TargetMode="External"/><Relationship Id="rId2" Type="http://schemas.openxmlformats.org/officeDocument/2006/relationships/hyperlink" Target="http://www.stattools.net/StatToolsIndex.php#Sequential%20analysi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Dokument_programu_Microsoft_Office_Word_97_20034.doc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25202"/>
            <a:ext cx="7772400" cy="1975104"/>
          </a:xfrm>
        </p:spPr>
        <p:txBody>
          <a:bodyPr/>
          <a:lstStyle/>
          <a:p>
            <a:r>
              <a:rPr lang="pl-PL" sz="3600" dirty="0" smtClean="0">
                <a:solidFill>
                  <a:schemeClr val="tx1"/>
                </a:solidFill>
              </a:rPr>
              <a:t>Nieklasyczne metody statystyki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14422"/>
            <a:ext cx="7772400" cy="508628"/>
          </a:xfrm>
        </p:spPr>
        <p:txBody>
          <a:bodyPr>
            <a:normAutofit/>
          </a:bodyPr>
          <a:lstStyle/>
          <a:p>
            <a:r>
              <a:rPr lang="pl-PL" sz="2400" b="1" dirty="0" smtClean="0"/>
              <a:t>Laboratorium 4.</a:t>
            </a:r>
            <a:endParaRPr lang="pl-PL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9812" y="5000636"/>
            <a:ext cx="7946406" cy="461665"/>
          </a:xfrm>
          <a:prstGeom prst="rect">
            <a:avLst/>
          </a:prstGeom>
          <a:noFill/>
          <a:ln w="3492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Nieklasyczne testowanie hipotez – podejście sekwencyjne.</a:t>
            </a:r>
            <a:endParaRPr lang="en-US" sz="2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Test dla wskaźnika struktury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006475" y="2200275"/>
          <a:ext cx="7378700" cy="4306888"/>
        </p:xfrm>
        <a:graphic>
          <a:graphicData uri="http://schemas.openxmlformats.org/presentationml/2006/ole">
            <p:oleObj spid="_x0000_s248834" name="Dokument" r:id="rId3" imgW="7380720" imgH="4308120" progId="Word.Document.8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pl-PL" sz="3600" smtClean="0"/>
              <a:t>Test dla średniej w rozkładzie normalnym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831850" y="2212975"/>
          <a:ext cx="7445375" cy="4454525"/>
        </p:xfrm>
        <a:graphic>
          <a:graphicData uri="http://schemas.openxmlformats.org/presentationml/2006/ole">
            <p:oleObj spid="_x0000_s249858" name="Dokument" r:id="rId3" imgW="7152480" imgH="4276800" progId="Word.Document.8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pl-PL" sz="3400" dirty="0" smtClean="0"/>
              <a:t>Test dla wariancji w rozkładzie normalnym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831850" y="2212975"/>
          <a:ext cx="7445375" cy="4614863"/>
        </p:xfrm>
        <a:graphic>
          <a:graphicData uri="http://schemas.openxmlformats.org/presentationml/2006/ole">
            <p:oleObj spid="_x0000_s250882" name="Dokument" r:id="rId3" imgW="7152480" imgH="4429080" progId="Word.Document.8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1.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hlinkClick r:id="rId2"/>
              </a:rPr>
              <a:t>http://www.stattools.net/StatToolsIndex.php#Sequential%20analysis</a:t>
            </a:r>
            <a:r>
              <a:rPr lang="pl-PL" sz="2400" dirty="0" smtClean="0"/>
              <a:t> </a:t>
            </a:r>
            <a:endParaRPr lang="pl-PL" sz="2400" dirty="0" smtClean="0"/>
          </a:p>
          <a:p>
            <a:endParaRPr lang="pl-PL" sz="2400" dirty="0" smtClean="0"/>
          </a:p>
          <a:p>
            <a:r>
              <a:rPr lang="pl-PL" sz="2400" dirty="0" smtClean="0">
                <a:hlinkClick r:id="rId3"/>
              </a:rPr>
              <a:t>http://</a:t>
            </a:r>
            <a:r>
              <a:rPr lang="pl-PL" sz="2400" dirty="0" smtClean="0">
                <a:hlinkClick r:id="rId3"/>
              </a:rPr>
              <a:t>www.quantitativeskills.com/sisa/statistics/sprthlp.htm</a:t>
            </a:r>
            <a:r>
              <a:rPr lang="pl-PL" sz="2400" dirty="0" smtClean="0"/>
              <a:t> </a:t>
            </a:r>
          </a:p>
          <a:p>
            <a:endParaRPr lang="pl-PL" sz="24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2.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571472" y="164305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pl-PL" sz="2400" dirty="0" smtClean="0"/>
              <a:t>Za pomocą programu R wykonaj test dla jednej średniej (lub frakcji) metodą klasyczną oraz sekwencyjną. </a:t>
            </a:r>
            <a:endParaRPr lang="pl-PL" sz="2400" dirty="0" smtClean="0"/>
          </a:p>
          <a:p>
            <a:pPr algn="just"/>
            <a:endParaRPr lang="pl-PL" sz="2400" dirty="0" smtClean="0"/>
          </a:p>
          <a:p>
            <a:pPr algn="just"/>
            <a:r>
              <a:rPr lang="pl-PL" sz="2400" dirty="0" smtClean="0"/>
              <a:t>Porównaj minimalną liczebność próby dla ustalonej z góry wartości progowej.</a:t>
            </a:r>
            <a:endParaRPr lang="pl-PL" sz="24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Literatura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sz="2400" smtClean="0"/>
              <a:t>Fisz M., </a:t>
            </a:r>
            <a:r>
              <a:rPr lang="pl-PL" sz="2400" i="1" smtClean="0"/>
              <a:t>Rachunek prawdopodobieństwa i statystyka matematyczna, </a:t>
            </a:r>
            <a:r>
              <a:rPr lang="pl-PL" sz="2400" smtClean="0"/>
              <a:t>PWN, Warszawa 1954.</a:t>
            </a:r>
          </a:p>
          <a:p>
            <a:pPr eaLnBrk="1" hangingPunct="1"/>
            <a:r>
              <a:rPr lang="pl-PL" sz="2400" smtClean="0"/>
              <a:t>Krysicki W. [red.], R</a:t>
            </a:r>
            <a:r>
              <a:rPr lang="pl-PL" sz="2400" i="1" smtClean="0"/>
              <a:t>achunek prawdopodobieństwa i statystyka matematyczna w zadaniach, </a:t>
            </a:r>
            <a:r>
              <a:rPr lang="pl-PL" sz="2400" smtClean="0"/>
              <a:t>PWN, Warszawa 2000.</a:t>
            </a:r>
          </a:p>
          <a:p>
            <a:pPr eaLnBrk="1" hangingPunct="1"/>
            <a:r>
              <a:rPr lang="pl-PL" sz="2400" smtClean="0"/>
              <a:t>Pawłowski Z., </a:t>
            </a:r>
            <a:r>
              <a:rPr lang="pl-PL" sz="2400" i="1" smtClean="0"/>
              <a:t>Statystyka matematyczna, </a:t>
            </a:r>
            <a:r>
              <a:rPr lang="pl-PL" sz="2400" smtClean="0"/>
              <a:t>PWN, Warszawa 1976.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Postępowanie sekwencyjne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90600" y="2517775"/>
            <a:ext cx="762000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i="1"/>
              <a:t>Postępowaniem sekwencyjnym</a:t>
            </a:r>
            <a:r>
              <a:rPr lang="pl-PL"/>
              <a:t> nazywamy takie postępowanie przy weryfikowaniu hipotezy statystycznej, przy którym liczebność próby nie jest z góry dana, a wartość badanej cechy każdego wylosowanego elementu może spowodować decyzję bądź przyjęcia hipotezy weryfikowanej, bądź jej odrzucenia, bądź też kontynuowania badania, tj. wyboru dalszego elementu do próby. Test zastosowany w postępowaniu sekwencyjnym nazywamy </a:t>
            </a:r>
            <a:r>
              <a:rPr lang="pl-PL" i="1"/>
              <a:t>testem sekwencyjnym</a:t>
            </a:r>
            <a:r>
              <a:rPr lang="pl-PL"/>
              <a:t>. [Fisz]</a:t>
            </a:r>
            <a:endParaRPr lang="pl-PL" i="1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772400" cy="1143000"/>
          </a:xfrm>
        </p:spPr>
        <p:txBody>
          <a:bodyPr/>
          <a:lstStyle/>
          <a:p>
            <a:pPr algn="ctr" eaLnBrk="1" hangingPunct="1"/>
            <a:r>
              <a:rPr lang="pl-PL" sz="2800" dirty="0" smtClean="0"/>
              <a:t>Testy sekwencyjne a klasyczne testy parametryczne</a:t>
            </a:r>
          </a:p>
        </p:txBody>
      </p:sp>
      <p:graphicFrame>
        <p:nvGraphicFramePr>
          <p:cNvPr id="1136" name="Group 112"/>
          <p:cNvGraphicFramePr>
            <a:graphicFrameLocks noGrp="1"/>
          </p:cNvGraphicFramePr>
          <p:nvPr>
            <p:ph type="tbl" idx="1"/>
          </p:nvPr>
        </p:nvGraphicFramePr>
        <p:xfrm>
          <a:off x="685800" y="2057400"/>
          <a:ext cx="7772400" cy="4368229"/>
        </p:xfrm>
        <a:graphic>
          <a:graphicData uri="http://schemas.openxmlformats.org/drawingml/2006/table">
            <a:tbl>
              <a:tblPr/>
              <a:tblGrid>
                <a:gridCol w="2743200"/>
                <a:gridCol w="2514600"/>
                <a:gridCol w="25146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Testy klasyczne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Testy sekwencyjne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Hipotezy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Zwykle złożone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Zwykle proste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Liczebność próby </a:t>
                      </a:r>
                      <a:r>
                        <a:rPr kumimoji="0" lang="pl-PL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Ustalona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Zmienna losowa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Błąd I rodzaju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Ustalony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Ustalony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Błąd II rodzaju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Funkcja </a:t>
                      </a:r>
                      <a:r>
                        <a:rPr kumimoji="0" lang="pl-PL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      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Ustalony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Twórca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E. Pearson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J. Spława – Neyman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 Wald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43714" name="Równanie" r:id="rId3" imgW="114120" imgH="215640" progId="Equation.3">
              <p:embed/>
            </p:oleObj>
          </a:graphicData>
        </a:graphic>
      </p:graphicFrame>
      <p:graphicFrame>
        <p:nvGraphicFramePr>
          <p:cNvPr id="1027" name="Object 1"/>
          <p:cNvGraphicFramePr>
            <a:graphicFrameLocks noChangeAspect="1"/>
          </p:cNvGraphicFramePr>
          <p:nvPr/>
        </p:nvGraphicFramePr>
        <p:xfrm>
          <a:off x="2733675" y="4540250"/>
          <a:ext cx="228600" cy="228600"/>
        </p:xfrm>
        <a:graphic>
          <a:graphicData uri="http://schemas.openxmlformats.org/presentationml/2006/ole">
            <p:oleObj spid="_x0000_s243715" name="Równanie" r:id="rId4" imgW="203040" imgH="203040" progId="Equation.3">
              <p:embed/>
            </p:oleObj>
          </a:graphicData>
        </a:graphic>
      </p:graphicFrame>
      <p:graphicFrame>
        <p:nvGraphicFramePr>
          <p:cNvPr id="1028" name="Object 2"/>
          <p:cNvGraphicFramePr>
            <a:graphicFrameLocks noChangeAspect="1"/>
          </p:cNvGraphicFramePr>
          <p:nvPr/>
        </p:nvGraphicFramePr>
        <p:xfrm>
          <a:off x="2813050" y="5153025"/>
          <a:ext cx="247650" cy="330200"/>
        </p:xfrm>
        <a:graphic>
          <a:graphicData uri="http://schemas.openxmlformats.org/presentationml/2006/ole">
            <p:oleObj spid="_x0000_s243716" name="Równanie" r:id="rId5" imgW="152280" imgH="203040" progId="Equation.3">
              <p:embed/>
            </p:oleObj>
          </a:graphicData>
        </a:graphic>
      </p:graphicFrame>
      <p:graphicFrame>
        <p:nvGraphicFramePr>
          <p:cNvPr id="1029" name="Object 3"/>
          <p:cNvGraphicFramePr>
            <a:graphicFrameLocks noChangeAspect="1"/>
          </p:cNvGraphicFramePr>
          <p:nvPr/>
        </p:nvGraphicFramePr>
        <p:xfrm>
          <a:off x="5257800" y="5218113"/>
          <a:ext cx="198438" cy="198437"/>
        </p:xfrm>
        <a:graphic>
          <a:graphicData uri="http://schemas.openxmlformats.org/presentationml/2006/ole">
            <p:oleObj spid="_x0000_s243717" name="Równanie" r:id="rId6" imgW="2030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Statystyka testowa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219200" y="2057400"/>
          <a:ext cx="6934200" cy="3911600"/>
        </p:xfrm>
        <a:graphic>
          <a:graphicData uri="http://schemas.openxmlformats.org/presentationml/2006/ole">
            <p:oleObj spid="_x0000_s244738" name="Dokument" r:id="rId3" imgW="6762600" imgH="3819240" progId="Word.Document.8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Obszar krytyczny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301750" y="2212975"/>
          <a:ext cx="6881813" cy="3770313"/>
        </p:xfrm>
        <a:graphic>
          <a:graphicData uri="http://schemas.openxmlformats.org/presentationml/2006/ole">
            <p:oleObj spid="_x0000_s245762" name="Dokument" r:id="rId3" imgW="6607800" imgH="3619440" progId="Word.Document.8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Obszary krytyczne w praktyce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0" y="2133600"/>
            <a:ext cx="5943600" cy="3444875"/>
            <a:chOff x="816" y="1152"/>
            <a:chExt cx="3744" cy="2170"/>
          </a:xfrm>
        </p:grpSpPr>
        <p:sp>
          <p:nvSpPr>
            <p:cNvPr id="13316" name="Line 8"/>
            <p:cNvSpPr>
              <a:spLocks noChangeShapeType="1"/>
            </p:cNvSpPr>
            <p:nvPr/>
          </p:nvSpPr>
          <p:spPr bwMode="auto">
            <a:xfrm flipV="1">
              <a:off x="1056" y="1248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3317" name="Line 9"/>
            <p:cNvSpPr>
              <a:spLocks noChangeShapeType="1"/>
            </p:cNvSpPr>
            <p:nvPr/>
          </p:nvSpPr>
          <p:spPr bwMode="auto">
            <a:xfrm>
              <a:off x="1056" y="3024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3318" name="Line 10"/>
            <p:cNvSpPr>
              <a:spLocks noChangeShapeType="1"/>
            </p:cNvSpPr>
            <p:nvPr/>
          </p:nvSpPr>
          <p:spPr bwMode="auto">
            <a:xfrm flipV="1">
              <a:off x="1056" y="1152"/>
              <a:ext cx="2112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V="1">
              <a:off x="2016" y="1776"/>
              <a:ext cx="2112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3320" name="Text Box 12"/>
            <p:cNvSpPr txBox="1">
              <a:spLocks noChangeArrowheads="1"/>
            </p:cNvSpPr>
            <p:nvPr/>
          </p:nvSpPr>
          <p:spPr bwMode="auto">
            <a:xfrm>
              <a:off x="4320" y="3072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n</a:t>
              </a:r>
            </a:p>
          </p:txBody>
        </p:sp>
        <p:sp>
          <p:nvSpPr>
            <p:cNvPr id="13321" name="Text Box 13"/>
            <p:cNvSpPr txBox="1">
              <a:spLocks noChangeArrowheads="1"/>
            </p:cNvSpPr>
            <p:nvPr/>
          </p:nvSpPr>
          <p:spPr bwMode="auto">
            <a:xfrm>
              <a:off x="816" y="1200"/>
              <a:ext cx="33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k</a:t>
              </a:r>
            </a:p>
          </p:txBody>
        </p:sp>
        <p:sp>
          <p:nvSpPr>
            <p:cNvPr id="13322" name="Text Box 15"/>
            <p:cNvSpPr txBox="1">
              <a:spLocks noChangeArrowheads="1"/>
            </p:cNvSpPr>
            <p:nvPr/>
          </p:nvSpPr>
          <p:spPr bwMode="auto">
            <a:xfrm>
              <a:off x="1344" y="1440"/>
              <a:ext cx="14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pl-PL"/>
            </a:p>
          </p:txBody>
        </p:sp>
        <p:sp>
          <p:nvSpPr>
            <p:cNvPr id="13323" name="Text Box 16"/>
            <p:cNvSpPr txBox="1">
              <a:spLocks noChangeArrowheads="1"/>
            </p:cNvSpPr>
            <p:nvPr/>
          </p:nvSpPr>
          <p:spPr bwMode="auto">
            <a:xfrm>
              <a:off x="1200" y="1440"/>
              <a:ext cx="158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Przyjęcie H</a:t>
              </a:r>
              <a:r>
                <a:rPr lang="pl-PL" sz="2000" baseline="-25000"/>
                <a:t>1</a:t>
              </a:r>
            </a:p>
          </p:txBody>
        </p:sp>
        <p:sp>
          <p:nvSpPr>
            <p:cNvPr id="13324" name="Text Box 17"/>
            <p:cNvSpPr txBox="1">
              <a:spLocks noChangeArrowheads="1"/>
            </p:cNvSpPr>
            <p:nvPr/>
          </p:nvSpPr>
          <p:spPr bwMode="auto">
            <a:xfrm>
              <a:off x="2880" y="2592"/>
              <a:ext cx="158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Przyjęcie H</a:t>
              </a:r>
              <a:r>
                <a:rPr lang="pl-PL" sz="2000" baseline="-25000"/>
                <a:t>0</a:t>
              </a:r>
            </a:p>
          </p:txBody>
        </p:sp>
        <p:sp>
          <p:nvSpPr>
            <p:cNvPr id="13325" name="Text Box 18"/>
            <p:cNvSpPr txBox="1">
              <a:spLocks noChangeArrowheads="1"/>
            </p:cNvSpPr>
            <p:nvPr/>
          </p:nvSpPr>
          <p:spPr bwMode="auto">
            <a:xfrm>
              <a:off x="1728" y="2160"/>
              <a:ext cx="134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Dalsze badanie</a:t>
              </a:r>
            </a:p>
          </p:txBody>
        </p:sp>
        <p:sp>
          <p:nvSpPr>
            <p:cNvPr id="13326" name="Text Box 19"/>
            <p:cNvSpPr txBox="1">
              <a:spLocks noChangeArrowheads="1"/>
            </p:cNvSpPr>
            <p:nvPr/>
          </p:nvSpPr>
          <p:spPr bwMode="auto">
            <a:xfrm>
              <a:off x="960" y="3024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0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Przeciętna liczba obserwacji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066800" y="1966913"/>
          <a:ext cx="7086600" cy="4144962"/>
        </p:xfrm>
        <a:graphic>
          <a:graphicData uri="http://schemas.openxmlformats.org/presentationml/2006/ole">
            <p:oleObj spid="_x0000_s246786" name="Dokument" r:id="rId3" imgW="7184520" imgH="4213800" progId="Word.Document.8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3600" dirty="0" smtClean="0"/>
              <a:t>Zmniejszenie liczebności próby</a:t>
            </a:r>
          </a:p>
        </p:txBody>
      </p:sp>
      <p:graphicFrame>
        <p:nvGraphicFramePr>
          <p:cNvPr id="18510" name="Group 78"/>
          <p:cNvGraphicFramePr>
            <a:graphicFrameLocks noGrp="1"/>
          </p:cNvGraphicFramePr>
          <p:nvPr>
            <p:ph type="tbl" idx="1"/>
          </p:nvPr>
        </p:nvGraphicFramePr>
        <p:xfrm>
          <a:off x="1828800" y="3048000"/>
          <a:ext cx="5943600" cy="293116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2" name="Object 57"/>
          <p:cNvGraphicFramePr>
            <a:graphicFrameLocks noChangeAspect="1"/>
          </p:cNvGraphicFramePr>
          <p:nvPr/>
        </p:nvGraphicFramePr>
        <p:xfrm>
          <a:off x="2438400" y="3200400"/>
          <a:ext cx="304800" cy="279400"/>
        </p:xfrm>
        <a:graphic>
          <a:graphicData uri="http://schemas.openxmlformats.org/presentationml/2006/ole">
            <p:oleObj spid="_x0000_s247810" name="Równanie" r:id="rId3" imgW="152280" imgH="139680" progId="Equation.3">
              <p:embed/>
            </p:oleObj>
          </a:graphicData>
        </a:graphic>
      </p:graphicFrame>
      <p:graphicFrame>
        <p:nvGraphicFramePr>
          <p:cNvPr id="5123" name="Object 58"/>
          <p:cNvGraphicFramePr>
            <a:graphicFrameLocks noChangeAspect="1"/>
          </p:cNvGraphicFramePr>
          <p:nvPr/>
        </p:nvGraphicFramePr>
        <p:xfrm>
          <a:off x="1905000" y="3276600"/>
          <a:ext cx="285750" cy="381000"/>
        </p:xfrm>
        <a:graphic>
          <a:graphicData uri="http://schemas.openxmlformats.org/presentationml/2006/ole">
            <p:oleObj spid="_x0000_s247811" name="Równanie" r:id="rId4" imgW="152280" imgH="203040" progId="Equation.3">
              <p:embed/>
            </p:oleObj>
          </a:graphicData>
        </a:graphic>
      </p:graphicFrame>
      <p:graphicFrame>
        <p:nvGraphicFramePr>
          <p:cNvPr id="5124" name="Object 64"/>
          <p:cNvGraphicFramePr>
            <a:graphicFrameLocks noChangeAspect="1"/>
          </p:cNvGraphicFramePr>
          <p:nvPr/>
        </p:nvGraphicFramePr>
        <p:xfrm>
          <a:off x="1784350" y="2200275"/>
          <a:ext cx="5902325" cy="1000125"/>
        </p:xfrm>
        <a:graphic>
          <a:graphicData uri="http://schemas.openxmlformats.org/presentationml/2006/ole">
            <p:oleObj spid="_x0000_s247812" name="Dokument" r:id="rId5" imgW="6706800" imgH="1365120" progId="Word.Document.8">
              <p:embed/>
            </p:oleObj>
          </a:graphicData>
        </a:graphic>
      </p:graphicFrame>
      <p:sp>
        <p:nvSpPr>
          <p:cNvPr id="5178" name="Text Box 65"/>
          <p:cNvSpPr txBox="1">
            <a:spLocks noChangeArrowheads="1"/>
          </p:cNvSpPr>
          <p:nvPr/>
        </p:nvSpPr>
        <p:spPr bwMode="auto">
          <a:xfrm>
            <a:off x="1828800" y="6477000"/>
            <a:ext cx="601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/>
          </a:p>
        </p:txBody>
      </p:sp>
      <p:sp>
        <p:nvSpPr>
          <p:cNvPr id="5179" name="Text Box 66"/>
          <p:cNvSpPr txBox="1">
            <a:spLocks noChangeArrowheads="1"/>
          </p:cNvSpPr>
          <p:nvPr/>
        </p:nvSpPr>
        <p:spPr bwMode="auto">
          <a:xfrm>
            <a:off x="1752600" y="6019800"/>
            <a:ext cx="6019800" cy="554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400"/>
              <a:t>Źródło: M. Fisz, </a:t>
            </a:r>
            <a:r>
              <a:rPr lang="pl-PL" sz="1400" i="1"/>
              <a:t>Rachunek prawdopodobieństwa i statystyka matematyczna, </a:t>
            </a:r>
            <a:r>
              <a:rPr lang="pl-PL" sz="1400"/>
              <a:t>PWN, Warszawa 1954, s. 353.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3600" smtClean="0"/>
              <a:t>Stosowanie testów sekwencyjnych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sz="2400" smtClean="0"/>
              <a:t>Gdy koszty badania obiektów są wysokie (np. badane elementy ulegają zniszczeniu),</a:t>
            </a:r>
          </a:p>
          <a:p>
            <a:pPr eaLnBrk="1" hangingPunct="1"/>
            <a:r>
              <a:rPr lang="pl-PL" sz="2400" smtClean="0"/>
              <a:t>Gdy koszty pobierania kolejnych prób są niewielkie,</a:t>
            </a:r>
          </a:p>
          <a:p>
            <a:pPr eaLnBrk="1" hangingPunct="1"/>
            <a:r>
              <a:rPr lang="pl-PL" sz="2400" smtClean="0"/>
              <a:t>W kontroli jakości,</a:t>
            </a:r>
          </a:p>
          <a:p>
            <a:pPr eaLnBrk="1" hangingPunct="1"/>
            <a:r>
              <a:rPr lang="pl-PL" sz="2400" smtClean="0"/>
              <a:t>W medycynie.</a:t>
            </a:r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348</Words>
  <Application>Microsoft Office PowerPoint</Application>
  <PresentationFormat>Pokaz na ekranie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Metro</vt:lpstr>
      <vt:lpstr>Równanie</vt:lpstr>
      <vt:lpstr>Dokument</vt:lpstr>
      <vt:lpstr>Nieklasyczne metody statystyki</vt:lpstr>
      <vt:lpstr>Postępowanie sekwencyjne</vt:lpstr>
      <vt:lpstr>Testy sekwencyjne a klasyczne testy parametryczne</vt:lpstr>
      <vt:lpstr>Statystyka testowa</vt:lpstr>
      <vt:lpstr>Obszar krytyczny</vt:lpstr>
      <vt:lpstr>Obszary krytyczne w praktyce</vt:lpstr>
      <vt:lpstr>Przeciętna liczba obserwacji</vt:lpstr>
      <vt:lpstr>Zmniejszenie liczebności próby</vt:lpstr>
      <vt:lpstr>Stosowanie testów sekwencyjnych</vt:lpstr>
      <vt:lpstr>Test dla wskaźnika struktury</vt:lpstr>
      <vt:lpstr>Test dla średniej w rozkładzie normalnym</vt:lpstr>
      <vt:lpstr>Test dla wariancji w rozkładzie normalnym</vt:lpstr>
      <vt:lpstr>Przykład 1.</vt:lpstr>
      <vt:lpstr>Przykład 2.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Statystyka</dc:title>
  <dc:creator>Admin</dc:creator>
  <cp:lastModifiedBy>Karol</cp:lastModifiedBy>
  <cp:revision>200</cp:revision>
  <dcterms:created xsi:type="dcterms:W3CDTF">2007-02-13T19:21:11Z</dcterms:created>
  <dcterms:modified xsi:type="dcterms:W3CDTF">2011-05-10T13:04:08Z</dcterms:modified>
</cp:coreProperties>
</file>