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58" r:id="rId7"/>
    <p:sldId id="264" r:id="rId8"/>
    <p:sldId id="266" r:id="rId9"/>
    <p:sldId id="265" r:id="rId10"/>
    <p:sldId id="267" r:id="rId11"/>
    <p:sldId id="259" r:id="rId12"/>
    <p:sldId id="260" r:id="rId13"/>
    <p:sldId id="262" r:id="rId14"/>
    <p:sldId id="261" r:id="rId15"/>
    <p:sldId id="263" r:id="rId16"/>
  </p:sldIdLst>
  <p:sldSz cx="9144000" cy="6858000" type="screen4x3"/>
  <p:notesSz cx="7099300" cy="102346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9698" autoAdjust="0"/>
  </p:normalViewPr>
  <p:slideViewPr>
    <p:cSldViewPr>
      <p:cViewPr varScale="1">
        <p:scale>
          <a:sx n="74" d="100"/>
          <a:sy n="74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07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C379CE5-2BA0-49D9-ADCD-BB770990F0E7}" type="datetimeFigureOut">
              <a:rPr lang="pl-PL" smtClean="0"/>
              <a:pPr/>
              <a:t>2015-05-12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0C6A90-027D-4064-B7C9-8B9338CC76D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35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C65AEB4-A5BB-4692-8A41-C10C1AA1C3F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25202"/>
            <a:ext cx="7772400" cy="1975104"/>
          </a:xfrm>
        </p:spPr>
        <p:txBody>
          <a:bodyPr/>
          <a:lstStyle/>
          <a:p>
            <a:r>
              <a:rPr lang="pl-PL" sz="3600" dirty="0" smtClean="0">
                <a:solidFill>
                  <a:schemeClr val="tx1"/>
                </a:solidFill>
              </a:rPr>
              <a:t>Nieklasyczne metody statystyki</a:t>
            </a:r>
            <a:endParaRPr lang="pl-PL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214422"/>
            <a:ext cx="7772400" cy="508628"/>
          </a:xfrm>
        </p:spPr>
        <p:txBody>
          <a:bodyPr>
            <a:normAutofit/>
          </a:bodyPr>
          <a:lstStyle/>
          <a:p>
            <a:r>
              <a:rPr lang="pl-PL" sz="2400" b="1" dirty="0" smtClean="0"/>
              <a:t>Laboratorium 7-8.</a:t>
            </a:r>
            <a:endParaRPr lang="pl-PL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34089" y="5000636"/>
            <a:ext cx="7657866" cy="1077218"/>
          </a:xfrm>
          <a:prstGeom prst="rect">
            <a:avLst/>
          </a:prstGeom>
          <a:noFill/>
          <a:ln w="3492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Nieklasyczne testowanie hipotez</a:t>
            </a:r>
          </a:p>
          <a:p>
            <a:pPr algn="ctr"/>
            <a:r>
              <a:rPr lang="pl-PL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 – podejście permutacyjne i </a:t>
            </a:r>
            <a:r>
              <a:rPr lang="pl-PL" sz="3200" b="1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bootstrapowe</a:t>
            </a:r>
            <a:r>
              <a:rPr lang="pl-PL" sz="32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en-US" sz="32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19256" cy="914400"/>
          </a:xfrm>
        </p:spPr>
        <p:txBody>
          <a:bodyPr/>
          <a:lstStyle/>
          <a:p>
            <a:pPr algn="just" eaLnBrk="1" hangingPunct="1"/>
            <a:r>
              <a:rPr lang="pl-PL" sz="2400" dirty="0" smtClean="0"/>
              <a:t>Przykłady – testy parametryczne / nieparametryczne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988840"/>
            <a:ext cx="8568952" cy="4572000"/>
          </a:xfrm>
        </p:spPr>
        <p:txBody>
          <a:bodyPr>
            <a:normAutofit/>
          </a:bodyPr>
          <a:lstStyle/>
          <a:p>
            <a:pPr marL="582930" indent="-514350" algn="just">
              <a:buFont typeface="+mj-lt"/>
              <a:buAutoNum type="arabicPeriod"/>
            </a:pPr>
            <a:r>
              <a:rPr lang="pl-PL" sz="2800" dirty="0" smtClean="0"/>
              <a:t>Wnioskowanie podejściem klasycznym, wyniki, p-</a:t>
            </a:r>
            <a:r>
              <a:rPr lang="pl-PL" sz="2800" dirty="0" err="1" smtClean="0"/>
              <a:t>value</a:t>
            </a:r>
            <a:r>
              <a:rPr lang="pl-PL" sz="2800" dirty="0" smtClean="0"/>
              <a:t>, kalkulacja mocy testu.</a:t>
            </a:r>
          </a:p>
          <a:p>
            <a:pPr marL="582930" indent="-514350" algn="just">
              <a:buFont typeface="+mj-lt"/>
              <a:buAutoNum type="arabicPeriod"/>
            </a:pPr>
            <a:r>
              <a:rPr lang="pl-PL" sz="2800" dirty="0" smtClean="0"/>
              <a:t>Wnioskowanie podejściem nieklasycznym, wyniki, p-</a:t>
            </a:r>
            <a:r>
              <a:rPr lang="pl-PL" sz="2800" dirty="0" err="1" smtClean="0"/>
              <a:t>value</a:t>
            </a:r>
            <a:r>
              <a:rPr lang="pl-PL" sz="2800" dirty="0" smtClean="0"/>
              <a:t>, kalkulacja mocy testu.</a:t>
            </a:r>
          </a:p>
          <a:p>
            <a:pPr marL="582930" indent="-514350" algn="just">
              <a:buFont typeface="+mj-lt"/>
              <a:buAutoNum type="arabicPeriod"/>
            </a:pPr>
            <a:r>
              <a:rPr lang="pl-PL" sz="2800" dirty="0" smtClean="0"/>
              <a:t>Porównanie, wnioski, wyniki.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536098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2400" dirty="0" smtClean="0"/>
              <a:t>Przykład 1. Test t-Studenta dla 1 średniej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400600"/>
          </a:xfrm>
        </p:spPr>
        <p:txBody>
          <a:bodyPr>
            <a:normAutofit/>
          </a:bodyPr>
          <a:lstStyle/>
          <a:p>
            <a:pPr algn="just"/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l-P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Przeciętny dochód na osobę w GD istotnie różni się od 1000 zł. 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dane&lt;-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read.spss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("C:/Users/Karol/Desktop/dane.sav",use.value.labels=FALSE,to.data.frame=TRUE)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(dane)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(Dochod_na_osobe,30)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statystyka_testowa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x,i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(x[i])-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(x))/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(x[i])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bootstrapowy_test_t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(wektor, mu0=0) {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#wyznaczamy 999 replikacji i liczymy wartość statystyki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wartosci_statystyki_t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(wektor,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statystyka_testowa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R=999,stype="i")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#wyznaczamy dystrybuantę dla rozkładu statystyki t</a:t>
            </a: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dystrybuanta_statystyki_t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wartosci_statystyki_t$t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(wektor-mu0)/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(wektor)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#wyznaczamy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kwantyl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odpowiadający wartości statystyki t w rozkładzie statystyki testowej dla replikacji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bootstrapowych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kwantyl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dystrybuanta_statystyki_t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#wyznaczamy p-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dla testu dwustronnego</a:t>
            </a:r>
          </a:p>
          <a:p>
            <a:pPr marL="6858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1-2*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(kwantyl-0.5)</a:t>
            </a:r>
          </a:p>
          <a:p>
            <a:pPr marL="68580" indent="0" algn="just">
              <a:buNone/>
            </a:pP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0" algn="just">
              <a:buNone/>
            </a:pPr>
            <a:r>
              <a:rPr lang="pl-P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bootstrapowy_test_t</a:t>
            </a:r>
            <a:r>
              <a:rPr lang="pl-P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(proba,1000)  #testujemy hipotezę zerową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4790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914400"/>
          </a:xfrm>
        </p:spPr>
        <p:txBody>
          <a:bodyPr/>
          <a:lstStyle/>
          <a:p>
            <a:pPr eaLnBrk="1" hangingPunct="1"/>
            <a:r>
              <a:rPr lang="pl-PL" sz="2400" dirty="0" smtClean="0"/>
              <a:t>Przykład 2. Test t-Studenta dla 2 średnich (próby niezależne) </a:t>
            </a:r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395536" y="1391072"/>
            <a:ext cx="8748464" cy="5278288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l-P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Przeciętny dochód na osobę w GD w woj. Pomorskim oraz Mazowieckim istotnie różni się od siebie.</a:t>
            </a:r>
          </a:p>
        </p:txBody>
      </p:sp>
      <p:sp>
        <p:nvSpPr>
          <p:cNvPr id="4" name="Prostokąt 3"/>
          <p:cNvSpPr/>
          <p:nvPr/>
        </p:nvSpPr>
        <p:spPr>
          <a:xfrm>
            <a:off x="394818" y="2132856"/>
            <a:ext cx="87484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err="1"/>
              <a:t>library</a:t>
            </a:r>
            <a:r>
              <a:rPr lang="pl-PL" sz="1400" dirty="0"/>
              <a:t>(</a:t>
            </a:r>
            <a:r>
              <a:rPr lang="pl-PL" sz="1400" dirty="0" err="1"/>
              <a:t>foreign</a:t>
            </a:r>
            <a:r>
              <a:rPr lang="pl-PL" sz="1400" dirty="0"/>
              <a:t>)</a:t>
            </a:r>
          </a:p>
          <a:p>
            <a:r>
              <a:rPr lang="pl-PL" sz="1400" dirty="0"/>
              <a:t>dane&lt;-</a:t>
            </a:r>
            <a:r>
              <a:rPr lang="pl-PL" sz="1400" dirty="0" err="1"/>
              <a:t>read.spss</a:t>
            </a:r>
            <a:r>
              <a:rPr lang="pl-PL" sz="1400" dirty="0"/>
              <a:t>("C:/Users/Karol/Desktop/dane.sav",use.value.labels=FALSE,to.data.frame=TRUE)</a:t>
            </a:r>
          </a:p>
          <a:p>
            <a:r>
              <a:rPr lang="pl-PL" sz="1400" dirty="0" err="1"/>
              <a:t>attach</a:t>
            </a:r>
            <a:r>
              <a:rPr lang="pl-PL" sz="1400" dirty="0"/>
              <a:t>(dane)   #nagłówki to nazwy zmiennych</a:t>
            </a:r>
          </a:p>
          <a:p>
            <a:endParaRPr lang="pl-PL" sz="1400" dirty="0"/>
          </a:p>
          <a:p>
            <a:endParaRPr lang="pl-PL" sz="1400" dirty="0"/>
          </a:p>
          <a:p>
            <a:r>
              <a:rPr lang="pl-PL" sz="1400" dirty="0"/>
              <a:t>x&lt;-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==22</a:t>
            </a:r>
            <a:r>
              <a:rPr lang="pl-PL" sz="1400" dirty="0" smtClean="0"/>
              <a:t>],100</a:t>
            </a:r>
            <a:r>
              <a:rPr lang="pl-PL" sz="1400" dirty="0"/>
              <a:t>)   #korzystamy z próbek </a:t>
            </a:r>
            <a:r>
              <a:rPr lang="pl-PL" sz="1400" dirty="0" smtClean="0"/>
              <a:t>100 </a:t>
            </a:r>
            <a:r>
              <a:rPr lang="pl-PL" sz="1400" dirty="0"/>
              <a:t>gospodarstw domowych</a:t>
            </a:r>
          </a:p>
          <a:p>
            <a:r>
              <a:rPr lang="pl-PL" sz="1400" dirty="0" smtClean="0"/>
              <a:t>y&lt;-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==14</a:t>
            </a:r>
            <a:r>
              <a:rPr lang="pl-PL" sz="1400" dirty="0" smtClean="0"/>
              <a:t>],100)</a:t>
            </a:r>
          </a:p>
          <a:p>
            <a:r>
              <a:rPr lang="pl-PL" sz="1400" dirty="0" err="1"/>
              <a:t>statystyka_testowa</a:t>
            </a:r>
            <a:r>
              <a:rPr lang="pl-PL" sz="1400" dirty="0"/>
              <a:t>&lt;-</a:t>
            </a:r>
            <a:r>
              <a:rPr lang="pl-PL" sz="1400" dirty="0" err="1"/>
              <a:t>t.test</a:t>
            </a:r>
            <a:r>
              <a:rPr lang="pl-PL" sz="1400" dirty="0"/>
              <a:t>(</a:t>
            </a:r>
            <a:r>
              <a:rPr lang="pl-PL" sz="1400" dirty="0" err="1"/>
              <a:t>x,y</a:t>
            </a:r>
            <a:r>
              <a:rPr lang="pl-PL" sz="1400" dirty="0"/>
              <a:t>, </a:t>
            </a:r>
            <a:r>
              <a:rPr lang="pl-PL" sz="1400" dirty="0" err="1"/>
              <a:t>paired</a:t>
            </a:r>
            <a:r>
              <a:rPr lang="pl-PL" sz="1400" dirty="0"/>
              <a:t>=FALSE)  #klasycznie</a:t>
            </a:r>
          </a:p>
          <a:p>
            <a:r>
              <a:rPr lang="pl-PL" sz="1400" dirty="0" err="1" smtClean="0"/>
              <a:t>statystyka_testowa</a:t>
            </a:r>
            <a:r>
              <a:rPr lang="pl-PL" sz="1400" dirty="0" smtClean="0"/>
              <a:t>   #wynik zanotuj!</a:t>
            </a:r>
            <a:endParaRPr lang="pl-PL" sz="1400" dirty="0"/>
          </a:p>
          <a:p>
            <a:r>
              <a:rPr lang="pl-PL" sz="1400" dirty="0"/>
              <a:t>R = 999                                       </a:t>
            </a:r>
          </a:p>
          <a:p>
            <a:r>
              <a:rPr lang="pl-PL" sz="1400" dirty="0" err="1"/>
              <a:t>t.values</a:t>
            </a:r>
            <a:r>
              <a:rPr lang="pl-PL" sz="1400" dirty="0"/>
              <a:t> = </a:t>
            </a:r>
            <a:r>
              <a:rPr lang="pl-PL" sz="1400" dirty="0" err="1"/>
              <a:t>numeric</a:t>
            </a:r>
            <a:r>
              <a:rPr lang="pl-PL" sz="1400" dirty="0"/>
              <a:t>(R)                          </a:t>
            </a:r>
          </a:p>
          <a:p>
            <a:r>
              <a:rPr lang="pl-PL" sz="1400" dirty="0"/>
              <a:t>for (i in 1:R) {</a:t>
            </a:r>
          </a:p>
          <a:p>
            <a:r>
              <a:rPr lang="pl-PL" sz="1400" dirty="0"/>
              <a:t>przed = </a:t>
            </a:r>
            <a:r>
              <a:rPr lang="pl-PL" sz="1400" dirty="0" err="1"/>
              <a:t>sample</a:t>
            </a:r>
            <a:r>
              <a:rPr lang="pl-PL" sz="1400" dirty="0"/>
              <a:t>(x, </a:t>
            </a:r>
            <a:r>
              <a:rPr lang="pl-PL" sz="1400" dirty="0" err="1"/>
              <a:t>size</a:t>
            </a:r>
            <a:r>
              <a:rPr lang="pl-PL" sz="1400" dirty="0"/>
              <a:t>=100, </a:t>
            </a:r>
            <a:r>
              <a:rPr lang="pl-PL" sz="1400" dirty="0" err="1"/>
              <a:t>replace</a:t>
            </a:r>
            <a:r>
              <a:rPr lang="pl-PL" sz="1400" dirty="0"/>
              <a:t>=T)</a:t>
            </a:r>
          </a:p>
          <a:p>
            <a:r>
              <a:rPr lang="pl-PL" sz="1400" dirty="0"/>
              <a:t>po = </a:t>
            </a:r>
            <a:r>
              <a:rPr lang="pl-PL" sz="1400" dirty="0" err="1"/>
              <a:t>sample</a:t>
            </a:r>
            <a:r>
              <a:rPr lang="pl-PL" sz="1400" dirty="0"/>
              <a:t>(y, </a:t>
            </a:r>
            <a:r>
              <a:rPr lang="pl-PL" sz="1400" dirty="0" err="1"/>
              <a:t>size</a:t>
            </a:r>
            <a:r>
              <a:rPr lang="pl-PL" sz="1400" dirty="0"/>
              <a:t>=100, </a:t>
            </a:r>
            <a:r>
              <a:rPr lang="pl-PL" sz="1400" dirty="0" err="1"/>
              <a:t>replace</a:t>
            </a:r>
            <a:r>
              <a:rPr lang="pl-PL" sz="1400" dirty="0"/>
              <a:t>=T)</a:t>
            </a:r>
          </a:p>
          <a:p>
            <a:r>
              <a:rPr lang="pl-PL" sz="1400" dirty="0" err="1"/>
              <a:t>t.values</a:t>
            </a:r>
            <a:r>
              <a:rPr lang="pl-PL" sz="1400" dirty="0"/>
              <a:t>[i] = </a:t>
            </a:r>
            <a:r>
              <a:rPr lang="pl-PL" sz="1400" dirty="0" err="1"/>
              <a:t>t.test</a:t>
            </a:r>
            <a:r>
              <a:rPr lang="pl-PL" sz="1400" dirty="0"/>
              <a:t>(</a:t>
            </a:r>
            <a:r>
              <a:rPr lang="pl-PL" sz="1400" dirty="0" err="1"/>
              <a:t>przed,po,paired</a:t>
            </a:r>
            <a:r>
              <a:rPr lang="pl-PL" sz="1400" dirty="0"/>
              <a:t>=FALSE)$</a:t>
            </a:r>
            <a:r>
              <a:rPr lang="pl-PL" sz="1400" dirty="0" err="1"/>
              <a:t>statistic</a:t>
            </a:r>
            <a:endParaRPr lang="pl-PL" sz="1400" dirty="0"/>
          </a:p>
          <a:p>
            <a:r>
              <a:rPr lang="pl-PL" sz="1400" dirty="0" smtClean="0"/>
              <a:t>}</a:t>
            </a:r>
            <a:endParaRPr lang="pl-PL" sz="1400" dirty="0"/>
          </a:p>
          <a:p>
            <a:r>
              <a:rPr lang="pl-PL" sz="1400" dirty="0" err="1"/>
              <a:t>hist</a:t>
            </a:r>
            <a:r>
              <a:rPr lang="pl-PL" sz="1400" dirty="0"/>
              <a:t>(</a:t>
            </a:r>
            <a:r>
              <a:rPr lang="pl-PL" sz="1400" dirty="0" err="1"/>
              <a:t>t.values</a:t>
            </a:r>
            <a:r>
              <a:rPr lang="pl-PL" sz="1400" dirty="0"/>
              <a:t>, </a:t>
            </a:r>
            <a:r>
              <a:rPr lang="pl-PL" sz="1400" dirty="0" err="1"/>
              <a:t>breaks</a:t>
            </a:r>
            <a:r>
              <a:rPr lang="pl-PL" sz="1400" dirty="0"/>
              <a:t>=20)</a:t>
            </a:r>
          </a:p>
          <a:p>
            <a:r>
              <a:rPr lang="pl-PL" sz="1400" dirty="0" err="1"/>
              <a:t>points</a:t>
            </a:r>
            <a:r>
              <a:rPr lang="pl-PL" sz="1400" dirty="0"/>
              <a:t>(0.634,0, </a:t>
            </a:r>
            <a:r>
              <a:rPr lang="pl-PL" sz="1400" dirty="0" err="1"/>
              <a:t>pch</a:t>
            </a:r>
            <a:r>
              <a:rPr lang="pl-PL" sz="1400" dirty="0"/>
              <a:t>=16)   #wskazujemy zanotowany uprzednio wynik testu na </a:t>
            </a:r>
            <a:r>
              <a:rPr lang="pl-PL" sz="1400" dirty="0" err="1"/>
              <a:t>bootstrapowym</a:t>
            </a:r>
            <a:r>
              <a:rPr lang="pl-PL" sz="1400" dirty="0"/>
              <a:t> rozkładzie statystyki testowej</a:t>
            </a:r>
          </a:p>
          <a:p>
            <a:r>
              <a:rPr lang="pl-PL" sz="1400" dirty="0" err="1" smtClean="0"/>
              <a:t>t.values</a:t>
            </a:r>
            <a:r>
              <a:rPr lang="pl-PL" sz="1400" dirty="0" smtClean="0"/>
              <a:t> </a:t>
            </a:r>
            <a:r>
              <a:rPr lang="pl-PL" sz="1400" dirty="0"/>
              <a:t>= </a:t>
            </a:r>
            <a:r>
              <a:rPr lang="pl-PL" sz="1400" dirty="0" err="1"/>
              <a:t>abs</a:t>
            </a:r>
            <a:r>
              <a:rPr lang="pl-PL" sz="1400" dirty="0"/>
              <a:t>(</a:t>
            </a:r>
            <a:r>
              <a:rPr lang="pl-PL" sz="1400" dirty="0" err="1"/>
              <a:t>t.values</a:t>
            </a:r>
            <a:r>
              <a:rPr lang="pl-PL" sz="1400" dirty="0"/>
              <a:t>)             # dwustronnie</a:t>
            </a:r>
          </a:p>
          <a:p>
            <a:r>
              <a:rPr lang="pl-PL" sz="1400" dirty="0" err="1"/>
              <a:t>mean</a:t>
            </a:r>
            <a:r>
              <a:rPr lang="pl-PL" sz="1400" dirty="0"/>
              <a:t>(</a:t>
            </a:r>
            <a:r>
              <a:rPr lang="pl-PL" sz="1400" dirty="0" err="1"/>
              <a:t>t.values</a:t>
            </a:r>
            <a:r>
              <a:rPr lang="pl-PL" sz="1400" dirty="0"/>
              <a:t>&gt;=0.634</a:t>
            </a:r>
            <a:r>
              <a:rPr lang="pl-PL" sz="1400" dirty="0" smtClean="0"/>
              <a:t>)            # liczymy </a:t>
            </a:r>
            <a:r>
              <a:rPr lang="pl-PL" sz="1400" dirty="0" err="1" smtClean="0"/>
              <a:t>bootstrapową</a:t>
            </a:r>
            <a:r>
              <a:rPr lang="pl-PL" sz="1400" dirty="0" smtClean="0"/>
              <a:t> wartość p-</a:t>
            </a:r>
            <a:r>
              <a:rPr lang="pl-PL" sz="1400" dirty="0" err="1" smtClean="0"/>
              <a:t>value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4987096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772400" cy="914400"/>
          </a:xfrm>
        </p:spPr>
        <p:txBody>
          <a:bodyPr/>
          <a:lstStyle/>
          <a:p>
            <a:pPr eaLnBrk="1" hangingPunct="1"/>
            <a:r>
              <a:rPr lang="pl-PL" sz="2400" dirty="0" smtClean="0"/>
              <a:t>Przykład 3. Test t-Studenta dla 2 średnich (próby zależne) </a:t>
            </a:r>
          </a:p>
        </p:txBody>
      </p:sp>
      <p:sp>
        <p:nvSpPr>
          <p:cNvPr id="3" name="Symbol zastępczy zawartości 2"/>
          <p:cNvSpPr txBox="1">
            <a:spLocks/>
          </p:cNvSpPr>
          <p:nvPr/>
        </p:nvSpPr>
        <p:spPr>
          <a:xfrm>
            <a:off x="395536" y="1607096"/>
            <a:ext cx="8748464" cy="5062264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/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l-PL" sz="14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Przeciętne wynagrodzenie przed i po restrukturyzacji 12 losowo wybranych pracowników istotnie różni się od siebie.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39055"/>
              </p:ext>
            </p:extLst>
          </p:nvPr>
        </p:nvGraphicFramePr>
        <p:xfrm>
          <a:off x="1043608" y="2204864"/>
          <a:ext cx="70446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527368"/>
                <a:gridCol w="527368"/>
                <a:gridCol w="527367"/>
                <a:gridCol w="527367"/>
                <a:gridCol w="527367"/>
                <a:gridCol w="527367"/>
                <a:gridCol w="527367"/>
                <a:gridCol w="527367"/>
                <a:gridCol w="527367"/>
                <a:gridCol w="527367"/>
                <a:gridCol w="527367"/>
                <a:gridCol w="52736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Przed</a:t>
                      </a:r>
                      <a:endParaRPr lang="pl-PL" sz="1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420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610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520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640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450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590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390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460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450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600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530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560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</a:t>
                      </a:r>
                      <a:endParaRPr lang="pl-PL" sz="14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440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620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530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640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460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600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440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450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450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600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530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 smtClean="0"/>
                        <a:t>600</a:t>
                      </a:r>
                      <a:endParaRPr lang="pl-PL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251520" y="3103354"/>
            <a:ext cx="87672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przed&lt;-c(420,610,520,640,450,590,390,460,450,600,530,560)</a:t>
            </a:r>
          </a:p>
          <a:p>
            <a:pPr marL="68580" indent="0" algn="just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po&lt;-c(440,620,530,640,460,600,440,450,450,600,530,600)</a:t>
            </a:r>
          </a:p>
          <a:p>
            <a:pPr marL="68580" indent="0" algn="just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dane&lt;-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przed,po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statystyka_testowa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(x=dane[,1], y=dane[,2],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  #klasycznie</a:t>
            </a:r>
          </a:p>
          <a:p>
            <a:pPr marL="68580" indent="0" algn="just">
              <a:buNone/>
            </a:pPr>
            <a:r>
              <a:rPr lang="pl-P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statystyka_testowa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#klasyczny odczyt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 = 999                                       </a:t>
            </a: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(R)                          </a:t>
            </a:r>
          </a:p>
          <a:p>
            <a:pPr marL="68580" indent="0" algn="just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 in 1:R) {</a:t>
            </a:r>
          </a:p>
          <a:p>
            <a:pPr marL="68580" indent="0" algn="just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przed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(dane[,1],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68580" indent="0" algn="just">
              <a:buNone/>
            </a:pP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(dane[,2],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przed,po,paired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=TRUE)$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statistic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=20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#rysujemy rozkład statystyki testowej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(-2.31,0,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=16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	     #zaznaczamy wynik testu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odczytujemy obszar krytyczny dwustronnie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 algn="just">
              <a:buNone/>
            </a:pP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t.values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&gt;=2.31)</a:t>
            </a:r>
            <a:endParaRPr lang="pl-P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0362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772400" cy="914400"/>
          </a:xfrm>
        </p:spPr>
        <p:txBody>
          <a:bodyPr/>
          <a:lstStyle/>
          <a:p>
            <a:pPr eaLnBrk="1" hangingPunct="1"/>
            <a:r>
              <a:rPr lang="pl-PL" sz="2000" dirty="0" smtClean="0"/>
              <a:t>Przykład 4. Test Chi-kwadrat niezależności/zgodności</a:t>
            </a:r>
          </a:p>
        </p:txBody>
      </p:sp>
      <p:sp>
        <p:nvSpPr>
          <p:cNvPr id="3" name="Prostokąt 2"/>
          <p:cNvSpPr/>
          <p:nvPr/>
        </p:nvSpPr>
        <p:spPr>
          <a:xfrm>
            <a:off x="429308" y="128393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l-PL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Rozkłady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dochodów na osobę w GD w woj. Pomorskim oraz Mazowieckim nie różnią się istotnie.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395536" y="2132856"/>
            <a:ext cx="8964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err="1"/>
              <a:t>library</a:t>
            </a:r>
            <a:r>
              <a:rPr lang="pl-PL" sz="1400" dirty="0"/>
              <a:t>(</a:t>
            </a:r>
            <a:r>
              <a:rPr lang="pl-PL" sz="1400" dirty="0" err="1"/>
              <a:t>foreign</a:t>
            </a:r>
            <a:r>
              <a:rPr lang="pl-PL" sz="1400" dirty="0"/>
              <a:t>)</a:t>
            </a:r>
          </a:p>
          <a:p>
            <a:r>
              <a:rPr lang="pl-PL" sz="1400" dirty="0" smtClean="0"/>
              <a:t>dane</a:t>
            </a:r>
            <a:r>
              <a:rPr lang="pl-PL" sz="1400" dirty="0"/>
              <a:t>&lt;-</a:t>
            </a:r>
            <a:r>
              <a:rPr lang="pl-PL" sz="1400" dirty="0" err="1"/>
              <a:t>read.spss</a:t>
            </a:r>
            <a:r>
              <a:rPr lang="pl-PL" sz="1400" dirty="0"/>
              <a:t>("C:/Users/Karol/Desktop/dane.sav",use.value.labels=FALSE,to.data.frame=TRUE)</a:t>
            </a:r>
          </a:p>
          <a:p>
            <a:r>
              <a:rPr lang="pl-PL" sz="1400" dirty="0" err="1"/>
              <a:t>attach</a:t>
            </a:r>
            <a:r>
              <a:rPr lang="pl-PL" sz="1400" dirty="0"/>
              <a:t>(dane</a:t>
            </a:r>
            <a:r>
              <a:rPr lang="pl-PL" sz="1400" dirty="0" smtClean="0"/>
              <a:t>)   #nagłówki to nazwy zmiennych</a:t>
            </a:r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r>
              <a:rPr lang="pl-PL" sz="1400" dirty="0"/>
              <a:t>x&lt;-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==22],30</a:t>
            </a:r>
            <a:r>
              <a:rPr lang="pl-PL" sz="1400" dirty="0" smtClean="0"/>
              <a:t>)   #korzystamy z próbek 30 gospodarstw domowych</a:t>
            </a:r>
            <a:endParaRPr lang="pl-PL" sz="1400" dirty="0"/>
          </a:p>
          <a:p>
            <a:r>
              <a:rPr lang="pl-PL" sz="1400" dirty="0"/>
              <a:t>y&lt;-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==14],30</a:t>
            </a:r>
            <a:r>
              <a:rPr lang="pl-PL" sz="1400" dirty="0" smtClean="0"/>
              <a:t>)</a:t>
            </a:r>
          </a:p>
          <a:p>
            <a:r>
              <a:rPr lang="pl-PL" sz="1400" dirty="0" err="1" smtClean="0"/>
              <a:t>tab</a:t>
            </a:r>
            <a:r>
              <a:rPr lang="pl-PL" sz="1400" dirty="0" smtClean="0"/>
              <a:t>&lt;-</a:t>
            </a:r>
            <a:r>
              <a:rPr lang="pl-PL" sz="1400" dirty="0" err="1" smtClean="0"/>
              <a:t>table</a:t>
            </a:r>
            <a:r>
              <a:rPr lang="pl-PL" sz="1400" dirty="0" smtClean="0"/>
              <a:t>(</a:t>
            </a:r>
            <a:r>
              <a:rPr lang="pl-PL" sz="1400" dirty="0" err="1" smtClean="0"/>
              <a:t>x,y</a:t>
            </a:r>
            <a:r>
              <a:rPr lang="pl-PL" sz="1400" dirty="0" smtClean="0"/>
              <a:t>)   #</a:t>
            </a:r>
            <a:r>
              <a:rPr lang="pl-PL" sz="1400" dirty="0" err="1" smtClean="0"/>
              <a:t>tabelaryzacja</a:t>
            </a:r>
            <a:endParaRPr lang="pl-PL" sz="1400" dirty="0" smtClean="0"/>
          </a:p>
          <a:p>
            <a:r>
              <a:rPr lang="pl-PL" sz="1400" dirty="0" err="1" smtClean="0"/>
              <a:t>chisq.test</a:t>
            </a:r>
            <a:r>
              <a:rPr lang="pl-PL" sz="1400" dirty="0" smtClean="0"/>
              <a:t>(</a:t>
            </a:r>
            <a:r>
              <a:rPr lang="pl-PL" sz="1400" dirty="0" err="1" smtClean="0"/>
              <a:t>tab</a:t>
            </a:r>
            <a:r>
              <a:rPr lang="pl-PL" sz="1400" dirty="0" smtClean="0"/>
              <a:t>, </a:t>
            </a:r>
            <a:r>
              <a:rPr lang="pl-PL" sz="1400" dirty="0" err="1" smtClean="0"/>
              <a:t>simulate.p.value</a:t>
            </a:r>
            <a:r>
              <a:rPr lang="pl-PL" sz="1400" dirty="0" smtClean="0"/>
              <a:t>=TRUE,B=999)   #wyliczamy wartość p-</a:t>
            </a:r>
            <a:r>
              <a:rPr lang="pl-PL" sz="1400" dirty="0" err="1" smtClean="0"/>
              <a:t>value</a:t>
            </a:r>
            <a:r>
              <a:rPr lang="pl-PL" sz="1400" dirty="0" smtClean="0"/>
              <a:t> stosując symulację rozkładu statystyki testowej</a:t>
            </a:r>
            <a:endParaRPr lang="pl-PL" sz="1400" dirty="0"/>
          </a:p>
          <a:p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03178521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772400" cy="914400"/>
          </a:xfrm>
        </p:spPr>
        <p:txBody>
          <a:bodyPr/>
          <a:lstStyle/>
          <a:p>
            <a:pPr eaLnBrk="1" hangingPunct="1"/>
            <a:r>
              <a:rPr lang="pl-PL" sz="2400" dirty="0" smtClean="0"/>
              <a:t>Przykład 5. Test K-S zgodności rozkładów</a:t>
            </a:r>
          </a:p>
        </p:txBody>
      </p:sp>
      <p:sp>
        <p:nvSpPr>
          <p:cNvPr id="3" name="Prostokąt 2"/>
          <p:cNvSpPr/>
          <p:nvPr/>
        </p:nvSpPr>
        <p:spPr>
          <a:xfrm>
            <a:off x="395536" y="2132856"/>
            <a:ext cx="896448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err="1"/>
              <a:t>library</a:t>
            </a:r>
            <a:r>
              <a:rPr lang="pl-PL" sz="1400" dirty="0"/>
              <a:t>(</a:t>
            </a:r>
            <a:r>
              <a:rPr lang="pl-PL" sz="1400" dirty="0" err="1"/>
              <a:t>foreign</a:t>
            </a:r>
            <a:r>
              <a:rPr lang="pl-PL" sz="1400" dirty="0"/>
              <a:t>)</a:t>
            </a:r>
          </a:p>
          <a:p>
            <a:r>
              <a:rPr lang="pl-PL" sz="1400" dirty="0" smtClean="0"/>
              <a:t>dane</a:t>
            </a:r>
            <a:r>
              <a:rPr lang="pl-PL" sz="1400" dirty="0"/>
              <a:t>&lt;-</a:t>
            </a:r>
            <a:r>
              <a:rPr lang="pl-PL" sz="1400" dirty="0" err="1"/>
              <a:t>read.spss</a:t>
            </a:r>
            <a:r>
              <a:rPr lang="pl-PL" sz="1400" dirty="0"/>
              <a:t>("C:/Users/Karol/Desktop/dane.sav",use.value.labels=FALSE,to.data.frame=TRUE)</a:t>
            </a:r>
          </a:p>
          <a:p>
            <a:r>
              <a:rPr lang="pl-PL" sz="1400" dirty="0" err="1"/>
              <a:t>attach</a:t>
            </a:r>
            <a:r>
              <a:rPr lang="pl-PL" sz="1400" dirty="0"/>
              <a:t>(dane</a:t>
            </a:r>
            <a:r>
              <a:rPr lang="pl-PL" sz="1400" dirty="0" smtClean="0"/>
              <a:t>)   #nagłówki to nazwy zmiennych</a:t>
            </a:r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r>
              <a:rPr lang="pl-PL" sz="1400" dirty="0"/>
              <a:t>x&lt;-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==22],30</a:t>
            </a:r>
            <a:r>
              <a:rPr lang="pl-PL" sz="1400" dirty="0" smtClean="0"/>
              <a:t>)   #korzystamy z próbek 30 gospodarstw domowych</a:t>
            </a:r>
            <a:endParaRPr lang="pl-PL" sz="1400" dirty="0"/>
          </a:p>
          <a:p>
            <a:r>
              <a:rPr lang="pl-PL" sz="1400" dirty="0"/>
              <a:t>y&lt;-</a:t>
            </a:r>
            <a:r>
              <a:rPr lang="pl-PL" sz="1400" dirty="0" err="1"/>
              <a:t>sample</a:t>
            </a:r>
            <a:r>
              <a:rPr lang="pl-PL" sz="1400" dirty="0"/>
              <a:t>(</a:t>
            </a:r>
            <a:r>
              <a:rPr lang="pl-PL" sz="1400" dirty="0" err="1"/>
              <a:t>Dochod_na_osobe</a:t>
            </a:r>
            <a:r>
              <a:rPr lang="pl-PL" sz="1400" dirty="0"/>
              <a:t>[</a:t>
            </a:r>
            <a:r>
              <a:rPr lang="pl-PL" sz="1400" dirty="0" err="1"/>
              <a:t>Wojewodztwo</a:t>
            </a:r>
            <a:r>
              <a:rPr lang="pl-PL" sz="1400" dirty="0"/>
              <a:t>==14],30)</a:t>
            </a:r>
          </a:p>
          <a:p>
            <a:endParaRPr lang="pl-PL" sz="1400" dirty="0"/>
          </a:p>
          <a:p>
            <a:r>
              <a:rPr lang="pl-PL" sz="1400" dirty="0"/>
              <a:t>n&lt;-</a:t>
            </a:r>
            <a:r>
              <a:rPr lang="pl-PL" sz="1400" dirty="0" err="1"/>
              <a:t>length</a:t>
            </a:r>
            <a:r>
              <a:rPr lang="pl-PL" sz="1400" dirty="0"/>
              <a:t>(x); m&lt;-</a:t>
            </a:r>
            <a:r>
              <a:rPr lang="pl-PL" sz="1400" dirty="0" err="1"/>
              <a:t>length</a:t>
            </a:r>
            <a:r>
              <a:rPr lang="pl-PL" sz="1400" dirty="0"/>
              <a:t>(y); B&lt;-999</a:t>
            </a:r>
          </a:p>
          <a:p>
            <a:r>
              <a:rPr lang="pl-PL" sz="1400" dirty="0"/>
              <a:t>(</a:t>
            </a:r>
            <a:r>
              <a:rPr lang="pl-PL" sz="1400" dirty="0" err="1"/>
              <a:t>theta</a:t>
            </a:r>
            <a:r>
              <a:rPr lang="pl-PL" sz="1400" dirty="0"/>
              <a:t>&lt;-</a:t>
            </a:r>
            <a:r>
              <a:rPr lang="pl-PL" sz="1400" dirty="0" err="1"/>
              <a:t>ks.test</a:t>
            </a:r>
            <a:r>
              <a:rPr lang="pl-PL" sz="1400" dirty="0"/>
              <a:t>(</a:t>
            </a:r>
            <a:r>
              <a:rPr lang="pl-PL" sz="1400" dirty="0" err="1"/>
              <a:t>x,y</a:t>
            </a:r>
            <a:r>
              <a:rPr lang="pl-PL" sz="1400" dirty="0"/>
              <a:t>)$</a:t>
            </a:r>
            <a:r>
              <a:rPr lang="pl-PL" sz="1400" dirty="0" err="1"/>
              <a:t>statistic</a:t>
            </a:r>
            <a:r>
              <a:rPr lang="pl-PL" sz="1400" dirty="0" smtClean="0"/>
              <a:t>)    # w tym miejscu można wykorzystać każdą inną statystykę !</a:t>
            </a:r>
            <a:endParaRPr lang="pl-PL" sz="1400" dirty="0"/>
          </a:p>
          <a:p>
            <a:endParaRPr lang="pl-PL" sz="1400" dirty="0"/>
          </a:p>
          <a:p>
            <a:r>
              <a:rPr lang="pl-PL" sz="1400" dirty="0" err="1"/>
              <a:t>thetastar</a:t>
            </a:r>
            <a:r>
              <a:rPr lang="pl-PL" sz="1400" dirty="0"/>
              <a:t>&lt;-</a:t>
            </a:r>
            <a:r>
              <a:rPr lang="pl-PL" sz="1400" dirty="0" err="1"/>
              <a:t>numeric</a:t>
            </a:r>
            <a:r>
              <a:rPr lang="pl-PL" sz="1400" dirty="0"/>
              <a:t>(B)</a:t>
            </a:r>
          </a:p>
          <a:p>
            <a:r>
              <a:rPr lang="pl-PL" sz="1400" dirty="0"/>
              <a:t>for (b in 1:B) {</a:t>
            </a:r>
          </a:p>
          <a:p>
            <a:r>
              <a:rPr lang="pl-PL" sz="1400" dirty="0" err="1"/>
              <a:t>zstar</a:t>
            </a:r>
            <a:r>
              <a:rPr lang="pl-PL" sz="1400" dirty="0"/>
              <a:t>&lt;-</a:t>
            </a:r>
            <a:r>
              <a:rPr lang="pl-PL" sz="1400" dirty="0" err="1"/>
              <a:t>sample</a:t>
            </a:r>
            <a:r>
              <a:rPr lang="pl-PL" sz="1400" dirty="0"/>
              <a:t>(c(</a:t>
            </a:r>
            <a:r>
              <a:rPr lang="pl-PL" sz="1400" dirty="0" err="1"/>
              <a:t>x,y</a:t>
            </a:r>
            <a:r>
              <a:rPr lang="pl-PL" sz="1400" dirty="0"/>
              <a:t>))</a:t>
            </a:r>
          </a:p>
          <a:p>
            <a:r>
              <a:rPr lang="pl-PL" sz="1400" dirty="0" err="1"/>
              <a:t>xstar</a:t>
            </a:r>
            <a:r>
              <a:rPr lang="pl-PL" sz="1400" dirty="0"/>
              <a:t>&lt;-</a:t>
            </a:r>
            <a:r>
              <a:rPr lang="pl-PL" sz="1400" dirty="0" err="1"/>
              <a:t>zstar</a:t>
            </a:r>
            <a:r>
              <a:rPr lang="pl-PL" sz="1400" dirty="0"/>
              <a:t>[1:n]</a:t>
            </a:r>
          </a:p>
          <a:p>
            <a:r>
              <a:rPr lang="pl-PL" sz="1400" dirty="0" err="1"/>
              <a:t>ystar</a:t>
            </a:r>
            <a:r>
              <a:rPr lang="pl-PL" sz="1400" dirty="0"/>
              <a:t>&lt;-</a:t>
            </a:r>
            <a:r>
              <a:rPr lang="pl-PL" sz="1400" dirty="0" err="1"/>
              <a:t>zstar</a:t>
            </a:r>
            <a:r>
              <a:rPr lang="pl-PL" sz="1400" dirty="0"/>
              <a:t>[(1:m)+n]</a:t>
            </a:r>
          </a:p>
          <a:p>
            <a:r>
              <a:rPr lang="pl-PL" sz="1400" dirty="0" err="1"/>
              <a:t>thetastar</a:t>
            </a:r>
            <a:r>
              <a:rPr lang="pl-PL" sz="1400" dirty="0"/>
              <a:t>[b]&lt;-</a:t>
            </a:r>
            <a:r>
              <a:rPr lang="pl-PL" sz="1400" dirty="0" err="1"/>
              <a:t>ks.test</a:t>
            </a:r>
            <a:r>
              <a:rPr lang="pl-PL" sz="1400" dirty="0"/>
              <a:t>(</a:t>
            </a:r>
            <a:r>
              <a:rPr lang="pl-PL" sz="1400" dirty="0" err="1"/>
              <a:t>xstar,ystar</a:t>
            </a:r>
            <a:r>
              <a:rPr lang="pl-PL" sz="1400" dirty="0"/>
              <a:t>)$</a:t>
            </a:r>
            <a:r>
              <a:rPr lang="pl-PL" sz="1400" dirty="0" err="1"/>
              <a:t>statistic</a:t>
            </a:r>
            <a:r>
              <a:rPr lang="pl-PL" sz="1400" dirty="0"/>
              <a:t> }</a:t>
            </a:r>
          </a:p>
          <a:p>
            <a:r>
              <a:rPr lang="pl-PL" sz="1400" dirty="0"/>
              <a:t>#obliczamy p-</a:t>
            </a:r>
            <a:r>
              <a:rPr lang="pl-PL" sz="1400" dirty="0" err="1"/>
              <a:t>value</a:t>
            </a:r>
            <a:endParaRPr lang="pl-PL" sz="1400" dirty="0"/>
          </a:p>
          <a:p>
            <a:r>
              <a:rPr lang="pl-PL" sz="1400" dirty="0"/>
              <a:t>(sum(</a:t>
            </a:r>
            <a:r>
              <a:rPr lang="pl-PL" sz="1400" dirty="0" err="1"/>
              <a:t>thetastar</a:t>
            </a:r>
            <a:r>
              <a:rPr lang="pl-PL" sz="1400" dirty="0"/>
              <a:t>&gt;=</a:t>
            </a:r>
            <a:r>
              <a:rPr lang="pl-PL" sz="1400" dirty="0" err="1"/>
              <a:t>theta</a:t>
            </a:r>
            <a:r>
              <a:rPr lang="pl-PL" sz="1400" dirty="0"/>
              <a:t>)+1)/(B+1)</a:t>
            </a:r>
          </a:p>
        </p:txBody>
      </p:sp>
      <p:sp>
        <p:nvSpPr>
          <p:cNvPr id="4" name="Prostokąt 3"/>
          <p:cNvSpPr/>
          <p:nvPr/>
        </p:nvSpPr>
        <p:spPr>
          <a:xfrm>
            <a:off x="429308" y="128393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pl-PL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Rozkłady </a:t>
            </a:r>
            <a:r>
              <a:rPr lang="pl-P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dochodów na osobę w GD w woj. Pomorskim oraz Mazowieckim nie różnią się istotnie.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7861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Postępowanie permutacyjne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552" y="1772816"/>
            <a:ext cx="8496944" cy="5078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dirty="0"/>
              <a:t>Klasyczne testy parametryczne zwykle odwołują się do założenia dotyczącego normalności rozkładu badanej zmiennej. W praktyce do sprawdzenia tego założenia wykorzystuje się jeden z testów pozwalających na weryfikację hipotezy o normalności rozkładu. W efekcie często otrzymujemy decyzję o braku podstaw do odrzucenia postawionej hipotezy. Nie oznacza to jednak, że próba została pobrana z populacji o rozkładzie normalnym. </a:t>
            </a:r>
            <a:endParaRPr lang="pl-PL" dirty="0" smtClean="0"/>
          </a:p>
          <a:p>
            <a:pPr algn="just">
              <a:spcBef>
                <a:spcPct val="50000"/>
              </a:spcBef>
            </a:pPr>
            <a:r>
              <a:rPr lang="pl-PL" dirty="0" smtClean="0"/>
              <a:t>Rozważymy tutaj </a:t>
            </a:r>
            <a:r>
              <a:rPr lang="pl-PL" dirty="0"/>
              <a:t>alternatywne podejście polegające na wykorzystaniu zamiast klasycznych testów parametrycznych testów permutacyjnych, które nie wymagają spełnienia tak ostrych założeń</a:t>
            </a:r>
            <a:r>
              <a:rPr lang="pl-PL" dirty="0" smtClean="0"/>
              <a:t>.</a:t>
            </a:r>
          </a:p>
          <a:p>
            <a:pPr algn="just">
              <a:spcBef>
                <a:spcPct val="50000"/>
              </a:spcBef>
            </a:pPr>
            <a:r>
              <a:rPr lang="pl-PL" i="1" dirty="0" smtClean="0"/>
              <a:t>R.A</a:t>
            </a:r>
            <a:r>
              <a:rPr lang="pl-PL" i="1" dirty="0"/>
              <a:t>. Fisher pokazał, że w przypadku rozkładów normalnych p-wartość testu t Studenta aproksymuje p-wartość testu permutacyjnego</a:t>
            </a:r>
            <a:r>
              <a:rPr lang="pl-PL" i="1" dirty="0" smtClean="0"/>
              <a:t>.</a:t>
            </a:r>
          </a:p>
          <a:p>
            <a:pPr algn="just"/>
            <a:r>
              <a:rPr lang="pl-PL" b="1" dirty="0"/>
              <a:t>Interpretacja słowna p-wartości </a:t>
            </a:r>
            <a:r>
              <a:rPr lang="pl-PL" b="1" dirty="0" smtClean="0"/>
              <a:t>testu</a:t>
            </a:r>
            <a:endParaRPr lang="pl-PL" dirty="0"/>
          </a:p>
          <a:p>
            <a:pPr algn="just"/>
            <a:r>
              <a:rPr lang="pl-PL" dirty="0"/>
              <a:t>Podsumowując wyniki testu zwyczajowo zamienia się p-wartość testu na określenie wyniku testu:</a:t>
            </a:r>
          </a:p>
          <a:p>
            <a:pPr algn="just">
              <a:spcBef>
                <a:spcPct val="50000"/>
              </a:spcBef>
            </a:pPr>
            <a:endParaRPr lang="pl-PL" i="1" dirty="0"/>
          </a:p>
          <a:p>
            <a:pPr algn="just">
              <a:spcBef>
                <a:spcPct val="50000"/>
              </a:spcBef>
            </a:pPr>
            <a:endParaRPr lang="pl-PL" i="1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733256"/>
            <a:ext cx="7997957" cy="1030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Postępowanie permutacyjne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 Box 3"/>
              <p:cNvSpPr txBox="1">
                <a:spLocks noChangeArrowheads="1"/>
              </p:cNvSpPr>
              <p:nvPr/>
            </p:nvSpPr>
            <p:spPr bwMode="auto">
              <a:xfrm>
                <a:off x="552128" y="1700808"/>
                <a:ext cx="8496944" cy="383181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pl-PL" dirty="0" smtClean="0"/>
                  <a:t>Symulacyjne badanie rozkładu statystyki testowej wymaga opisania modelu, z którego generowane będą obserwacje. W wielu sytuacjach znalezienie takiego modelu może być trudne i wygodniej jest użyć testów permutacyjnych.</a:t>
                </a:r>
              </a:p>
              <a:p>
                <a:pPr algn="just">
                  <a:spcBef>
                    <a:spcPct val="50000"/>
                  </a:spcBef>
                </a:pPr>
                <a:r>
                  <a:rPr lang="pl-PL" i="1" dirty="0" smtClean="0"/>
                  <a:t>Testy permutacyjne są często wykorzystywane do weryfikacji hipotez zerowych dotyczących zgodności rozkładów w dwóch populacjach lub niezależności dwóch zmiennych.</a:t>
                </a:r>
              </a:p>
              <a:p>
                <a:pPr algn="just">
                  <a:spcBef>
                    <a:spcPct val="50000"/>
                  </a:spcBef>
                </a:pPr>
                <a:r>
                  <a:rPr lang="pl-PL" dirty="0" smtClean="0"/>
                  <a:t>W obu w/w przypadkach rozkład statystyki testowej bada się na permutacjach połączonej próby X i Y. Interesuje nas rozkład tej statystyki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pl-PL" dirty="0"/>
                  <a:t>(X,Y</a:t>
                </a:r>
                <a:r>
                  <a:rPr lang="pl-PL" dirty="0" smtClean="0"/>
                  <a:t>).</a:t>
                </a:r>
              </a:p>
              <a:p>
                <a:pPr algn="just">
                  <a:spcBef>
                    <a:spcPct val="50000"/>
                  </a:spcBef>
                </a:pPr>
                <a:r>
                  <a:rPr lang="pl-PL" dirty="0" smtClean="0"/>
                  <a:t>Dysponujemy dwoma wektorami pomiarów x i y o liczebności n i m z rozkładami X i Y.</a:t>
                </a:r>
              </a:p>
              <a:p>
                <a:pPr algn="just">
                  <a:spcBef>
                    <a:spcPct val="50000"/>
                  </a:spcBef>
                </a:pPr>
                <a:endParaRPr lang="pl-PL" i="1" dirty="0" smtClean="0"/>
              </a:p>
              <a:p>
                <a:pPr algn="just">
                  <a:spcBef>
                    <a:spcPct val="50000"/>
                  </a:spcBef>
                </a:pPr>
                <a:endParaRPr lang="pl-PL" i="1" dirty="0" smtClean="0"/>
              </a:p>
            </p:txBody>
          </p:sp>
        </mc:Choice>
        <mc:Fallback xmlns="">
          <p:sp>
            <p:nvSpPr>
              <p:cNvPr id="122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128" y="1700808"/>
                <a:ext cx="8496944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646" t="-795" r="-646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i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07088"/>
              </p:ext>
            </p:extLst>
          </p:nvPr>
        </p:nvGraphicFramePr>
        <p:xfrm>
          <a:off x="1331640" y="5009366"/>
          <a:ext cx="6501103" cy="104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Równanie" r:id="rId4" imgW="2603160" imgH="419040" progId="Equation.3">
                  <p:embed/>
                </p:oleObj>
              </mc:Choice>
              <mc:Fallback>
                <p:oleObj name="Równanie" r:id="rId4" imgW="2603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5009366"/>
                        <a:ext cx="6501103" cy="104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25154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Postępowanie permutacyjne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 Box 3"/>
              <p:cNvSpPr txBox="1">
                <a:spLocks noChangeArrowheads="1"/>
              </p:cNvSpPr>
              <p:nvPr/>
            </p:nvSpPr>
            <p:spPr bwMode="auto">
              <a:xfrm>
                <a:off x="552128" y="1401009"/>
                <a:ext cx="8496944" cy="466775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pl-PL" dirty="0" smtClean="0"/>
                  <a:t>Algorytm liczenia p-</a:t>
                </a:r>
                <a:r>
                  <a:rPr lang="pl-PL" dirty="0" err="1" smtClean="0"/>
                  <a:t>value</a:t>
                </a:r>
                <a:r>
                  <a:rPr lang="pl-PL" dirty="0" smtClean="0"/>
                  <a:t> dla testów permutacyjnych:</a:t>
                </a:r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pl-PL" dirty="0" smtClean="0"/>
                  <a:t>Wyznacz wartość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pl-PL" dirty="0" smtClean="0"/>
                  <a:t>(X,Y) dla oryginalnej próby,</a:t>
                </a:r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pl-PL" dirty="0" smtClean="0"/>
                  <a:t>Wygeneruj B replikacji (wylosuj permutację </a:t>
                </a:r>
                <a:r>
                  <a:rPr lang="el-GR" dirty="0" smtClean="0"/>
                  <a:t>π</a:t>
                </a:r>
                <a:r>
                  <a:rPr lang="pl-PL" baseline="-25000" dirty="0" smtClean="0"/>
                  <a:t>b</a:t>
                </a:r>
                <a:r>
                  <a:rPr lang="pl-PL" dirty="0" smtClean="0"/>
                  <a:t> zbioru indeksów v,</a:t>
                </a:r>
                <a:r>
                  <a:rPr lang="pl-PL" dirty="0"/>
                  <a:t> </a:t>
                </a:r>
                <a:r>
                  <a:rPr lang="pl-PL" dirty="0" smtClean="0"/>
                  <a:t>wyznacz statystykę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l-PL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∗,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pl-PL" dirty="0" smtClean="0"/>
                  <a:t>(Z,</a:t>
                </a:r>
                <a:r>
                  <a:rPr lang="el-GR" dirty="0" smtClean="0"/>
                  <a:t>π</a:t>
                </a:r>
                <a:r>
                  <a:rPr lang="pl-PL" baseline="-25000" dirty="0" smtClean="0"/>
                  <a:t>b</a:t>
                </a:r>
                <a:r>
                  <a:rPr lang="pl-PL" dirty="0" smtClean="0"/>
                  <a:t>,(v)). </a:t>
                </a:r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pl-PL" dirty="0" smtClean="0"/>
                  <a:t>Przyjmując, że dla prawdziwej alternatywy, spodziewana jest duża wartość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pl-PL" dirty="0" smtClean="0"/>
                  <a:t>, wyznacz wartość p-</a:t>
                </a:r>
                <a:r>
                  <a:rPr lang="pl-PL" dirty="0" err="1" smtClean="0"/>
                  <a:t>value</a:t>
                </a:r>
                <a:r>
                  <a:rPr lang="pl-PL" dirty="0" smtClean="0"/>
                  <a:t> ze wzoru:</a:t>
                </a:r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endParaRPr lang="pl-PL" dirty="0"/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endParaRPr lang="pl-PL" dirty="0" smtClean="0"/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endParaRPr lang="pl-PL" dirty="0"/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endParaRPr lang="pl-PL" dirty="0" smtClean="0"/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endParaRPr lang="pl-PL" dirty="0"/>
              </a:p>
              <a:p>
                <a:pPr marL="342900" indent="-342900" algn="just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pl-PL" dirty="0" smtClean="0"/>
                  <a:t>Odrzuć hipotezę zerową na poziomie istotności </a:t>
                </a:r>
                <a:r>
                  <a:rPr lang="el-GR" dirty="0" smtClean="0"/>
                  <a:t>α</a:t>
                </a:r>
                <a:r>
                  <a:rPr lang="pl-PL" dirty="0" smtClean="0"/>
                  <a:t> gdy p≤</a:t>
                </a:r>
                <a:r>
                  <a:rPr lang="el-GR" dirty="0" smtClean="0"/>
                  <a:t>α</a:t>
                </a:r>
                <a:r>
                  <a:rPr lang="pl-PL" dirty="0" smtClean="0"/>
                  <a:t>.</a:t>
                </a:r>
              </a:p>
            </p:txBody>
          </p:sp>
        </mc:Choice>
        <mc:Fallback xmlns="">
          <p:sp>
            <p:nvSpPr>
              <p:cNvPr id="1229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128" y="1401009"/>
                <a:ext cx="8496944" cy="4667753"/>
              </a:xfrm>
              <a:prstGeom prst="rect">
                <a:avLst/>
              </a:prstGeom>
              <a:blipFill rotWithShape="0">
                <a:blip r:embed="rId3"/>
                <a:stretch>
                  <a:fillRect l="-646" t="-783" r="-646" b="-1305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i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72629"/>
              </p:ext>
            </p:extLst>
          </p:nvPr>
        </p:nvGraphicFramePr>
        <p:xfrm>
          <a:off x="1152553" y="3744637"/>
          <a:ext cx="7530836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Równanie" r:id="rId4" imgW="3187440" imgH="609480" progId="Equation.3">
                  <p:embed/>
                </p:oleObj>
              </mc:Choice>
              <mc:Fallback>
                <p:oleObj name="Równanie" r:id="rId4" imgW="318744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2553" y="3744637"/>
                        <a:ext cx="7530836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4526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Postępowanie permutacyjne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13799" y="1939143"/>
            <a:ext cx="8653536" cy="36933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dirty="0" smtClean="0"/>
              <a:t>Tak wyznaczona wartość p-</a:t>
            </a:r>
            <a:r>
              <a:rPr lang="pl-PL" dirty="0" err="1" smtClean="0"/>
              <a:t>value</a:t>
            </a:r>
            <a:r>
              <a:rPr lang="pl-PL" dirty="0" smtClean="0"/>
              <a:t> jest zmienną losową. </a:t>
            </a:r>
          </a:p>
          <a:p>
            <a:pPr algn="just">
              <a:spcBef>
                <a:spcPct val="50000"/>
              </a:spcBef>
            </a:pPr>
            <a:r>
              <a:rPr lang="pl-PL" dirty="0" smtClean="0"/>
              <a:t>Zależy ona między innymi od wylosowanych permutacji. Im więcej permutacji, tym mniejsza wariancja tej zmiennej losowej. Davidson i </a:t>
            </a:r>
            <a:r>
              <a:rPr lang="pl-PL" dirty="0" err="1" smtClean="0"/>
              <a:t>Hinkley</a:t>
            </a:r>
            <a:r>
              <a:rPr lang="pl-PL" dirty="0" smtClean="0"/>
              <a:t> zaproponowali, by sprawdzać B=999 permutacji.</a:t>
            </a:r>
          </a:p>
          <a:p>
            <a:pPr algn="just">
              <a:spcBef>
                <a:spcPct val="50000"/>
              </a:spcBef>
            </a:pPr>
            <a:r>
              <a:rPr lang="pl-PL" dirty="0" smtClean="0"/>
              <a:t>Wydaje się jednak rozsądne uzależnić liczbę permutacji od </a:t>
            </a:r>
            <a:r>
              <a:rPr lang="el-GR" dirty="0" smtClean="0"/>
              <a:t>α</a:t>
            </a:r>
            <a:r>
              <a:rPr lang="pl-PL" dirty="0" smtClean="0"/>
              <a:t> które nas interesuje, np.:</a:t>
            </a:r>
          </a:p>
          <a:p>
            <a:pPr algn="just">
              <a:spcBef>
                <a:spcPct val="50000"/>
              </a:spcBef>
            </a:pPr>
            <a:endParaRPr lang="pl-PL" dirty="0"/>
          </a:p>
          <a:p>
            <a:pPr algn="just">
              <a:spcBef>
                <a:spcPct val="50000"/>
              </a:spcBef>
            </a:pPr>
            <a:endParaRPr lang="pl-PL" dirty="0" smtClean="0"/>
          </a:p>
          <a:p>
            <a:pPr algn="just">
              <a:spcBef>
                <a:spcPct val="50000"/>
              </a:spcBef>
            </a:pPr>
            <a:endParaRPr lang="pl-PL" dirty="0"/>
          </a:p>
          <a:p>
            <a:pPr algn="just">
              <a:spcBef>
                <a:spcPct val="50000"/>
              </a:spcBef>
            </a:pPr>
            <a:r>
              <a:rPr lang="pl-PL" dirty="0" smtClean="0"/>
              <a:t>Dla </a:t>
            </a:r>
            <a:r>
              <a:rPr lang="el-GR" dirty="0" smtClean="0"/>
              <a:t>α</a:t>
            </a:r>
            <a:r>
              <a:rPr lang="pl-PL" dirty="0" smtClean="0"/>
              <a:t>=0.05 powyższa reguła daje B=1000, czyli tak jak sugerowali Davidson i </a:t>
            </a:r>
            <a:r>
              <a:rPr lang="pl-PL" dirty="0" err="1" smtClean="0"/>
              <a:t>Hinkley</a:t>
            </a:r>
            <a:r>
              <a:rPr lang="pl-PL" dirty="0" smtClean="0"/>
              <a:t>. Dla mniejszych </a:t>
            </a:r>
            <a:r>
              <a:rPr lang="el-GR" dirty="0" smtClean="0"/>
              <a:t>α</a:t>
            </a:r>
            <a:r>
              <a:rPr lang="pl-PL" dirty="0" smtClean="0"/>
              <a:t> należy wykonać więcej permutacji. </a:t>
            </a:r>
          </a:p>
        </p:txBody>
      </p:sp>
      <p:graphicFrame>
        <p:nvGraphicFramePr>
          <p:cNvPr id="3" name="Obi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50905"/>
              </p:ext>
            </p:extLst>
          </p:nvPr>
        </p:nvGraphicFramePr>
        <p:xfrm>
          <a:off x="3059832" y="3775006"/>
          <a:ext cx="2610329" cy="10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Równanie" r:id="rId3" imgW="1091880" imgH="419040" progId="Equation.3">
                  <p:embed/>
                </p:oleObj>
              </mc:Choice>
              <mc:Fallback>
                <p:oleObj name="Równanie" r:id="rId3" imgW="1091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3775006"/>
                        <a:ext cx="2610329" cy="10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84883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4000" dirty="0" smtClean="0"/>
              <a:t>Postępowanie </a:t>
            </a:r>
            <a:r>
              <a:rPr lang="pl-PL" sz="4000" dirty="0" err="1" smtClean="0"/>
              <a:t>bootstrapowe</a:t>
            </a:r>
            <a:endParaRPr lang="pl-PL" sz="4000" dirty="0" smtClean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528" y="2517775"/>
            <a:ext cx="8712968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l-PL" sz="2400" i="1" dirty="0"/>
              <a:t>Postępowaniem </a:t>
            </a:r>
            <a:r>
              <a:rPr lang="pl-PL" sz="2400" i="1" dirty="0" err="1" smtClean="0"/>
              <a:t>bootstrapowym</a:t>
            </a:r>
            <a:r>
              <a:rPr lang="pl-PL" sz="2400" i="1" dirty="0" smtClean="0"/>
              <a:t> w testowaniu hipotez </a:t>
            </a:r>
            <a:r>
              <a:rPr lang="pl-PL" sz="2400" dirty="0" smtClean="0"/>
              <a:t>nazywamy procedurę obliczeniową wybranego testu statystycznego poprzez symulacyjne (</a:t>
            </a:r>
            <a:r>
              <a:rPr lang="pl-PL" sz="2400" dirty="0" err="1" smtClean="0"/>
              <a:t>bootstrapowe</a:t>
            </a:r>
            <a:r>
              <a:rPr lang="pl-PL" sz="2400" dirty="0" smtClean="0"/>
              <a:t>) ocenianie empirycznego rozkładu statystyki testowej, a następnie na jego podstawie wyliczanie wartości p (korzystając z </a:t>
            </a:r>
            <a:r>
              <a:rPr lang="pl-PL" sz="2400" dirty="0" err="1" smtClean="0"/>
              <a:t>kwantyli</a:t>
            </a:r>
            <a:r>
              <a:rPr lang="pl-PL" sz="2400" dirty="0" smtClean="0"/>
              <a:t> odpowiedniego rozkładu teoretycznego statystyki testowej). </a:t>
            </a:r>
          </a:p>
          <a:p>
            <a:pPr algn="just">
              <a:spcBef>
                <a:spcPct val="50000"/>
              </a:spcBef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198901963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Różnica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2517775"/>
            <a:ext cx="8712968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400" i="1" dirty="0" smtClean="0"/>
              <a:t>Postępowanie </a:t>
            </a:r>
            <a:r>
              <a:rPr lang="pl-PL" sz="2400" i="1" dirty="0" err="1" smtClean="0"/>
              <a:t>bootstrapowe</a:t>
            </a:r>
            <a:r>
              <a:rPr lang="pl-PL" sz="2400" i="1" dirty="0" smtClean="0"/>
              <a:t> vs. Postępowanie permutacyjne</a:t>
            </a:r>
          </a:p>
          <a:p>
            <a:pPr algn="ctr">
              <a:spcBef>
                <a:spcPct val="50000"/>
              </a:spcBef>
            </a:pPr>
            <a:endParaRPr lang="pl-PL" sz="2400" i="1" dirty="0"/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l-PL" sz="2400" i="1" dirty="0" smtClean="0"/>
              <a:t>Różnice, podobieństwa ?</a:t>
            </a:r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l-PL" sz="2400" i="1" dirty="0" smtClean="0"/>
              <a:t>Kod źródłowy w R – biblioteki, komendy ?</a:t>
            </a: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205301264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Różnica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NMS - Karol Flisikowski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EB4-A5BB-4692-8A41-C10C1AA1C3F3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1520" y="2132856"/>
            <a:ext cx="8712968" cy="3231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2400" i="1" dirty="0" smtClean="0"/>
              <a:t>Postępowanie klasyczne vs. Postępowanie nieklasyczne</a:t>
            </a:r>
          </a:p>
          <a:p>
            <a:pPr algn="ctr">
              <a:spcBef>
                <a:spcPct val="50000"/>
              </a:spcBef>
            </a:pPr>
            <a:endParaRPr lang="pl-PL" sz="2400" i="1" dirty="0"/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l-PL" sz="2400" i="1" dirty="0" smtClean="0"/>
              <a:t>Różnice, podobieństwa ?</a:t>
            </a:r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l-PL" sz="2400" i="1" dirty="0" smtClean="0"/>
              <a:t>Moce testu ?</a:t>
            </a:r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l-PL" sz="2400" i="1" dirty="0" smtClean="0"/>
              <a:t>p-</a:t>
            </a:r>
            <a:r>
              <a:rPr lang="pl-PL" sz="2400" i="1" dirty="0" err="1" smtClean="0"/>
              <a:t>value</a:t>
            </a:r>
            <a:r>
              <a:rPr lang="pl-PL" sz="2400" i="1" dirty="0" smtClean="0"/>
              <a:t> ?</a:t>
            </a:r>
          </a:p>
          <a:p>
            <a:pPr marL="342900" indent="-342900" algn="ctr">
              <a:spcBef>
                <a:spcPct val="50000"/>
              </a:spcBef>
              <a:buFont typeface="Wingdings" panose="05000000000000000000" pitchFamily="2" charset="2"/>
              <a:buChar char="q"/>
            </a:pPr>
            <a:endParaRPr lang="pl-PL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63188234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8219256" cy="914400"/>
          </a:xfrm>
        </p:spPr>
        <p:txBody>
          <a:bodyPr/>
          <a:lstStyle/>
          <a:p>
            <a:pPr algn="just" eaLnBrk="1" hangingPunct="1"/>
            <a:r>
              <a:rPr lang="pl-PL" sz="2400" dirty="0" smtClean="0"/>
              <a:t>Przykłady – testy parametryczne / nieparametryczne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783560"/>
            <a:ext cx="8568952" cy="4572000"/>
          </a:xfrm>
        </p:spPr>
        <p:txBody>
          <a:bodyPr>
            <a:normAutofit/>
          </a:bodyPr>
          <a:lstStyle/>
          <a:p>
            <a:pPr algn="just"/>
            <a:r>
              <a:rPr lang="pl-PL" sz="2800" dirty="0" smtClean="0"/>
              <a:t>Wykorzystując / nie wykorzystując pakietu </a:t>
            </a:r>
            <a:r>
              <a:rPr lang="pl-PL" sz="2800" dirty="0" err="1" smtClean="0"/>
              <a:t>boot</a:t>
            </a:r>
            <a:r>
              <a:rPr lang="pl-PL" sz="2800" dirty="0" smtClean="0"/>
              <a:t> w R-project zbudować kod źródłowy i przeprowadzić testowanie odpowiedniej hipotezy parametrycznej / nieparametrycznej. </a:t>
            </a:r>
          </a:p>
          <a:p>
            <a:pPr algn="just"/>
            <a:r>
              <a:rPr lang="pl-PL" sz="2800" dirty="0" smtClean="0"/>
              <a:t>Do permutacji / </a:t>
            </a:r>
            <a:r>
              <a:rPr lang="pl-PL" sz="2800" dirty="0" err="1" smtClean="0"/>
              <a:t>bootstrapowania</a:t>
            </a:r>
            <a:r>
              <a:rPr lang="pl-PL" sz="2800" dirty="0" smtClean="0"/>
              <a:t> można wykorzystać gotową bibliotekę (np. </a:t>
            </a:r>
            <a:r>
              <a:rPr lang="pl-PL" sz="2800" dirty="0" err="1" smtClean="0"/>
              <a:t>boot</a:t>
            </a:r>
            <a:r>
              <a:rPr lang="pl-PL" sz="2800" dirty="0" smtClean="0"/>
              <a:t>). </a:t>
            </a:r>
          </a:p>
          <a:p>
            <a:pPr algn="just"/>
            <a:r>
              <a:rPr lang="pl-PL" sz="2800" dirty="0" smtClean="0"/>
              <a:t>Kod statystyki testowej oraz wskazania p-</a:t>
            </a:r>
            <a:r>
              <a:rPr lang="pl-PL" sz="2800" dirty="0" err="1" smtClean="0"/>
              <a:t>value</a:t>
            </a:r>
            <a:r>
              <a:rPr lang="pl-PL" sz="2800" dirty="0" smtClean="0"/>
              <a:t> należy napisać samodzielnie z komentarzami. 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85895093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1172</Words>
  <Application>Microsoft Office PowerPoint</Application>
  <PresentationFormat>Pokaz na ekranie (4:3)</PresentationFormat>
  <Paragraphs>177</Paragraphs>
  <Slides>15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5" baseType="lpstr">
      <vt:lpstr>Calibri</vt:lpstr>
      <vt:lpstr>Cambria Math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Równanie</vt:lpstr>
      <vt:lpstr>Nieklasyczne metody statystyki</vt:lpstr>
      <vt:lpstr>Postępowanie permutacyjne</vt:lpstr>
      <vt:lpstr>Postępowanie permutacyjne</vt:lpstr>
      <vt:lpstr>Postępowanie permutacyjne</vt:lpstr>
      <vt:lpstr>Postępowanie permutacyjne</vt:lpstr>
      <vt:lpstr>Postępowanie bootstrapowe</vt:lpstr>
      <vt:lpstr>Różnica</vt:lpstr>
      <vt:lpstr>Różnica</vt:lpstr>
      <vt:lpstr>Przykłady – testy parametryczne / nieparametryczne</vt:lpstr>
      <vt:lpstr>Przykłady – testy parametryczne / nieparametryczne</vt:lpstr>
      <vt:lpstr>Przykład 1. Test t-Studenta dla 1 średniej</vt:lpstr>
      <vt:lpstr>Przykład 2. Test t-Studenta dla 2 średnich (próby niezależne) </vt:lpstr>
      <vt:lpstr>Przykład 3. Test t-Studenta dla 2 średnich (próby zależne) </vt:lpstr>
      <vt:lpstr>Przykład 4. Test Chi-kwadrat niezależności/zgodności</vt:lpstr>
      <vt:lpstr>Przykład 5. Test K-S zgodności rozkładów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Statystyka</dc:title>
  <dc:creator>Admin</dc:creator>
  <cp:lastModifiedBy>Karol</cp:lastModifiedBy>
  <cp:revision>255</cp:revision>
  <dcterms:created xsi:type="dcterms:W3CDTF">2007-02-13T19:21:11Z</dcterms:created>
  <dcterms:modified xsi:type="dcterms:W3CDTF">2015-05-11T22:03:02Z</dcterms:modified>
</cp:coreProperties>
</file>