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embeddedFontLst>
    <p:embeddedFont>
      <p:font typeface="Agency FB" pitchFamily="34" charset="0"/>
      <p:regular r:id="rId31"/>
      <p:bold r:id="rId32"/>
    </p:embeddedFont>
    <p:embeddedFont>
      <p:font typeface="Futura Lt BT" pitchFamily="34" charset="0"/>
      <p:regular r:id="rId33"/>
    </p:embeddedFont>
    <p:embeddedFont>
      <p:font typeface="Tw Cen MT" pitchFamily="34" charset="0"/>
      <p:regular r:id="rId34"/>
      <p:bold r:id="rId35"/>
      <p:italic r:id="rId36"/>
      <p:boldItalic r:id="rId37"/>
    </p:embeddedFont>
    <p:embeddedFont>
      <p:font typeface="Book Antiqua" pitchFamily="18" charset="0"/>
      <p:regular r:id="rId38"/>
      <p:bold r:id="rId39"/>
      <p:italic r:id="rId40"/>
      <p:boldItalic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218444-5990-4EF5-8D77-49BE5ED265BA}">
          <p14:sldIdLst>
            <p14:sldId id="256"/>
            <p14:sldId id="257"/>
            <p14:sldId id="258"/>
            <p14:sldId id="283"/>
            <p14:sldId id="259"/>
            <p14:sldId id="260"/>
          </p14:sldIdLst>
        </p14:section>
        <p14:section name="Product Perspective" id="{732434EA-E3E9-425D-BD6D-0D5CF51A2D93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49526D8E-7DEA-4273-97E3-742D77A1329D}">
          <p14:sldIdLst>
            <p14:sldId id="269"/>
            <p14:sldId id="271"/>
            <p14:sldId id="270"/>
            <p14:sldId id="272"/>
          </p14:sldIdLst>
        </p14:section>
        <p14:section name="Specific Requirements" id="{58A796E3-0112-4428-B43A-34D91BA015F5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ftware System Attributes" id="{7264584F-7D69-4D5B-86D8-8A71301CD566}">
          <p14:sldIdLst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5" autoAdjust="0"/>
    <p:restoredTop sz="94643" autoAdjust="0"/>
  </p:normalViewPr>
  <p:slideViewPr>
    <p:cSldViewPr>
      <p:cViewPr varScale="1">
        <p:scale>
          <a:sx n="78" d="100"/>
          <a:sy n="78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23BA4-9DC5-44CD-8987-CCB84D4FBE3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69F2F-B5DE-4E6F-BBD5-69F6EF68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69F2F-B5DE-4E6F-BBD5-69F6EF680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971800"/>
            <a:ext cx="6779110" cy="923330"/>
            <a:chOff x="1172584" y="146572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46572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94101" y="3011531"/>
            <a:ext cx="6779110" cy="769441"/>
            <a:chOff x="1172584" y="1505460"/>
            <a:chExt cx="6779110" cy="769441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70768" y="150546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4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Diagonal Corner Rectangle 14"/>
          <p:cNvSpPr/>
          <p:nvPr userDrawn="1"/>
        </p:nvSpPr>
        <p:spPr>
          <a:xfrm flipH="1">
            <a:off x="366750" y="378904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4585763" y="379811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572000" y="3618923"/>
            <a:ext cx="4197350" cy="2718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376237" y="619126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594966" y="621065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Snip Diagonal Corner Rectangle 25"/>
          <p:cNvSpPr/>
          <p:nvPr userDrawn="1"/>
        </p:nvSpPr>
        <p:spPr>
          <a:xfrm>
            <a:off x="366543" y="3492056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69680" y="3722752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5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94101" y="3011531"/>
            <a:ext cx="6779110" cy="769441"/>
            <a:chOff x="1172584" y="1505460"/>
            <a:chExt cx="6779110" cy="769441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70768" y="150546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4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Diagonal Corner Rectangle 14"/>
          <p:cNvSpPr/>
          <p:nvPr userDrawn="1"/>
        </p:nvSpPr>
        <p:spPr>
          <a:xfrm flipH="1">
            <a:off x="366750" y="378904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4585763" y="379811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572000" y="3618923"/>
            <a:ext cx="4197350" cy="2718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376237" y="619126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594966" y="621065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Snip Diagonal Corner Rectangle 25"/>
          <p:cNvSpPr/>
          <p:nvPr userDrawn="1"/>
        </p:nvSpPr>
        <p:spPr>
          <a:xfrm>
            <a:off x="366543" y="3492056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69680" y="3722752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5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219200" y="472698"/>
            <a:ext cx="7199312" cy="515252"/>
          </a:xfrm>
        </p:spPr>
        <p:txBody>
          <a:bodyPr>
            <a:noAutofit/>
          </a:bodyPr>
          <a:lstStyle>
            <a:lvl1pPr marL="0" indent="0">
              <a:buNone/>
              <a:defRPr sz="3600" cap="small" spc="300" baseline="0">
                <a:solidFill>
                  <a:schemeClr val="accent1">
                    <a:lumMod val="60000"/>
                    <a:lumOff val="40000"/>
                    <a:alpha val="78000"/>
                  </a:schemeClr>
                </a:solidFill>
                <a:effectLst>
                  <a:outerShdw blurRad="101600" dist="63500" dir="5400000" sx="113000" sy="113000" algn="tl" rotWithShape="0">
                    <a:prstClr val="black">
                      <a:alpha val="34000"/>
                    </a:prstClr>
                  </a:outerShdw>
                </a:effectLst>
                <a:latin typeface="Futura Lt BT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CoverOverl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1000" y="37207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rPr>
              <a:t></a:t>
            </a:r>
            <a:endParaRPr lang="en-US" sz="5400" dirty="0">
              <a:ln w="3175">
                <a:solidFill>
                  <a:schemeClr val="tx2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34925" dist="12700" dir="14400000" algn="ctr" rotWithShape="0">
                  <a:srgbClr val="000000">
                    <a:alpha val="21000"/>
                  </a:srgbClr>
                </a:outerShdw>
              </a:effectLst>
              <a:latin typeface="Wingdings" pitchFamily="2" charset="2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4343400" cy="5132545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latin typeface="Museo Sans 500" panose="02000000000000000000" pitchFamily="50" charset="0"/>
              </a:defRPr>
            </a:lvl1pPr>
            <a:lvl2pPr marL="777240" indent="-36576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Museo Sans 500" panose="02000000000000000000" pitchFamily="50" charset="0"/>
              </a:defRPr>
            </a:lvl2pPr>
            <a:lvl3pPr marL="1143000" indent="-36576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Museo Sans 500" panose="02000000000000000000" pitchFamily="50" charset="0"/>
              </a:defRPr>
            </a:lvl3pPr>
            <a:lvl4pPr marL="1508760" indent="-320040">
              <a:lnSpc>
                <a:spcPct val="120000"/>
              </a:lnSpc>
              <a:buFont typeface="Wingdings" panose="05000000000000000000" pitchFamily="2" charset="2"/>
              <a:buChar char="§"/>
              <a:defRPr sz="1600">
                <a:latin typeface="Museo Sans 500" panose="02000000000000000000" pitchFamily="50" charset="0"/>
              </a:defRPr>
            </a:lvl4pPr>
            <a:lvl5pPr marL="1828800" indent="-32004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latin typeface="Museo Sans 5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4784661" y="1304772"/>
            <a:ext cx="3946919" cy="51144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6" r:id="rId2"/>
    <p:sldLayoutId id="2147483757" r:id="rId3"/>
    <p:sldLayoutId id="2147483758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82" y="2474076"/>
            <a:ext cx="6777318" cy="1075425"/>
          </a:xfrm>
        </p:spPr>
        <p:txBody>
          <a:bodyPr/>
          <a:lstStyle/>
          <a:p>
            <a:r>
              <a:rPr lang="en-US" sz="4800" cap="small" spc="1500" dirty="0" smtClean="0">
                <a:latin typeface="Adobe Caslon Pro" pitchFamily="18" charset="0"/>
              </a:rPr>
              <a:t>Phylogen</a:t>
            </a:r>
            <a:endParaRPr lang="en-US" sz="4800" cap="small" spc="1500" dirty="0">
              <a:latin typeface="Adobe Caslon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668" y="3429000"/>
            <a:ext cx="7744968" cy="614276"/>
          </a:xfrm>
        </p:spPr>
        <p:txBody>
          <a:bodyPr>
            <a:normAutofit/>
          </a:bodyPr>
          <a:lstStyle/>
          <a:p>
            <a:r>
              <a:rPr lang="en-US" sz="1600" spc="600" dirty="0" smtClean="0">
                <a:solidFill>
                  <a:schemeClr val="bg2">
                    <a:lumMod val="50000"/>
                    <a:lumOff val="50000"/>
                    <a:alpha val="82000"/>
                  </a:schemeClr>
                </a:solidFill>
                <a:effectLst/>
                <a:latin typeface="Tw Cen MT" pitchFamily="34" charset="0"/>
              </a:rPr>
              <a:t>PHYLOGENETICS      DATA INTERFACE</a:t>
            </a:r>
            <a:endParaRPr lang="en-US" sz="1600" spc="600" dirty="0">
              <a:solidFill>
                <a:schemeClr val="bg2">
                  <a:lumMod val="50000"/>
                  <a:lumOff val="50000"/>
                  <a:alpha val="82000"/>
                </a:schemeClr>
              </a:solidFill>
              <a:effectLst/>
              <a:latin typeface="Tw Cen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16823"/>
            <a:ext cx="762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KEVIN FLORIAN		JOSHUA ROWE		ERICA WRIGHT</a:t>
            </a:r>
            <a:endParaRPr lang="en-US" sz="1400" spc="300" dirty="0">
              <a:solidFill>
                <a:schemeClr val="accent6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733800"/>
            <a:ext cx="762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 smtClean="0">
                <a:solidFill>
                  <a:schemeClr val="tx2">
                    <a:lumMod val="75000"/>
                    <a:alpha val="30000"/>
                  </a:schemeClr>
                </a:solidFill>
                <a:latin typeface="Museo Sans 500" panose="02000000000000000000" pitchFamily="50" charset="0"/>
              </a:rPr>
              <a:t>SOFTWARE REQUIREMENTS SPEC</a:t>
            </a:r>
            <a:endParaRPr lang="en-US" sz="1400" spc="600" dirty="0">
              <a:solidFill>
                <a:schemeClr val="tx2">
                  <a:lumMod val="75000"/>
                  <a:alpha val="30000"/>
                </a:schemeClr>
              </a:solidFill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Software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Communication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Memory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Site Adaptation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1"/>
            <a:ext cx="8291380" cy="2819400"/>
          </a:xfrm>
        </p:spPr>
        <p:txBody>
          <a:bodyPr/>
          <a:lstStyle/>
          <a:p>
            <a:r>
              <a:rPr lang="en-US" sz="1800" dirty="0" smtClean="0"/>
              <a:t>Increased productivity in analyses will save </a:t>
            </a:r>
            <a:r>
              <a:rPr lang="en-US" sz="1800" dirty="0"/>
              <a:t>time and money as </a:t>
            </a:r>
            <a:r>
              <a:rPr lang="en-US" sz="1800" dirty="0" smtClean="0"/>
              <a:t>current processes are time-consuming</a:t>
            </a:r>
            <a:endParaRPr lang="en-US" sz="1800" dirty="0"/>
          </a:p>
          <a:p>
            <a:r>
              <a:rPr lang="en-US" sz="1800" dirty="0" smtClean="0"/>
              <a:t>New data interface will create </a:t>
            </a:r>
            <a:r>
              <a:rPr lang="en-US" sz="1800" dirty="0"/>
              <a:t>time </a:t>
            </a:r>
            <a:r>
              <a:rPr lang="en-US" sz="1800" dirty="0" smtClean="0"/>
              <a:t>efficiencies for </a:t>
            </a:r>
            <a:r>
              <a:rPr lang="en-US" sz="1800" dirty="0"/>
              <a:t>biologists </a:t>
            </a:r>
            <a:r>
              <a:rPr lang="en-US" sz="1800" dirty="0" smtClean="0"/>
              <a:t>in research, professors in Universities, and students of </a:t>
            </a:r>
            <a:r>
              <a:rPr lang="en-US" sz="1800" dirty="0" err="1" smtClean="0"/>
              <a:t>Phylogenetics</a:t>
            </a:r>
            <a:endParaRPr lang="en-US" sz="1800" dirty="0" smtClean="0"/>
          </a:p>
          <a:p>
            <a:r>
              <a:rPr lang="en-US" sz="1800" dirty="0"/>
              <a:t>Software </a:t>
            </a:r>
            <a:r>
              <a:rPr lang="en-US" sz="1800" dirty="0" smtClean="0"/>
              <a:t>familiarization</a:t>
            </a:r>
          </a:p>
          <a:p>
            <a:pPr lvl="1"/>
            <a:r>
              <a:rPr lang="en-US" sz="1800" dirty="0" smtClean="0"/>
              <a:t>Because this niche is in research/education, time cost here will be on professors implementing into curriculum, scientists into </a:t>
            </a:r>
            <a:r>
              <a:rPr lang="en-US" sz="1800" dirty="0" smtClean="0"/>
              <a:t>workflow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45" y="4114800"/>
            <a:ext cx="5309955" cy="216119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Product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47" y="4119512"/>
            <a:ext cx="2981425" cy="40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365760">
              <a:lnSpc>
                <a:spcPct val="120000"/>
              </a:lnSpc>
              <a:spcBef>
                <a:spcPct val="20000"/>
              </a:spcBef>
              <a:buClr>
                <a:srgbClr val="759AA5"/>
              </a:buClr>
              <a:buFont typeface="Wingdings" pitchFamily="2" charset="2"/>
              <a:buChar char=""/>
            </a:pPr>
            <a:r>
              <a:rPr lang="en-US" dirty="0" smtClean="0">
                <a:solidFill>
                  <a:prstClr val="white">
                    <a:lumMod val="85000"/>
                    <a:lumOff val="15000"/>
                  </a:prstClr>
                </a:solidFill>
                <a:latin typeface="Museo Sans 500" panose="02000000000000000000" pitchFamily="50" charset="0"/>
              </a:rPr>
              <a:t>…</a:t>
            </a:r>
            <a:endParaRPr lang="en-US" dirty="0">
              <a:solidFill>
                <a:prstClr val="white">
                  <a:lumMod val="85000"/>
                  <a:lumOff val="15000"/>
                </a:prstClr>
              </a:solidFill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7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1"/>
            <a:ext cx="8291380" cy="2819400"/>
          </a:xfrm>
        </p:spPr>
        <p:txBody>
          <a:bodyPr/>
          <a:lstStyle/>
          <a:p>
            <a:r>
              <a:rPr lang="en-US" sz="1800" dirty="0" smtClean="0"/>
              <a:t>Increased productivity in analyses will save </a:t>
            </a:r>
            <a:r>
              <a:rPr lang="en-US" sz="1800" dirty="0"/>
              <a:t>time and money as </a:t>
            </a:r>
            <a:r>
              <a:rPr lang="en-US" sz="1800" dirty="0" smtClean="0"/>
              <a:t>current processes are time-consuming</a:t>
            </a:r>
            <a:endParaRPr lang="en-US" sz="1800" dirty="0"/>
          </a:p>
          <a:p>
            <a:r>
              <a:rPr lang="en-US" sz="1800" dirty="0" smtClean="0"/>
              <a:t>New data interface will create </a:t>
            </a:r>
            <a:r>
              <a:rPr lang="en-US" sz="1800" dirty="0"/>
              <a:t>time </a:t>
            </a:r>
            <a:r>
              <a:rPr lang="en-US" sz="1800" dirty="0" smtClean="0"/>
              <a:t>efficiencies for </a:t>
            </a:r>
            <a:r>
              <a:rPr lang="en-US" sz="1800" dirty="0"/>
              <a:t>biologists </a:t>
            </a:r>
            <a:r>
              <a:rPr lang="en-US" sz="1800" dirty="0" smtClean="0"/>
              <a:t>in research, professors in Universities, and students of </a:t>
            </a:r>
            <a:r>
              <a:rPr lang="en-US" sz="1800" dirty="0" err="1" smtClean="0"/>
              <a:t>Phylogenetics</a:t>
            </a:r>
            <a:endParaRPr lang="en-US" sz="1800" dirty="0" smtClean="0"/>
          </a:p>
          <a:p>
            <a:r>
              <a:rPr lang="en-US" sz="1800" dirty="0"/>
              <a:t>Software </a:t>
            </a:r>
            <a:r>
              <a:rPr lang="en-US" sz="1800" dirty="0" smtClean="0"/>
              <a:t>familiarization</a:t>
            </a:r>
          </a:p>
          <a:p>
            <a:pPr lvl="1"/>
            <a:r>
              <a:rPr lang="en-US" sz="1800" dirty="0" smtClean="0"/>
              <a:t>Because this niche is in research/education, time cost here will be on professors implementing into curriculum, scientists into </a:t>
            </a:r>
            <a:r>
              <a:rPr lang="en-US" sz="1800" dirty="0" smtClean="0"/>
              <a:t>workflow</a:t>
            </a:r>
          </a:p>
          <a:p>
            <a:pPr marL="411480" lvl="1" indent="0">
              <a:buNone/>
            </a:pPr>
            <a:endParaRPr lang="en-US" sz="18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45" y="4114800"/>
            <a:ext cx="5309955" cy="216119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Product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47" y="4119512"/>
            <a:ext cx="2981425" cy="40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365760">
              <a:lnSpc>
                <a:spcPct val="120000"/>
              </a:lnSpc>
              <a:spcBef>
                <a:spcPct val="20000"/>
              </a:spcBef>
              <a:buClr>
                <a:srgbClr val="759AA5"/>
              </a:buClr>
              <a:buFont typeface="Wingdings" pitchFamily="2" charset="2"/>
              <a:buChar char=""/>
            </a:pPr>
            <a:r>
              <a:rPr lang="en-US" dirty="0" smtClean="0">
                <a:solidFill>
                  <a:prstClr val="white">
                    <a:lumMod val="85000"/>
                    <a:lumOff val="15000"/>
                  </a:prstClr>
                </a:solidFill>
                <a:latin typeface="Museo Sans 500" panose="02000000000000000000" pitchFamily="50" charset="0"/>
              </a:rPr>
              <a:t>…</a:t>
            </a:r>
            <a:endParaRPr lang="en-US" dirty="0">
              <a:solidFill>
                <a:prstClr val="white">
                  <a:lumMod val="85000"/>
                  <a:lumOff val="15000"/>
                </a:prstClr>
              </a:solidFill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1"/>
            <a:ext cx="8291380" cy="2819400"/>
          </a:xfrm>
        </p:spPr>
        <p:txBody>
          <a:bodyPr/>
          <a:lstStyle/>
          <a:p>
            <a:r>
              <a:rPr lang="en-US" sz="1800" dirty="0" smtClean="0"/>
              <a:t>Increased productivity in analyses will save </a:t>
            </a:r>
            <a:r>
              <a:rPr lang="en-US" sz="1800" dirty="0"/>
              <a:t>time and money as </a:t>
            </a:r>
            <a:r>
              <a:rPr lang="en-US" sz="1800" dirty="0" smtClean="0"/>
              <a:t>current processes are time-consuming</a:t>
            </a:r>
            <a:endParaRPr lang="en-US" sz="1800" dirty="0"/>
          </a:p>
          <a:p>
            <a:r>
              <a:rPr lang="en-US" sz="1800" dirty="0" smtClean="0"/>
              <a:t>New data interface will create </a:t>
            </a:r>
            <a:r>
              <a:rPr lang="en-US" sz="1800" dirty="0"/>
              <a:t>time </a:t>
            </a:r>
            <a:r>
              <a:rPr lang="en-US" sz="1800" dirty="0" smtClean="0"/>
              <a:t>efficiencies for </a:t>
            </a:r>
            <a:r>
              <a:rPr lang="en-US" sz="1800" dirty="0"/>
              <a:t>biologists </a:t>
            </a:r>
            <a:r>
              <a:rPr lang="en-US" sz="1800" dirty="0" smtClean="0"/>
              <a:t>in research, professors in Universities, and students of </a:t>
            </a:r>
            <a:r>
              <a:rPr lang="en-US" sz="1800" dirty="0" err="1" smtClean="0"/>
              <a:t>Phylogenetics</a:t>
            </a:r>
            <a:endParaRPr lang="en-US" sz="1800" dirty="0" smtClean="0"/>
          </a:p>
          <a:p>
            <a:r>
              <a:rPr lang="en-US" sz="1800" dirty="0"/>
              <a:t>Software </a:t>
            </a:r>
            <a:r>
              <a:rPr lang="en-US" sz="1800" dirty="0" smtClean="0"/>
              <a:t>familiarization</a:t>
            </a:r>
          </a:p>
          <a:p>
            <a:pPr lvl="1"/>
            <a:r>
              <a:rPr lang="en-US" sz="1800" dirty="0" smtClean="0"/>
              <a:t>Because this niche is in research/education, time cost here will be on professors implementing into curriculum, scientists into </a:t>
            </a:r>
            <a:r>
              <a:rPr lang="en-US" sz="1800" dirty="0" smtClean="0"/>
              <a:t>workflow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45" y="4114800"/>
            <a:ext cx="5309955" cy="216119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User Characteristics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47" y="4119512"/>
            <a:ext cx="2981425" cy="40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365760">
              <a:lnSpc>
                <a:spcPct val="120000"/>
              </a:lnSpc>
              <a:spcBef>
                <a:spcPct val="20000"/>
              </a:spcBef>
              <a:buClr>
                <a:srgbClr val="759AA5"/>
              </a:buClr>
              <a:buFont typeface="Wingdings" pitchFamily="2" charset="2"/>
              <a:buChar char=""/>
            </a:pPr>
            <a:r>
              <a:rPr lang="en-US" dirty="0" smtClean="0">
                <a:solidFill>
                  <a:prstClr val="white">
                    <a:lumMod val="85000"/>
                    <a:lumOff val="15000"/>
                  </a:prstClr>
                </a:solidFill>
                <a:latin typeface="Museo Sans 500" panose="02000000000000000000" pitchFamily="50" charset="0"/>
              </a:rPr>
              <a:t>…</a:t>
            </a:r>
            <a:endParaRPr lang="en-US" dirty="0">
              <a:solidFill>
                <a:prstClr val="white">
                  <a:lumMod val="85000"/>
                  <a:lumOff val="15000"/>
                </a:prstClr>
              </a:solidFill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2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1"/>
            <a:ext cx="8291380" cy="2819400"/>
          </a:xfrm>
        </p:spPr>
        <p:txBody>
          <a:bodyPr/>
          <a:lstStyle/>
          <a:p>
            <a:r>
              <a:rPr lang="en-US" sz="1800" dirty="0" smtClean="0"/>
              <a:t>Increased productivity in analyses will save </a:t>
            </a:r>
            <a:r>
              <a:rPr lang="en-US" sz="1800" dirty="0"/>
              <a:t>time and money as </a:t>
            </a:r>
            <a:r>
              <a:rPr lang="en-US" sz="1800" dirty="0" smtClean="0"/>
              <a:t>current processes are time-consuming</a:t>
            </a:r>
            <a:endParaRPr lang="en-US" sz="1800" dirty="0"/>
          </a:p>
          <a:p>
            <a:r>
              <a:rPr lang="en-US" sz="1800" dirty="0" smtClean="0"/>
              <a:t>New data interface will create </a:t>
            </a:r>
            <a:r>
              <a:rPr lang="en-US" sz="1800" dirty="0"/>
              <a:t>time </a:t>
            </a:r>
            <a:r>
              <a:rPr lang="en-US" sz="1800" dirty="0" smtClean="0"/>
              <a:t>efficiencies for </a:t>
            </a:r>
            <a:r>
              <a:rPr lang="en-US" sz="1800" dirty="0"/>
              <a:t>biologists </a:t>
            </a:r>
            <a:r>
              <a:rPr lang="en-US" sz="1800" dirty="0" smtClean="0"/>
              <a:t>in research, professors in Universities, and students of </a:t>
            </a:r>
            <a:r>
              <a:rPr lang="en-US" sz="1800" dirty="0" err="1" smtClean="0"/>
              <a:t>Phylogenetics</a:t>
            </a:r>
            <a:endParaRPr lang="en-US" sz="1800" dirty="0" smtClean="0"/>
          </a:p>
          <a:p>
            <a:r>
              <a:rPr lang="en-US" sz="1800" dirty="0"/>
              <a:t>Software </a:t>
            </a:r>
            <a:r>
              <a:rPr lang="en-US" sz="1800" dirty="0" smtClean="0"/>
              <a:t>familiarization</a:t>
            </a:r>
          </a:p>
          <a:p>
            <a:pPr lvl="1"/>
            <a:r>
              <a:rPr lang="en-US" sz="1800" dirty="0" smtClean="0"/>
              <a:t>Because this niche is in research/education, time cost here will be on professors implementing into curriculum, scientists into </a:t>
            </a:r>
            <a:r>
              <a:rPr lang="en-US" sz="1800" dirty="0" smtClean="0"/>
              <a:t>workflow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45" y="4114800"/>
            <a:ext cx="5309955" cy="216119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Constraints/Assumptions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47" y="4119512"/>
            <a:ext cx="2981425" cy="40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365760">
              <a:lnSpc>
                <a:spcPct val="120000"/>
              </a:lnSpc>
              <a:spcBef>
                <a:spcPct val="20000"/>
              </a:spcBef>
              <a:buClr>
                <a:srgbClr val="759AA5"/>
              </a:buClr>
              <a:buFont typeface="Wingdings" pitchFamily="2" charset="2"/>
              <a:buChar char=""/>
            </a:pPr>
            <a:r>
              <a:rPr lang="en-US" dirty="0" smtClean="0">
                <a:solidFill>
                  <a:prstClr val="white">
                    <a:lumMod val="85000"/>
                    <a:lumOff val="15000"/>
                  </a:prstClr>
                </a:solidFill>
                <a:latin typeface="Museo Sans 500" panose="02000000000000000000" pitchFamily="50" charset="0"/>
              </a:rPr>
              <a:t>…</a:t>
            </a:r>
            <a:endParaRPr lang="en-US" dirty="0">
              <a:solidFill>
                <a:prstClr val="white">
                  <a:lumMod val="85000"/>
                  <a:lumOff val="15000"/>
                </a:prstClr>
              </a:solidFill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1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1"/>
            <a:ext cx="8291380" cy="2819400"/>
          </a:xfrm>
        </p:spPr>
        <p:txBody>
          <a:bodyPr/>
          <a:lstStyle/>
          <a:p>
            <a:r>
              <a:rPr lang="en-US" sz="1800" dirty="0" smtClean="0"/>
              <a:t>Increased productivity in analyses will save </a:t>
            </a:r>
            <a:r>
              <a:rPr lang="en-US" sz="1800" dirty="0"/>
              <a:t>time and money as </a:t>
            </a:r>
            <a:r>
              <a:rPr lang="en-US" sz="1800" dirty="0" smtClean="0"/>
              <a:t>current processes are time-consuming</a:t>
            </a:r>
            <a:endParaRPr lang="en-US" sz="1800" dirty="0"/>
          </a:p>
          <a:p>
            <a:r>
              <a:rPr lang="en-US" sz="1800" dirty="0" smtClean="0"/>
              <a:t>New data interface will create </a:t>
            </a:r>
            <a:r>
              <a:rPr lang="en-US" sz="1800" dirty="0"/>
              <a:t>time </a:t>
            </a:r>
            <a:r>
              <a:rPr lang="en-US" sz="1800" dirty="0" smtClean="0"/>
              <a:t>efficiencies for </a:t>
            </a:r>
            <a:r>
              <a:rPr lang="en-US" sz="1800" dirty="0"/>
              <a:t>biologists </a:t>
            </a:r>
            <a:r>
              <a:rPr lang="en-US" sz="1800" dirty="0" smtClean="0"/>
              <a:t>in research, professors in Universities, and students of </a:t>
            </a:r>
            <a:r>
              <a:rPr lang="en-US" sz="1800" dirty="0" err="1" smtClean="0"/>
              <a:t>Phylogenetics</a:t>
            </a:r>
            <a:endParaRPr lang="en-US" sz="1800" dirty="0" smtClean="0"/>
          </a:p>
          <a:p>
            <a:r>
              <a:rPr lang="en-US" sz="1800" dirty="0"/>
              <a:t>Software </a:t>
            </a:r>
            <a:r>
              <a:rPr lang="en-US" sz="1800" dirty="0" smtClean="0"/>
              <a:t>familiarization</a:t>
            </a:r>
          </a:p>
          <a:p>
            <a:pPr lvl="1"/>
            <a:r>
              <a:rPr lang="en-US" sz="1800" dirty="0" smtClean="0"/>
              <a:t>Because this niche is in research/education, time cost here will be on professors implementing into curriculum, scientists into </a:t>
            </a:r>
            <a:r>
              <a:rPr lang="en-US" sz="1800" dirty="0" smtClean="0"/>
              <a:t>workflow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45" y="4114800"/>
            <a:ext cx="5309955" cy="216119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47" y="4119512"/>
            <a:ext cx="2981425" cy="40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365760">
              <a:lnSpc>
                <a:spcPct val="120000"/>
              </a:lnSpc>
              <a:spcBef>
                <a:spcPct val="20000"/>
              </a:spcBef>
              <a:buClr>
                <a:srgbClr val="759AA5"/>
              </a:buClr>
              <a:buFont typeface="Wingdings" pitchFamily="2" charset="2"/>
              <a:buChar char=""/>
            </a:pPr>
            <a:r>
              <a:rPr lang="en-US" dirty="0" smtClean="0">
                <a:solidFill>
                  <a:prstClr val="white">
                    <a:lumMod val="85000"/>
                    <a:lumOff val="15000"/>
                  </a:prstClr>
                </a:solidFill>
                <a:latin typeface="Museo Sans 500" panose="02000000000000000000" pitchFamily="50" charset="0"/>
              </a:rPr>
              <a:t>…</a:t>
            </a:r>
            <a:endParaRPr lang="en-US" dirty="0">
              <a:solidFill>
                <a:prstClr val="white">
                  <a:lumMod val="85000"/>
                  <a:lumOff val="15000"/>
                </a:prstClr>
              </a:solidFill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50000"/>
                <a:satMod val="340000"/>
                <a:lumMod val="40000"/>
              </a:schemeClr>
              <a:schemeClr val="bg2">
                <a:tint val="92000"/>
                <a:shade val="94000"/>
                <a:hueMod val="110000"/>
                <a:satMod val="236000"/>
                <a:lumMod val="12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4481380" cy="5132545"/>
          </a:xfrm>
        </p:spPr>
        <p:txBody>
          <a:bodyPr/>
          <a:lstStyle/>
          <a:p>
            <a:pPr lvl="0"/>
            <a:r>
              <a:rPr lang="en-US" dirty="0"/>
              <a:t>Nexus file generator</a:t>
            </a:r>
            <a:endParaRPr lang="en-US" sz="1800" dirty="0"/>
          </a:p>
          <a:p>
            <a:pPr lvl="0"/>
            <a:r>
              <a:rPr lang="en-US" dirty="0"/>
              <a:t>Subset of phylogenetic analyses</a:t>
            </a:r>
            <a:endParaRPr lang="en-US" sz="1800" dirty="0"/>
          </a:p>
          <a:p>
            <a:pPr lvl="0"/>
            <a:r>
              <a:rPr lang="en-US" dirty="0"/>
              <a:t>Easy UI to aid in process</a:t>
            </a:r>
            <a:endParaRPr lang="en-US" sz="1800" dirty="0"/>
          </a:p>
          <a:p>
            <a:pPr lvl="1"/>
            <a:r>
              <a:rPr lang="en-US" dirty="0"/>
              <a:t>Allows end user to range from beginning biology student to an experienced phylogenetic researcher</a:t>
            </a:r>
            <a:endParaRPr lang="en-US" sz="18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34373"/>
            <a:ext cx="3969978" cy="420442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1"/>
            <a:ext cx="8291380" cy="2819400"/>
          </a:xfrm>
        </p:spPr>
        <p:txBody>
          <a:bodyPr/>
          <a:lstStyle/>
          <a:p>
            <a:r>
              <a:rPr lang="en-US" sz="1800" dirty="0" smtClean="0"/>
              <a:t>Increased productivity in analyses will save </a:t>
            </a:r>
            <a:r>
              <a:rPr lang="en-US" sz="1800" dirty="0"/>
              <a:t>time and money as </a:t>
            </a:r>
            <a:r>
              <a:rPr lang="en-US" sz="1800" dirty="0" smtClean="0"/>
              <a:t>current processes are time-consuming</a:t>
            </a:r>
            <a:endParaRPr lang="en-US" sz="1800" dirty="0"/>
          </a:p>
          <a:p>
            <a:r>
              <a:rPr lang="en-US" sz="1800" dirty="0" smtClean="0"/>
              <a:t>New data interface will create </a:t>
            </a:r>
            <a:r>
              <a:rPr lang="en-US" sz="1800" dirty="0"/>
              <a:t>time </a:t>
            </a:r>
            <a:r>
              <a:rPr lang="en-US" sz="1800" dirty="0" smtClean="0"/>
              <a:t>efficiencies for </a:t>
            </a:r>
            <a:r>
              <a:rPr lang="en-US" sz="1800" dirty="0"/>
              <a:t>biologists </a:t>
            </a:r>
            <a:r>
              <a:rPr lang="en-US" sz="1800" dirty="0" smtClean="0"/>
              <a:t>in research, professors in Universities, and students of </a:t>
            </a:r>
            <a:r>
              <a:rPr lang="en-US" sz="1800" dirty="0" err="1" smtClean="0"/>
              <a:t>Phylogenetics</a:t>
            </a:r>
            <a:endParaRPr lang="en-US" sz="1800" dirty="0" smtClean="0"/>
          </a:p>
          <a:p>
            <a:r>
              <a:rPr lang="en-US" sz="1800" dirty="0"/>
              <a:t>Software </a:t>
            </a:r>
            <a:r>
              <a:rPr lang="en-US" sz="1800" dirty="0" smtClean="0"/>
              <a:t>familiarization</a:t>
            </a:r>
          </a:p>
          <a:p>
            <a:pPr lvl="1"/>
            <a:r>
              <a:rPr lang="en-US" sz="1800" dirty="0" smtClean="0"/>
              <a:t>Because this niche is in research/education, time cost here will be on professors implementing into curriculum, scientists into workflow,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45" y="4114800"/>
            <a:ext cx="5309955" cy="216119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400" dirty="0" smtClean="0"/>
              <a:t>External Interface Requirements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404847" y="4119512"/>
            <a:ext cx="2981425" cy="40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365760">
              <a:lnSpc>
                <a:spcPct val="120000"/>
              </a:lnSpc>
              <a:spcBef>
                <a:spcPct val="20000"/>
              </a:spcBef>
              <a:buClr>
                <a:srgbClr val="759AA5"/>
              </a:buClr>
              <a:buFont typeface="Wingdings" pitchFamily="2" charset="2"/>
              <a:buChar char=""/>
            </a:pPr>
            <a:r>
              <a:rPr lang="en-US" dirty="0" smtClean="0">
                <a:solidFill>
                  <a:prstClr val="white">
                    <a:lumMod val="85000"/>
                    <a:lumOff val="15000"/>
                  </a:prstClr>
                </a:solidFill>
                <a:latin typeface="Museo Sans 500" panose="02000000000000000000" pitchFamily="50" charset="0"/>
              </a:rPr>
              <a:t>…</a:t>
            </a:r>
            <a:endParaRPr lang="en-US" dirty="0">
              <a:solidFill>
                <a:prstClr val="white">
                  <a:lumMod val="85000"/>
                  <a:lumOff val="15000"/>
                </a:prstClr>
              </a:solidFill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Phylogeny </a:t>
            </a:r>
            <a:r>
              <a:rPr lang="en-US" sz="1600" dirty="0"/>
              <a:t>is highly informative to other related disciplines</a:t>
            </a:r>
          </a:p>
          <a:p>
            <a:r>
              <a:rPr lang="en-US" sz="1600" dirty="0" smtClean="0"/>
              <a:t>There </a:t>
            </a:r>
            <a:r>
              <a:rPr lang="en-US" sz="1600" dirty="0"/>
              <a:t>are a vast number of applications that perform </a:t>
            </a:r>
            <a:r>
              <a:rPr lang="en-US" sz="1600" dirty="0" smtClean="0"/>
              <a:t>Phylogeny </a:t>
            </a:r>
            <a:r>
              <a:rPr lang="en-US" sz="1600" dirty="0"/>
              <a:t>research, yet </a:t>
            </a:r>
            <a:r>
              <a:rPr lang="en-US" sz="1600" dirty="0" smtClean="0"/>
              <a:t>they are outdated in terms of UI, </a:t>
            </a:r>
            <a:r>
              <a:rPr lang="en-US" sz="1600" dirty="0"/>
              <a:t>and few </a:t>
            </a:r>
            <a:r>
              <a:rPr lang="en-US" sz="1600" dirty="0" smtClean="0"/>
              <a:t>target the Education field</a:t>
            </a:r>
            <a:endParaRPr lang="en-US" sz="1600" dirty="0"/>
          </a:p>
          <a:p>
            <a:r>
              <a:rPr lang="en-US" sz="1600" dirty="0"/>
              <a:t>A modern UI for Nexus-File Manipulation on a mobile-friendly platform </a:t>
            </a:r>
            <a:r>
              <a:rPr lang="en-US" sz="1600" dirty="0" smtClean="0"/>
              <a:t>will </a:t>
            </a:r>
            <a:r>
              <a:rPr lang="en-US" sz="1600" dirty="0"/>
              <a:t>set our niche package apart from the rest.</a:t>
            </a:r>
          </a:p>
          <a:p>
            <a:pPr lvl="1"/>
            <a:r>
              <a:rPr lang="en-US" sz="1600" dirty="0"/>
              <a:t>With efficient PAUP integration, our interface will serve as a powerful </a:t>
            </a:r>
            <a:r>
              <a:rPr lang="en-US" sz="1600" dirty="0" smtClean="0"/>
              <a:t>phylogenetic analysis </a:t>
            </a:r>
            <a:r>
              <a:rPr lang="en-US" sz="1600" dirty="0" err="1" smtClean="0"/>
              <a:t>launchpad</a:t>
            </a:r>
            <a:endParaRPr lang="en-US" sz="1600" dirty="0"/>
          </a:p>
          <a:p>
            <a:pPr lvl="1"/>
            <a:r>
              <a:rPr lang="en-US" sz="1600" dirty="0"/>
              <a:t>students will benefit from its mobility, clarity, and </a:t>
            </a:r>
            <a:r>
              <a:rPr lang="en-US" sz="1600" dirty="0" smtClean="0"/>
              <a:t>efficiency</a:t>
            </a:r>
            <a:endParaRPr lang="en-US" sz="16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0" y="1577629"/>
            <a:ext cx="4023366" cy="407014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3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Phylogeny </a:t>
            </a:r>
            <a:r>
              <a:rPr lang="en-US" sz="1600" dirty="0"/>
              <a:t>is highly informative to other related disciplines</a:t>
            </a:r>
          </a:p>
          <a:p>
            <a:r>
              <a:rPr lang="en-US" sz="1600" dirty="0" smtClean="0"/>
              <a:t>There </a:t>
            </a:r>
            <a:r>
              <a:rPr lang="en-US" sz="1600" dirty="0"/>
              <a:t>are a vast number of applications that perform </a:t>
            </a:r>
            <a:r>
              <a:rPr lang="en-US" sz="1600" dirty="0" smtClean="0"/>
              <a:t>Phylogeny </a:t>
            </a:r>
            <a:r>
              <a:rPr lang="en-US" sz="1600" dirty="0"/>
              <a:t>research, yet </a:t>
            </a:r>
            <a:r>
              <a:rPr lang="en-US" sz="1600" dirty="0" smtClean="0"/>
              <a:t>they are outdated in terms of UI, </a:t>
            </a:r>
            <a:r>
              <a:rPr lang="en-US" sz="1600" dirty="0"/>
              <a:t>and few </a:t>
            </a:r>
            <a:r>
              <a:rPr lang="en-US" sz="1600" dirty="0" smtClean="0"/>
              <a:t>target the Education field</a:t>
            </a:r>
            <a:endParaRPr lang="en-US" sz="1600" dirty="0"/>
          </a:p>
          <a:p>
            <a:r>
              <a:rPr lang="en-US" sz="1600" dirty="0"/>
              <a:t>A modern UI for Nexus-File Manipulation on a mobile-friendly platform </a:t>
            </a:r>
            <a:r>
              <a:rPr lang="en-US" sz="1600" dirty="0" smtClean="0"/>
              <a:t>will </a:t>
            </a:r>
            <a:r>
              <a:rPr lang="en-US" sz="1600" dirty="0"/>
              <a:t>set our niche package apart from the rest.</a:t>
            </a:r>
          </a:p>
          <a:p>
            <a:pPr lvl="1"/>
            <a:r>
              <a:rPr lang="en-US" sz="1600" dirty="0"/>
              <a:t>With efficient PAUP integration, our interface will serve as a powerful </a:t>
            </a:r>
            <a:r>
              <a:rPr lang="en-US" sz="1600" dirty="0" smtClean="0"/>
              <a:t>phylogenetic analysis </a:t>
            </a:r>
            <a:r>
              <a:rPr lang="en-US" sz="1600" dirty="0" err="1" smtClean="0"/>
              <a:t>launchpad</a:t>
            </a:r>
            <a:endParaRPr lang="en-US" sz="1600" dirty="0"/>
          </a:p>
          <a:p>
            <a:pPr lvl="1"/>
            <a:r>
              <a:rPr lang="en-US" sz="1600" dirty="0"/>
              <a:t>students will benefit from its mobility, clarity, and </a:t>
            </a:r>
            <a:r>
              <a:rPr lang="en-US" sz="1600" dirty="0" smtClean="0"/>
              <a:t>efficiency</a:t>
            </a:r>
            <a:endParaRPr lang="en-US" sz="16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0" y="1577629"/>
            <a:ext cx="4023366" cy="407014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3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Phylogeny </a:t>
            </a:r>
            <a:r>
              <a:rPr lang="en-US" sz="1600" dirty="0"/>
              <a:t>is highly informative to other related disciplines</a:t>
            </a:r>
          </a:p>
          <a:p>
            <a:r>
              <a:rPr lang="en-US" sz="1600" dirty="0" smtClean="0"/>
              <a:t>There </a:t>
            </a:r>
            <a:r>
              <a:rPr lang="en-US" sz="1600" dirty="0"/>
              <a:t>are a vast number of applications that perform </a:t>
            </a:r>
            <a:r>
              <a:rPr lang="en-US" sz="1600" dirty="0" smtClean="0"/>
              <a:t>Phylogeny </a:t>
            </a:r>
            <a:r>
              <a:rPr lang="en-US" sz="1600" dirty="0"/>
              <a:t>research, yet </a:t>
            </a:r>
            <a:r>
              <a:rPr lang="en-US" sz="1600" dirty="0" smtClean="0"/>
              <a:t>they are outdated in terms of UI, </a:t>
            </a:r>
            <a:r>
              <a:rPr lang="en-US" sz="1600" dirty="0"/>
              <a:t>and few </a:t>
            </a:r>
            <a:r>
              <a:rPr lang="en-US" sz="1600" dirty="0" smtClean="0"/>
              <a:t>target the Education field</a:t>
            </a:r>
            <a:endParaRPr lang="en-US" sz="1600" dirty="0"/>
          </a:p>
          <a:p>
            <a:r>
              <a:rPr lang="en-US" sz="1600" dirty="0"/>
              <a:t>A modern UI for Nexus-File Manipulation on a mobile-friendly platform </a:t>
            </a:r>
            <a:r>
              <a:rPr lang="en-US" sz="1600" dirty="0" smtClean="0"/>
              <a:t>will </a:t>
            </a:r>
            <a:r>
              <a:rPr lang="en-US" sz="1600" dirty="0"/>
              <a:t>set our niche package apart from the rest.</a:t>
            </a:r>
          </a:p>
          <a:p>
            <a:pPr lvl="1"/>
            <a:r>
              <a:rPr lang="en-US" sz="1600" dirty="0"/>
              <a:t>With efficient PAUP integration, our interface will serve as a powerful </a:t>
            </a:r>
            <a:r>
              <a:rPr lang="en-US" sz="1600" dirty="0" smtClean="0"/>
              <a:t>phylogenetic analysis </a:t>
            </a:r>
            <a:r>
              <a:rPr lang="en-US" sz="1600" dirty="0" err="1" smtClean="0"/>
              <a:t>launchpad</a:t>
            </a:r>
            <a:endParaRPr lang="en-US" sz="1600" dirty="0"/>
          </a:p>
          <a:p>
            <a:pPr lvl="1"/>
            <a:r>
              <a:rPr lang="en-US" sz="1600" dirty="0"/>
              <a:t>students will benefit from its mobility, clarity, and </a:t>
            </a:r>
            <a:r>
              <a:rPr lang="en-US" sz="1600" dirty="0" smtClean="0"/>
              <a:t>efficiency</a:t>
            </a:r>
            <a:endParaRPr lang="en-US" sz="16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0" y="1577629"/>
            <a:ext cx="4023366" cy="407014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Phylogeny </a:t>
            </a:r>
            <a:r>
              <a:rPr lang="en-US" sz="1600" dirty="0"/>
              <a:t>is highly informative to other related disciplines</a:t>
            </a:r>
          </a:p>
          <a:p>
            <a:r>
              <a:rPr lang="en-US" sz="1600" dirty="0" smtClean="0"/>
              <a:t>There </a:t>
            </a:r>
            <a:r>
              <a:rPr lang="en-US" sz="1600" dirty="0"/>
              <a:t>are a vast number of applications that perform </a:t>
            </a:r>
            <a:r>
              <a:rPr lang="en-US" sz="1600" dirty="0" smtClean="0"/>
              <a:t>Phylogeny </a:t>
            </a:r>
            <a:r>
              <a:rPr lang="en-US" sz="1600" dirty="0"/>
              <a:t>research, yet </a:t>
            </a:r>
            <a:r>
              <a:rPr lang="en-US" sz="1600" dirty="0" smtClean="0"/>
              <a:t>they are outdated in terms of UI, </a:t>
            </a:r>
            <a:r>
              <a:rPr lang="en-US" sz="1600" dirty="0"/>
              <a:t>and few </a:t>
            </a:r>
            <a:r>
              <a:rPr lang="en-US" sz="1600" dirty="0" smtClean="0"/>
              <a:t>target the Education field</a:t>
            </a:r>
            <a:endParaRPr lang="en-US" sz="1600" dirty="0"/>
          </a:p>
          <a:p>
            <a:r>
              <a:rPr lang="en-US" sz="1600" dirty="0"/>
              <a:t>A modern UI for Nexus-File Manipulation on a mobile-friendly platform </a:t>
            </a:r>
            <a:r>
              <a:rPr lang="en-US" sz="1600" dirty="0" smtClean="0"/>
              <a:t>will </a:t>
            </a:r>
            <a:r>
              <a:rPr lang="en-US" sz="1600" dirty="0"/>
              <a:t>set our niche package apart from the rest.</a:t>
            </a:r>
          </a:p>
          <a:p>
            <a:pPr lvl="1"/>
            <a:r>
              <a:rPr lang="en-US" sz="1600" dirty="0"/>
              <a:t>With efficient PAUP integration, our interface will serve as a powerful </a:t>
            </a:r>
            <a:r>
              <a:rPr lang="en-US" sz="1600" dirty="0" smtClean="0"/>
              <a:t>phylogenetic analysis </a:t>
            </a:r>
            <a:r>
              <a:rPr lang="en-US" sz="1600" dirty="0" err="1" smtClean="0"/>
              <a:t>launchpad</a:t>
            </a:r>
            <a:endParaRPr lang="en-US" sz="1600" dirty="0"/>
          </a:p>
          <a:p>
            <a:pPr lvl="1"/>
            <a:r>
              <a:rPr lang="en-US" sz="1600" dirty="0"/>
              <a:t>students will benefit from its mobility, clarity, and </a:t>
            </a:r>
            <a:r>
              <a:rPr lang="en-US" sz="1600" dirty="0" smtClean="0"/>
              <a:t>efficiency</a:t>
            </a:r>
            <a:endParaRPr lang="en-US" sz="16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0" y="1577629"/>
            <a:ext cx="4023366" cy="407014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Phylogeny </a:t>
            </a:r>
            <a:r>
              <a:rPr lang="en-US" sz="1600" dirty="0"/>
              <a:t>is highly informative to other related disciplines</a:t>
            </a:r>
          </a:p>
          <a:p>
            <a:r>
              <a:rPr lang="en-US" sz="1600" dirty="0" smtClean="0"/>
              <a:t>There </a:t>
            </a:r>
            <a:r>
              <a:rPr lang="en-US" sz="1600" dirty="0"/>
              <a:t>are a vast number of applications that perform </a:t>
            </a:r>
            <a:r>
              <a:rPr lang="en-US" sz="1600" dirty="0" smtClean="0"/>
              <a:t>Phylogeny </a:t>
            </a:r>
            <a:r>
              <a:rPr lang="en-US" sz="1600" dirty="0"/>
              <a:t>research, yet </a:t>
            </a:r>
            <a:r>
              <a:rPr lang="en-US" sz="1600" dirty="0" smtClean="0"/>
              <a:t>they are outdated in terms of UI, </a:t>
            </a:r>
            <a:r>
              <a:rPr lang="en-US" sz="1600" dirty="0"/>
              <a:t>and few </a:t>
            </a:r>
            <a:r>
              <a:rPr lang="en-US" sz="1600" dirty="0" smtClean="0"/>
              <a:t>target the Education field</a:t>
            </a:r>
            <a:endParaRPr lang="en-US" sz="1600" dirty="0"/>
          </a:p>
          <a:p>
            <a:r>
              <a:rPr lang="en-US" sz="1600" dirty="0"/>
              <a:t>A modern UI for Nexus-File Manipulation on a mobile-friendly platform </a:t>
            </a:r>
            <a:r>
              <a:rPr lang="en-US" sz="1600" dirty="0" smtClean="0"/>
              <a:t>will </a:t>
            </a:r>
            <a:r>
              <a:rPr lang="en-US" sz="1600" dirty="0"/>
              <a:t>set our niche package apart from the rest.</a:t>
            </a:r>
          </a:p>
          <a:p>
            <a:pPr lvl="1"/>
            <a:r>
              <a:rPr lang="en-US" sz="1600" dirty="0"/>
              <a:t>With efficient PAUP integration, our interface will serve as a powerful </a:t>
            </a:r>
            <a:r>
              <a:rPr lang="en-US" sz="1600" dirty="0" smtClean="0"/>
              <a:t>phylogenetic analysis </a:t>
            </a:r>
            <a:r>
              <a:rPr lang="en-US" sz="1600" dirty="0" err="1" smtClean="0"/>
              <a:t>launchpad</a:t>
            </a:r>
            <a:endParaRPr lang="en-US" sz="1600" dirty="0"/>
          </a:p>
          <a:p>
            <a:pPr lvl="1"/>
            <a:r>
              <a:rPr lang="en-US" sz="1600" dirty="0"/>
              <a:t>students will benefit from its mobility, clarity, and </a:t>
            </a:r>
            <a:r>
              <a:rPr lang="en-US" sz="1600" dirty="0" smtClean="0"/>
              <a:t>efficiency</a:t>
            </a:r>
            <a:endParaRPr lang="en-US" sz="16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0" y="1577629"/>
            <a:ext cx="4023366" cy="407014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Software System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Reliability &amp;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Availability &amp; Portability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Maintainability &amp;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5972" y="1295401"/>
            <a:ext cx="4286035" cy="5105399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Taxa</a:t>
            </a:r>
            <a:r>
              <a:rPr lang="en-US" dirty="0"/>
              <a:t> - taxonomic category or group, such as a phylum, order, family, genus, or species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i="1" dirty="0" smtClean="0"/>
              <a:t>Phylogeny</a:t>
            </a:r>
            <a:r>
              <a:rPr lang="en-US" dirty="0" smtClean="0"/>
              <a:t> </a:t>
            </a:r>
            <a:r>
              <a:rPr lang="en-US" dirty="0"/>
              <a:t>- is the study of </a:t>
            </a:r>
            <a:r>
              <a:rPr lang="en-US" dirty="0" err="1"/>
              <a:t>phylogenesis</a:t>
            </a:r>
            <a:r>
              <a:rPr lang="en-US" dirty="0"/>
              <a:t>, or the evolutionary history, development and relationships among groups of organisms (</a:t>
            </a:r>
            <a:r>
              <a:rPr lang="en-US" dirty="0" err="1"/>
              <a:t>e.g.species</a:t>
            </a:r>
            <a:r>
              <a:rPr lang="en-US" dirty="0"/>
              <a:t>, or populations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i="1" dirty="0"/>
              <a:t>Morphological data </a:t>
            </a:r>
            <a:r>
              <a:rPr lang="en-US" dirty="0" smtClean="0"/>
              <a:t>– Morphology, a </a:t>
            </a:r>
            <a:r>
              <a:rPr lang="en-US" dirty="0"/>
              <a:t>branch of biology dealing with the study of the </a:t>
            </a:r>
            <a:r>
              <a:rPr lang="en-US" dirty="0" smtClean="0"/>
              <a:t>form/structure </a:t>
            </a:r>
            <a:r>
              <a:rPr lang="en-US" dirty="0"/>
              <a:t>of organisms and their </a:t>
            </a:r>
            <a:r>
              <a:rPr lang="en-US" dirty="0" smtClean="0"/>
              <a:t>features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07" y="1295400"/>
            <a:ext cx="4200993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6064" y="1295400"/>
            <a:ext cx="8456936" cy="5132545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GenBank</a:t>
            </a:r>
            <a:r>
              <a:rPr lang="en-US" i="1" dirty="0" smtClean="0"/>
              <a:t> </a:t>
            </a:r>
            <a:r>
              <a:rPr lang="en-US" dirty="0"/>
              <a:t>- is the NIH genetic </a:t>
            </a:r>
            <a:r>
              <a:rPr lang="en-US" i="1" dirty="0"/>
              <a:t>sequence</a:t>
            </a:r>
            <a:r>
              <a:rPr lang="en-US" dirty="0"/>
              <a:t> database, an annotated collection of all publicly available DNA </a:t>
            </a:r>
            <a:r>
              <a:rPr lang="en-US" dirty="0" smtClean="0"/>
              <a:t>sequences</a:t>
            </a:r>
            <a:br>
              <a:rPr lang="en-US" dirty="0" smtClean="0"/>
            </a:br>
            <a:endParaRPr lang="en-US" dirty="0"/>
          </a:p>
          <a:p>
            <a:r>
              <a:rPr lang="en-US" i="1" dirty="0"/>
              <a:t>Nexus File </a:t>
            </a:r>
            <a:r>
              <a:rPr lang="en-US" dirty="0"/>
              <a:t>– As of now, the plain text file that PAUP, and systems like it, use to compare the taxa and DNA elements to determine how closely a set of organisms are related in </a:t>
            </a:r>
            <a:r>
              <a:rPr lang="en-US" dirty="0" smtClean="0"/>
              <a:t>evolution</a:t>
            </a:r>
            <a:br>
              <a:rPr lang="en-US" dirty="0" smtClean="0"/>
            </a:br>
            <a:endParaRPr lang="en-US" dirty="0"/>
          </a:p>
          <a:p>
            <a:r>
              <a:rPr lang="en-US" i="1" dirty="0"/>
              <a:t>PAUP-</a:t>
            </a:r>
            <a:r>
              <a:rPr lang="en-US" dirty="0"/>
              <a:t>  is a computational </a:t>
            </a:r>
            <a:r>
              <a:rPr lang="en-US" dirty="0" err="1"/>
              <a:t>phylogenetics</a:t>
            </a:r>
            <a:r>
              <a:rPr lang="en-US" dirty="0"/>
              <a:t> program for inferring evolutionary trees (</a:t>
            </a:r>
            <a:r>
              <a:rPr lang="en-US"/>
              <a:t>phylogenies</a:t>
            </a:r>
            <a:r>
              <a:rPr lang="en-US" smtClean="0"/>
              <a:t>)</a:t>
            </a:r>
            <a:br>
              <a:rPr lang="en-US" smtClean="0"/>
            </a:br>
            <a:endParaRPr lang="en-US" sz="1600" i="1" dirty="0"/>
          </a:p>
          <a:p>
            <a:r>
              <a:rPr lang="en-US" dirty="0" err="1" smtClean="0"/>
              <a:t>er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4389241" cy="513254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This system would be </a:t>
            </a:r>
            <a:r>
              <a:rPr lang="en-US" sz="2400" dirty="0" smtClean="0"/>
              <a:t>used </a:t>
            </a:r>
            <a:r>
              <a:rPr lang="en-US" sz="2400" dirty="0"/>
              <a:t>exclusively </a:t>
            </a:r>
            <a:r>
              <a:rPr lang="en-US" sz="2400" dirty="0" smtClean="0"/>
              <a:t>by biologists and biology students</a:t>
            </a:r>
            <a:endParaRPr lang="en-US" sz="2400" dirty="0"/>
          </a:p>
          <a:p>
            <a:r>
              <a:rPr lang="en-US" sz="2400" dirty="0" smtClean="0"/>
              <a:t>System would simplify </a:t>
            </a:r>
            <a:r>
              <a:rPr lang="en-US" sz="2400" dirty="0"/>
              <a:t>the </a:t>
            </a:r>
            <a:r>
              <a:rPr lang="en-US" sz="2400" dirty="0" smtClean="0"/>
              <a:t>data process in Phylogenetic analysis</a:t>
            </a:r>
          </a:p>
          <a:p>
            <a:pPr lvl="1"/>
            <a:r>
              <a:rPr lang="en-US" sz="2100" dirty="0" smtClean="0"/>
              <a:t>Students currently face a hurdle in acclimating to current Phylogenetic analysis software </a:t>
            </a:r>
          </a:p>
          <a:p>
            <a:pPr lvl="1"/>
            <a:r>
              <a:rPr lang="en-US" sz="2100" dirty="0" smtClean="0"/>
              <a:t>PHYLOGEN would ease the current process in PAUP/other in obtaining phylogenies</a:t>
            </a:r>
          </a:p>
          <a:p>
            <a:r>
              <a:rPr lang="en-US" sz="2400" dirty="0" smtClean="0"/>
              <a:t>Current </a:t>
            </a:r>
            <a:r>
              <a:rPr lang="en-US" sz="2400" dirty="0"/>
              <a:t>process </a:t>
            </a:r>
            <a:r>
              <a:rPr lang="en-US" sz="2400" dirty="0" smtClean="0"/>
              <a:t>is time-consuming even for biologists; PHYLOGEN would fill this niche, with an emphasis on education field</a:t>
            </a:r>
            <a:endParaRPr lang="en-US" sz="24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r="941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1"/>
            <a:ext cx="8291380" cy="2819400"/>
          </a:xfrm>
        </p:spPr>
        <p:txBody>
          <a:bodyPr/>
          <a:lstStyle/>
          <a:p>
            <a:r>
              <a:rPr lang="en-US" sz="1800" dirty="0" smtClean="0"/>
              <a:t>Increased productivity in analyses will save </a:t>
            </a:r>
            <a:r>
              <a:rPr lang="en-US" sz="1800" dirty="0"/>
              <a:t>time and money as </a:t>
            </a:r>
            <a:r>
              <a:rPr lang="en-US" sz="1800" dirty="0" smtClean="0"/>
              <a:t>current processes are time-consuming</a:t>
            </a:r>
            <a:endParaRPr lang="en-US" sz="1800" dirty="0"/>
          </a:p>
          <a:p>
            <a:r>
              <a:rPr lang="en-US" sz="1800" dirty="0" smtClean="0"/>
              <a:t>New data interface will create </a:t>
            </a:r>
            <a:r>
              <a:rPr lang="en-US" sz="1800" dirty="0"/>
              <a:t>time </a:t>
            </a:r>
            <a:r>
              <a:rPr lang="en-US" sz="1800" dirty="0" smtClean="0"/>
              <a:t>efficiencies for </a:t>
            </a:r>
            <a:r>
              <a:rPr lang="en-US" sz="1800" dirty="0"/>
              <a:t>biologists </a:t>
            </a:r>
            <a:r>
              <a:rPr lang="en-US" sz="1800" dirty="0" smtClean="0"/>
              <a:t>in research, professors in Universities, and students of </a:t>
            </a:r>
            <a:r>
              <a:rPr lang="en-US" sz="1800" dirty="0" err="1" smtClean="0"/>
              <a:t>Phylogenetics</a:t>
            </a:r>
            <a:endParaRPr lang="en-US" sz="1800" dirty="0" smtClean="0"/>
          </a:p>
          <a:p>
            <a:r>
              <a:rPr lang="en-US" sz="1800" dirty="0"/>
              <a:t>Software </a:t>
            </a:r>
            <a:r>
              <a:rPr lang="en-US" sz="1800" dirty="0" smtClean="0"/>
              <a:t>familiarization</a:t>
            </a:r>
          </a:p>
          <a:p>
            <a:pPr lvl="1"/>
            <a:r>
              <a:rPr lang="en-US" sz="1800" dirty="0" smtClean="0"/>
              <a:t>Because this niche is in research/education, time cost here will be on professors implementing into curriculum, scientists into </a:t>
            </a:r>
            <a:r>
              <a:rPr lang="en-US" sz="1800" dirty="0" smtClean="0"/>
              <a:t>workflow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45" y="4114800"/>
            <a:ext cx="5309955" cy="216119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47" y="4119512"/>
            <a:ext cx="2981425" cy="40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365760">
              <a:lnSpc>
                <a:spcPct val="120000"/>
              </a:lnSpc>
              <a:spcBef>
                <a:spcPct val="20000"/>
              </a:spcBef>
              <a:buClr>
                <a:srgbClr val="759AA5"/>
              </a:buClr>
              <a:buFont typeface="Wingdings" pitchFamily="2" charset="2"/>
              <a:buChar char=""/>
            </a:pPr>
            <a:r>
              <a:rPr lang="en-US" dirty="0" smtClean="0">
                <a:solidFill>
                  <a:prstClr val="white">
                    <a:lumMod val="85000"/>
                    <a:lumOff val="15000"/>
                  </a:prstClr>
                </a:solidFill>
                <a:latin typeface="Museo Sans 500" panose="02000000000000000000" pitchFamily="50" charset="0"/>
              </a:rPr>
              <a:t>…</a:t>
            </a:r>
            <a:endParaRPr lang="en-US" dirty="0">
              <a:solidFill>
                <a:prstClr val="white">
                  <a:lumMod val="85000"/>
                  <a:lumOff val="15000"/>
                </a:prstClr>
              </a:solidFill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1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Phylogeny </a:t>
            </a:r>
            <a:r>
              <a:rPr lang="en-US" sz="1600" dirty="0"/>
              <a:t>is highly informative to other related disciplines</a:t>
            </a:r>
          </a:p>
          <a:p>
            <a:r>
              <a:rPr lang="en-US" sz="1600" dirty="0" smtClean="0"/>
              <a:t>There </a:t>
            </a:r>
            <a:r>
              <a:rPr lang="en-US" sz="1600" dirty="0"/>
              <a:t>are a vast number of applications that perform </a:t>
            </a:r>
            <a:r>
              <a:rPr lang="en-US" sz="1600" dirty="0" smtClean="0"/>
              <a:t>Phylogeny </a:t>
            </a:r>
            <a:r>
              <a:rPr lang="en-US" sz="1600" dirty="0"/>
              <a:t>research, yet </a:t>
            </a:r>
            <a:r>
              <a:rPr lang="en-US" sz="1600" dirty="0" smtClean="0"/>
              <a:t>they are outdated in terms of UI, </a:t>
            </a:r>
            <a:r>
              <a:rPr lang="en-US" sz="1600" dirty="0"/>
              <a:t>and few </a:t>
            </a:r>
            <a:r>
              <a:rPr lang="en-US" sz="1600" dirty="0" smtClean="0"/>
              <a:t>target the Education field</a:t>
            </a:r>
            <a:endParaRPr lang="en-US" sz="1600" dirty="0"/>
          </a:p>
          <a:p>
            <a:r>
              <a:rPr lang="en-US" sz="1600" dirty="0"/>
              <a:t>A modern UI for Nexus-File Manipulation on a mobile-friendly platform </a:t>
            </a:r>
            <a:r>
              <a:rPr lang="en-US" sz="1600" dirty="0" smtClean="0"/>
              <a:t>will </a:t>
            </a:r>
            <a:r>
              <a:rPr lang="en-US" sz="1600" dirty="0"/>
              <a:t>set our niche package apart from the rest.</a:t>
            </a:r>
          </a:p>
          <a:p>
            <a:pPr lvl="1"/>
            <a:r>
              <a:rPr lang="en-US" sz="1600" dirty="0"/>
              <a:t>With efficient PAUP integration, our interface will serve as a powerful </a:t>
            </a:r>
            <a:r>
              <a:rPr lang="en-US" sz="1600" dirty="0" smtClean="0"/>
              <a:t>phylogenetic analysis </a:t>
            </a:r>
            <a:r>
              <a:rPr lang="en-US" sz="1600" dirty="0" err="1" smtClean="0"/>
              <a:t>launchpad</a:t>
            </a:r>
            <a:endParaRPr lang="en-US" sz="1600" dirty="0"/>
          </a:p>
          <a:p>
            <a:pPr lvl="1"/>
            <a:r>
              <a:rPr lang="en-US" sz="1600" dirty="0"/>
              <a:t>students will benefit from its mobility, clarity, and </a:t>
            </a:r>
            <a:r>
              <a:rPr lang="en-US" sz="1600" dirty="0" smtClean="0"/>
              <a:t>efficiency</a:t>
            </a:r>
            <a:endParaRPr lang="en-US" sz="16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0" y="1577629"/>
            <a:ext cx="4023366" cy="407014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System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8215180" cy="513254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really are no alternative solutions to this very particular vacancy/pinch in the process.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already established algorithms and analysis methods in this branch of </a:t>
            </a:r>
            <a:r>
              <a:rPr lang="en-US" dirty="0" smtClean="0"/>
              <a:t>bioinformatics</a:t>
            </a:r>
          </a:p>
          <a:p>
            <a:pPr lvl="1"/>
            <a:r>
              <a:rPr lang="en-US" dirty="0"/>
              <a:t>given the traditional common data format of NEXUS files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644422" cy="273369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Hardware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520</TotalTime>
  <Words>1466</Words>
  <Application>Microsoft Office PowerPoint</Application>
  <PresentationFormat>On-screen Show (4:3)</PresentationFormat>
  <Paragraphs>143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Agency FB</vt:lpstr>
      <vt:lpstr>Museo Sans 500</vt:lpstr>
      <vt:lpstr>Adobe Caslon Pro</vt:lpstr>
      <vt:lpstr>Futura Lt BT</vt:lpstr>
      <vt:lpstr>Tw Cen MT</vt:lpstr>
      <vt:lpstr>Wingdings</vt:lpstr>
      <vt:lpstr>Book Antiqua</vt:lpstr>
      <vt:lpstr>Calibri</vt:lpstr>
      <vt:lpstr>Hardcover</vt:lpstr>
      <vt:lpstr>Phylogen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Amatrol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Florian</dc:creator>
  <cp:lastModifiedBy>Kevin Florian</cp:lastModifiedBy>
  <cp:revision>37</cp:revision>
  <dcterms:created xsi:type="dcterms:W3CDTF">2015-09-01T15:49:35Z</dcterms:created>
  <dcterms:modified xsi:type="dcterms:W3CDTF">2015-09-29T21:41:23Z</dcterms:modified>
</cp:coreProperties>
</file>