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Y36EId4Y8M/qtx2Vd8uRj4mdP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17D440-3237-4511-A51D-C854FDD20F4C}">
  <a:tblStyle styleId="{4017D440-3237-4511-A51D-C854FDD20F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409" y="5084298"/>
            <a:ext cx="1478438" cy="54454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/>
          <p:nvPr/>
        </p:nvSpPr>
        <p:spPr>
          <a:xfrm>
            <a:off x="1231095" y="5628842"/>
            <a:ext cx="3180038" cy="306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1" u="none" strike="noStrike" cap="none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We don’t teach, we share experience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8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8" name="Google Shape;18;p9"/>
          <p:cNvCxnSpPr/>
          <p:nvPr/>
        </p:nvCxnSpPr>
        <p:spPr>
          <a:xfrm>
            <a:off x="315686" y="6281057"/>
            <a:ext cx="1117962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" name="Google Shape;1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45152" y="174685"/>
            <a:ext cx="466573" cy="44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4" name="Google Shape;24;p10"/>
          <p:cNvCxnSpPr/>
          <p:nvPr/>
        </p:nvCxnSpPr>
        <p:spPr>
          <a:xfrm>
            <a:off x="315686" y="6281057"/>
            <a:ext cx="1117962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" name="Google Shape;2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34590" y="192616"/>
            <a:ext cx="457409" cy="434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1" name="Google Shape;31;p11"/>
          <p:cNvCxnSpPr/>
          <p:nvPr/>
        </p:nvCxnSpPr>
        <p:spPr>
          <a:xfrm>
            <a:off x="315686" y="6281057"/>
            <a:ext cx="1117962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2" name="Google Shape;32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45152" y="174685"/>
            <a:ext cx="466573" cy="44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0" name="Google Shape;40;p12"/>
          <p:cNvCxnSpPr/>
          <p:nvPr/>
        </p:nvCxnSpPr>
        <p:spPr>
          <a:xfrm>
            <a:off x="315686" y="6281057"/>
            <a:ext cx="1117962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1" name="Google Shape;4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45152" y="174685"/>
            <a:ext cx="466573" cy="44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45152" y="174685"/>
            <a:ext cx="466573" cy="44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" name="Google Shape;8;p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53390" y="6356350"/>
            <a:ext cx="1120455" cy="3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7"/>
          <p:cNvPicPr preferRelativeResize="0"/>
          <p:nvPr/>
        </p:nvPicPr>
        <p:blipFill rotWithShape="1">
          <a:blip r:embed="rId14">
            <a:alphaModFix/>
          </a:blip>
          <a:srcRect t="23892" b="73116"/>
          <a:stretch/>
        </p:blipFill>
        <p:spPr>
          <a:xfrm>
            <a:off x="0" y="0"/>
            <a:ext cx="12192000" cy="16412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ctrTitle"/>
          </p:nvPr>
        </p:nvSpPr>
        <p:spPr>
          <a:xfrm>
            <a:off x="1524000" y="115502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 sz="4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endParaRPr dirty="0"/>
          </a:p>
        </p:txBody>
      </p:sp>
      <p:sp>
        <p:nvSpPr>
          <p:cNvPr id="77" name="Google Shape;77;p1"/>
          <p:cNvSpPr txBox="1">
            <a:spLocks noGrp="1"/>
          </p:cNvSpPr>
          <p:nvPr>
            <p:ph type="subTitle" idx="1"/>
          </p:nvPr>
        </p:nvSpPr>
        <p:spPr>
          <a:xfrm>
            <a:off x="514350" y="3541942"/>
            <a:ext cx="3792474" cy="1020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Pandas – Project2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Carprice</a:t>
            </a:r>
            <a:endParaRPr dirty="0"/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5785" y="692112"/>
            <a:ext cx="1549480" cy="147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659B-1413-2EF0-2040-C9601F51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/>
          <a:lstStyle/>
          <a:p>
            <a:r>
              <a:rPr lang="en-IN" dirty="0"/>
              <a:t>car price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2D36B-9C64-04C1-C715-0C9C05E7F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550" y="1089251"/>
            <a:ext cx="11477625" cy="4184198"/>
          </a:xfrm>
        </p:spPr>
        <p:txBody>
          <a:bodyPr/>
          <a:lstStyle/>
          <a:p>
            <a:r>
              <a:rPr lang="en-IN" sz="2400" dirty="0"/>
              <a:t>Analyse the below car price dataset using Python to find meaningful insights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Data Insights:</a:t>
            </a:r>
          </a:p>
          <a:p>
            <a:pPr lvl="1"/>
            <a:r>
              <a:rPr lang="en-GB" b="1" i="1" dirty="0"/>
              <a:t>Problem Statement: </a:t>
            </a:r>
            <a:r>
              <a:rPr lang="en-GB" i="1" dirty="0"/>
              <a:t>Our friend Otis wants to sell his car but isn't sure about the price. He wants to maximize profit while ensuring a reasonable deal for buyers. To help Otis we will </a:t>
            </a:r>
            <a:r>
              <a:rPr lang="en-GB" i="1" dirty="0" err="1"/>
              <a:t>analyze</a:t>
            </a:r>
            <a:r>
              <a:rPr lang="en-GB" i="1" dirty="0"/>
              <a:t> the dataset and determine the factors affecting car prices.</a:t>
            </a:r>
            <a:endParaRPr lang="en-IN" sz="20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F686DC-CF9D-801E-72D1-E7FA2634F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79" y="1723998"/>
            <a:ext cx="11106721" cy="1047804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7E61F4F-3E09-707B-15CD-515AF2006D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549116"/>
              </p:ext>
            </p:extLst>
          </p:nvPr>
        </p:nvGraphicFramePr>
        <p:xfrm>
          <a:off x="9886950" y="282801"/>
          <a:ext cx="1466850" cy="1117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3" imgW="914400" imgH="806349" progId="Excel.Sheet.12">
                  <p:embed/>
                </p:oleObj>
              </mc:Choice>
              <mc:Fallback>
                <p:oleObj name="Worksheet" showAsIcon="1" r:id="rId3" imgW="914400" imgH="8063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86950" y="282801"/>
                        <a:ext cx="1466850" cy="1117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93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CBDC-3F2C-C142-937D-5593D2B6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IN" dirty="0"/>
              <a:t>Step1: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D7953-6022-E803-48EE-577B4D5F1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68450"/>
            <a:ext cx="10515600" cy="4184198"/>
          </a:xfrm>
        </p:spPr>
        <p:txBody>
          <a:bodyPr/>
          <a:lstStyle/>
          <a:p>
            <a:r>
              <a:rPr lang="en-IN" dirty="0"/>
              <a:t>Import libraries </a:t>
            </a:r>
          </a:p>
          <a:p>
            <a:pPr lvl="2"/>
            <a:r>
              <a:rPr lang="en-IN" dirty="0" err="1"/>
              <a:t>i</a:t>
            </a:r>
            <a:r>
              <a:rPr lang="en-GB" dirty="0" err="1"/>
              <a:t>mport</a:t>
            </a:r>
            <a:r>
              <a:rPr lang="en-GB" dirty="0"/>
              <a:t> pandas as pd</a:t>
            </a:r>
          </a:p>
          <a:p>
            <a:pPr lvl="2"/>
            <a:r>
              <a:rPr lang="en-GB" dirty="0"/>
              <a:t>import </a:t>
            </a:r>
            <a:r>
              <a:rPr lang="en-GB" dirty="0" err="1"/>
              <a:t>numpy</a:t>
            </a:r>
            <a:r>
              <a:rPr lang="en-GB" dirty="0"/>
              <a:t> as np</a:t>
            </a:r>
          </a:p>
          <a:p>
            <a:pPr lvl="2"/>
            <a:r>
              <a:rPr lang="en-GB" dirty="0"/>
              <a:t>import </a:t>
            </a:r>
            <a:r>
              <a:rPr lang="en-GB" dirty="0" err="1"/>
              <a:t>matplotlib.pyplot</a:t>
            </a:r>
            <a:r>
              <a:rPr lang="en-GB" dirty="0"/>
              <a:t> as </a:t>
            </a:r>
            <a:r>
              <a:rPr lang="en-GB" dirty="0" err="1"/>
              <a:t>plt</a:t>
            </a:r>
            <a:endParaRPr lang="en-IN" dirty="0"/>
          </a:p>
          <a:p>
            <a:r>
              <a:rPr lang="en-IN" dirty="0"/>
              <a:t>Load CSV file to a </a:t>
            </a:r>
            <a:r>
              <a:rPr lang="en-IN" dirty="0" err="1"/>
              <a:t>dataframe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84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5D359-1953-B9DE-DCF1-972D56EEC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8C5B-AD33-D6D1-BB5D-269784D0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IN" dirty="0"/>
              <a:t>Step2: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01BB6-263E-FDA3-48DF-1B7258C3A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5274" y="1136876"/>
            <a:ext cx="11420476" cy="5282974"/>
          </a:xfrm>
        </p:spPr>
        <p:txBody>
          <a:bodyPr/>
          <a:lstStyle/>
          <a:p>
            <a:r>
              <a:rPr lang="en-IN" dirty="0"/>
              <a:t>Data Cleaning and preparation</a:t>
            </a:r>
          </a:p>
          <a:p>
            <a:r>
              <a:rPr lang="en-IN" dirty="0"/>
              <a:t>Check for missing values </a:t>
            </a:r>
          </a:p>
          <a:p>
            <a:pPr lvl="1"/>
            <a:r>
              <a:rPr lang="en-GB" dirty="0" err="1"/>
              <a:t>df.isna</a:t>
            </a:r>
            <a:r>
              <a:rPr lang="en-GB" dirty="0"/>
              <a:t>().any()</a:t>
            </a:r>
          </a:p>
          <a:p>
            <a:pPr lvl="1"/>
            <a:r>
              <a:rPr lang="en-GB" dirty="0" err="1"/>
              <a:t>df.isnull</a:t>
            </a:r>
            <a:r>
              <a:rPr lang="en-GB" dirty="0"/>
              <a:t>().sum()</a:t>
            </a:r>
          </a:p>
          <a:p>
            <a:r>
              <a:rPr lang="en-IN" dirty="0"/>
              <a:t> Observation2: </a:t>
            </a:r>
          </a:p>
          <a:p>
            <a:pPr lvl="1"/>
            <a:r>
              <a:rPr lang="en-IN" dirty="0"/>
              <a:t>Convert MPG to L/100KM</a:t>
            </a:r>
          </a:p>
          <a:p>
            <a:pPr lvl="2"/>
            <a:r>
              <a:rPr lang="en-IN" dirty="0">
                <a:solidFill>
                  <a:srgbClr val="00B050"/>
                </a:solidFill>
              </a:rPr>
              <a:t>Solution: </a:t>
            </a:r>
            <a:r>
              <a:rPr lang="en-IN" dirty="0"/>
              <a:t>235.214583 / mpg</a:t>
            </a:r>
          </a:p>
          <a:p>
            <a:pPr lvl="1"/>
            <a:r>
              <a:rPr lang="en-IN" dirty="0"/>
              <a:t>Convert price column to integer</a:t>
            </a:r>
          </a:p>
          <a:p>
            <a:pPr lvl="2"/>
            <a:r>
              <a:rPr lang="en-IN" dirty="0">
                <a:solidFill>
                  <a:srgbClr val="00B050"/>
                </a:solidFill>
              </a:rPr>
              <a:t>Solution</a:t>
            </a:r>
            <a:r>
              <a:rPr lang="en-IN" dirty="0"/>
              <a:t>: The price column should be integer, but it has some ‘?’.  So replace ‘?’ with 0, convert it to int data using </a:t>
            </a:r>
            <a:r>
              <a:rPr lang="en-IN" dirty="0" err="1"/>
              <a:t>astype</a:t>
            </a:r>
            <a:r>
              <a:rPr lang="en-IN" dirty="0"/>
              <a:t>(int)</a:t>
            </a:r>
          </a:p>
          <a:p>
            <a:pPr lvl="1"/>
            <a:r>
              <a:rPr lang="en-IN" dirty="0"/>
              <a:t> Normalize price column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51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18C5-FA7C-2816-926A-4E9B0AB2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Step3 – Data Insights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7D4EC-11ED-49F6-CFE7-ABC8698CD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0" y="1263650"/>
            <a:ext cx="11201400" cy="4870450"/>
          </a:xfrm>
        </p:spPr>
        <p:txBody>
          <a:bodyPr/>
          <a:lstStyle/>
          <a:p>
            <a:endParaRPr lang="en-IN" dirty="0"/>
          </a:p>
          <a:p>
            <a:pPr marL="565150" indent="-514350">
              <a:buFont typeface="+mj-lt"/>
              <a:buAutoNum type="arabicPeriod"/>
            </a:pPr>
            <a:r>
              <a:rPr lang="en-IN" dirty="0"/>
              <a:t>Price Binned  </a:t>
            </a:r>
          </a:p>
          <a:p>
            <a:pPr lvl="1"/>
            <a:r>
              <a:rPr lang="en-IN" sz="1200" dirty="0"/>
              <a:t>bins = </a:t>
            </a:r>
            <a:r>
              <a:rPr lang="en-IN" sz="1200" dirty="0" err="1"/>
              <a:t>np.linspace</a:t>
            </a:r>
            <a:r>
              <a:rPr lang="en-IN" sz="1200" dirty="0"/>
              <a:t>(min(data['Price']), max(data['Price']), 4)</a:t>
            </a:r>
          </a:p>
          <a:p>
            <a:pPr lvl="1"/>
            <a:r>
              <a:rPr lang="en-IN" sz="1200" dirty="0" err="1"/>
              <a:t>group_names</a:t>
            </a:r>
            <a:r>
              <a:rPr lang="en-IN" sz="1200" dirty="0"/>
              <a:t> = ['Low', 'Medium', 'High']</a:t>
            </a:r>
          </a:p>
          <a:p>
            <a:pPr lvl="1"/>
            <a:r>
              <a:rPr lang="en-IN" sz="1200" dirty="0"/>
              <a:t>data['Price-binned'] = </a:t>
            </a:r>
            <a:r>
              <a:rPr lang="en-IN" sz="1200" dirty="0" err="1"/>
              <a:t>pd.cut</a:t>
            </a:r>
            <a:r>
              <a:rPr lang="en-IN" sz="1200" dirty="0"/>
              <a:t>(data['Price'], bins, labels=</a:t>
            </a:r>
            <a:r>
              <a:rPr lang="en-IN" sz="1200" dirty="0" err="1"/>
              <a:t>group_names</a:t>
            </a:r>
            <a:r>
              <a:rPr lang="en-IN" sz="1200" dirty="0"/>
              <a:t>, </a:t>
            </a:r>
            <a:r>
              <a:rPr lang="en-IN" sz="1200" dirty="0" err="1"/>
              <a:t>include_lowest</a:t>
            </a:r>
            <a:r>
              <a:rPr lang="en-IN" sz="1200" dirty="0"/>
              <a:t>=True)</a:t>
            </a:r>
          </a:p>
          <a:p>
            <a:pPr lvl="1"/>
            <a:r>
              <a:rPr lang="en-IN" sz="1200" dirty="0" err="1"/>
              <a:t>plt.hist</a:t>
            </a:r>
            <a:r>
              <a:rPr lang="en-IN" sz="1200" dirty="0"/>
              <a:t>(data['Price-binned'])</a:t>
            </a:r>
          </a:p>
          <a:p>
            <a:pPr lvl="1"/>
            <a:r>
              <a:rPr lang="en-IN" sz="1200" dirty="0" err="1"/>
              <a:t>plt.show</a:t>
            </a:r>
            <a:r>
              <a:rPr lang="en-IN" sz="1200" dirty="0"/>
              <a:t>()</a:t>
            </a:r>
          </a:p>
          <a:p>
            <a:pPr marL="1022350" lvl="1" indent="-514350"/>
            <a:endParaRPr lang="en-IN" dirty="0"/>
          </a:p>
          <a:p>
            <a:pPr marL="565150" indent="-514350">
              <a:buFont typeface="+mj-lt"/>
              <a:buAutoNum type="arabicPeriod"/>
            </a:pPr>
            <a:r>
              <a:rPr lang="en-IN" dirty="0"/>
              <a:t>Engine size vs. price scattered chart </a:t>
            </a:r>
          </a:p>
          <a:p>
            <a:pPr lvl="1"/>
            <a:r>
              <a:rPr lang="en-IN" sz="1600" dirty="0" err="1"/>
              <a:t>plt.scatter</a:t>
            </a:r>
            <a:r>
              <a:rPr lang="en-IN" sz="1600" dirty="0"/>
              <a:t>(</a:t>
            </a:r>
            <a:r>
              <a:rPr lang="en-IN" sz="1600" dirty="0" err="1"/>
              <a:t>df</a:t>
            </a:r>
            <a:r>
              <a:rPr lang="en-IN" sz="1600" dirty="0"/>
              <a:t>['engine-size'],</a:t>
            </a:r>
            <a:r>
              <a:rPr lang="en-IN" sz="1600" dirty="0" err="1"/>
              <a:t>df</a:t>
            </a:r>
            <a:r>
              <a:rPr lang="en-IN" sz="1600" dirty="0"/>
              <a:t>['Price'])</a:t>
            </a:r>
          </a:p>
          <a:p>
            <a:pPr lvl="1"/>
            <a:r>
              <a:rPr lang="en-IN" sz="1600" dirty="0" err="1"/>
              <a:t>plt.grid</a:t>
            </a:r>
            <a:r>
              <a:rPr lang="en-IN" sz="1600" dirty="0"/>
              <a:t>()</a:t>
            </a:r>
          </a:p>
          <a:p>
            <a:pPr lvl="1"/>
            <a:r>
              <a:rPr lang="en-IN" sz="1600" dirty="0" err="1"/>
              <a:t>plt.xlim</a:t>
            </a:r>
            <a:r>
              <a:rPr lang="en-IN" sz="1600" dirty="0"/>
              <a:t>(</a:t>
            </a:r>
            <a:r>
              <a:rPr lang="en-IN" sz="1600" dirty="0" err="1"/>
              <a:t>df</a:t>
            </a:r>
            <a:r>
              <a:rPr lang="en-IN" sz="1600" dirty="0"/>
              <a:t>['engine-size'].min(), </a:t>
            </a:r>
            <a:r>
              <a:rPr lang="en-IN" sz="1600" dirty="0" err="1"/>
              <a:t>df</a:t>
            </a:r>
            <a:r>
              <a:rPr lang="en-IN" sz="1600" dirty="0"/>
              <a:t>['engine-size'].max())</a:t>
            </a:r>
          </a:p>
          <a:p>
            <a:pPr lvl="1"/>
            <a:r>
              <a:rPr lang="en-IN" sz="1600" dirty="0" err="1"/>
              <a:t>plt.show</a:t>
            </a:r>
            <a:r>
              <a:rPr lang="en-IN" sz="1600" dirty="0"/>
              <a:t>()</a:t>
            </a:r>
          </a:p>
          <a:p>
            <a:pPr marL="565150" indent="-514350">
              <a:buFont typeface="+mj-lt"/>
              <a:buAutoNum type="arabicPeriod"/>
            </a:pPr>
            <a:endParaRPr lang="en-GB" dirty="0"/>
          </a:p>
          <a:p>
            <a:pPr marL="5080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E2CB8-EFF4-0A93-9F53-E5D61BE4A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629" y="1682649"/>
            <a:ext cx="2398059" cy="1746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38893D-0958-6002-4B9B-54FF1F876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162" y="3413013"/>
            <a:ext cx="2736991" cy="21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9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2DE18-0163-A579-C548-0F87BC104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A4C81-35E9-0880-0CF7-7D11E0FB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Step3 – Data Insights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A9174-FB21-4C6F-D245-4DDA9CD79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0" y="1263650"/>
            <a:ext cx="11201400" cy="4870450"/>
          </a:xfrm>
        </p:spPr>
        <p:txBody>
          <a:bodyPr/>
          <a:lstStyle/>
          <a:p>
            <a:endParaRPr lang="en-IN" dirty="0"/>
          </a:p>
          <a:p>
            <a:pPr marL="50800" indent="0">
              <a:buNone/>
            </a:pPr>
            <a:r>
              <a:rPr lang="en-IN" dirty="0"/>
              <a:t>3.  Pivot and heatmap </a:t>
            </a:r>
          </a:p>
          <a:p>
            <a:pPr lvl="1"/>
            <a:r>
              <a:rPr lang="en-IN" sz="1200" dirty="0" err="1"/>
              <a:t>data_pivot</a:t>
            </a:r>
            <a:r>
              <a:rPr lang="en-IN" sz="1200" dirty="0"/>
              <a:t> = </a:t>
            </a:r>
            <a:r>
              <a:rPr lang="en-IN" sz="1200" dirty="0" err="1"/>
              <a:t>data_grouping.pivot</a:t>
            </a:r>
            <a:r>
              <a:rPr lang="en-IN" sz="1200" dirty="0"/>
              <a:t>(index='drive-</a:t>
            </a:r>
            <a:r>
              <a:rPr lang="en-IN" sz="1200" dirty="0" err="1"/>
              <a:t>wheels',columns</a:t>
            </a:r>
            <a:r>
              <a:rPr lang="en-IN" sz="1200" dirty="0"/>
              <a:t>='body-style')</a:t>
            </a:r>
          </a:p>
          <a:p>
            <a:pPr lvl="1"/>
            <a:r>
              <a:rPr lang="en-IN" sz="1200" dirty="0" err="1"/>
              <a:t>plt.pcolor</a:t>
            </a:r>
            <a:r>
              <a:rPr lang="en-IN" sz="1200" dirty="0"/>
              <a:t>(</a:t>
            </a:r>
            <a:r>
              <a:rPr lang="en-IN" sz="1200" dirty="0" err="1"/>
              <a:t>data_pivot</a:t>
            </a:r>
            <a:r>
              <a:rPr lang="en-IN" sz="1200" dirty="0"/>
              <a:t>, </a:t>
            </a:r>
            <a:r>
              <a:rPr lang="en-IN" sz="1200" dirty="0" err="1"/>
              <a:t>cmap</a:t>
            </a:r>
            <a:r>
              <a:rPr lang="en-IN" sz="1200" dirty="0"/>
              <a:t> ='</a:t>
            </a:r>
            <a:r>
              <a:rPr lang="en-IN" sz="1200" dirty="0" err="1"/>
              <a:t>RdBu</a:t>
            </a:r>
            <a:r>
              <a:rPr lang="en-IN" sz="1200" dirty="0"/>
              <a:t>')</a:t>
            </a:r>
          </a:p>
          <a:p>
            <a:pPr lvl="1"/>
            <a:r>
              <a:rPr lang="en-IN" sz="1200" dirty="0" err="1"/>
              <a:t>plt.colorbar</a:t>
            </a:r>
            <a:r>
              <a:rPr lang="en-IN" sz="1200" dirty="0"/>
              <a:t>()</a:t>
            </a:r>
          </a:p>
          <a:p>
            <a:pPr lvl="1"/>
            <a:r>
              <a:rPr lang="en-IN" sz="1200" dirty="0" err="1"/>
              <a:t>plt.show</a:t>
            </a:r>
            <a:r>
              <a:rPr lang="en-IN" sz="1200" dirty="0"/>
              <a:t>()</a:t>
            </a:r>
          </a:p>
          <a:p>
            <a:pPr marL="1022350" lvl="1" indent="-514350"/>
            <a:endParaRPr lang="en-IN" dirty="0"/>
          </a:p>
          <a:p>
            <a:pPr marL="50800" indent="0">
              <a:buNone/>
            </a:pPr>
            <a:r>
              <a:rPr lang="en-IN" dirty="0"/>
              <a:t>4.  Pivot to indicate price across body style and drive wheels </a:t>
            </a:r>
          </a:p>
          <a:p>
            <a:pPr lvl="1"/>
            <a:r>
              <a:rPr lang="en-GB" sz="1600" dirty="0"/>
              <a:t>test = </a:t>
            </a:r>
            <a:r>
              <a:rPr lang="en-GB" sz="1600" dirty="0" err="1"/>
              <a:t>df</a:t>
            </a:r>
            <a:r>
              <a:rPr lang="en-GB" sz="1600" dirty="0"/>
              <a:t>[['drive-</a:t>
            </a:r>
            <a:r>
              <a:rPr lang="en-GB" sz="1600" dirty="0" err="1"/>
              <a:t>wheels','body</a:t>
            </a:r>
            <a:r>
              <a:rPr lang="en-GB" sz="1600" dirty="0"/>
              <a:t>-</a:t>
            </a:r>
            <a:r>
              <a:rPr lang="en-GB" sz="1600" dirty="0" err="1"/>
              <a:t>style','Price</a:t>
            </a:r>
            <a:r>
              <a:rPr lang="en-GB" sz="1600" dirty="0"/>
              <a:t>']]</a:t>
            </a:r>
          </a:p>
          <a:p>
            <a:pPr lvl="1"/>
            <a:r>
              <a:rPr lang="en-GB" sz="1600" dirty="0" err="1"/>
              <a:t>data_grouping</a:t>
            </a:r>
            <a:r>
              <a:rPr lang="en-GB" sz="1600" dirty="0"/>
              <a:t> = round(</a:t>
            </a:r>
            <a:r>
              <a:rPr lang="en-GB" sz="1600" dirty="0" err="1"/>
              <a:t>test.groupby</a:t>
            </a:r>
            <a:r>
              <a:rPr lang="en-GB" sz="1600" dirty="0"/>
              <a:t>(['drive-</a:t>
            </a:r>
            <a:r>
              <a:rPr lang="en-GB" sz="1600" dirty="0" err="1"/>
              <a:t>wheels','body</a:t>
            </a:r>
            <a:r>
              <a:rPr lang="en-GB" sz="1600" dirty="0"/>
              <a:t>-style'],</a:t>
            </a:r>
            <a:r>
              <a:rPr lang="en-GB" sz="1600" dirty="0" err="1"/>
              <a:t>as_index</a:t>
            </a:r>
            <a:r>
              <a:rPr lang="en-GB" sz="1600" dirty="0"/>
              <a:t>=False).mean(),2)</a:t>
            </a:r>
          </a:p>
          <a:p>
            <a:pPr marL="565150" indent="-514350">
              <a:buFont typeface="+mj-lt"/>
              <a:buAutoNum type="arabicPeriod"/>
            </a:pPr>
            <a:endParaRPr lang="en-GB" dirty="0"/>
          </a:p>
          <a:p>
            <a:pPr marL="5080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3A1C7E-9CEF-7212-F1C8-CA6546BED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662" y="1731056"/>
            <a:ext cx="2994128" cy="21813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004D4A-B00C-0427-6B1D-43B03EC83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057" y="5006949"/>
            <a:ext cx="4730993" cy="99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1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5887</TotalTime>
  <Words>381</Words>
  <Application>Microsoft Office PowerPoint</Application>
  <PresentationFormat>Widescreen</PresentationFormat>
  <Paragraphs>62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Office Theme</vt:lpstr>
      <vt:lpstr>Microsoft Excel Worksheet</vt:lpstr>
      <vt:lpstr>Python </vt:lpstr>
      <vt:lpstr>car price  </vt:lpstr>
      <vt:lpstr>Step1:  </vt:lpstr>
      <vt:lpstr>Step2:  </vt:lpstr>
      <vt:lpstr>Step3 – Data Insights </vt:lpstr>
      <vt:lpstr>Step3 – Data Insights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Ravi Sankararao Buddha</dc:creator>
  <cp:lastModifiedBy>Ravi Sankara Rao Buddha</cp:lastModifiedBy>
  <cp:revision>65</cp:revision>
  <dcterms:created xsi:type="dcterms:W3CDTF">2016-01-31T13:35:32Z</dcterms:created>
  <dcterms:modified xsi:type="dcterms:W3CDTF">2025-10-25T09:21:20Z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86b39a-f873-4afb-95b7-159453b5f857_Enabled">
    <vt:lpwstr>true</vt:lpwstr>
  </property>
  <property fmtid="{D5CDD505-2E9C-101B-9397-08002B2CF9AE}" pid="3" name="MSIP_Label_9386b39a-f873-4afb-95b7-159453b5f857_SetDate">
    <vt:lpwstr>2025-01-19T05:27:56Z</vt:lpwstr>
  </property>
  <property fmtid="{D5CDD505-2E9C-101B-9397-08002B2CF9AE}" pid="4" name="MSIP_Label_9386b39a-f873-4afb-95b7-159453b5f857_Method">
    <vt:lpwstr>Standard</vt:lpwstr>
  </property>
  <property fmtid="{D5CDD505-2E9C-101B-9397-08002B2CF9AE}" pid="5" name="MSIP_Label_9386b39a-f873-4afb-95b7-159453b5f857_Name">
    <vt:lpwstr>General</vt:lpwstr>
  </property>
  <property fmtid="{D5CDD505-2E9C-101B-9397-08002B2CF9AE}" pid="6" name="MSIP_Label_9386b39a-f873-4afb-95b7-159453b5f857_SiteId">
    <vt:lpwstr>3d918542-68a9-4e89-ac7a-0f74754ddb24</vt:lpwstr>
  </property>
  <property fmtid="{D5CDD505-2E9C-101B-9397-08002B2CF9AE}" pid="7" name="MSIP_Label_9386b39a-f873-4afb-95b7-159453b5f857_ActionId">
    <vt:lpwstr>66042a37-5656-4f56-8ac6-138d0fb6e0e0</vt:lpwstr>
  </property>
  <property fmtid="{D5CDD505-2E9C-101B-9397-08002B2CF9AE}" pid="8" name="MSIP_Label_9386b39a-f873-4afb-95b7-159453b5f857_ContentBits">
    <vt:lpwstr>0</vt:lpwstr>
  </property>
</Properties>
</file>