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34"/>
  </p:notesMasterIdLst>
  <p:sldIdLst>
    <p:sldId id="287" r:id="rId10"/>
    <p:sldId id="292" r:id="rId11"/>
    <p:sldId id="266" r:id="rId12"/>
    <p:sldId id="293" r:id="rId13"/>
    <p:sldId id="291" r:id="rId14"/>
    <p:sldId id="271" r:id="rId15"/>
    <p:sldId id="294" r:id="rId16"/>
    <p:sldId id="277" r:id="rId17"/>
    <p:sldId id="274" r:id="rId18"/>
    <p:sldId id="272" r:id="rId19"/>
    <p:sldId id="273" r:id="rId20"/>
    <p:sldId id="275" r:id="rId21"/>
    <p:sldId id="278" r:id="rId22"/>
    <p:sldId id="290" r:id="rId23"/>
    <p:sldId id="280" r:id="rId24"/>
    <p:sldId id="279" r:id="rId25"/>
    <p:sldId id="289" r:id="rId26"/>
    <p:sldId id="281" r:id="rId27"/>
    <p:sldId id="283" r:id="rId28"/>
    <p:sldId id="284" r:id="rId29"/>
    <p:sldId id="282" r:id="rId30"/>
    <p:sldId id="285" r:id="rId31"/>
    <p:sldId id="286" r:id="rId32"/>
    <p:sldId id="295" r:id="rId33"/>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3"/>
    <a:srgbClr val="5E9629"/>
    <a:srgbClr val="8CB110"/>
    <a:srgbClr val="008598"/>
    <a:srgbClr val="58585A"/>
    <a:srgbClr val="87C3E7"/>
    <a:srgbClr val="D68A27"/>
    <a:srgbClr val="FABB00"/>
    <a:srgbClr val="C10033"/>
    <a:srgbClr val="0077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76" autoAdjust="0"/>
  </p:normalViewPr>
  <p:slideViewPr>
    <p:cSldViewPr>
      <p:cViewPr varScale="1">
        <p:scale>
          <a:sx n="159" d="100"/>
          <a:sy n="159" d="100"/>
        </p:scale>
        <p:origin x="240" y="115"/>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3" d="100"/>
          <a:sy n="93" d="100"/>
        </p:scale>
        <p:origin x="-3774" y="-10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oerdere\Desktop\flex%20detailier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foerdere\Desktop\grid-control\Dokumentation\flex%20detailier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oerdere\Desktop\flex%20detailie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oerdere\Desktop\flex%20detailier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oerdere\Desktop\flex%20detailiert.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oerdere\Desktop\grid-control\Dokumentation\flex%20detailier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oerdere\Desktop\grid-control\Dokumentation\flex%20detailier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oerdere\Desktop\grid-control\Dokumentation\flex%20detailier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foerdere\Desktop\grid-control\Dokumentation\flex%20detailier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foerdere\Desktop\grid-control\Dokumentation\flex%20detailier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Tabelle1!$A$103</c:f>
              <c:strCache>
                <c:ptCount val="1"/>
                <c:pt idx="0">
                  <c:v>Leistung [W]</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Tabelle1!$B$102:$K$102</c:f>
              <c:numCache>
                <c:formatCode>[$-F400]h:mm:ss\ AM/PM</c:formatCode>
                <c:ptCount val="10"/>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numCache>
            </c:numRef>
          </c:xVal>
          <c:yVal>
            <c:numRef>
              <c:f>Tabelle1!$B$103:$K$103</c:f>
              <c:numCache>
                <c:formatCode>0.00</c:formatCode>
                <c:ptCount val="10"/>
                <c:pt idx="0">
                  <c:v>0</c:v>
                </c:pt>
                <c:pt idx="1">
                  <c:v>0</c:v>
                </c:pt>
                <c:pt idx="2">
                  <c:v>25</c:v>
                </c:pt>
                <c:pt idx="3">
                  <c:v>25</c:v>
                </c:pt>
                <c:pt idx="4">
                  <c:v>50</c:v>
                </c:pt>
                <c:pt idx="5">
                  <c:v>50</c:v>
                </c:pt>
                <c:pt idx="6">
                  <c:v>75</c:v>
                </c:pt>
                <c:pt idx="7">
                  <c:v>75</c:v>
                </c:pt>
                <c:pt idx="8">
                  <c:v>25</c:v>
                </c:pt>
                <c:pt idx="9">
                  <c:v>25</c:v>
                </c:pt>
              </c:numCache>
            </c:numRef>
          </c:yVal>
          <c:smooth val="0"/>
          <c:extLst>
            <c:ext xmlns:c16="http://schemas.microsoft.com/office/drawing/2014/chart" uri="{C3380CC4-5D6E-409C-BE32-E72D297353CC}">
              <c16:uniqueId val="{00000000-281C-4649-9500-180E370957EA}"/>
            </c:ext>
          </c:extLst>
        </c:ser>
        <c:ser>
          <c:idx val="3"/>
          <c:order val="1"/>
          <c:tx>
            <c:strRef>
              <c:f>Tabelle1!$A$106</c:f>
              <c:strCache>
                <c:ptCount val="1"/>
                <c:pt idx="0">
                  <c:v>Energie [Wh]</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Tabelle1!$B$102:$K$102</c:f>
              <c:numCache>
                <c:formatCode>[$-F400]h:mm:ss\ AM/PM</c:formatCode>
                <c:ptCount val="10"/>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numCache>
            </c:numRef>
          </c:xVal>
          <c:yVal>
            <c:numRef>
              <c:f>Tabelle1!$B$106:$K$106</c:f>
              <c:numCache>
                <c:formatCode>0.00</c:formatCode>
                <c:ptCount val="10"/>
                <c:pt idx="0">
                  <c:v>0</c:v>
                </c:pt>
                <c:pt idx="1">
                  <c:v>0</c:v>
                </c:pt>
                <c:pt idx="2">
                  <c:v>0</c:v>
                </c:pt>
                <c:pt idx="3">
                  <c:v>6.25</c:v>
                </c:pt>
                <c:pt idx="4">
                  <c:v>6.25</c:v>
                </c:pt>
                <c:pt idx="5">
                  <c:v>18.75</c:v>
                </c:pt>
                <c:pt idx="6">
                  <c:v>18.75</c:v>
                </c:pt>
                <c:pt idx="7">
                  <c:v>37.5</c:v>
                </c:pt>
                <c:pt idx="8">
                  <c:v>37.5</c:v>
                </c:pt>
                <c:pt idx="9">
                  <c:v>43.75</c:v>
                </c:pt>
              </c:numCache>
            </c:numRef>
          </c:yVal>
          <c:smooth val="0"/>
          <c:extLst>
            <c:ext xmlns:c16="http://schemas.microsoft.com/office/drawing/2014/chart" uri="{C3380CC4-5D6E-409C-BE32-E72D297353CC}">
              <c16:uniqueId val="{00000001-281C-4649-9500-180E370957EA}"/>
            </c:ext>
          </c:extLst>
        </c:ser>
        <c:dLbls>
          <c:showLegendKey val="0"/>
          <c:showVal val="0"/>
          <c:showCatName val="0"/>
          <c:showSerName val="0"/>
          <c:showPercent val="0"/>
          <c:showBubbleSize val="0"/>
        </c:dLbls>
        <c:axId val="476193496"/>
        <c:axId val="476192512"/>
      </c:scatterChart>
      <c:valAx>
        <c:axId val="476193496"/>
        <c:scaling>
          <c:orientation val="minMax"/>
          <c:max val="0.56000000000000005"/>
          <c:min val="0.48958000000000007"/>
        </c:scaling>
        <c:delete val="0"/>
        <c:axPos val="b"/>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76192512"/>
        <c:crosses val="autoZero"/>
        <c:crossBetween val="midCat"/>
        <c:majorUnit val="1.0418E-2"/>
      </c:valAx>
      <c:valAx>
        <c:axId val="4761925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4761934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810450810912475E-2"/>
          <c:y val="0.17171296296296296"/>
          <c:w val="0.66857934289158494"/>
          <c:h val="0.74842483231262769"/>
        </c:manualLayout>
      </c:layout>
      <c:scatterChart>
        <c:scatterStyle val="lineMarker"/>
        <c:varyColors val="0"/>
        <c:ser>
          <c:idx val="0"/>
          <c:order val="0"/>
          <c:tx>
            <c:strRef>
              <c:f>Beispiel!$A$57</c:f>
              <c:strCache>
                <c:ptCount val="1"/>
                <c:pt idx="0">
                  <c:v>Min. Leistung in kW</c:v>
                </c:pt>
              </c:strCache>
            </c:strRef>
          </c:tx>
          <c:spPr>
            <a:ln w="28575" cap="rnd">
              <a:solidFill>
                <a:srgbClr val="0070C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Beispiel!$B$58:$O$58</c:f>
              <c:numCache>
                <c:formatCode>0.00</c:formatCode>
                <c:ptCount val="14"/>
                <c:pt idx="0">
                  <c:v>2.2000000000000002</c:v>
                </c:pt>
                <c:pt idx="1">
                  <c:v>2.2000000000000002</c:v>
                </c:pt>
                <c:pt idx="2">
                  <c:v>2.2000000000000002</c:v>
                </c:pt>
                <c:pt idx="3">
                  <c:v>2.2000000000000002</c:v>
                </c:pt>
                <c:pt idx="4">
                  <c:v>2.2000000000000002</c:v>
                </c:pt>
                <c:pt idx="5">
                  <c:v>2.2000000000000002</c:v>
                </c:pt>
                <c:pt idx="6">
                  <c:v>2.2000000000000002</c:v>
                </c:pt>
                <c:pt idx="7">
                  <c:v>2.2000000000000002</c:v>
                </c:pt>
                <c:pt idx="8">
                  <c:v>2.2000000000000002</c:v>
                </c:pt>
                <c:pt idx="9">
                  <c:v>5.2</c:v>
                </c:pt>
                <c:pt idx="10">
                  <c:v>5.2</c:v>
                </c:pt>
                <c:pt idx="11">
                  <c:v>5.2</c:v>
                </c:pt>
                <c:pt idx="12">
                  <c:v>5.2</c:v>
                </c:pt>
                <c:pt idx="13">
                  <c:v>5.2</c:v>
                </c:pt>
              </c:numCache>
            </c:numRef>
          </c:yVal>
          <c:smooth val="0"/>
          <c:extLst>
            <c:ext xmlns:c16="http://schemas.microsoft.com/office/drawing/2014/chart" uri="{C3380CC4-5D6E-409C-BE32-E72D297353CC}">
              <c16:uniqueId val="{00000000-21CF-44AC-9AAF-FCF7EB20D357}"/>
            </c:ext>
          </c:extLst>
        </c:ser>
        <c:ser>
          <c:idx val="1"/>
          <c:order val="1"/>
          <c:tx>
            <c:strRef>
              <c:f>Beispiel!$A$58</c:f>
              <c:strCache>
                <c:ptCount val="1"/>
                <c:pt idx="0">
                  <c:v>Max. Leistung in kW</c:v>
                </c:pt>
              </c:strCache>
            </c:strRef>
          </c:tx>
          <c:spPr>
            <a:ln w="28575" cap="rnd">
              <a:solidFill>
                <a:srgbClr val="0070C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Beispiel!$B$57:$O$57</c:f>
              <c:numCache>
                <c:formatCode>0.00</c:formatCode>
                <c:ptCount val="14"/>
                <c:pt idx="0">
                  <c:v>-4.2</c:v>
                </c:pt>
                <c:pt idx="1">
                  <c:v>-4.2</c:v>
                </c:pt>
                <c:pt idx="2">
                  <c:v>-4.2</c:v>
                </c:pt>
                <c:pt idx="3">
                  <c:v>-4.2</c:v>
                </c:pt>
                <c:pt idx="4">
                  <c:v>-4.2</c:v>
                </c:pt>
                <c:pt idx="5">
                  <c:v>-4.2</c:v>
                </c:pt>
                <c:pt idx="6">
                  <c:v>-4.2</c:v>
                </c:pt>
                <c:pt idx="7">
                  <c:v>-4.2</c:v>
                </c:pt>
                <c:pt idx="8">
                  <c:v>-4.2</c:v>
                </c:pt>
                <c:pt idx="9">
                  <c:v>-1.2</c:v>
                </c:pt>
                <c:pt idx="10">
                  <c:v>-1.2</c:v>
                </c:pt>
                <c:pt idx="11">
                  <c:v>-1.2</c:v>
                </c:pt>
                <c:pt idx="12">
                  <c:v>-1.2</c:v>
                </c:pt>
                <c:pt idx="13">
                  <c:v>-1.2</c:v>
                </c:pt>
              </c:numCache>
            </c:numRef>
          </c:yVal>
          <c:smooth val="0"/>
          <c:extLst>
            <c:ext xmlns:c16="http://schemas.microsoft.com/office/drawing/2014/chart" uri="{C3380CC4-5D6E-409C-BE32-E72D297353CC}">
              <c16:uniqueId val="{00000001-21CF-44AC-9AAF-FCF7EB20D357}"/>
            </c:ext>
          </c:extLst>
        </c:ser>
        <c:ser>
          <c:idx val="2"/>
          <c:order val="2"/>
          <c:tx>
            <c:strRef>
              <c:f>Beispiel!$A$59</c:f>
              <c:strCache>
                <c:ptCount val="1"/>
                <c:pt idx="0">
                  <c:v>Min. Energie in kWh</c:v>
                </c:pt>
              </c:strCache>
            </c:strRef>
          </c:tx>
          <c:spPr>
            <a:ln w="28575" cap="rnd">
              <a:solidFill>
                <a:srgbClr val="FFC00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Beispiel!$B$59:$O$59</c:f>
              <c:numCache>
                <c:formatCode>0.00</c:formatCode>
                <c:ptCount val="14"/>
                <c:pt idx="0">
                  <c:v>-5</c:v>
                </c:pt>
                <c:pt idx="1">
                  <c:v>-5.25</c:v>
                </c:pt>
                <c:pt idx="2">
                  <c:v>-5.5</c:v>
                </c:pt>
                <c:pt idx="3">
                  <c:v>-5.75</c:v>
                </c:pt>
                <c:pt idx="4">
                  <c:v>-6</c:v>
                </c:pt>
                <c:pt idx="5">
                  <c:v>-6.25</c:v>
                </c:pt>
                <c:pt idx="6">
                  <c:v>-6.5</c:v>
                </c:pt>
                <c:pt idx="7">
                  <c:v>-6.75</c:v>
                </c:pt>
                <c:pt idx="8">
                  <c:v>-7</c:v>
                </c:pt>
                <c:pt idx="9">
                  <c:v>-7</c:v>
                </c:pt>
                <c:pt idx="10">
                  <c:v>-6.5</c:v>
                </c:pt>
                <c:pt idx="11">
                  <c:v>-6</c:v>
                </c:pt>
                <c:pt idx="12">
                  <c:v>-5.5</c:v>
                </c:pt>
                <c:pt idx="13">
                  <c:v>-5</c:v>
                </c:pt>
              </c:numCache>
            </c:numRef>
          </c:yVal>
          <c:smooth val="0"/>
          <c:extLst>
            <c:ext xmlns:c16="http://schemas.microsoft.com/office/drawing/2014/chart" uri="{C3380CC4-5D6E-409C-BE32-E72D297353CC}">
              <c16:uniqueId val="{00000002-21CF-44AC-9AAF-FCF7EB20D357}"/>
            </c:ext>
          </c:extLst>
        </c:ser>
        <c:ser>
          <c:idx val="3"/>
          <c:order val="3"/>
          <c:tx>
            <c:strRef>
              <c:f>Beispiel!$A$60</c:f>
              <c:strCache>
                <c:ptCount val="1"/>
                <c:pt idx="0">
                  <c:v>Max. Energie in kWh</c:v>
                </c:pt>
              </c:strCache>
            </c:strRef>
          </c:tx>
          <c:spPr>
            <a:ln w="28575" cap="rnd">
              <a:solidFill>
                <a:srgbClr val="FFC00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Beispiel!$B$60:$O$60</c:f>
              <c:numCache>
                <c:formatCode>0.00</c:formatCode>
                <c:ptCount val="14"/>
                <c:pt idx="0">
                  <c:v>5</c:v>
                </c:pt>
                <c:pt idx="1">
                  <c:v>4.75</c:v>
                </c:pt>
                <c:pt idx="2">
                  <c:v>4.5</c:v>
                </c:pt>
                <c:pt idx="3">
                  <c:v>4.25</c:v>
                </c:pt>
                <c:pt idx="4">
                  <c:v>4</c:v>
                </c:pt>
                <c:pt idx="5">
                  <c:v>3.75</c:v>
                </c:pt>
                <c:pt idx="6">
                  <c:v>3.5</c:v>
                </c:pt>
                <c:pt idx="7">
                  <c:v>3.25</c:v>
                </c:pt>
                <c:pt idx="8">
                  <c:v>3</c:v>
                </c:pt>
                <c:pt idx="9">
                  <c:v>3</c:v>
                </c:pt>
                <c:pt idx="10">
                  <c:v>3.5</c:v>
                </c:pt>
                <c:pt idx="11">
                  <c:v>4</c:v>
                </c:pt>
                <c:pt idx="12">
                  <c:v>4.5</c:v>
                </c:pt>
                <c:pt idx="13">
                  <c:v>5</c:v>
                </c:pt>
              </c:numCache>
            </c:numRef>
          </c:yVal>
          <c:smooth val="0"/>
          <c:extLst>
            <c:ext xmlns:c16="http://schemas.microsoft.com/office/drawing/2014/chart" uri="{C3380CC4-5D6E-409C-BE32-E72D297353CC}">
              <c16:uniqueId val="{00000003-21CF-44AC-9AAF-FCF7EB20D357}"/>
            </c:ext>
          </c:extLst>
        </c:ser>
        <c:ser>
          <c:idx val="4"/>
          <c:order val="4"/>
          <c:tx>
            <c:strRef>
              <c:f>Beispiel!$A$61</c:f>
              <c:strCache>
                <c:ptCount val="1"/>
                <c:pt idx="0">
                  <c:v>Batterie-Fahrplan</c:v>
                </c:pt>
              </c:strCache>
            </c:strRef>
          </c:tx>
          <c:spPr>
            <a:ln w="28575" cap="rnd">
              <a:solidFill>
                <a:srgbClr val="FF000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Beispiel!$B$61:$O$61</c:f>
              <c:numCache>
                <c:formatCode>0.00</c:formatCode>
                <c:ptCount val="14"/>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yVal>
          <c:smooth val="0"/>
          <c:extLst>
            <c:ext xmlns:c16="http://schemas.microsoft.com/office/drawing/2014/chart" uri="{C3380CC4-5D6E-409C-BE32-E72D297353CC}">
              <c16:uniqueId val="{00000004-21CF-44AC-9AAF-FCF7EB20D357}"/>
            </c:ext>
          </c:extLst>
        </c:ser>
        <c:dLbls>
          <c:showLegendKey val="0"/>
          <c:showVal val="0"/>
          <c:showCatName val="0"/>
          <c:showSerName val="0"/>
          <c:showPercent val="0"/>
          <c:showBubbleSize val="0"/>
        </c:dLbls>
        <c:axId val="359830912"/>
        <c:axId val="359826976"/>
      </c:scatterChart>
      <c:valAx>
        <c:axId val="359830912"/>
        <c:scaling>
          <c:orientation val="minMax"/>
          <c:max val="0.63000000000000012"/>
          <c:min val="0.5"/>
        </c:scaling>
        <c:delete val="0"/>
        <c:axPos val="b"/>
        <c:numFmt formatCode="[$-F400]h:mm:ss\ AM/P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59826976"/>
        <c:crosses val="autoZero"/>
        <c:crossBetween val="midCat"/>
        <c:majorUnit val="2.0834000000000002E-2"/>
      </c:valAx>
      <c:valAx>
        <c:axId val="3598269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598309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Tabelle1!$A$3</c:f>
              <c:strCache>
                <c:ptCount val="1"/>
                <c:pt idx="0">
                  <c:v>Leistung [W] #1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Tabelle1!$B$2:$V$2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Tabelle1!$B$3:$V$3</c:f>
              <c:numCache>
                <c:formatCode>0.00</c:formatCode>
                <c:ptCount val="21"/>
                <c:pt idx="0">
                  <c:v>0</c:v>
                </c:pt>
                <c:pt idx="1">
                  <c:v>0</c:v>
                </c:pt>
                <c:pt idx="2">
                  <c:v>0</c:v>
                </c:pt>
                <c:pt idx="3">
                  <c:v>0</c:v>
                </c:pt>
                <c:pt idx="4">
                  <c:v>0</c:v>
                </c:pt>
                <c:pt idx="5">
                  <c:v>0</c:v>
                </c:pt>
                <c:pt idx="6">
                  <c:v>0</c:v>
                </c:pt>
                <c:pt idx="7">
                  <c:v>0</c:v>
                </c:pt>
                <c:pt idx="8">
                  <c:v>0</c:v>
                </c:pt>
                <c:pt idx="9">
                  <c:v>0</c:v>
                </c:pt>
                <c:pt idx="10">
                  <c:v>0</c:v>
                </c:pt>
                <c:pt idx="11">
                  <c:v>0</c:v>
                </c:pt>
                <c:pt idx="12">
                  <c:v>100</c:v>
                </c:pt>
                <c:pt idx="13">
                  <c:v>100</c:v>
                </c:pt>
                <c:pt idx="14">
                  <c:v>100</c:v>
                </c:pt>
                <c:pt idx="15">
                  <c:v>100</c:v>
                </c:pt>
                <c:pt idx="16">
                  <c:v>100</c:v>
                </c:pt>
                <c:pt idx="17">
                  <c:v>100</c:v>
                </c:pt>
                <c:pt idx="18">
                  <c:v>0</c:v>
                </c:pt>
                <c:pt idx="19">
                  <c:v>0</c:v>
                </c:pt>
                <c:pt idx="20">
                  <c:v>0</c:v>
                </c:pt>
              </c:numCache>
            </c:numRef>
          </c:yVal>
          <c:smooth val="0"/>
          <c:extLst>
            <c:ext xmlns:c16="http://schemas.microsoft.com/office/drawing/2014/chart" uri="{C3380CC4-5D6E-409C-BE32-E72D297353CC}">
              <c16:uniqueId val="{00000000-A895-4BEB-98E1-AA178D4762FE}"/>
            </c:ext>
          </c:extLst>
        </c:ser>
        <c:ser>
          <c:idx val="1"/>
          <c:order val="1"/>
          <c:tx>
            <c:strRef>
              <c:f>Tabelle1!$A$4</c:f>
              <c:strCache>
                <c:ptCount val="1"/>
                <c:pt idx="0">
                  <c:v>Energie [Wh] #1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Tabelle1!$B$2:$V$2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Tabelle1!$B$4:$V$4</c:f>
              <c:numCache>
                <c:formatCode>0.00</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25</c:v>
                </c:pt>
                <c:pt idx="14">
                  <c:v>25</c:v>
                </c:pt>
                <c:pt idx="15">
                  <c:v>50</c:v>
                </c:pt>
                <c:pt idx="16">
                  <c:v>50</c:v>
                </c:pt>
                <c:pt idx="17">
                  <c:v>75</c:v>
                </c:pt>
                <c:pt idx="18">
                  <c:v>75</c:v>
                </c:pt>
                <c:pt idx="19">
                  <c:v>75</c:v>
                </c:pt>
                <c:pt idx="20">
                  <c:v>75</c:v>
                </c:pt>
              </c:numCache>
            </c:numRef>
          </c:yVal>
          <c:smooth val="0"/>
          <c:extLst>
            <c:ext xmlns:c16="http://schemas.microsoft.com/office/drawing/2014/chart" uri="{C3380CC4-5D6E-409C-BE32-E72D297353CC}">
              <c16:uniqueId val="{00000001-A895-4BEB-98E1-AA178D4762FE}"/>
            </c:ext>
          </c:extLst>
        </c:ser>
        <c:dLbls>
          <c:showLegendKey val="0"/>
          <c:showVal val="0"/>
          <c:showCatName val="0"/>
          <c:showSerName val="0"/>
          <c:showPercent val="0"/>
          <c:showBubbleSize val="0"/>
        </c:dLbls>
        <c:axId val="476597016"/>
        <c:axId val="476599312"/>
      </c:scatterChart>
      <c:valAx>
        <c:axId val="476597016"/>
        <c:scaling>
          <c:orientation val="minMax"/>
          <c:max val="0.60000000000000009"/>
          <c:min val="0.55000000000000004"/>
        </c:scaling>
        <c:delete val="0"/>
        <c:axPos val="b"/>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76599312"/>
        <c:crosses val="autoZero"/>
        <c:crossBetween val="midCat"/>
      </c:valAx>
      <c:valAx>
        <c:axId val="4765993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76597016"/>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Tabelle1!$A$3</c:f>
              <c:strCache>
                <c:ptCount val="1"/>
                <c:pt idx="0">
                  <c:v>Leistung [W] #1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Tabelle1!$B$2:$V$2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Tabelle1!$B$3:$V$3</c:f>
              <c:numCache>
                <c:formatCode>0.00</c:formatCode>
                <c:ptCount val="21"/>
                <c:pt idx="0">
                  <c:v>0</c:v>
                </c:pt>
                <c:pt idx="1">
                  <c:v>0</c:v>
                </c:pt>
                <c:pt idx="2">
                  <c:v>0</c:v>
                </c:pt>
                <c:pt idx="3">
                  <c:v>0</c:v>
                </c:pt>
                <c:pt idx="4">
                  <c:v>0</c:v>
                </c:pt>
                <c:pt idx="5">
                  <c:v>0</c:v>
                </c:pt>
                <c:pt idx="6">
                  <c:v>0</c:v>
                </c:pt>
                <c:pt idx="7">
                  <c:v>0</c:v>
                </c:pt>
                <c:pt idx="8">
                  <c:v>0</c:v>
                </c:pt>
                <c:pt idx="9">
                  <c:v>0</c:v>
                </c:pt>
                <c:pt idx="10">
                  <c:v>0</c:v>
                </c:pt>
                <c:pt idx="11">
                  <c:v>0</c:v>
                </c:pt>
                <c:pt idx="12">
                  <c:v>100</c:v>
                </c:pt>
                <c:pt idx="13">
                  <c:v>100</c:v>
                </c:pt>
                <c:pt idx="14">
                  <c:v>100</c:v>
                </c:pt>
                <c:pt idx="15">
                  <c:v>100</c:v>
                </c:pt>
                <c:pt idx="16">
                  <c:v>100</c:v>
                </c:pt>
                <c:pt idx="17">
                  <c:v>100</c:v>
                </c:pt>
                <c:pt idx="18">
                  <c:v>0</c:v>
                </c:pt>
                <c:pt idx="19">
                  <c:v>0</c:v>
                </c:pt>
                <c:pt idx="20">
                  <c:v>0</c:v>
                </c:pt>
              </c:numCache>
            </c:numRef>
          </c:yVal>
          <c:smooth val="0"/>
          <c:extLst>
            <c:ext xmlns:c16="http://schemas.microsoft.com/office/drawing/2014/chart" uri="{C3380CC4-5D6E-409C-BE32-E72D297353CC}">
              <c16:uniqueId val="{00000000-1064-49F5-9AD8-63C77FD33635}"/>
            </c:ext>
          </c:extLst>
        </c:ser>
        <c:ser>
          <c:idx val="1"/>
          <c:order val="1"/>
          <c:tx>
            <c:strRef>
              <c:f>Tabelle1!$A$4</c:f>
              <c:strCache>
                <c:ptCount val="1"/>
                <c:pt idx="0">
                  <c:v>Energie [Wh] #1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Tabelle1!$B$2:$V$2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Tabelle1!$B$4:$V$4</c:f>
              <c:numCache>
                <c:formatCode>0.00</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25</c:v>
                </c:pt>
                <c:pt idx="14">
                  <c:v>25</c:v>
                </c:pt>
                <c:pt idx="15">
                  <c:v>50</c:v>
                </c:pt>
                <c:pt idx="16">
                  <c:v>50</c:v>
                </c:pt>
                <c:pt idx="17">
                  <c:v>75</c:v>
                </c:pt>
                <c:pt idx="18">
                  <c:v>75</c:v>
                </c:pt>
                <c:pt idx="19">
                  <c:v>75</c:v>
                </c:pt>
                <c:pt idx="20">
                  <c:v>75</c:v>
                </c:pt>
              </c:numCache>
            </c:numRef>
          </c:yVal>
          <c:smooth val="0"/>
          <c:extLst>
            <c:ext xmlns:c16="http://schemas.microsoft.com/office/drawing/2014/chart" uri="{C3380CC4-5D6E-409C-BE32-E72D297353CC}">
              <c16:uniqueId val="{00000001-1064-49F5-9AD8-63C77FD33635}"/>
            </c:ext>
          </c:extLst>
        </c:ser>
        <c:ser>
          <c:idx val="2"/>
          <c:order val="2"/>
          <c:tx>
            <c:strRef>
              <c:f>Tabelle1!$A$5</c:f>
              <c:strCache>
                <c:ptCount val="1"/>
                <c:pt idx="0">
                  <c:v>Leistung [W] #2</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Tabelle1!$B$2:$V$2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Tabelle1!$B$5:$V$5</c:f>
              <c:numCache>
                <c:formatCode>0.00</c:formatCode>
                <c:ptCount val="21"/>
                <c:pt idx="0">
                  <c:v>0</c:v>
                </c:pt>
                <c:pt idx="1">
                  <c:v>0</c:v>
                </c:pt>
                <c:pt idx="2">
                  <c:v>100</c:v>
                </c:pt>
                <c:pt idx="3">
                  <c:v>100</c:v>
                </c:pt>
                <c:pt idx="4">
                  <c:v>100</c:v>
                </c:pt>
                <c:pt idx="5">
                  <c:v>100</c:v>
                </c:pt>
                <c:pt idx="6">
                  <c:v>100</c:v>
                </c:pt>
                <c:pt idx="7">
                  <c:v>100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yVal>
          <c:smooth val="0"/>
          <c:extLst>
            <c:ext xmlns:c16="http://schemas.microsoft.com/office/drawing/2014/chart" uri="{C3380CC4-5D6E-409C-BE32-E72D297353CC}">
              <c16:uniqueId val="{00000002-1064-49F5-9AD8-63C77FD33635}"/>
            </c:ext>
          </c:extLst>
        </c:ser>
        <c:ser>
          <c:idx val="3"/>
          <c:order val="3"/>
          <c:tx>
            <c:strRef>
              <c:f>Tabelle1!$A$6</c:f>
              <c:strCache>
                <c:ptCount val="1"/>
                <c:pt idx="0">
                  <c:v>Energie [Wh] #2</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Tabelle1!$B$2:$V$2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Tabelle1!$B$6:$V$6</c:f>
              <c:numCache>
                <c:formatCode>0.00</c:formatCode>
                <c:ptCount val="21"/>
                <c:pt idx="0">
                  <c:v>0</c:v>
                </c:pt>
                <c:pt idx="1">
                  <c:v>0</c:v>
                </c:pt>
                <c:pt idx="2">
                  <c:v>0</c:v>
                </c:pt>
                <c:pt idx="3">
                  <c:v>25</c:v>
                </c:pt>
                <c:pt idx="4">
                  <c:v>25</c:v>
                </c:pt>
                <c:pt idx="5">
                  <c:v>50</c:v>
                </c:pt>
                <c:pt idx="6">
                  <c:v>50</c:v>
                </c:pt>
                <c:pt idx="7">
                  <c:v>75</c:v>
                </c:pt>
                <c:pt idx="8">
                  <c:v>75</c:v>
                </c:pt>
                <c:pt idx="9">
                  <c:v>75</c:v>
                </c:pt>
                <c:pt idx="10">
                  <c:v>75</c:v>
                </c:pt>
                <c:pt idx="11">
                  <c:v>75</c:v>
                </c:pt>
                <c:pt idx="12">
                  <c:v>75</c:v>
                </c:pt>
                <c:pt idx="13">
                  <c:v>75</c:v>
                </c:pt>
                <c:pt idx="14">
                  <c:v>75</c:v>
                </c:pt>
                <c:pt idx="15">
                  <c:v>75</c:v>
                </c:pt>
                <c:pt idx="16">
                  <c:v>75</c:v>
                </c:pt>
                <c:pt idx="17">
                  <c:v>75</c:v>
                </c:pt>
                <c:pt idx="18">
                  <c:v>75</c:v>
                </c:pt>
                <c:pt idx="19">
                  <c:v>75</c:v>
                </c:pt>
                <c:pt idx="20">
                  <c:v>75</c:v>
                </c:pt>
              </c:numCache>
            </c:numRef>
          </c:yVal>
          <c:smooth val="0"/>
          <c:extLst>
            <c:ext xmlns:c16="http://schemas.microsoft.com/office/drawing/2014/chart" uri="{C3380CC4-5D6E-409C-BE32-E72D297353CC}">
              <c16:uniqueId val="{00000003-1064-49F5-9AD8-63C77FD33635}"/>
            </c:ext>
          </c:extLst>
        </c:ser>
        <c:dLbls>
          <c:showLegendKey val="0"/>
          <c:showVal val="0"/>
          <c:showCatName val="0"/>
          <c:showSerName val="0"/>
          <c:showPercent val="0"/>
          <c:showBubbleSize val="0"/>
        </c:dLbls>
        <c:axId val="457254608"/>
        <c:axId val="457254936"/>
      </c:scatterChart>
      <c:valAx>
        <c:axId val="457254608"/>
        <c:scaling>
          <c:orientation val="minMax"/>
          <c:max val="0.60000000000000009"/>
          <c:min val="0.5"/>
        </c:scaling>
        <c:delete val="0"/>
        <c:axPos val="b"/>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57254936"/>
        <c:crosses val="autoZero"/>
        <c:crossBetween val="midCat"/>
        <c:majorUnit val="2.0834000000000002E-2"/>
      </c:valAx>
      <c:valAx>
        <c:axId val="457254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457254608"/>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de-DE"/>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Tabelle1!$A$43</c:f>
              <c:strCache>
                <c:ptCount val="1"/>
                <c:pt idx="0">
                  <c:v>Leistung [W] #1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Tabelle1!$B$42:$V$42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Tabelle1!$B$43:$V$43</c:f>
              <c:numCache>
                <c:formatCode>0.00</c:formatCode>
                <c:ptCount val="21"/>
                <c:pt idx="0">
                  <c:v>0</c:v>
                </c:pt>
                <c:pt idx="1">
                  <c:v>0</c:v>
                </c:pt>
                <c:pt idx="2">
                  <c:v>100</c:v>
                </c:pt>
                <c:pt idx="3">
                  <c:v>100</c:v>
                </c:pt>
                <c:pt idx="4">
                  <c:v>100</c:v>
                </c:pt>
                <c:pt idx="5">
                  <c:v>100</c:v>
                </c:pt>
                <c:pt idx="6">
                  <c:v>100</c:v>
                </c:pt>
                <c:pt idx="7">
                  <c:v>100</c:v>
                </c:pt>
                <c:pt idx="8">
                  <c:v>100</c:v>
                </c:pt>
                <c:pt idx="9">
                  <c:v>100</c:v>
                </c:pt>
                <c:pt idx="10">
                  <c:v>100</c:v>
                </c:pt>
                <c:pt idx="11">
                  <c:v>100</c:v>
                </c:pt>
                <c:pt idx="12">
                  <c:v>100</c:v>
                </c:pt>
                <c:pt idx="13">
                  <c:v>100</c:v>
                </c:pt>
                <c:pt idx="14">
                  <c:v>0</c:v>
                </c:pt>
                <c:pt idx="15">
                  <c:v>0</c:v>
                </c:pt>
                <c:pt idx="16">
                  <c:v>0</c:v>
                </c:pt>
                <c:pt idx="17">
                  <c:v>0</c:v>
                </c:pt>
                <c:pt idx="18">
                  <c:v>0</c:v>
                </c:pt>
                <c:pt idx="19">
                  <c:v>0</c:v>
                </c:pt>
                <c:pt idx="20">
                  <c:v>0</c:v>
                </c:pt>
              </c:numCache>
            </c:numRef>
          </c:yVal>
          <c:smooth val="0"/>
          <c:extLst>
            <c:ext xmlns:c16="http://schemas.microsoft.com/office/drawing/2014/chart" uri="{C3380CC4-5D6E-409C-BE32-E72D297353CC}">
              <c16:uniqueId val="{00000000-EB15-49CD-B405-DB44ED77040E}"/>
            </c:ext>
          </c:extLst>
        </c:ser>
        <c:ser>
          <c:idx val="1"/>
          <c:order val="1"/>
          <c:tx>
            <c:strRef>
              <c:f>Tabelle1!$A$44</c:f>
              <c:strCache>
                <c:ptCount val="1"/>
                <c:pt idx="0">
                  <c:v>Energie [Wh] #1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Tabelle1!$B$42:$V$42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Tabelle1!$B$44:$V$44</c:f>
              <c:numCache>
                <c:formatCode>0.00</c:formatCode>
                <c:ptCount val="21"/>
                <c:pt idx="0">
                  <c:v>0</c:v>
                </c:pt>
                <c:pt idx="1">
                  <c:v>0</c:v>
                </c:pt>
                <c:pt idx="2">
                  <c:v>0</c:v>
                </c:pt>
                <c:pt idx="3">
                  <c:v>25</c:v>
                </c:pt>
                <c:pt idx="4">
                  <c:v>25</c:v>
                </c:pt>
                <c:pt idx="5">
                  <c:v>50</c:v>
                </c:pt>
                <c:pt idx="6">
                  <c:v>50</c:v>
                </c:pt>
                <c:pt idx="7">
                  <c:v>75</c:v>
                </c:pt>
                <c:pt idx="8">
                  <c:v>75</c:v>
                </c:pt>
                <c:pt idx="9">
                  <c:v>100</c:v>
                </c:pt>
                <c:pt idx="10">
                  <c:v>100</c:v>
                </c:pt>
                <c:pt idx="11">
                  <c:v>125</c:v>
                </c:pt>
                <c:pt idx="12">
                  <c:v>125</c:v>
                </c:pt>
                <c:pt idx="13">
                  <c:v>150</c:v>
                </c:pt>
                <c:pt idx="14">
                  <c:v>150</c:v>
                </c:pt>
                <c:pt idx="15">
                  <c:v>150</c:v>
                </c:pt>
                <c:pt idx="16">
                  <c:v>150</c:v>
                </c:pt>
                <c:pt idx="17">
                  <c:v>150</c:v>
                </c:pt>
                <c:pt idx="18">
                  <c:v>150</c:v>
                </c:pt>
                <c:pt idx="19">
                  <c:v>150</c:v>
                </c:pt>
                <c:pt idx="20">
                  <c:v>150</c:v>
                </c:pt>
              </c:numCache>
            </c:numRef>
          </c:yVal>
          <c:smooth val="0"/>
          <c:extLst>
            <c:ext xmlns:c16="http://schemas.microsoft.com/office/drawing/2014/chart" uri="{C3380CC4-5D6E-409C-BE32-E72D297353CC}">
              <c16:uniqueId val="{00000001-EB15-49CD-B405-DB44ED77040E}"/>
            </c:ext>
          </c:extLst>
        </c:ser>
        <c:ser>
          <c:idx val="2"/>
          <c:order val="2"/>
          <c:tx>
            <c:strRef>
              <c:f>Tabelle1!$A$45</c:f>
              <c:strCache>
                <c:ptCount val="1"/>
                <c:pt idx="0">
                  <c:v>Leistung [W] #2</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Tabelle1!$B$42:$V$42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Tabelle1!$B$45:$V$45</c:f>
              <c:numCache>
                <c:formatCode>0.00</c:formatCode>
                <c:ptCount val="21"/>
                <c:pt idx="0">
                  <c:v>0</c:v>
                </c:pt>
                <c:pt idx="1">
                  <c:v>0</c:v>
                </c:pt>
                <c:pt idx="2">
                  <c:v>100</c:v>
                </c:pt>
                <c:pt idx="3">
                  <c:v>100</c:v>
                </c:pt>
                <c:pt idx="4">
                  <c:v>100</c:v>
                </c:pt>
                <c:pt idx="5">
                  <c:v>100</c:v>
                </c:pt>
                <c:pt idx="6">
                  <c:v>100</c:v>
                </c:pt>
                <c:pt idx="7">
                  <c:v>100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yVal>
          <c:smooth val="0"/>
          <c:extLst>
            <c:ext xmlns:c16="http://schemas.microsoft.com/office/drawing/2014/chart" uri="{C3380CC4-5D6E-409C-BE32-E72D297353CC}">
              <c16:uniqueId val="{00000002-EB15-49CD-B405-DB44ED77040E}"/>
            </c:ext>
          </c:extLst>
        </c:ser>
        <c:ser>
          <c:idx val="3"/>
          <c:order val="3"/>
          <c:tx>
            <c:strRef>
              <c:f>Tabelle1!$A$46</c:f>
              <c:strCache>
                <c:ptCount val="1"/>
                <c:pt idx="0">
                  <c:v>Energie [Wh] #2</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Tabelle1!$B$42:$V$42</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Tabelle1!$B$46:$V$46</c:f>
              <c:numCache>
                <c:formatCode>0.00</c:formatCode>
                <c:ptCount val="21"/>
                <c:pt idx="0">
                  <c:v>0</c:v>
                </c:pt>
                <c:pt idx="1">
                  <c:v>0</c:v>
                </c:pt>
                <c:pt idx="2">
                  <c:v>0</c:v>
                </c:pt>
                <c:pt idx="3">
                  <c:v>25</c:v>
                </c:pt>
                <c:pt idx="4">
                  <c:v>25</c:v>
                </c:pt>
                <c:pt idx="5">
                  <c:v>50</c:v>
                </c:pt>
                <c:pt idx="6">
                  <c:v>50</c:v>
                </c:pt>
                <c:pt idx="7">
                  <c:v>75</c:v>
                </c:pt>
                <c:pt idx="8">
                  <c:v>75</c:v>
                </c:pt>
                <c:pt idx="9">
                  <c:v>75</c:v>
                </c:pt>
                <c:pt idx="10">
                  <c:v>75</c:v>
                </c:pt>
                <c:pt idx="11">
                  <c:v>75</c:v>
                </c:pt>
                <c:pt idx="12">
                  <c:v>75</c:v>
                </c:pt>
                <c:pt idx="13">
                  <c:v>75</c:v>
                </c:pt>
                <c:pt idx="14">
                  <c:v>75</c:v>
                </c:pt>
                <c:pt idx="15">
                  <c:v>75</c:v>
                </c:pt>
                <c:pt idx="16">
                  <c:v>75</c:v>
                </c:pt>
                <c:pt idx="17">
                  <c:v>75</c:v>
                </c:pt>
                <c:pt idx="18">
                  <c:v>75</c:v>
                </c:pt>
                <c:pt idx="19">
                  <c:v>75</c:v>
                </c:pt>
                <c:pt idx="20">
                  <c:v>75</c:v>
                </c:pt>
              </c:numCache>
            </c:numRef>
          </c:yVal>
          <c:smooth val="0"/>
          <c:extLst>
            <c:ext xmlns:c16="http://schemas.microsoft.com/office/drawing/2014/chart" uri="{C3380CC4-5D6E-409C-BE32-E72D297353CC}">
              <c16:uniqueId val="{00000003-EB15-49CD-B405-DB44ED77040E}"/>
            </c:ext>
          </c:extLst>
        </c:ser>
        <c:dLbls>
          <c:showLegendKey val="0"/>
          <c:showVal val="0"/>
          <c:showCatName val="0"/>
          <c:showSerName val="0"/>
          <c:showPercent val="0"/>
          <c:showBubbleSize val="0"/>
        </c:dLbls>
        <c:axId val="364682264"/>
        <c:axId val="364677344"/>
      </c:scatterChart>
      <c:valAx>
        <c:axId val="364682264"/>
        <c:scaling>
          <c:orientation val="minMax"/>
          <c:max val="0.60000000000000009"/>
          <c:min val="0.5"/>
        </c:scaling>
        <c:delete val="0"/>
        <c:axPos val="b"/>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364677344"/>
        <c:crosses val="autoZero"/>
        <c:crossBetween val="midCat"/>
        <c:majorUnit val="2.0834000000000002E-2"/>
      </c:valAx>
      <c:valAx>
        <c:axId val="36467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364682264"/>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de-DE"/>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47807199737846"/>
          <c:y val="0.18278445565596585"/>
          <c:w val="0.82877886480800878"/>
          <c:h val="0.66535849658422985"/>
        </c:manualLayout>
      </c:layout>
      <c:scatterChart>
        <c:scatterStyle val="lineMarker"/>
        <c:varyColors val="0"/>
        <c:ser>
          <c:idx val="0"/>
          <c:order val="0"/>
          <c:tx>
            <c:strRef>
              <c:f>Tabelle1!$A$74</c:f>
              <c:strCache>
                <c:ptCount val="1"/>
                <c:pt idx="0">
                  <c:v>Leistung.Min [W]</c:v>
                </c:pt>
              </c:strCache>
            </c:strRef>
          </c:tx>
          <c:spPr>
            <a:ln w="19050" cap="rnd">
              <a:solidFill>
                <a:srgbClr val="00B050"/>
              </a:solidFill>
              <a:round/>
            </a:ln>
            <a:effectLst/>
          </c:spPr>
          <c:marker>
            <c:symbol val="circle"/>
            <c:size val="5"/>
            <c:spPr>
              <a:solidFill>
                <a:schemeClr val="accent1"/>
              </a:solidFill>
              <a:ln w="9525">
                <a:solidFill>
                  <a:srgbClr val="002060"/>
                </a:solidFill>
              </a:ln>
              <a:effectLst/>
            </c:spPr>
          </c:marker>
          <c:xVal>
            <c:numRef>
              <c:f>Tabelle1!$B$73:$V$73</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Tabelle1!$B$74:$V$74</c:f>
              <c:numCache>
                <c:formatCode>0.00</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yVal>
          <c:smooth val="0"/>
          <c:extLst>
            <c:ext xmlns:c16="http://schemas.microsoft.com/office/drawing/2014/chart" uri="{C3380CC4-5D6E-409C-BE32-E72D297353CC}">
              <c16:uniqueId val="{00000000-7940-42DA-B981-B3323E4D56C2}"/>
            </c:ext>
          </c:extLst>
        </c:ser>
        <c:ser>
          <c:idx val="1"/>
          <c:order val="1"/>
          <c:tx>
            <c:strRef>
              <c:f>Tabelle1!$A$75</c:f>
              <c:strCache>
                <c:ptCount val="1"/>
                <c:pt idx="0">
                  <c:v>Leistung.Max [W]</c:v>
                </c:pt>
              </c:strCache>
            </c:strRef>
          </c:tx>
          <c:spPr>
            <a:ln w="19050" cap="rnd">
              <a:solidFill>
                <a:srgbClr val="00B050"/>
              </a:solidFill>
              <a:round/>
            </a:ln>
            <a:effectLst/>
          </c:spPr>
          <c:marker>
            <c:symbol val="circle"/>
            <c:size val="5"/>
            <c:spPr>
              <a:solidFill>
                <a:schemeClr val="accent2"/>
              </a:solidFill>
              <a:ln w="9525">
                <a:solidFill>
                  <a:srgbClr val="002060"/>
                </a:solidFill>
              </a:ln>
              <a:effectLst/>
            </c:spPr>
          </c:marker>
          <c:xVal>
            <c:numRef>
              <c:f>Tabelle1!$B$73:$V$73</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Tabelle1!$B$75:$V$75</c:f>
              <c:numCache>
                <c:formatCode>0.00</c:formatCode>
                <c:ptCount val="21"/>
                <c:pt idx="0">
                  <c:v>150</c:v>
                </c:pt>
                <c:pt idx="1">
                  <c:v>150</c:v>
                </c:pt>
                <c:pt idx="2">
                  <c:v>150</c:v>
                </c:pt>
                <c:pt idx="3">
                  <c:v>150</c:v>
                </c:pt>
                <c:pt idx="4">
                  <c:v>150</c:v>
                </c:pt>
                <c:pt idx="5">
                  <c:v>150</c:v>
                </c:pt>
                <c:pt idx="6">
                  <c:v>150</c:v>
                </c:pt>
                <c:pt idx="7">
                  <c:v>150</c:v>
                </c:pt>
                <c:pt idx="8">
                  <c:v>150</c:v>
                </c:pt>
                <c:pt idx="9">
                  <c:v>150</c:v>
                </c:pt>
                <c:pt idx="10">
                  <c:v>150</c:v>
                </c:pt>
                <c:pt idx="11">
                  <c:v>150</c:v>
                </c:pt>
                <c:pt idx="12">
                  <c:v>150</c:v>
                </c:pt>
                <c:pt idx="13">
                  <c:v>150</c:v>
                </c:pt>
                <c:pt idx="14">
                  <c:v>150</c:v>
                </c:pt>
                <c:pt idx="15">
                  <c:v>150</c:v>
                </c:pt>
                <c:pt idx="16">
                  <c:v>150</c:v>
                </c:pt>
                <c:pt idx="17">
                  <c:v>150</c:v>
                </c:pt>
                <c:pt idx="18">
                  <c:v>150</c:v>
                </c:pt>
                <c:pt idx="19">
                  <c:v>150</c:v>
                </c:pt>
                <c:pt idx="20">
                  <c:v>150</c:v>
                </c:pt>
              </c:numCache>
            </c:numRef>
          </c:yVal>
          <c:smooth val="0"/>
          <c:extLst>
            <c:ext xmlns:c16="http://schemas.microsoft.com/office/drawing/2014/chart" uri="{C3380CC4-5D6E-409C-BE32-E72D297353CC}">
              <c16:uniqueId val="{00000001-7940-42DA-B981-B3323E4D56C2}"/>
            </c:ext>
          </c:extLst>
        </c:ser>
        <c:ser>
          <c:idx val="2"/>
          <c:order val="2"/>
          <c:tx>
            <c:strRef>
              <c:f>Tabelle1!$A$76</c:f>
              <c:strCache>
                <c:ptCount val="1"/>
                <c:pt idx="0">
                  <c:v>Energie.Min [Wh]</c:v>
                </c:pt>
              </c:strCache>
            </c:strRef>
          </c:tx>
          <c:spPr>
            <a:ln w="19050" cap="rnd">
              <a:solidFill>
                <a:srgbClr val="0070C0"/>
              </a:solidFill>
              <a:round/>
            </a:ln>
            <a:effectLst/>
          </c:spPr>
          <c:marker>
            <c:symbol val="circle"/>
            <c:size val="5"/>
            <c:spPr>
              <a:solidFill>
                <a:schemeClr val="accent3"/>
              </a:solidFill>
              <a:ln w="9525">
                <a:solidFill>
                  <a:srgbClr val="002060"/>
                </a:solidFill>
              </a:ln>
              <a:effectLst/>
            </c:spPr>
          </c:marker>
          <c:xVal>
            <c:numRef>
              <c:f>Tabelle1!$B$73:$V$73</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Tabelle1!$B$76:$V$76</c:f>
              <c:numCache>
                <c:formatCode>0.00</c:formatCode>
                <c:ptCount val="21"/>
                <c:pt idx="0">
                  <c:v>0</c:v>
                </c:pt>
                <c:pt idx="1">
                  <c:v>0</c:v>
                </c:pt>
                <c:pt idx="2">
                  <c:v>0</c:v>
                </c:pt>
                <c:pt idx="3">
                  <c:v>0</c:v>
                </c:pt>
                <c:pt idx="4">
                  <c:v>0</c:v>
                </c:pt>
                <c:pt idx="5">
                  <c:v>0</c:v>
                </c:pt>
                <c:pt idx="6">
                  <c:v>0</c:v>
                </c:pt>
                <c:pt idx="7">
                  <c:v>0</c:v>
                </c:pt>
                <c:pt idx="8">
                  <c:v>0</c:v>
                </c:pt>
                <c:pt idx="9">
                  <c:v>25</c:v>
                </c:pt>
                <c:pt idx="10">
                  <c:v>25</c:v>
                </c:pt>
                <c:pt idx="11">
                  <c:v>50</c:v>
                </c:pt>
                <c:pt idx="12">
                  <c:v>50</c:v>
                </c:pt>
                <c:pt idx="13">
                  <c:v>75</c:v>
                </c:pt>
                <c:pt idx="14">
                  <c:v>75</c:v>
                </c:pt>
                <c:pt idx="15">
                  <c:v>100</c:v>
                </c:pt>
                <c:pt idx="16">
                  <c:v>100</c:v>
                </c:pt>
                <c:pt idx="17">
                  <c:v>125</c:v>
                </c:pt>
                <c:pt idx="18">
                  <c:v>125</c:v>
                </c:pt>
                <c:pt idx="19">
                  <c:v>150</c:v>
                </c:pt>
                <c:pt idx="20">
                  <c:v>150</c:v>
                </c:pt>
              </c:numCache>
            </c:numRef>
          </c:yVal>
          <c:smooth val="0"/>
          <c:extLst>
            <c:ext xmlns:c16="http://schemas.microsoft.com/office/drawing/2014/chart" uri="{C3380CC4-5D6E-409C-BE32-E72D297353CC}">
              <c16:uniqueId val="{00000002-7940-42DA-B981-B3323E4D56C2}"/>
            </c:ext>
          </c:extLst>
        </c:ser>
        <c:ser>
          <c:idx val="3"/>
          <c:order val="3"/>
          <c:tx>
            <c:strRef>
              <c:f>Tabelle1!$A$77</c:f>
              <c:strCache>
                <c:ptCount val="1"/>
                <c:pt idx="0">
                  <c:v>Energie.Max [Wh]</c:v>
                </c:pt>
              </c:strCache>
            </c:strRef>
          </c:tx>
          <c:spPr>
            <a:ln w="19050" cap="rnd">
              <a:solidFill>
                <a:srgbClr val="0070C0"/>
              </a:solidFill>
              <a:round/>
            </a:ln>
            <a:effectLst/>
          </c:spPr>
          <c:marker>
            <c:symbol val="circle"/>
            <c:size val="5"/>
            <c:spPr>
              <a:solidFill>
                <a:schemeClr val="accent4"/>
              </a:solidFill>
              <a:ln w="9525">
                <a:solidFill>
                  <a:srgbClr val="002060"/>
                </a:solidFill>
              </a:ln>
              <a:effectLst/>
            </c:spPr>
          </c:marker>
          <c:xVal>
            <c:numRef>
              <c:f>Tabelle1!$B$73:$V$73</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Tabelle1!$B$77:$V$77</c:f>
              <c:numCache>
                <c:formatCode>0.00</c:formatCode>
                <c:ptCount val="21"/>
                <c:pt idx="0">
                  <c:v>200</c:v>
                </c:pt>
                <c:pt idx="1">
                  <c:v>200</c:v>
                </c:pt>
                <c:pt idx="2">
                  <c:v>200</c:v>
                </c:pt>
                <c:pt idx="3">
                  <c:v>200</c:v>
                </c:pt>
                <c:pt idx="4">
                  <c:v>200</c:v>
                </c:pt>
                <c:pt idx="5">
                  <c:v>200</c:v>
                </c:pt>
                <c:pt idx="6">
                  <c:v>200</c:v>
                </c:pt>
                <c:pt idx="7">
                  <c:v>200</c:v>
                </c:pt>
                <c:pt idx="8">
                  <c:v>200</c:v>
                </c:pt>
                <c:pt idx="9">
                  <c:v>200</c:v>
                </c:pt>
                <c:pt idx="10">
                  <c:v>200</c:v>
                </c:pt>
                <c:pt idx="11">
                  <c:v>200</c:v>
                </c:pt>
                <c:pt idx="12">
                  <c:v>200</c:v>
                </c:pt>
                <c:pt idx="13">
                  <c:v>200</c:v>
                </c:pt>
                <c:pt idx="14">
                  <c:v>200</c:v>
                </c:pt>
                <c:pt idx="15">
                  <c:v>200</c:v>
                </c:pt>
                <c:pt idx="16">
                  <c:v>200</c:v>
                </c:pt>
                <c:pt idx="17">
                  <c:v>200</c:v>
                </c:pt>
                <c:pt idx="18">
                  <c:v>200</c:v>
                </c:pt>
                <c:pt idx="19">
                  <c:v>200</c:v>
                </c:pt>
                <c:pt idx="20">
                  <c:v>200</c:v>
                </c:pt>
              </c:numCache>
            </c:numRef>
          </c:yVal>
          <c:smooth val="0"/>
          <c:extLst>
            <c:ext xmlns:c16="http://schemas.microsoft.com/office/drawing/2014/chart" uri="{C3380CC4-5D6E-409C-BE32-E72D297353CC}">
              <c16:uniqueId val="{00000003-7940-42DA-B981-B3323E4D56C2}"/>
            </c:ext>
          </c:extLst>
        </c:ser>
        <c:dLbls>
          <c:showLegendKey val="0"/>
          <c:showVal val="0"/>
          <c:showCatName val="0"/>
          <c:showSerName val="0"/>
          <c:showPercent val="0"/>
          <c:showBubbleSize val="0"/>
        </c:dLbls>
        <c:axId val="284522904"/>
        <c:axId val="284523888"/>
      </c:scatterChart>
      <c:valAx>
        <c:axId val="284522904"/>
        <c:scaling>
          <c:orientation val="minMax"/>
          <c:max val="0.60500000000000009"/>
          <c:min val="0.5"/>
        </c:scaling>
        <c:delete val="0"/>
        <c:axPos val="b"/>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284523888"/>
        <c:crosses val="autoZero"/>
        <c:crossBetween val="midCat"/>
        <c:majorUnit val="2.0833000000000001E-2"/>
        <c:minorUnit val="4.000000000000001E-3"/>
      </c:valAx>
      <c:valAx>
        <c:axId val="2845238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284522904"/>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Tabelle1!$A$132</c:f>
              <c:strCache>
                <c:ptCount val="1"/>
                <c:pt idx="0">
                  <c:v>Leistung.Min [W]</c:v>
                </c:pt>
              </c:strCache>
            </c:strRef>
          </c:tx>
          <c:spPr>
            <a:ln w="19050" cap="rnd">
              <a:solidFill>
                <a:srgbClr val="FF0000"/>
              </a:solidFill>
              <a:round/>
            </a:ln>
            <a:effectLst/>
          </c:spPr>
          <c:marker>
            <c:symbol val="circle"/>
            <c:size val="5"/>
            <c:spPr>
              <a:solidFill>
                <a:schemeClr val="accent1"/>
              </a:solidFill>
              <a:ln w="9525">
                <a:solidFill>
                  <a:srgbClr val="002060"/>
                </a:solidFill>
              </a:ln>
              <a:effectLst/>
            </c:spPr>
          </c:marker>
          <c:xVal>
            <c:numRef>
              <c:f>Tabelle1!$B$131:$V$131</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Tabelle1!$B$132:$V$132</c:f>
              <c:numCache>
                <c:formatCode>0.00</c:formatCode>
                <c:ptCount val="21"/>
                <c:pt idx="0">
                  <c:v>-100</c:v>
                </c:pt>
                <c:pt idx="1">
                  <c:v>-100</c:v>
                </c:pt>
                <c:pt idx="2">
                  <c:v>-100</c:v>
                </c:pt>
                <c:pt idx="3">
                  <c:v>-100</c:v>
                </c:pt>
                <c:pt idx="4">
                  <c:v>-50</c:v>
                </c:pt>
                <c:pt idx="5">
                  <c:v>-50</c:v>
                </c:pt>
                <c:pt idx="6">
                  <c:v>0</c:v>
                </c:pt>
                <c:pt idx="7">
                  <c:v>0</c:v>
                </c:pt>
                <c:pt idx="8">
                  <c:v>0</c:v>
                </c:pt>
                <c:pt idx="9">
                  <c:v>0</c:v>
                </c:pt>
                <c:pt idx="10">
                  <c:v>0</c:v>
                </c:pt>
                <c:pt idx="11">
                  <c:v>0</c:v>
                </c:pt>
                <c:pt idx="12">
                  <c:v>-50</c:v>
                </c:pt>
                <c:pt idx="13">
                  <c:v>-50</c:v>
                </c:pt>
                <c:pt idx="14">
                  <c:v>-150</c:v>
                </c:pt>
                <c:pt idx="15">
                  <c:v>-150</c:v>
                </c:pt>
                <c:pt idx="16">
                  <c:v>-150</c:v>
                </c:pt>
                <c:pt idx="17">
                  <c:v>-150</c:v>
                </c:pt>
                <c:pt idx="18">
                  <c:v>0</c:v>
                </c:pt>
                <c:pt idx="19">
                  <c:v>0</c:v>
                </c:pt>
                <c:pt idx="20">
                  <c:v>0</c:v>
                </c:pt>
              </c:numCache>
            </c:numRef>
          </c:yVal>
          <c:smooth val="0"/>
          <c:extLst>
            <c:ext xmlns:c16="http://schemas.microsoft.com/office/drawing/2014/chart" uri="{C3380CC4-5D6E-409C-BE32-E72D297353CC}">
              <c16:uniqueId val="{00000000-21B4-459A-901B-A96D8ACA8816}"/>
            </c:ext>
          </c:extLst>
        </c:ser>
        <c:ser>
          <c:idx val="1"/>
          <c:order val="1"/>
          <c:tx>
            <c:strRef>
              <c:f>Tabelle1!$A$133</c:f>
              <c:strCache>
                <c:ptCount val="1"/>
                <c:pt idx="0">
                  <c:v>Leistung.Max [W]</c:v>
                </c:pt>
              </c:strCache>
            </c:strRef>
          </c:tx>
          <c:spPr>
            <a:ln w="19050" cap="rnd">
              <a:solidFill>
                <a:srgbClr val="FF0000"/>
              </a:solidFill>
              <a:round/>
            </a:ln>
            <a:effectLst/>
          </c:spPr>
          <c:marker>
            <c:symbol val="circle"/>
            <c:size val="5"/>
            <c:spPr>
              <a:solidFill>
                <a:schemeClr val="accent2"/>
              </a:solidFill>
              <a:ln w="9525">
                <a:solidFill>
                  <a:srgbClr val="002060"/>
                </a:solidFill>
              </a:ln>
              <a:effectLst/>
            </c:spPr>
          </c:marker>
          <c:xVal>
            <c:numRef>
              <c:f>Tabelle1!$B$131:$V$131</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Tabelle1!$B$133:$V$133</c:f>
              <c:numCache>
                <c:formatCode>0.00</c:formatCode>
                <c:ptCount val="21"/>
                <c:pt idx="0">
                  <c:v>150</c:v>
                </c:pt>
                <c:pt idx="1">
                  <c:v>150</c:v>
                </c:pt>
                <c:pt idx="2">
                  <c:v>100</c:v>
                </c:pt>
                <c:pt idx="3">
                  <c:v>100</c:v>
                </c:pt>
                <c:pt idx="4">
                  <c:v>100</c:v>
                </c:pt>
                <c:pt idx="5">
                  <c:v>100</c:v>
                </c:pt>
                <c:pt idx="6">
                  <c:v>100</c:v>
                </c:pt>
                <c:pt idx="7">
                  <c:v>100</c:v>
                </c:pt>
                <c:pt idx="8">
                  <c:v>100</c:v>
                </c:pt>
                <c:pt idx="9">
                  <c:v>100</c:v>
                </c:pt>
                <c:pt idx="10">
                  <c:v>100</c:v>
                </c:pt>
                <c:pt idx="11">
                  <c:v>100</c:v>
                </c:pt>
                <c:pt idx="12">
                  <c:v>200</c:v>
                </c:pt>
                <c:pt idx="13">
                  <c:v>200</c:v>
                </c:pt>
                <c:pt idx="14">
                  <c:v>0</c:v>
                </c:pt>
                <c:pt idx="15">
                  <c:v>0</c:v>
                </c:pt>
                <c:pt idx="16">
                  <c:v>0</c:v>
                </c:pt>
                <c:pt idx="17">
                  <c:v>0</c:v>
                </c:pt>
                <c:pt idx="18">
                  <c:v>100</c:v>
                </c:pt>
                <c:pt idx="19">
                  <c:v>100</c:v>
                </c:pt>
                <c:pt idx="20">
                  <c:v>0</c:v>
                </c:pt>
              </c:numCache>
            </c:numRef>
          </c:yVal>
          <c:smooth val="0"/>
          <c:extLst>
            <c:ext xmlns:c16="http://schemas.microsoft.com/office/drawing/2014/chart" uri="{C3380CC4-5D6E-409C-BE32-E72D297353CC}">
              <c16:uniqueId val="{00000001-21B4-459A-901B-A96D8ACA8816}"/>
            </c:ext>
          </c:extLst>
        </c:ser>
        <c:ser>
          <c:idx val="2"/>
          <c:order val="2"/>
          <c:tx>
            <c:strRef>
              <c:f>Tabelle1!$A$134</c:f>
              <c:strCache>
                <c:ptCount val="1"/>
                <c:pt idx="0">
                  <c:v>Energie.Min [Wh]</c:v>
                </c:pt>
              </c:strCache>
            </c:strRef>
          </c:tx>
          <c:spPr>
            <a:ln w="19050" cap="rnd">
              <a:solidFill>
                <a:srgbClr val="0070C0"/>
              </a:solidFill>
              <a:round/>
            </a:ln>
            <a:effectLst/>
          </c:spPr>
          <c:marker>
            <c:symbol val="circle"/>
            <c:size val="5"/>
            <c:spPr>
              <a:solidFill>
                <a:schemeClr val="accent3"/>
              </a:solidFill>
              <a:ln w="9525">
                <a:solidFill>
                  <a:srgbClr val="002060"/>
                </a:solidFill>
              </a:ln>
              <a:effectLst/>
            </c:spPr>
          </c:marker>
          <c:xVal>
            <c:numRef>
              <c:f>Tabelle1!$B$131:$V$131</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Tabelle1!$B$134:$V$134</c:f>
              <c:numCache>
                <c:formatCode>0.00</c:formatCode>
                <c:ptCount val="21"/>
                <c:pt idx="0">
                  <c:v>-50</c:v>
                </c:pt>
                <c:pt idx="1">
                  <c:v>-50</c:v>
                </c:pt>
                <c:pt idx="2">
                  <c:v>-50</c:v>
                </c:pt>
                <c:pt idx="3">
                  <c:v>0</c:v>
                </c:pt>
                <c:pt idx="4">
                  <c:v>0</c:v>
                </c:pt>
                <c:pt idx="5">
                  <c:v>0</c:v>
                </c:pt>
                <c:pt idx="6">
                  <c:v>0</c:v>
                </c:pt>
                <c:pt idx="7">
                  <c:v>0</c:v>
                </c:pt>
                <c:pt idx="8">
                  <c:v>0</c:v>
                </c:pt>
                <c:pt idx="9">
                  <c:v>0</c:v>
                </c:pt>
                <c:pt idx="10">
                  <c:v>0</c:v>
                </c:pt>
                <c:pt idx="11">
                  <c:v>0</c:v>
                </c:pt>
                <c:pt idx="12">
                  <c:v>0</c:v>
                </c:pt>
                <c:pt idx="13">
                  <c:v>-25</c:v>
                </c:pt>
                <c:pt idx="14">
                  <c:v>-25</c:v>
                </c:pt>
                <c:pt idx="15">
                  <c:v>-50</c:v>
                </c:pt>
                <c:pt idx="16">
                  <c:v>-50</c:v>
                </c:pt>
                <c:pt idx="17">
                  <c:v>-75</c:v>
                </c:pt>
                <c:pt idx="18">
                  <c:v>-75</c:v>
                </c:pt>
                <c:pt idx="19">
                  <c:v>-75</c:v>
                </c:pt>
                <c:pt idx="20">
                  <c:v>-75</c:v>
                </c:pt>
              </c:numCache>
            </c:numRef>
          </c:yVal>
          <c:smooth val="0"/>
          <c:extLst>
            <c:ext xmlns:c16="http://schemas.microsoft.com/office/drawing/2014/chart" uri="{C3380CC4-5D6E-409C-BE32-E72D297353CC}">
              <c16:uniqueId val="{00000002-21B4-459A-901B-A96D8ACA8816}"/>
            </c:ext>
          </c:extLst>
        </c:ser>
        <c:ser>
          <c:idx val="3"/>
          <c:order val="3"/>
          <c:tx>
            <c:strRef>
              <c:f>Tabelle1!$A$135</c:f>
              <c:strCache>
                <c:ptCount val="1"/>
                <c:pt idx="0">
                  <c:v>Energie.Max [Wh]</c:v>
                </c:pt>
              </c:strCache>
            </c:strRef>
          </c:tx>
          <c:spPr>
            <a:ln w="19050" cap="rnd">
              <a:solidFill>
                <a:srgbClr val="0070C0"/>
              </a:solidFill>
              <a:round/>
            </a:ln>
            <a:effectLst/>
          </c:spPr>
          <c:marker>
            <c:symbol val="circle"/>
            <c:size val="5"/>
            <c:spPr>
              <a:solidFill>
                <a:schemeClr val="accent4"/>
              </a:solidFill>
              <a:ln w="9525">
                <a:solidFill>
                  <a:srgbClr val="002060"/>
                </a:solidFill>
              </a:ln>
              <a:effectLst/>
            </c:spPr>
          </c:marker>
          <c:xVal>
            <c:numRef>
              <c:f>Tabelle1!$B$131:$V$131</c:f>
              <c:numCache>
                <c:formatCode>[$-F400]h:mm:ss\ AM/PM</c:formatCode>
                <c:ptCount val="21"/>
                <c:pt idx="0">
                  <c:v>0.5</c:v>
                </c:pt>
                <c:pt idx="1">
                  <c:v>0.51040666666666668</c:v>
                </c:pt>
                <c:pt idx="2">
                  <c:v>0.51041666666666663</c:v>
                </c:pt>
                <c:pt idx="3">
                  <c:v>0.52082333333333342</c:v>
                </c:pt>
                <c:pt idx="4">
                  <c:v>0.52083333333333337</c:v>
                </c:pt>
                <c:pt idx="5">
                  <c:v>0.53124000000000005</c:v>
                </c:pt>
                <c:pt idx="6">
                  <c:v>0.53125</c:v>
                </c:pt>
                <c:pt idx="7">
                  <c:v>0.54165666666666701</c:v>
                </c:pt>
                <c:pt idx="8">
                  <c:v>0.54166666666666696</c:v>
                </c:pt>
                <c:pt idx="9">
                  <c:v>0.55207333333333308</c:v>
                </c:pt>
                <c:pt idx="10">
                  <c:v>0.55208333333333304</c:v>
                </c:pt>
                <c:pt idx="11">
                  <c:v>0.56249000000000005</c:v>
                </c:pt>
                <c:pt idx="12">
                  <c:v>0.5625</c:v>
                </c:pt>
                <c:pt idx="13">
                  <c:v>0.57290666666666601</c:v>
                </c:pt>
                <c:pt idx="14">
                  <c:v>0.57291666666666596</c:v>
                </c:pt>
                <c:pt idx="15">
                  <c:v>0.58332333333333308</c:v>
                </c:pt>
                <c:pt idx="16">
                  <c:v>0.58333333333333304</c:v>
                </c:pt>
                <c:pt idx="17">
                  <c:v>0.59374000000000005</c:v>
                </c:pt>
                <c:pt idx="18">
                  <c:v>0.59375</c:v>
                </c:pt>
                <c:pt idx="19">
                  <c:v>0.60415666666666601</c:v>
                </c:pt>
                <c:pt idx="20">
                  <c:v>0.60416666666666596</c:v>
                </c:pt>
              </c:numCache>
            </c:numRef>
          </c:xVal>
          <c:yVal>
            <c:numRef>
              <c:f>Tabelle1!$B$135:$V$135</c:f>
              <c:numCache>
                <c:formatCode>0.00</c:formatCode>
                <c:ptCount val="21"/>
                <c:pt idx="0">
                  <c:v>100</c:v>
                </c:pt>
                <c:pt idx="1">
                  <c:v>75</c:v>
                </c:pt>
                <c:pt idx="2">
                  <c:v>75</c:v>
                </c:pt>
                <c:pt idx="3">
                  <c:v>75</c:v>
                </c:pt>
                <c:pt idx="4">
                  <c:v>75</c:v>
                </c:pt>
                <c:pt idx="5">
                  <c:v>75</c:v>
                </c:pt>
                <c:pt idx="6">
                  <c:v>75</c:v>
                </c:pt>
                <c:pt idx="7">
                  <c:v>125</c:v>
                </c:pt>
                <c:pt idx="8">
                  <c:v>125</c:v>
                </c:pt>
                <c:pt idx="9">
                  <c:v>150</c:v>
                </c:pt>
                <c:pt idx="10">
                  <c:v>150</c:v>
                </c:pt>
                <c:pt idx="11">
                  <c:v>125</c:v>
                </c:pt>
                <c:pt idx="12">
                  <c:v>125</c:v>
                </c:pt>
                <c:pt idx="13">
                  <c:v>100</c:v>
                </c:pt>
                <c:pt idx="14">
                  <c:v>100</c:v>
                </c:pt>
                <c:pt idx="15">
                  <c:v>100</c:v>
                </c:pt>
                <c:pt idx="16">
                  <c:v>100</c:v>
                </c:pt>
                <c:pt idx="17">
                  <c:v>75</c:v>
                </c:pt>
                <c:pt idx="18">
                  <c:v>75</c:v>
                </c:pt>
                <c:pt idx="19">
                  <c:v>75</c:v>
                </c:pt>
                <c:pt idx="20">
                  <c:v>75</c:v>
                </c:pt>
              </c:numCache>
            </c:numRef>
          </c:yVal>
          <c:smooth val="0"/>
          <c:extLst>
            <c:ext xmlns:c16="http://schemas.microsoft.com/office/drawing/2014/chart" uri="{C3380CC4-5D6E-409C-BE32-E72D297353CC}">
              <c16:uniqueId val="{00000003-21B4-459A-901B-A96D8ACA8816}"/>
            </c:ext>
          </c:extLst>
        </c:ser>
        <c:dLbls>
          <c:showLegendKey val="0"/>
          <c:showVal val="0"/>
          <c:showCatName val="0"/>
          <c:showSerName val="0"/>
          <c:showPercent val="0"/>
          <c:showBubbleSize val="0"/>
        </c:dLbls>
        <c:axId val="480941224"/>
        <c:axId val="480939912"/>
      </c:scatterChart>
      <c:valAx>
        <c:axId val="480941224"/>
        <c:scaling>
          <c:orientation val="minMax"/>
          <c:max val="0.60000000000000009"/>
          <c:min val="0.5"/>
        </c:scaling>
        <c:delete val="0"/>
        <c:axPos val="b"/>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w="3175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480939912"/>
        <c:crosses val="autoZero"/>
        <c:crossBetween val="midCat"/>
        <c:majorUnit val="2.0834000000000002E-2"/>
      </c:valAx>
      <c:valAx>
        <c:axId val="4809399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480941224"/>
        <c:crosses val="autoZero"/>
        <c:crossBetween val="midCat"/>
      </c:valAx>
      <c:spPr>
        <a:noFill/>
        <a:ln>
          <a:noFill/>
        </a:ln>
        <a:effectLst/>
      </c:spPr>
    </c:plotArea>
    <c:plotVisOnly val="1"/>
    <c:dispBlanksAs val="gap"/>
    <c:showDLblsOverMax val="0"/>
  </c:chart>
  <c:spPr>
    <a:noFill/>
    <a:ln>
      <a:noFill/>
    </a:ln>
    <a:effectLst/>
  </c:spPr>
  <c:txPr>
    <a:bodyPr/>
    <a:lstStyle/>
    <a:p>
      <a:pPr>
        <a:defRPr sz="1200"/>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Beispiel!$A$3</c:f>
              <c:strCache>
                <c:ptCount val="1"/>
                <c:pt idx="0">
                  <c:v>Min. Leistung in kW</c:v>
                </c:pt>
              </c:strCache>
            </c:strRef>
          </c:tx>
          <c:spPr>
            <a:ln w="28575" cap="rnd">
              <a:solidFill>
                <a:srgbClr val="0070C0"/>
              </a:solidFill>
              <a:round/>
            </a:ln>
            <a:effectLst/>
          </c:spPr>
          <c:marker>
            <c:symbol val="none"/>
          </c:marker>
          <c:cat>
            <c:numRef>
              <c:f>Beispiel!$B$2:$N$2</c:f>
              <c:numCache>
                <c:formatCode>[$-F400]h:mm:ss\ AM/PM</c:formatCode>
                <c:ptCount val="13"/>
                <c:pt idx="0">
                  <c:v>0.5</c:v>
                </c:pt>
                <c:pt idx="1">
                  <c:v>0.51041666666666663</c:v>
                </c:pt>
                <c:pt idx="2">
                  <c:v>0.52083333333333304</c:v>
                </c:pt>
                <c:pt idx="3">
                  <c:v>0.53125</c:v>
                </c:pt>
                <c:pt idx="4">
                  <c:v>0.54166666666666696</c:v>
                </c:pt>
                <c:pt idx="5">
                  <c:v>0.55208333333333304</c:v>
                </c:pt>
                <c:pt idx="6">
                  <c:v>0.5625</c:v>
                </c:pt>
                <c:pt idx="7">
                  <c:v>0.57291666666666596</c:v>
                </c:pt>
                <c:pt idx="8">
                  <c:v>0.58333333333333304</c:v>
                </c:pt>
                <c:pt idx="9">
                  <c:v>0.59375</c:v>
                </c:pt>
                <c:pt idx="10">
                  <c:v>0.60416666666666596</c:v>
                </c:pt>
                <c:pt idx="11">
                  <c:v>0.61458333333333304</c:v>
                </c:pt>
                <c:pt idx="12">
                  <c:v>0.625</c:v>
                </c:pt>
              </c:numCache>
            </c:numRef>
          </c:cat>
          <c:val>
            <c:numRef>
              <c:f>Beispiel!$B$3:$N$3</c:f>
              <c:numCache>
                <c:formatCode>0.00</c:formatCode>
                <c:ptCount val="13"/>
                <c:pt idx="0">
                  <c:v>3.2</c:v>
                </c:pt>
                <c:pt idx="1">
                  <c:v>3.2</c:v>
                </c:pt>
                <c:pt idx="2">
                  <c:v>3.2</c:v>
                </c:pt>
                <c:pt idx="3">
                  <c:v>3.2</c:v>
                </c:pt>
                <c:pt idx="4">
                  <c:v>3.2</c:v>
                </c:pt>
                <c:pt idx="5">
                  <c:v>3.2</c:v>
                </c:pt>
                <c:pt idx="6">
                  <c:v>3.2</c:v>
                </c:pt>
                <c:pt idx="7">
                  <c:v>3.2</c:v>
                </c:pt>
                <c:pt idx="8">
                  <c:v>3.2</c:v>
                </c:pt>
                <c:pt idx="9">
                  <c:v>3.2</c:v>
                </c:pt>
                <c:pt idx="10">
                  <c:v>3.2</c:v>
                </c:pt>
                <c:pt idx="11">
                  <c:v>3.2</c:v>
                </c:pt>
                <c:pt idx="12">
                  <c:v>3.2</c:v>
                </c:pt>
              </c:numCache>
            </c:numRef>
          </c:val>
          <c:smooth val="0"/>
          <c:extLst>
            <c:ext xmlns:c16="http://schemas.microsoft.com/office/drawing/2014/chart" uri="{C3380CC4-5D6E-409C-BE32-E72D297353CC}">
              <c16:uniqueId val="{00000000-BCA0-4003-B1CE-CCD1C59FE288}"/>
            </c:ext>
          </c:extLst>
        </c:ser>
        <c:ser>
          <c:idx val="1"/>
          <c:order val="1"/>
          <c:tx>
            <c:strRef>
              <c:f>Beispiel!$A$4</c:f>
              <c:strCache>
                <c:ptCount val="1"/>
                <c:pt idx="0">
                  <c:v>Max. Leistung in kW</c:v>
                </c:pt>
              </c:strCache>
            </c:strRef>
          </c:tx>
          <c:spPr>
            <a:ln w="28575" cap="rnd">
              <a:solidFill>
                <a:srgbClr val="0070C0"/>
              </a:solidFill>
              <a:round/>
            </a:ln>
            <a:effectLst/>
          </c:spPr>
          <c:marker>
            <c:symbol val="none"/>
          </c:marker>
          <c:cat>
            <c:numRef>
              <c:f>Beispiel!$B$2:$N$2</c:f>
              <c:numCache>
                <c:formatCode>[$-F400]h:mm:ss\ AM/PM</c:formatCode>
                <c:ptCount val="13"/>
                <c:pt idx="0">
                  <c:v>0.5</c:v>
                </c:pt>
                <c:pt idx="1">
                  <c:v>0.51041666666666663</c:v>
                </c:pt>
                <c:pt idx="2">
                  <c:v>0.52083333333333304</c:v>
                </c:pt>
                <c:pt idx="3">
                  <c:v>0.53125</c:v>
                </c:pt>
                <c:pt idx="4">
                  <c:v>0.54166666666666696</c:v>
                </c:pt>
                <c:pt idx="5">
                  <c:v>0.55208333333333304</c:v>
                </c:pt>
                <c:pt idx="6">
                  <c:v>0.5625</c:v>
                </c:pt>
                <c:pt idx="7">
                  <c:v>0.57291666666666596</c:v>
                </c:pt>
                <c:pt idx="8">
                  <c:v>0.58333333333333304</c:v>
                </c:pt>
                <c:pt idx="9">
                  <c:v>0.59375</c:v>
                </c:pt>
                <c:pt idx="10">
                  <c:v>0.60416666666666596</c:v>
                </c:pt>
                <c:pt idx="11">
                  <c:v>0.61458333333333304</c:v>
                </c:pt>
                <c:pt idx="12">
                  <c:v>0.625</c:v>
                </c:pt>
              </c:numCache>
            </c:numRef>
          </c:cat>
          <c:val>
            <c:numRef>
              <c:f>Beispiel!$B$4:$N$4</c:f>
              <c:numCache>
                <c:formatCode>0.00</c:formatCode>
                <c:ptCount val="13"/>
                <c:pt idx="0">
                  <c:v>-3.2</c:v>
                </c:pt>
                <c:pt idx="1">
                  <c:v>-3.2</c:v>
                </c:pt>
                <c:pt idx="2">
                  <c:v>-3.2</c:v>
                </c:pt>
                <c:pt idx="3">
                  <c:v>-3.2</c:v>
                </c:pt>
                <c:pt idx="4">
                  <c:v>-3.2</c:v>
                </c:pt>
                <c:pt idx="5">
                  <c:v>-3.2</c:v>
                </c:pt>
                <c:pt idx="6">
                  <c:v>-3.2</c:v>
                </c:pt>
                <c:pt idx="7">
                  <c:v>-3.2</c:v>
                </c:pt>
                <c:pt idx="8">
                  <c:v>-3.2</c:v>
                </c:pt>
                <c:pt idx="9">
                  <c:v>-3.2</c:v>
                </c:pt>
                <c:pt idx="10">
                  <c:v>-3.2</c:v>
                </c:pt>
                <c:pt idx="11">
                  <c:v>-3.2</c:v>
                </c:pt>
                <c:pt idx="12">
                  <c:v>-3.2</c:v>
                </c:pt>
              </c:numCache>
            </c:numRef>
          </c:val>
          <c:smooth val="0"/>
          <c:extLst>
            <c:ext xmlns:c16="http://schemas.microsoft.com/office/drawing/2014/chart" uri="{C3380CC4-5D6E-409C-BE32-E72D297353CC}">
              <c16:uniqueId val="{00000001-BCA0-4003-B1CE-CCD1C59FE288}"/>
            </c:ext>
          </c:extLst>
        </c:ser>
        <c:ser>
          <c:idx val="2"/>
          <c:order val="2"/>
          <c:tx>
            <c:strRef>
              <c:f>Beispiel!$A$5</c:f>
              <c:strCache>
                <c:ptCount val="1"/>
                <c:pt idx="0">
                  <c:v>Min. Energie in kWh</c:v>
                </c:pt>
              </c:strCache>
            </c:strRef>
          </c:tx>
          <c:spPr>
            <a:ln w="28575" cap="rnd">
              <a:solidFill>
                <a:srgbClr val="FFC000"/>
              </a:solidFill>
              <a:round/>
            </a:ln>
            <a:effectLst/>
          </c:spPr>
          <c:marker>
            <c:symbol val="none"/>
          </c:marker>
          <c:cat>
            <c:numRef>
              <c:f>Beispiel!$B$2:$N$2</c:f>
              <c:numCache>
                <c:formatCode>[$-F400]h:mm:ss\ AM/PM</c:formatCode>
                <c:ptCount val="13"/>
                <c:pt idx="0">
                  <c:v>0.5</c:v>
                </c:pt>
                <c:pt idx="1">
                  <c:v>0.51041666666666663</c:v>
                </c:pt>
                <c:pt idx="2">
                  <c:v>0.52083333333333304</c:v>
                </c:pt>
                <c:pt idx="3">
                  <c:v>0.53125</c:v>
                </c:pt>
                <c:pt idx="4">
                  <c:v>0.54166666666666696</c:v>
                </c:pt>
                <c:pt idx="5">
                  <c:v>0.55208333333333304</c:v>
                </c:pt>
                <c:pt idx="6">
                  <c:v>0.5625</c:v>
                </c:pt>
                <c:pt idx="7">
                  <c:v>0.57291666666666596</c:v>
                </c:pt>
                <c:pt idx="8">
                  <c:v>0.58333333333333304</c:v>
                </c:pt>
                <c:pt idx="9">
                  <c:v>0.59375</c:v>
                </c:pt>
                <c:pt idx="10">
                  <c:v>0.60416666666666596</c:v>
                </c:pt>
                <c:pt idx="11">
                  <c:v>0.61458333333333304</c:v>
                </c:pt>
                <c:pt idx="12">
                  <c:v>0.625</c:v>
                </c:pt>
              </c:numCache>
            </c:numRef>
          </c:cat>
          <c:val>
            <c:numRef>
              <c:f>Beispiel!$B$5:$N$5</c:f>
              <c:numCache>
                <c:formatCode>0.00</c:formatCode>
                <c:ptCount val="13"/>
                <c:pt idx="0">
                  <c:v>-5</c:v>
                </c:pt>
                <c:pt idx="1">
                  <c:v>-5</c:v>
                </c:pt>
                <c:pt idx="2">
                  <c:v>-5</c:v>
                </c:pt>
                <c:pt idx="3">
                  <c:v>-5</c:v>
                </c:pt>
                <c:pt idx="4">
                  <c:v>-5</c:v>
                </c:pt>
                <c:pt idx="5">
                  <c:v>-5</c:v>
                </c:pt>
                <c:pt idx="6">
                  <c:v>-5</c:v>
                </c:pt>
                <c:pt idx="7">
                  <c:v>-5</c:v>
                </c:pt>
                <c:pt idx="8">
                  <c:v>-5</c:v>
                </c:pt>
                <c:pt idx="9">
                  <c:v>-5</c:v>
                </c:pt>
                <c:pt idx="10">
                  <c:v>-5</c:v>
                </c:pt>
                <c:pt idx="11">
                  <c:v>-5</c:v>
                </c:pt>
                <c:pt idx="12">
                  <c:v>-5</c:v>
                </c:pt>
              </c:numCache>
            </c:numRef>
          </c:val>
          <c:smooth val="0"/>
          <c:extLst>
            <c:ext xmlns:c16="http://schemas.microsoft.com/office/drawing/2014/chart" uri="{C3380CC4-5D6E-409C-BE32-E72D297353CC}">
              <c16:uniqueId val="{00000002-BCA0-4003-B1CE-CCD1C59FE288}"/>
            </c:ext>
          </c:extLst>
        </c:ser>
        <c:ser>
          <c:idx val="3"/>
          <c:order val="3"/>
          <c:tx>
            <c:strRef>
              <c:f>Beispiel!$A$6</c:f>
              <c:strCache>
                <c:ptCount val="1"/>
                <c:pt idx="0">
                  <c:v>Max. Energie in kWh</c:v>
                </c:pt>
              </c:strCache>
            </c:strRef>
          </c:tx>
          <c:spPr>
            <a:ln w="28575" cap="rnd">
              <a:solidFill>
                <a:srgbClr val="FFC000"/>
              </a:solidFill>
              <a:round/>
            </a:ln>
            <a:effectLst/>
          </c:spPr>
          <c:marker>
            <c:symbol val="none"/>
          </c:marker>
          <c:cat>
            <c:numRef>
              <c:f>Beispiel!$B$2:$N$2</c:f>
              <c:numCache>
                <c:formatCode>[$-F400]h:mm:ss\ AM/PM</c:formatCode>
                <c:ptCount val="13"/>
                <c:pt idx="0">
                  <c:v>0.5</c:v>
                </c:pt>
                <c:pt idx="1">
                  <c:v>0.51041666666666663</c:v>
                </c:pt>
                <c:pt idx="2">
                  <c:v>0.52083333333333304</c:v>
                </c:pt>
                <c:pt idx="3">
                  <c:v>0.53125</c:v>
                </c:pt>
                <c:pt idx="4">
                  <c:v>0.54166666666666696</c:v>
                </c:pt>
                <c:pt idx="5">
                  <c:v>0.55208333333333304</c:v>
                </c:pt>
                <c:pt idx="6">
                  <c:v>0.5625</c:v>
                </c:pt>
                <c:pt idx="7">
                  <c:v>0.57291666666666596</c:v>
                </c:pt>
                <c:pt idx="8">
                  <c:v>0.58333333333333304</c:v>
                </c:pt>
                <c:pt idx="9">
                  <c:v>0.59375</c:v>
                </c:pt>
                <c:pt idx="10">
                  <c:v>0.60416666666666596</c:v>
                </c:pt>
                <c:pt idx="11">
                  <c:v>0.61458333333333304</c:v>
                </c:pt>
                <c:pt idx="12">
                  <c:v>0.625</c:v>
                </c:pt>
              </c:numCache>
            </c:numRef>
          </c:cat>
          <c:val>
            <c:numRef>
              <c:f>Beispiel!$B$6:$N$6</c:f>
              <c:numCache>
                <c:formatCode>0.00</c:formatCode>
                <c:ptCount val="13"/>
                <c:pt idx="0">
                  <c:v>5</c:v>
                </c:pt>
                <c:pt idx="1">
                  <c:v>5</c:v>
                </c:pt>
                <c:pt idx="2">
                  <c:v>5</c:v>
                </c:pt>
                <c:pt idx="3">
                  <c:v>5</c:v>
                </c:pt>
                <c:pt idx="4">
                  <c:v>5</c:v>
                </c:pt>
                <c:pt idx="5">
                  <c:v>5</c:v>
                </c:pt>
                <c:pt idx="6">
                  <c:v>5</c:v>
                </c:pt>
                <c:pt idx="7">
                  <c:v>5</c:v>
                </c:pt>
                <c:pt idx="8">
                  <c:v>5</c:v>
                </c:pt>
                <c:pt idx="9">
                  <c:v>5</c:v>
                </c:pt>
                <c:pt idx="10">
                  <c:v>5</c:v>
                </c:pt>
                <c:pt idx="11">
                  <c:v>5</c:v>
                </c:pt>
                <c:pt idx="12">
                  <c:v>5</c:v>
                </c:pt>
              </c:numCache>
            </c:numRef>
          </c:val>
          <c:smooth val="0"/>
          <c:extLst>
            <c:ext xmlns:c16="http://schemas.microsoft.com/office/drawing/2014/chart" uri="{C3380CC4-5D6E-409C-BE32-E72D297353CC}">
              <c16:uniqueId val="{00000003-BCA0-4003-B1CE-CCD1C59FE288}"/>
            </c:ext>
          </c:extLst>
        </c:ser>
        <c:dLbls>
          <c:showLegendKey val="0"/>
          <c:showVal val="0"/>
          <c:showCatName val="0"/>
          <c:showSerName val="0"/>
          <c:showPercent val="0"/>
          <c:showBubbleSize val="0"/>
        </c:dLbls>
        <c:smooth val="0"/>
        <c:axId val="388626256"/>
        <c:axId val="388626912"/>
      </c:lineChart>
      <c:catAx>
        <c:axId val="388626256"/>
        <c:scaling>
          <c:orientation val="minMax"/>
        </c:scaling>
        <c:delete val="0"/>
        <c:axPos val="b"/>
        <c:numFmt formatCode="[$-F400]h:mm:ss\ AM/P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88626912"/>
        <c:crosses val="autoZero"/>
        <c:auto val="1"/>
        <c:lblAlgn val="ctr"/>
        <c:lblOffset val="100"/>
        <c:noMultiLvlLbl val="0"/>
      </c:catAx>
      <c:valAx>
        <c:axId val="3886269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88626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810450810912475E-2"/>
          <c:y val="0.17171296296296296"/>
          <c:w val="0.66857934289158494"/>
          <c:h val="0.74842483231262769"/>
        </c:manualLayout>
      </c:layout>
      <c:scatterChart>
        <c:scatterStyle val="lineMarker"/>
        <c:varyColors val="0"/>
        <c:ser>
          <c:idx val="0"/>
          <c:order val="0"/>
          <c:tx>
            <c:strRef>
              <c:f>Beispiel!$A$30</c:f>
              <c:strCache>
                <c:ptCount val="1"/>
                <c:pt idx="0">
                  <c:v>Min. Leistung in kW</c:v>
                </c:pt>
              </c:strCache>
            </c:strRef>
          </c:tx>
          <c:spPr>
            <a:ln w="25400" cap="rnd">
              <a:solidFill>
                <a:srgbClr val="0070C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Beispiel!$B$30:$O$30</c:f>
              <c:numCache>
                <c:formatCode>0.00</c:formatCode>
                <c:ptCount val="14"/>
                <c:pt idx="0">
                  <c:v>3.2</c:v>
                </c:pt>
                <c:pt idx="1">
                  <c:v>3.2</c:v>
                </c:pt>
                <c:pt idx="2">
                  <c:v>3.2</c:v>
                </c:pt>
                <c:pt idx="3">
                  <c:v>3.2</c:v>
                </c:pt>
                <c:pt idx="4">
                  <c:v>3.2</c:v>
                </c:pt>
                <c:pt idx="5">
                  <c:v>3.2</c:v>
                </c:pt>
                <c:pt idx="6">
                  <c:v>3.2</c:v>
                </c:pt>
                <c:pt idx="7">
                  <c:v>3.2</c:v>
                </c:pt>
                <c:pt idx="8">
                  <c:v>3.2</c:v>
                </c:pt>
                <c:pt idx="9">
                  <c:v>3.2</c:v>
                </c:pt>
                <c:pt idx="10">
                  <c:v>3.2</c:v>
                </c:pt>
                <c:pt idx="11">
                  <c:v>3.2</c:v>
                </c:pt>
                <c:pt idx="12">
                  <c:v>3.2</c:v>
                </c:pt>
                <c:pt idx="13">
                  <c:v>3.2</c:v>
                </c:pt>
              </c:numCache>
            </c:numRef>
          </c:yVal>
          <c:smooth val="0"/>
          <c:extLst>
            <c:ext xmlns:c16="http://schemas.microsoft.com/office/drawing/2014/chart" uri="{C3380CC4-5D6E-409C-BE32-E72D297353CC}">
              <c16:uniqueId val="{00000000-5218-4BF1-9509-B655B55E5247}"/>
            </c:ext>
          </c:extLst>
        </c:ser>
        <c:ser>
          <c:idx val="1"/>
          <c:order val="1"/>
          <c:tx>
            <c:strRef>
              <c:f>Beispiel!$A$31</c:f>
              <c:strCache>
                <c:ptCount val="1"/>
                <c:pt idx="0">
                  <c:v>Max. Leistung in kW</c:v>
                </c:pt>
              </c:strCache>
            </c:strRef>
          </c:tx>
          <c:spPr>
            <a:ln w="25400" cap="rnd">
              <a:solidFill>
                <a:srgbClr val="0070C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Beispiel!$B$31:$O$31</c:f>
              <c:numCache>
                <c:formatCode>0.00</c:formatCode>
                <c:ptCount val="14"/>
                <c:pt idx="0">
                  <c:v>-3.2</c:v>
                </c:pt>
                <c:pt idx="1">
                  <c:v>-3.2</c:v>
                </c:pt>
                <c:pt idx="2">
                  <c:v>-3.2</c:v>
                </c:pt>
                <c:pt idx="3">
                  <c:v>-3.2</c:v>
                </c:pt>
                <c:pt idx="4">
                  <c:v>-3.2</c:v>
                </c:pt>
                <c:pt idx="5">
                  <c:v>-3.2</c:v>
                </c:pt>
                <c:pt idx="6">
                  <c:v>-3.2</c:v>
                </c:pt>
                <c:pt idx="7">
                  <c:v>-3.2</c:v>
                </c:pt>
                <c:pt idx="8">
                  <c:v>-3.2</c:v>
                </c:pt>
                <c:pt idx="9">
                  <c:v>-3.2</c:v>
                </c:pt>
                <c:pt idx="10">
                  <c:v>-3.2</c:v>
                </c:pt>
                <c:pt idx="11">
                  <c:v>-3.2</c:v>
                </c:pt>
                <c:pt idx="12">
                  <c:v>-3.2</c:v>
                </c:pt>
                <c:pt idx="13">
                  <c:v>-3.2</c:v>
                </c:pt>
              </c:numCache>
            </c:numRef>
          </c:yVal>
          <c:smooth val="0"/>
          <c:extLst>
            <c:ext xmlns:c16="http://schemas.microsoft.com/office/drawing/2014/chart" uri="{C3380CC4-5D6E-409C-BE32-E72D297353CC}">
              <c16:uniqueId val="{00000001-5218-4BF1-9509-B655B55E5247}"/>
            </c:ext>
          </c:extLst>
        </c:ser>
        <c:ser>
          <c:idx val="2"/>
          <c:order val="2"/>
          <c:tx>
            <c:strRef>
              <c:f>Beispiel!$A$32</c:f>
              <c:strCache>
                <c:ptCount val="1"/>
                <c:pt idx="0">
                  <c:v>Min. Energie in kWh</c:v>
                </c:pt>
              </c:strCache>
            </c:strRef>
          </c:tx>
          <c:spPr>
            <a:ln w="25400" cap="rnd">
              <a:solidFill>
                <a:srgbClr val="FFC00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Beispiel!$B$32:$O$32</c:f>
              <c:numCache>
                <c:formatCode>0.00</c:formatCode>
                <c:ptCount val="14"/>
                <c:pt idx="0">
                  <c:v>-5</c:v>
                </c:pt>
                <c:pt idx="1">
                  <c:v>-5</c:v>
                </c:pt>
                <c:pt idx="2">
                  <c:v>-5</c:v>
                </c:pt>
                <c:pt idx="3">
                  <c:v>-5</c:v>
                </c:pt>
                <c:pt idx="4">
                  <c:v>-5</c:v>
                </c:pt>
                <c:pt idx="5">
                  <c:v>-5</c:v>
                </c:pt>
                <c:pt idx="6">
                  <c:v>-5</c:v>
                </c:pt>
                <c:pt idx="7">
                  <c:v>-5</c:v>
                </c:pt>
                <c:pt idx="8">
                  <c:v>-5</c:v>
                </c:pt>
                <c:pt idx="9">
                  <c:v>-5</c:v>
                </c:pt>
                <c:pt idx="10">
                  <c:v>-5</c:v>
                </c:pt>
                <c:pt idx="11">
                  <c:v>-5</c:v>
                </c:pt>
                <c:pt idx="12">
                  <c:v>-5</c:v>
                </c:pt>
                <c:pt idx="13">
                  <c:v>-5</c:v>
                </c:pt>
              </c:numCache>
            </c:numRef>
          </c:yVal>
          <c:smooth val="0"/>
          <c:extLst>
            <c:ext xmlns:c16="http://schemas.microsoft.com/office/drawing/2014/chart" uri="{C3380CC4-5D6E-409C-BE32-E72D297353CC}">
              <c16:uniqueId val="{00000002-5218-4BF1-9509-B655B55E5247}"/>
            </c:ext>
          </c:extLst>
        </c:ser>
        <c:ser>
          <c:idx val="3"/>
          <c:order val="3"/>
          <c:tx>
            <c:strRef>
              <c:f>Beispiel!$A$33</c:f>
              <c:strCache>
                <c:ptCount val="1"/>
                <c:pt idx="0">
                  <c:v>Max. Energie in kWh</c:v>
                </c:pt>
              </c:strCache>
            </c:strRef>
          </c:tx>
          <c:spPr>
            <a:ln w="25400" cap="rnd">
              <a:solidFill>
                <a:srgbClr val="FFC00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Beispiel!$B$33:$O$33</c:f>
              <c:numCache>
                <c:formatCode>0.00</c:formatCode>
                <c:ptCount val="14"/>
                <c:pt idx="0">
                  <c:v>5</c:v>
                </c:pt>
                <c:pt idx="1">
                  <c:v>5</c:v>
                </c:pt>
                <c:pt idx="2">
                  <c:v>5</c:v>
                </c:pt>
                <c:pt idx="3">
                  <c:v>5</c:v>
                </c:pt>
                <c:pt idx="4">
                  <c:v>5</c:v>
                </c:pt>
                <c:pt idx="5">
                  <c:v>5</c:v>
                </c:pt>
                <c:pt idx="6">
                  <c:v>5</c:v>
                </c:pt>
                <c:pt idx="7">
                  <c:v>5</c:v>
                </c:pt>
                <c:pt idx="8">
                  <c:v>5</c:v>
                </c:pt>
                <c:pt idx="9">
                  <c:v>5</c:v>
                </c:pt>
                <c:pt idx="10">
                  <c:v>5</c:v>
                </c:pt>
                <c:pt idx="11">
                  <c:v>5</c:v>
                </c:pt>
                <c:pt idx="12">
                  <c:v>5</c:v>
                </c:pt>
                <c:pt idx="13">
                  <c:v>5</c:v>
                </c:pt>
              </c:numCache>
            </c:numRef>
          </c:yVal>
          <c:smooth val="0"/>
          <c:extLst>
            <c:ext xmlns:c16="http://schemas.microsoft.com/office/drawing/2014/chart" uri="{C3380CC4-5D6E-409C-BE32-E72D297353CC}">
              <c16:uniqueId val="{00000003-5218-4BF1-9509-B655B55E5247}"/>
            </c:ext>
          </c:extLst>
        </c:ser>
        <c:ser>
          <c:idx val="4"/>
          <c:order val="4"/>
          <c:tx>
            <c:strRef>
              <c:f>Beispiel!$A$34</c:f>
              <c:strCache>
                <c:ptCount val="1"/>
                <c:pt idx="0">
                  <c:v>Batterie-Fahrplan</c:v>
                </c:pt>
              </c:strCache>
            </c:strRef>
          </c:tx>
          <c:spPr>
            <a:ln w="25400" cap="rnd">
              <a:solidFill>
                <a:srgbClr val="FF000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Beispiel!$B$34:$O$34</c:f>
              <c:numCache>
                <c:formatCode>0.00</c:formatCode>
                <c:ptCount val="14"/>
                <c:pt idx="0">
                  <c:v>1</c:v>
                </c:pt>
                <c:pt idx="1">
                  <c:v>1</c:v>
                </c:pt>
                <c:pt idx="2">
                  <c:v>1</c:v>
                </c:pt>
                <c:pt idx="3">
                  <c:v>1</c:v>
                </c:pt>
                <c:pt idx="4">
                  <c:v>1</c:v>
                </c:pt>
                <c:pt idx="5">
                  <c:v>1</c:v>
                </c:pt>
                <c:pt idx="6">
                  <c:v>1</c:v>
                </c:pt>
                <c:pt idx="7">
                  <c:v>1</c:v>
                </c:pt>
                <c:pt idx="8">
                  <c:v>1</c:v>
                </c:pt>
                <c:pt idx="9">
                  <c:v>-2</c:v>
                </c:pt>
                <c:pt idx="10">
                  <c:v>-2</c:v>
                </c:pt>
                <c:pt idx="11">
                  <c:v>-2</c:v>
                </c:pt>
                <c:pt idx="12">
                  <c:v>-2</c:v>
                </c:pt>
                <c:pt idx="13">
                  <c:v>-2</c:v>
                </c:pt>
              </c:numCache>
            </c:numRef>
          </c:yVal>
          <c:smooth val="0"/>
          <c:extLst>
            <c:ext xmlns:c16="http://schemas.microsoft.com/office/drawing/2014/chart" uri="{C3380CC4-5D6E-409C-BE32-E72D297353CC}">
              <c16:uniqueId val="{00000004-5218-4BF1-9509-B655B55E5247}"/>
            </c:ext>
          </c:extLst>
        </c:ser>
        <c:dLbls>
          <c:showLegendKey val="0"/>
          <c:showVal val="0"/>
          <c:showCatName val="0"/>
          <c:showSerName val="0"/>
          <c:showPercent val="0"/>
          <c:showBubbleSize val="0"/>
        </c:dLbls>
        <c:axId val="359830912"/>
        <c:axId val="359826976"/>
      </c:scatterChart>
      <c:valAx>
        <c:axId val="359830912"/>
        <c:scaling>
          <c:orientation val="minMax"/>
          <c:max val="0.63000000000000012"/>
          <c:min val="0.5"/>
        </c:scaling>
        <c:delete val="0"/>
        <c:axPos val="b"/>
        <c:numFmt formatCode="[$-F400]h:mm:ss\ AM/P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59826976"/>
        <c:crosses val="autoZero"/>
        <c:crossBetween val="midCat"/>
        <c:majorUnit val="2.0834000000000002E-2"/>
      </c:valAx>
      <c:valAx>
        <c:axId val="3598269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598309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810450810912475E-2"/>
          <c:y val="0.17171296296296296"/>
          <c:w val="0.66857934289158494"/>
          <c:h val="0.74842483231262769"/>
        </c:manualLayout>
      </c:layout>
      <c:scatterChart>
        <c:scatterStyle val="lineMarker"/>
        <c:varyColors val="0"/>
        <c:ser>
          <c:idx val="0"/>
          <c:order val="0"/>
          <c:tx>
            <c:strRef>
              <c:f>Beispiel!$A$30</c:f>
              <c:strCache>
                <c:ptCount val="1"/>
                <c:pt idx="0">
                  <c:v>Min. Leistung in kW</c:v>
                </c:pt>
              </c:strCache>
            </c:strRef>
          </c:tx>
          <c:spPr>
            <a:ln w="25400" cap="rnd">
              <a:solidFill>
                <a:srgbClr val="0070C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Beispiel!$B$30:$O$30</c:f>
              <c:numCache>
                <c:formatCode>0.00</c:formatCode>
                <c:ptCount val="14"/>
                <c:pt idx="0">
                  <c:v>3.2</c:v>
                </c:pt>
                <c:pt idx="1">
                  <c:v>3.2</c:v>
                </c:pt>
                <c:pt idx="2">
                  <c:v>3.2</c:v>
                </c:pt>
                <c:pt idx="3">
                  <c:v>3.2</c:v>
                </c:pt>
                <c:pt idx="4">
                  <c:v>3.2</c:v>
                </c:pt>
                <c:pt idx="5">
                  <c:v>3.2</c:v>
                </c:pt>
                <c:pt idx="6">
                  <c:v>3.2</c:v>
                </c:pt>
                <c:pt idx="7">
                  <c:v>3.2</c:v>
                </c:pt>
                <c:pt idx="8">
                  <c:v>3.2</c:v>
                </c:pt>
                <c:pt idx="9">
                  <c:v>3.2</c:v>
                </c:pt>
                <c:pt idx="10">
                  <c:v>3.2</c:v>
                </c:pt>
                <c:pt idx="11">
                  <c:v>3.2</c:v>
                </c:pt>
                <c:pt idx="12">
                  <c:v>3.2</c:v>
                </c:pt>
                <c:pt idx="13">
                  <c:v>3.2</c:v>
                </c:pt>
              </c:numCache>
            </c:numRef>
          </c:yVal>
          <c:smooth val="0"/>
          <c:extLst>
            <c:ext xmlns:c16="http://schemas.microsoft.com/office/drawing/2014/chart" uri="{C3380CC4-5D6E-409C-BE32-E72D297353CC}">
              <c16:uniqueId val="{00000000-444B-483E-84A0-B4A1C1140C00}"/>
            </c:ext>
          </c:extLst>
        </c:ser>
        <c:ser>
          <c:idx val="1"/>
          <c:order val="1"/>
          <c:tx>
            <c:strRef>
              <c:f>Beispiel!$A$31</c:f>
              <c:strCache>
                <c:ptCount val="1"/>
                <c:pt idx="0">
                  <c:v>Max. Leistung in kW</c:v>
                </c:pt>
              </c:strCache>
            </c:strRef>
          </c:tx>
          <c:spPr>
            <a:ln w="25400" cap="rnd">
              <a:solidFill>
                <a:srgbClr val="0070C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Beispiel!$B$31:$O$31</c:f>
              <c:numCache>
                <c:formatCode>0.00</c:formatCode>
                <c:ptCount val="14"/>
                <c:pt idx="0">
                  <c:v>-3.2</c:v>
                </c:pt>
                <c:pt idx="1">
                  <c:v>-3.2</c:v>
                </c:pt>
                <c:pt idx="2">
                  <c:v>-3.2</c:v>
                </c:pt>
                <c:pt idx="3">
                  <c:v>-3.2</c:v>
                </c:pt>
                <c:pt idx="4">
                  <c:v>-3.2</c:v>
                </c:pt>
                <c:pt idx="5">
                  <c:v>-3.2</c:v>
                </c:pt>
                <c:pt idx="6">
                  <c:v>-3.2</c:v>
                </c:pt>
                <c:pt idx="7">
                  <c:v>-3.2</c:v>
                </c:pt>
                <c:pt idx="8">
                  <c:v>-3.2</c:v>
                </c:pt>
                <c:pt idx="9">
                  <c:v>-3.2</c:v>
                </c:pt>
                <c:pt idx="10">
                  <c:v>-3.2</c:v>
                </c:pt>
                <c:pt idx="11">
                  <c:v>-3.2</c:v>
                </c:pt>
                <c:pt idx="12">
                  <c:v>-3.2</c:v>
                </c:pt>
                <c:pt idx="13">
                  <c:v>-3.2</c:v>
                </c:pt>
              </c:numCache>
            </c:numRef>
          </c:yVal>
          <c:smooth val="0"/>
          <c:extLst>
            <c:ext xmlns:c16="http://schemas.microsoft.com/office/drawing/2014/chart" uri="{C3380CC4-5D6E-409C-BE32-E72D297353CC}">
              <c16:uniqueId val="{00000001-444B-483E-84A0-B4A1C1140C00}"/>
            </c:ext>
          </c:extLst>
        </c:ser>
        <c:ser>
          <c:idx val="2"/>
          <c:order val="2"/>
          <c:tx>
            <c:strRef>
              <c:f>Beispiel!$A$32</c:f>
              <c:strCache>
                <c:ptCount val="1"/>
                <c:pt idx="0">
                  <c:v>Min. Energie in kWh</c:v>
                </c:pt>
              </c:strCache>
            </c:strRef>
          </c:tx>
          <c:spPr>
            <a:ln w="25400" cap="rnd">
              <a:solidFill>
                <a:srgbClr val="FFC00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Beispiel!$B$32:$O$32</c:f>
              <c:numCache>
                <c:formatCode>0.00</c:formatCode>
                <c:ptCount val="14"/>
                <c:pt idx="0">
                  <c:v>-5</c:v>
                </c:pt>
                <c:pt idx="1">
                  <c:v>-5</c:v>
                </c:pt>
                <c:pt idx="2">
                  <c:v>-5</c:v>
                </c:pt>
                <c:pt idx="3">
                  <c:v>-5</c:v>
                </c:pt>
                <c:pt idx="4">
                  <c:v>-5</c:v>
                </c:pt>
                <c:pt idx="5">
                  <c:v>-5</c:v>
                </c:pt>
                <c:pt idx="6">
                  <c:v>-5</c:v>
                </c:pt>
                <c:pt idx="7">
                  <c:v>-5</c:v>
                </c:pt>
                <c:pt idx="8">
                  <c:v>-5</c:v>
                </c:pt>
                <c:pt idx="9">
                  <c:v>-5</c:v>
                </c:pt>
                <c:pt idx="10">
                  <c:v>-5</c:v>
                </c:pt>
                <c:pt idx="11">
                  <c:v>-5</c:v>
                </c:pt>
                <c:pt idx="12">
                  <c:v>-5</c:v>
                </c:pt>
                <c:pt idx="13">
                  <c:v>-5</c:v>
                </c:pt>
              </c:numCache>
            </c:numRef>
          </c:yVal>
          <c:smooth val="0"/>
          <c:extLst>
            <c:ext xmlns:c16="http://schemas.microsoft.com/office/drawing/2014/chart" uri="{C3380CC4-5D6E-409C-BE32-E72D297353CC}">
              <c16:uniqueId val="{00000002-444B-483E-84A0-B4A1C1140C00}"/>
            </c:ext>
          </c:extLst>
        </c:ser>
        <c:ser>
          <c:idx val="3"/>
          <c:order val="3"/>
          <c:tx>
            <c:strRef>
              <c:f>Beispiel!$A$33</c:f>
              <c:strCache>
                <c:ptCount val="1"/>
                <c:pt idx="0">
                  <c:v>Max. Energie in kWh</c:v>
                </c:pt>
              </c:strCache>
            </c:strRef>
          </c:tx>
          <c:spPr>
            <a:ln w="25400" cap="rnd">
              <a:solidFill>
                <a:srgbClr val="FFC00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Beispiel!$B$33:$O$33</c:f>
              <c:numCache>
                <c:formatCode>0.00</c:formatCode>
                <c:ptCount val="14"/>
                <c:pt idx="0">
                  <c:v>5</c:v>
                </c:pt>
                <c:pt idx="1">
                  <c:v>5</c:v>
                </c:pt>
                <c:pt idx="2">
                  <c:v>5</c:v>
                </c:pt>
                <c:pt idx="3">
                  <c:v>5</c:v>
                </c:pt>
                <c:pt idx="4">
                  <c:v>5</c:v>
                </c:pt>
                <c:pt idx="5">
                  <c:v>5</c:v>
                </c:pt>
                <c:pt idx="6">
                  <c:v>5</c:v>
                </c:pt>
                <c:pt idx="7">
                  <c:v>5</c:v>
                </c:pt>
                <c:pt idx="8">
                  <c:v>5</c:v>
                </c:pt>
                <c:pt idx="9">
                  <c:v>5</c:v>
                </c:pt>
                <c:pt idx="10">
                  <c:v>5</c:v>
                </c:pt>
                <c:pt idx="11">
                  <c:v>5</c:v>
                </c:pt>
                <c:pt idx="12">
                  <c:v>5</c:v>
                </c:pt>
                <c:pt idx="13">
                  <c:v>5</c:v>
                </c:pt>
              </c:numCache>
            </c:numRef>
          </c:yVal>
          <c:smooth val="0"/>
          <c:extLst>
            <c:ext xmlns:c16="http://schemas.microsoft.com/office/drawing/2014/chart" uri="{C3380CC4-5D6E-409C-BE32-E72D297353CC}">
              <c16:uniqueId val="{00000003-444B-483E-84A0-B4A1C1140C00}"/>
            </c:ext>
          </c:extLst>
        </c:ser>
        <c:ser>
          <c:idx val="4"/>
          <c:order val="4"/>
          <c:tx>
            <c:strRef>
              <c:f>Beispiel!$A$34</c:f>
              <c:strCache>
                <c:ptCount val="1"/>
                <c:pt idx="0">
                  <c:v>Batterie-Fahrplan</c:v>
                </c:pt>
              </c:strCache>
            </c:strRef>
          </c:tx>
          <c:spPr>
            <a:ln w="25400" cap="rnd">
              <a:solidFill>
                <a:srgbClr val="FF0000"/>
              </a:solidFill>
              <a:round/>
            </a:ln>
            <a:effectLst/>
          </c:spPr>
          <c:marker>
            <c:symbol val="none"/>
          </c:marker>
          <c:xVal>
            <c:numRef>
              <c:f>Beispiel!$B$29:$O$29</c:f>
              <c:numCache>
                <c:formatCode>[$-F400]h:mm:ss\ AM/PM</c:formatCode>
                <c:ptCount val="14"/>
                <c:pt idx="0">
                  <c:v>0.5</c:v>
                </c:pt>
                <c:pt idx="1">
                  <c:v>0.51041666666666663</c:v>
                </c:pt>
                <c:pt idx="2">
                  <c:v>0.52083333333333304</c:v>
                </c:pt>
                <c:pt idx="3">
                  <c:v>0.53125</c:v>
                </c:pt>
                <c:pt idx="4">
                  <c:v>0.54166666666666696</c:v>
                </c:pt>
                <c:pt idx="5">
                  <c:v>0.55208333333333304</c:v>
                </c:pt>
                <c:pt idx="6">
                  <c:v>0.5625</c:v>
                </c:pt>
                <c:pt idx="7">
                  <c:v>0.57291666666666596</c:v>
                </c:pt>
                <c:pt idx="8" formatCode="h:mm:ss">
                  <c:v>0.58332175925925933</c:v>
                </c:pt>
                <c:pt idx="9">
                  <c:v>0.58333333333333304</c:v>
                </c:pt>
                <c:pt idx="10">
                  <c:v>0.59375</c:v>
                </c:pt>
                <c:pt idx="11">
                  <c:v>0.60416666666666596</c:v>
                </c:pt>
                <c:pt idx="12">
                  <c:v>0.61458333333333304</c:v>
                </c:pt>
                <c:pt idx="13">
                  <c:v>0.625</c:v>
                </c:pt>
              </c:numCache>
            </c:numRef>
          </c:xVal>
          <c:yVal>
            <c:numRef>
              <c:f>Beispiel!$B$34:$O$34</c:f>
              <c:numCache>
                <c:formatCode>0.00</c:formatCode>
                <c:ptCount val="14"/>
                <c:pt idx="0">
                  <c:v>1</c:v>
                </c:pt>
                <c:pt idx="1">
                  <c:v>1</c:v>
                </c:pt>
                <c:pt idx="2">
                  <c:v>1</c:v>
                </c:pt>
                <c:pt idx="3">
                  <c:v>1</c:v>
                </c:pt>
                <c:pt idx="4">
                  <c:v>1</c:v>
                </c:pt>
                <c:pt idx="5">
                  <c:v>1</c:v>
                </c:pt>
                <c:pt idx="6">
                  <c:v>1</c:v>
                </c:pt>
                <c:pt idx="7">
                  <c:v>1</c:v>
                </c:pt>
                <c:pt idx="8">
                  <c:v>1</c:v>
                </c:pt>
                <c:pt idx="9">
                  <c:v>-2</c:v>
                </c:pt>
                <c:pt idx="10">
                  <c:v>-2</c:v>
                </c:pt>
                <c:pt idx="11">
                  <c:v>-2</c:v>
                </c:pt>
                <c:pt idx="12">
                  <c:v>-2</c:v>
                </c:pt>
                <c:pt idx="13">
                  <c:v>-2</c:v>
                </c:pt>
              </c:numCache>
            </c:numRef>
          </c:yVal>
          <c:smooth val="0"/>
          <c:extLst>
            <c:ext xmlns:c16="http://schemas.microsoft.com/office/drawing/2014/chart" uri="{C3380CC4-5D6E-409C-BE32-E72D297353CC}">
              <c16:uniqueId val="{00000004-444B-483E-84A0-B4A1C1140C00}"/>
            </c:ext>
          </c:extLst>
        </c:ser>
        <c:dLbls>
          <c:showLegendKey val="0"/>
          <c:showVal val="0"/>
          <c:showCatName val="0"/>
          <c:showSerName val="0"/>
          <c:showPercent val="0"/>
          <c:showBubbleSize val="0"/>
        </c:dLbls>
        <c:axId val="359830912"/>
        <c:axId val="359826976"/>
      </c:scatterChart>
      <c:valAx>
        <c:axId val="359830912"/>
        <c:scaling>
          <c:orientation val="minMax"/>
          <c:max val="0.63000000000000012"/>
          <c:min val="0.5"/>
        </c:scaling>
        <c:delete val="0"/>
        <c:axPos val="b"/>
        <c:numFmt formatCode="[$-F400]h:mm:ss\ AM/P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59826976"/>
        <c:crosses val="autoZero"/>
        <c:crossBetween val="midCat"/>
        <c:majorUnit val="2.0834000000000002E-2"/>
      </c:valAx>
      <c:valAx>
        <c:axId val="3598269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598309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0.4521</cdr:x>
      <cdr:y>0.33256</cdr:y>
    </cdr:from>
    <cdr:to>
      <cdr:x>0.87283</cdr:x>
      <cdr:y>0.33256</cdr:y>
    </cdr:to>
    <cdr:cxnSp macro="">
      <cdr:nvCxnSpPr>
        <cdr:cNvPr id="5" name="Gerade Verbindung mit Pfeil 4"/>
        <cdr:cNvCxnSpPr/>
      </cdr:nvCxnSpPr>
      <cdr:spPr>
        <a:xfrm xmlns:a="http://schemas.openxmlformats.org/drawingml/2006/main">
          <a:off x="3215128" y="859444"/>
          <a:ext cx="2992071" cy="0"/>
        </a:xfrm>
        <a:prstGeom xmlns:a="http://schemas.openxmlformats.org/drawingml/2006/main" prst="straightConnector1">
          <a:avLst/>
        </a:prstGeom>
        <a:ln xmlns:a="http://schemas.openxmlformats.org/drawingml/2006/main" w="60325">
          <a:solidFill>
            <a:srgbClr val="FF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0.20873</cdr:x>
      <cdr:y>0.54054</cdr:y>
    </cdr:from>
    <cdr:to>
      <cdr:x>0.69418</cdr:x>
      <cdr:y>0.54054</cdr:y>
    </cdr:to>
    <cdr:cxnSp macro="">
      <cdr:nvCxnSpPr>
        <cdr:cNvPr id="2" name="Gerade Verbindung mit Pfeil 1"/>
        <cdr:cNvCxnSpPr/>
      </cdr:nvCxnSpPr>
      <cdr:spPr>
        <a:xfrm xmlns:a="http://schemas.openxmlformats.org/drawingml/2006/main">
          <a:off x="1548011" y="1920192"/>
          <a:ext cx="3600400" cy="0"/>
        </a:xfrm>
        <a:prstGeom xmlns:a="http://schemas.openxmlformats.org/drawingml/2006/main" prst="straightConnector1">
          <a:avLst/>
        </a:prstGeom>
        <a:ln xmlns:a="http://schemas.openxmlformats.org/drawingml/2006/main" w="60325">
          <a:solidFill>
            <a:srgbClr val="FF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0.20873</cdr:x>
      <cdr:y>0.45946</cdr:y>
    </cdr:from>
    <cdr:to>
      <cdr:x>0.43204</cdr:x>
      <cdr:y>0.45946</cdr:y>
    </cdr:to>
    <cdr:cxnSp macro="">
      <cdr:nvCxnSpPr>
        <cdr:cNvPr id="3" name="Gerade Verbindung mit Pfeil 2"/>
        <cdr:cNvCxnSpPr/>
      </cdr:nvCxnSpPr>
      <cdr:spPr>
        <a:xfrm xmlns:a="http://schemas.openxmlformats.org/drawingml/2006/main">
          <a:off x="1548011" y="1632160"/>
          <a:ext cx="1656184" cy="0"/>
        </a:xfrm>
        <a:prstGeom xmlns:a="http://schemas.openxmlformats.org/drawingml/2006/main" prst="straightConnector1">
          <a:avLst/>
        </a:prstGeom>
        <a:ln xmlns:a="http://schemas.openxmlformats.org/drawingml/2006/main" w="60325">
          <a:solidFill>
            <a:srgbClr val="FF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70F1E9A0-E2DC-44A6-9059-74D10F5036F0}" type="datetimeFigureOut">
              <a:rPr lang="de-DE" smtClean="0"/>
              <a:pPr/>
              <a:t>03.08.2017</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D1A9FB32-4667-4BE7-895E-412DC0DF6AC2}" type="slidenum">
              <a:rPr lang="de-DE" smtClean="0"/>
              <a:pPr/>
              <a:t>‹Nr.›</a:t>
            </a:fld>
            <a:endParaRPr lang="de-DE"/>
          </a:p>
        </p:txBody>
      </p:sp>
    </p:spTree>
    <p:extLst>
      <p:ext uri="{BB962C8B-B14F-4D97-AF65-F5344CB8AC3E}">
        <p14:creationId xmlns:p14="http://schemas.microsoft.com/office/powerpoint/2010/main" val="334525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14348" y="1928808"/>
            <a:ext cx="7072362" cy="696521"/>
          </a:xfrm>
        </p:spPr>
        <p:txBody>
          <a:bodyPr/>
          <a:lstStyle>
            <a:lvl1pPr>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714348" y="2678907"/>
            <a:ext cx="7058052" cy="1550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EEED5E7B-59ED-4475-A473-CB1859063A9B}"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
        <p:nvSpPr>
          <p:cNvPr id="7" name="Rechteck 6"/>
          <p:cNvSpPr/>
          <p:nvPr userDrawn="1"/>
        </p:nvSpPr>
        <p:spPr>
          <a:xfrm>
            <a:off x="3275856" y="3381840"/>
            <a:ext cx="1440160" cy="324036"/>
          </a:xfrm>
          <a:prstGeom prst="rect">
            <a:avLst/>
          </a:prstGeom>
          <a:noFill/>
          <a:ln>
            <a:noFill/>
          </a:ln>
          <a:effectLst>
            <a:outerShdw sx="1000" sy="1000" algn="ctr" rotWithShape="0">
              <a:srgbClr val="000000"/>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9" name="Textfeld 8"/>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D63848-5AAC-4D0C-88E0-64BF7D816E28}"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28650" y="274638"/>
            <a:ext cx="7886700" cy="9937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28650" y="1370013"/>
            <a:ext cx="3867150" cy="3262312"/>
          </a:xfrm>
          <a:prstGeom prst="rect">
            <a:avLst/>
          </a:prstGeo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370013"/>
            <a:ext cx="3867150" cy="3262312"/>
          </a:xfrm>
          <a:prstGeom prst="rect">
            <a:avLst/>
          </a:prstGeo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628650" y="4767263"/>
            <a:ext cx="2057400" cy="274637"/>
          </a:xfrm>
          <a:prstGeom prst="rect">
            <a:avLst/>
          </a:prstGeom>
        </p:spPr>
        <p:txBody>
          <a:bodyPr/>
          <a:lstStyle/>
          <a:p>
            <a:fld id="{47711DAA-C42C-487B-95DD-4A6FFB71FBF0}" type="datetimeFigureOut">
              <a:rPr lang="de-DE" smtClean="0"/>
              <a:t>03.08.2017</a:t>
            </a:fld>
            <a:endParaRPr lang="de-DE"/>
          </a:p>
        </p:txBody>
      </p:sp>
      <p:sp>
        <p:nvSpPr>
          <p:cNvPr id="6" name="Fußzeilenplatzhalter 5"/>
          <p:cNvSpPr>
            <a:spLocks noGrp="1"/>
          </p:cNvSpPr>
          <p:nvPr>
            <p:ph type="ftr" sz="quarter" idx="11"/>
          </p:nvPr>
        </p:nvSpPr>
        <p:spPr>
          <a:xfrm>
            <a:off x="3028950" y="4767263"/>
            <a:ext cx="3086100" cy="274637"/>
          </a:xfrm>
          <a:prstGeom prst="rect">
            <a:avLst/>
          </a:prstGeom>
        </p:spPr>
        <p:txBody>
          <a:bodyPr/>
          <a:lstStyle/>
          <a:p>
            <a:endParaRPr lang="de-DE"/>
          </a:p>
        </p:txBody>
      </p:sp>
      <p:sp>
        <p:nvSpPr>
          <p:cNvPr id="7" name="Foliennummernplatzhalter 6"/>
          <p:cNvSpPr>
            <a:spLocks noGrp="1"/>
          </p:cNvSpPr>
          <p:nvPr>
            <p:ph type="sldNum" sz="quarter" idx="12"/>
          </p:nvPr>
        </p:nvSpPr>
        <p:spPr>
          <a:xfrm>
            <a:off x="6457950" y="4767263"/>
            <a:ext cx="2057400" cy="274637"/>
          </a:xfrm>
          <a:prstGeom prst="rect">
            <a:avLst/>
          </a:prstGeom>
        </p:spPr>
        <p:txBody>
          <a:bodyPr/>
          <a:lstStyle/>
          <a:p>
            <a:fld id="{9229BCDF-E5A2-4859-81E6-0C05BC8BDCEE}" type="slidenum">
              <a:rPr lang="de-DE" smtClean="0"/>
              <a:t>‹Nr.›</a:t>
            </a:fld>
            <a:endParaRPr lang="de-DE"/>
          </a:p>
        </p:txBody>
      </p:sp>
    </p:spTree>
    <p:extLst>
      <p:ext uri="{BB962C8B-B14F-4D97-AF65-F5344CB8AC3E}">
        <p14:creationId xmlns:p14="http://schemas.microsoft.com/office/powerpoint/2010/main" val="12668507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30238" y="274638"/>
            <a:ext cx="7886700" cy="993775"/>
          </a:xfrm>
          <a:prstGeom prst="rect">
            <a:avLst/>
          </a:prstGeo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630238" y="1879600"/>
            <a:ext cx="3868737" cy="2762250"/>
          </a:xfrm>
          <a:prstGeom prst="rect">
            <a:avLst/>
          </a:prstGeo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4629150" y="1879600"/>
            <a:ext cx="3887788" cy="2762250"/>
          </a:xfrm>
          <a:prstGeom prst="rect">
            <a:avLst/>
          </a:prstGeo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628650" y="4767263"/>
            <a:ext cx="2057400" cy="274637"/>
          </a:xfrm>
          <a:prstGeom prst="rect">
            <a:avLst/>
          </a:prstGeom>
        </p:spPr>
        <p:txBody>
          <a:bodyPr/>
          <a:lstStyle/>
          <a:p>
            <a:fld id="{47711DAA-C42C-487B-95DD-4A6FFB71FBF0}" type="datetimeFigureOut">
              <a:rPr lang="de-DE" smtClean="0"/>
              <a:t>03.08.2017</a:t>
            </a:fld>
            <a:endParaRPr lang="de-DE"/>
          </a:p>
        </p:txBody>
      </p:sp>
      <p:sp>
        <p:nvSpPr>
          <p:cNvPr id="8" name="Fußzeilenplatzhalter 7"/>
          <p:cNvSpPr>
            <a:spLocks noGrp="1"/>
          </p:cNvSpPr>
          <p:nvPr>
            <p:ph type="ftr" sz="quarter" idx="11"/>
          </p:nvPr>
        </p:nvSpPr>
        <p:spPr>
          <a:xfrm>
            <a:off x="3028950" y="4767263"/>
            <a:ext cx="3086100" cy="274637"/>
          </a:xfrm>
          <a:prstGeom prst="rect">
            <a:avLst/>
          </a:prstGeom>
        </p:spPr>
        <p:txBody>
          <a:bodyPr/>
          <a:lstStyle/>
          <a:p>
            <a:endParaRPr lang="de-DE"/>
          </a:p>
        </p:txBody>
      </p:sp>
      <p:sp>
        <p:nvSpPr>
          <p:cNvPr id="9" name="Foliennummernplatzhalter 8"/>
          <p:cNvSpPr>
            <a:spLocks noGrp="1"/>
          </p:cNvSpPr>
          <p:nvPr>
            <p:ph type="sldNum" sz="quarter" idx="12"/>
          </p:nvPr>
        </p:nvSpPr>
        <p:spPr>
          <a:xfrm>
            <a:off x="6457950" y="4767263"/>
            <a:ext cx="2057400" cy="274637"/>
          </a:xfrm>
          <a:prstGeom prst="rect">
            <a:avLst/>
          </a:prstGeom>
        </p:spPr>
        <p:txBody>
          <a:bodyPr/>
          <a:lstStyle/>
          <a:p>
            <a:fld id="{9229BCDF-E5A2-4859-81E6-0C05BC8BDCEE}" type="slidenum">
              <a:rPr lang="de-DE" smtClean="0"/>
              <a:t>‹Nr.›</a:t>
            </a:fld>
            <a:endParaRPr lang="de-DE"/>
          </a:p>
        </p:txBody>
      </p:sp>
    </p:spTree>
    <p:extLst>
      <p:ext uri="{BB962C8B-B14F-4D97-AF65-F5344CB8AC3E}">
        <p14:creationId xmlns:p14="http://schemas.microsoft.com/office/powerpoint/2010/main" val="236919342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628650" y="274638"/>
            <a:ext cx="7886700" cy="993775"/>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628650" y="4767263"/>
            <a:ext cx="2057400" cy="274637"/>
          </a:xfrm>
          <a:prstGeom prst="rect">
            <a:avLst/>
          </a:prstGeom>
        </p:spPr>
        <p:txBody>
          <a:bodyPr/>
          <a:lstStyle/>
          <a:p>
            <a:fld id="{47711DAA-C42C-487B-95DD-4A6FFB71FBF0}" type="datetimeFigureOut">
              <a:rPr lang="de-DE" smtClean="0"/>
              <a:t>03.08.2017</a:t>
            </a:fld>
            <a:endParaRPr lang="de-DE"/>
          </a:p>
        </p:txBody>
      </p:sp>
      <p:sp>
        <p:nvSpPr>
          <p:cNvPr id="4" name="Fußzeilenplatzhalter 3"/>
          <p:cNvSpPr>
            <a:spLocks noGrp="1"/>
          </p:cNvSpPr>
          <p:nvPr>
            <p:ph type="ftr" sz="quarter" idx="11"/>
          </p:nvPr>
        </p:nvSpPr>
        <p:spPr>
          <a:xfrm>
            <a:off x="3028950" y="4767263"/>
            <a:ext cx="3086100" cy="274637"/>
          </a:xfrm>
          <a:prstGeom prst="rect">
            <a:avLst/>
          </a:prstGeom>
        </p:spPr>
        <p:txBody>
          <a:bodyPr/>
          <a:lstStyle/>
          <a:p>
            <a:endParaRPr lang="de-DE"/>
          </a:p>
        </p:txBody>
      </p:sp>
      <p:sp>
        <p:nvSpPr>
          <p:cNvPr id="5" name="Foliennummernplatzhalter 4"/>
          <p:cNvSpPr>
            <a:spLocks noGrp="1"/>
          </p:cNvSpPr>
          <p:nvPr>
            <p:ph type="sldNum" sz="quarter" idx="12"/>
          </p:nvPr>
        </p:nvSpPr>
        <p:spPr>
          <a:xfrm>
            <a:off x="6457950" y="4767263"/>
            <a:ext cx="2057400" cy="274637"/>
          </a:xfrm>
          <a:prstGeom prst="rect">
            <a:avLst/>
          </a:prstGeom>
        </p:spPr>
        <p:txBody>
          <a:bodyPr/>
          <a:lstStyle/>
          <a:p>
            <a:fld id="{9229BCDF-E5A2-4859-81E6-0C05BC8BDCEE}" type="slidenum">
              <a:rPr lang="de-DE" smtClean="0"/>
              <a:t>‹Nr.›</a:t>
            </a:fld>
            <a:endParaRPr lang="de-DE"/>
          </a:p>
        </p:txBody>
      </p:sp>
    </p:spTree>
    <p:extLst>
      <p:ext uri="{BB962C8B-B14F-4D97-AF65-F5344CB8AC3E}">
        <p14:creationId xmlns:p14="http://schemas.microsoft.com/office/powerpoint/2010/main" val="393351226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628650" y="4767263"/>
            <a:ext cx="2057400" cy="274637"/>
          </a:xfrm>
          <a:prstGeom prst="rect">
            <a:avLst/>
          </a:prstGeom>
        </p:spPr>
        <p:txBody>
          <a:bodyPr/>
          <a:lstStyle/>
          <a:p>
            <a:fld id="{47711DAA-C42C-487B-95DD-4A6FFB71FBF0}" type="datetimeFigureOut">
              <a:rPr lang="de-DE" smtClean="0"/>
              <a:t>03.08.2017</a:t>
            </a:fld>
            <a:endParaRPr lang="de-DE"/>
          </a:p>
        </p:txBody>
      </p:sp>
      <p:sp>
        <p:nvSpPr>
          <p:cNvPr id="3" name="Fußzeilenplatzhalter 2"/>
          <p:cNvSpPr>
            <a:spLocks noGrp="1"/>
          </p:cNvSpPr>
          <p:nvPr>
            <p:ph type="ftr" sz="quarter" idx="11"/>
          </p:nvPr>
        </p:nvSpPr>
        <p:spPr>
          <a:xfrm>
            <a:off x="3028950" y="4767263"/>
            <a:ext cx="3086100" cy="274637"/>
          </a:xfrm>
          <a:prstGeom prst="rect">
            <a:avLst/>
          </a:prstGeom>
        </p:spPr>
        <p:txBody>
          <a:bodyPr/>
          <a:lstStyle/>
          <a:p>
            <a:endParaRPr lang="de-DE"/>
          </a:p>
        </p:txBody>
      </p:sp>
      <p:sp>
        <p:nvSpPr>
          <p:cNvPr id="4" name="Foliennummernplatzhalter 3"/>
          <p:cNvSpPr>
            <a:spLocks noGrp="1"/>
          </p:cNvSpPr>
          <p:nvPr>
            <p:ph type="sldNum" sz="quarter" idx="12"/>
          </p:nvPr>
        </p:nvSpPr>
        <p:spPr>
          <a:xfrm>
            <a:off x="6457950" y="4767263"/>
            <a:ext cx="2057400" cy="274637"/>
          </a:xfrm>
          <a:prstGeom prst="rect">
            <a:avLst/>
          </a:prstGeom>
        </p:spPr>
        <p:txBody>
          <a:bodyPr/>
          <a:lstStyle/>
          <a:p>
            <a:fld id="{9229BCDF-E5A2-4859-81E6-0C05BC8BDCEE}" type="slidenum">
              <a:rPr lang="de-DE" smtClean="0"/>
              <a:t>‹Nr.›</a:t>
            </a:fld>
            <a:endParaRPr lang="de-DE"/>
          </a:p>
        </p:txBody>
      </p:sp>
    </p:spTree>
    <p:extLst>
      <p:ext uri="{BB962C8B-B14F-4D97-AF65-F5344CB8AC3E}">
        <p14:creationId xmlns:p14="http://schemas.microsoft.com/office/powerpoint/2010/main" val="14489776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342900"/>
            <a:ext cx="2949575" cy="1200150"/>
          </a:xfrm>
          <a:prstGeom prst="rect">
            <a:avLst/>
          </a:prstGeo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a:xfrm>
            <a:off x="628650" y="4767263"/>
            <a:ext cx="2057400" cy="274637"/>
          </a:xfrm>
          <a:prstGeom prst="rect">
            <a:avLst/>
          </a:prstGeom>
        </p:spPr>
        <p:txBody>
          <a:bodyPr/>
          <a:lstStyle/>
          <a:p>
            <a:fld id="{47711DAA-C42C-487B-95DD-4A6FFB71FBF0}" type="datetimeFigureOut">
              <a:rPr lang="de-DE" smtClean="0"/>
              <a:t>03.08.2017</a:t>
            </a:fld>
            <a:endParaRPr lang="de-DE"/>
          </a:p>
        </p:txBody>
      </p:sp>
      <p:sp>
        <p:nvSpPr>
          <p:cNvPr id="6" name="Fußzeilenplatzhalter 5"/>
          <p:cNvSpPr>
            <a:spLocks noGrp="1"/>
          </p:cNvSpPr>
          <p:nvPr>
            <p:ph type="ftr" sz="quarter" idx="11"/>
          </p:nvPr>
        </p:nvSpPr>
        <p:spPr>
          <a:xfrm>
            <a:off x="3028950" y="4767263"/>
            <a:ext cx="3086100" cy="274637"/>
          </a:xfrm>
          <a:prstGeom prst="rect">
            <a:avLst/>
          </a:prstGeom>
        </p:spPr>
        <p:txBody>
          <a:bodyPr/>
          <a:lstStyle/>
          <a:p>
            <a:endParaRPr lang="de-DE"/>
          </a:p>
        </p:txBody>
      </p:sp>
      <p:sp>
        <p:nvSpPr>
          <p:cNvPr id="7" name="Foliennummernplatzhalter 6"/>
          <p:cNvSpPr>
            <a:spLocks noGrp="1"/>
          </p:cNvSpPr>
          <p:nvPr>
            <p:ph type="sldNum" sz="quarter" idx="12"/>
          </p:nvPr>
        </p:nvSpPr>
        <p:spPr>
          <a:xfrm>
            <a:off x="6457950" y="4767263"/>
            <a:ext cx="2057400" cy="274637"/>
          </a:xfrm>
          <a:prstGeom prst="rect">
            <a:avLst/>
          </a:prstGeom>
        </p:spPr>
        <p:txBody>
          <a:bodyPr/>
          <a:lstStyle/>
          <a:p>
            <a:fld id="{9229BCDF-E5A2-4859-81E6-0C05BC8BDCEE}" type="slidenum">
              <a:rPr lang="de-DE" smtClean="0"/>
              <a:t>‹Nr.›</a:t>
            </a:fld>
            <a:endParaRPr lang="de-DE"/>
          </a:p>
        </p:txBody>
      </p:sp>
    </p:spTree>
    <p:extLst>
      <p:ext uri="{BB962C8B-B14F-4D97-AF65-F5344CB8AC3E}">
        <p14:creationId xmlns:p14="http://schemas.microsoft.com/office/powerpoint/2010/main" val="24768271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0238" y="342900"/>
            <a:ext cx="2949575" cy="1200150"/>
          </a:xfrm>
          <a:prstGeom prst="rect">
            <a:avLst/>
          </a:prstGeo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a:xfrm>
            <a:off x="628650" y="4767263"/>
            <a:ext cx="2057400" cy="274637"/>
          </a:xfrm>
          <a:prstGeom prst="rect">
            <a:avLst/>
          </a:prstGeom>
        </p:spPr>
        <p:txBody>
          <a:bodyPr/>
          <a:lstStyle/>
          <a:p>
            <a:fld id="{47711DAA-C42C-487B-95DD-4A6FFB71FBF0}" type="datetimeFigureOut">
              <a:rPr lang="de-DE" smtClean="0"/>
              <a:t>03.08.2017</a:t>
            </a:fld>
            <a:endParaRPr lang="de-DE"/>
          </a:p>
        </p:txBody>
      </p:sp>
      <p:sp>
        <p:nvSpPr>
          <p:cNvPr id="6" name="Fußzeilenplatzhalter 5"/>
          <p:cNvSpPr>
            <a:spLocks noGrp="1"/>
          </p:cNvSpPr>
          <p:nvPr>
            <p:ph type="ftr" sz="quarter" idx="11"/>
          </p:nvPr>
        </p:nvSpPr>
        <p:spPr>
          <a:xfrm>
            <a:off x="3028950" y="4767263"/>
            <a:ext cx="3086100" cy="274637"/>
          </a:xfrm>
          <a:prstGeom prst="rect">
            <a:avLst/>
          </a:prstGeom>
        </p:spPr>
        <p:txBody>
          <a:bodyPr/>
          <a:lstStyle/>
          <a:p>
            <a:endParaRPr lang="de-DE"/>
          </a:p>
        </p:txBody>
      </p:sp>
      <p:sp>
        <p:nvSpPr>
          <p:cNvPr id="7" name="Foliennummernplatzhalter 6"/>
          <p:cNvSpPr>
            <a:spLocks noGrp="1"/>
          </p:cNvSpPr>
          <p:nvPr>
            <p:ph type="sldNum" sz="quarter" idx="12"/>
          </p:nvPr>
        </p:nvSpPr>
        <p:spPr>
          <a:xfrm>
            <a:off x="6457950" y="4767263"/>
            <a:ext cx="2057400" cy="274637"/>
          </a:xfrm>
          <a:prstGeom prst="rect">
            <a:avLst/>
          </a:prstGeom>
        </p:spPr>
        <p:txBody>
          <a:bodyPr/>
          <a:lstStyle/>
          <a:p>
            <a:fld id="{9229BCDF-E5A2-4859-81E6-0C05BC8BDCEE}" type="slidenum">
              <a:rPr lang="de-DE" smtClean="0"/>
              <a:t>‹Nr.›</a:t>
            </a:fld>
            <a:endParaRPr lang="de-DE"/>
          </a:p>
        </p:txBody>
      </p:sp>
    </p:spTree>
    <p:extLst>
      <p:ext uri="{BB962C8B-B14F-4D97-AF65-F5344CB8AC3E}">
        <p14:creationId xmlns:p14="http://schemas.microsoft.com/office/powerpoint/2010/main" val="146670152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28650" y="274638"/>
            <a:ext cx="7886700" cy="993775"/>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28650" y="1370013"/>
            <a:ext cx="7886700" cy="3262312"/>
          </a:xfrm>
          <a:prstGeom prst="rect">
            <a:avLst/>
          </a:prstGeo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628650" y="4767263"/>
            <a:ext cx="2057400" cy="274637"/>
          </a:xfrm>
          <a:prstGeom prst="rect">
            <a:avLst/>
          </a:prstGeom>
        </p:spPr>
        <p:txBody>
          <a:bodyPr/>
          <a:lstStyle/>
          <a:p>
            <a:fld id="{47711DAA-C42C-487B-95DD-4A6FFB71FBF0}" type="datetimeFigureOut">
              <a:rPr lang="de-DE" smtClean="0"/>
              <a:t>03.08.2017</a:t>
            </a:fld>
            <a:endParaRPr lang="de-DE"/>
          </a:p>
        </p:txBody>
      </p:sp>
      <p:sp>
        <p:nvSpPr>
          <p:cNvPr id="5" name="Fußzeilenplatzhalter 4"/>
          <p:cNvSpPr>
            <a:spLocks noGrp="1"/>
          </p:cNvSpPr>
          <p:nvPr>
            <p:ph type="ftr" sz="quarter" idx="11"/>
          </p:nvPr>
        </p:nvSpPr>
        <p:spPr>
          <a:xfrm>
            <a:off x="3028950" y="4767263"/>
            <a:ext cx="3086100" cy="274637"/>
          </a:xfrm>
          <a:prstGeom prst="rect">
            <a:avLst/>
          </a:prstGeom>
        </p:spPr>
        <p:txBody>
          <a:bodyPr/>
          <a:lstStyle/>
          <a:p>
            <a:endParaRPr lang="de-DE"/>
          </a:p>
        </p:txBody>
      </p:sp>
      <p:sp>
        <p:nvSpPr>
          <p:cNvPr id="6" name="Foliennummernplatzhalter 5"/>
          <p:cNvSpPr>
            <a:spLocks noGrp="1"/>
          </p:cNvSpPr>
          <p:nvPr>
            <p:ph type="sldNum" sz="quarter" idx="12"/>
          </p:nvPr>
        </p:nvSpPr>
        <p:spPr>
          <a:xfrm>
            <a:off x="6457950" y="4767263"/>
            <a:ext cx="2057400" cy="274637"/>
          </a:xfrm>
          <a:prstGeom prst="rect">
            <a:avLst/>
          </a:prstGeom>
        </p:spPr>
        <p:txBody>
          <a:bodyPr/>
          <a:lstStyle/>
          <a:p>
            <a:fld id="{9229BCDF-E5A2-4859-81E6-0C05BC8BDCEE}" type="slidenum">
              <a:rPr lang="de-DE" smtClean="0"/>
              <a:t>‹Nr.›</a:t>
            </a:fld>
            <a:endParaRPr lang="de-DE"/>
          </a:p>
        </p:txBody>
      </p:sp>
    </p:spTree>
    <p:extLst>
      <p:ext uri="{BB962C8B-B14F-4D97-AF65-F5344CB8AC3E}">
        <p14:creationId xmlns:p14="http://schemas.microsoft.com/office/powerpoint/2010/main" val="34401579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274638"/>
            <a:ext cx="1971675" cy="4357687"/>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28650" y="274638"/>
            <a:ext cx="5762625" cy="4357687"/>
          </a:xfrm>
          <a:prstGeom prst="rect">
            <a:avLst/>
          </a:prstGeo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628650" y="4767263"/>
            <a:ext cx="2057400" cy="274637"/>
          </a:xfrm>
          <a:prstGeom prst="rect">
            <a:avLst/>
          </a:prstGeom>
        </p:spPr>
        <p:txBody>
          <a:bodyPr/>
          <a:lstStyle/>
          <a:p>
            <a:fld id="{47711DAA-C42C-487B-95DD-4A6FFB71FBF0}" type="datetimeFigureOut">
              <a:rPr lang="de-DE" smtClean="0"/>
              <a:t>03.08.2017</a:t>
            </a:fld>
            <a:endParaRPr lang="de-DE"/>
          </a:p>
        </p:txBody>
      </p:sp>
      <p:sp>
        <p:nvSpPr>
          <p:cNvPr id="5" name="Fußzeilenplatzhalter 4"/>
          <p:cNvSpPr>
            <a:spLocks noGrp="1"/>
          </p:cNvSpPr>
          <p:nvPr>
            <p:ph type="ftr" sz="quarter" idx="11"/>
          </p:nvPr>
        </p:nvSpPr>
        <p:spPr>
          <a:xfrm>
            <a:off x="3028950" y="4767263"/>
            <a:ext cx="3086100" cy="274637"/>
          </a:xfrm>
          <a:prstGeom prst="rect">
            <a:avLst/>
          </a:prstGeom>
        </p:spPr>
        <p:txBody>
          <a:bodyPr/>
          <a:lstStyle/>
          <a:p>
            <a:endParaRPr lang="de-DE"/>
          </a:p>
        </p:txBody>
      </p:sp>
      <p:sp>
        <p:nvSpPr>
          <p:cNvPr id="6" name="Foliennummernplatzhalter 5"/>
          <p:cNvSpPr>
            <a:spLocks noGrp="1"/>
          </p:cNvSpPr>
          <p:nvPr>
            <p:ph type="sldNum" sz="quarter" idx="12"/>
          </p:nvPr>
        </p:nvSpPr>
        <p:spPr>
          <a:xfrm>
            <a:off x="6457950" y="4767263"/>
            <a:ext cx="2057400" cy="274637"/>
          </a:xfrm>
          <a:prstGeom prst="rect">
            <a:avLst/>
          </a:prstGeom>
        </p:spPr>
        <p:txBody>
          <a:bodyPr/>
          <a:lstStyle/>
          <a:p>
            <a:fld id="{9229BCDF-E5A2-4859-81E6-0C05BC8BDCEE}" type="slidenum">
              <a:rPr lang="de-DE" smtClean="0"/>
              <a:t>‹Nr.›</a:t>
            </a:fld>
            <a:endParaRPr lang="de-DE"/>
          </a:p>
        </p:txBody>
      </p:sp>
    </p:spTree>
    <p:extLst>
      <p:ext uri="{BB962C8B-B14F-4D97-AF65-F5344CB8AC3E}">
        <p14:creationId xmlns:p14="http://schemas.microsoft.com/office/powerpoint/2010/main" val="3788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1371624" cy="4388644"/>
          </a:xfr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28549DD-35A4-4F01-AD4A-38969A1EEB2D}"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2F9A9C0-28EF-4E49-B8FE-2F8AD0B8D7AB}" type="datetime1">
              <a:rPr lang="de-DE" smtClean="0"/>
              <a:pPr/>
              <a:t>03.08.2017</a:t>
            </a:fld>
            <a:endParaRPr lang="de-DE" dirty="0"/>
          </a:p>
        </p:txBody>
      </p:sp>
      <p:sp>
        <p:nvSpPr>
          <p:cNvPr id="4" name="Fußzeilenplatzhalter 3"/>
          <p:cNvSpPr>
            <a:spLocks noGrp="1"/>
          </p:cNvSpPr>
          <p:nvPr>
            <p:ph type="ftr" sz="quarter" idx="11"/>
          </p:nvPr>
        </p:nvSpPr>
        <p:spPr/>
        <p:txBody>
          <a:bodyPr/>
          <a:lstStyle/>
          <a:p>
            <a:r>
              <a:rPr lang="de-DE" smtClean="0"/>
              <a:t>© FZI Forschungszentrum Informatik</a:t>
            </a:r>
            <a:endParaRPr lang="de-DE" dirty="0"/>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14348" y="1928808"/>
            <a:ext cx="7072362" cy="696521"/>
          </a:xfrm>
        </p:spPr>
        <p:txBody>
          <a:bodyPr/>
          <a:lstStyle>
            <a:lvl1pPr>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714348" y="2678907"/>
            <a:ext cx="7058052" cy="1550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EEED5E7B-59ED-4475-A473-CB1859063A9B}"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
        <p:nvSpPr>
          <p:cNvPr id="7" name="Rechteck 6"/>
          <p:cNvSpPr/>
          <p:nvPr userDrawn="1"/>
        </p:nvSpPr>
        <p:spPr>
          <a:xfrm>
            <a:off x="3275856" y="3381840"/>
            <a:ext cx="1440160" cy="324036"/>
          </a:xfrm>
          <a:prstGeom prst="rect">
            <a:avLst/>
          </a:prstGeom>
          <a:noFill/>
          <a:ln>
            <a:noFill/>
          </a:ln>
          <a:effectLst>
            <a:outerShdw sx="1000" sy="1000" algn="ctr" rotWithShape="0">
              <a:srgbClr val="000000"/>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9" name="Textfeld 8"/>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2968078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3pPr>
              <a:buClr>
                <a:srgbClr val="007749"/>
              </a:buClr>
              <a:buFont typeface="Wingdings" pitchFamily="2" charset="2"/>
              <a:buChar char="§"/>
              <a:defRPr/>
            </a:lvl3pPr>
            <a:lvl4pPr>
              <a:buClr>
                <a:srgbClr val="007749"/>
              </a:buClr>
              <a:buFont typeface="Arial" pitchFamily="34" charset="0"/>
              <a:buChar char="•"/>
              <a:defRPr/>
            </a:lvl4pPr>
            <a:lvl5pPr marL="2058988" indent="-230188">
              <a:buClr>
                <a:srgbClr val="007749"/>
              </a:buClr>
              <a:buFont typeface="Symbol" pitchFamily="18" charset="2"/>
              <a:buChar char="-"/>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2847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normAutofit/>
          </a:bodyPr>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sz="900">
                <a:latin typeface="+mn-lt"/>
              </a:defRPr>
            </a:lvl1p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dirty="0"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dirty="0"/>
          </a:p>
        </p:txBody>
      </p:sp>
      <p:sp>
        <p:nvSpPr>
          <p:cNvPr id="7" name="Textfeld 6"/>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8" name="Textfeld 7"/>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357213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4"/>
          <p:cNvSpPr>
            <a:spLocks noGrp="1"/>
          </p:cNvSpPr>
          <p:nvPr>
            <p:ph type="dt" sz="half" idx="10"/>
          </p:nvPr>
        </p:nvSpPr>
        <p:spPr/>
        <p:txBody>
          <a:bodyPr/>
          <a:lstStyle/>
          <a:p>
            <a:fld id="{92ECDCD2-90CC-476E-B21A-F0456B9562CC}"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136435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6"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fld id="{25033343-A862-4CB9-9377-94D8720BCA6D}" type="datetime1">
              <a:rPr lang="de-DE" smtClean="0"/>
              <a:pPr/>
              <a:t>03.08.2017</a:t>
            </a:fld>
            <a:endParaRPr lang="de-DE"/>
          </a:p>
        </p:txBody>
      </p:sp>
      <p:sp>
        <p:nvSpPr>
          <p:cNvPr id="8" name="Fußzeilenplatzhalter 7"/>
          <p:cNvSpPr>
            <a:spLocks noGrp="1"/>
          </p:cNvSpPr>
          <p:nvPr>
            <p:ph type="ftr" sz="quarter" idx="11"/>
          </p:nvPr>
        </p:nvSpPr>
        <p:spPr/>
        <p:txBody>
          <a:bodyPr/>
          <a:lstStyle/>
          <a:p>
            <a:r>
              <a:rPr lang="de-DE" smtClean="0"/>
              <a:t>© FZI Forschungszentrum Informatik</a:t>
            </a:r>
            <a:endParaRPr lang="de-DE"/>
          </a:p>
        </p:txBody>
      </p:sp>
      <p:sp>
        <p:nvSpPr>
          <p:cNvPr id="9" name="Foliennummernplatzhalter 8"/>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543960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B0E37B-286C-4651-B426-36CC5263A4E0}" type="datetime1">
              <a:rPr lang="de-DE" smtClean="0"/>
              <a:pPr/>
              <a:t>03.08.2017</a:t>
            </a:fld>
            <a:endParaRPr lang="de-DE"/>
          </a:p>
        </p:txBody>
      </p:sp>
      <p:sp>
        <p:nvSpPr>
          <p:cNvPr id="4" name="Fußzeilenplatzhalter 3"/>
          <p:cNvSpPr>
            <a:spLocks noGrp="1"/>
          </p:cNvSpPr>
          <p:nvPr>
            <p:ph type="ftr" sz="quarter" idx="11"/>
          </p:nvPr>
        </p:nvSpPr>
        <p:spPr/>
        <p:txBody>
          <a:bodyPr/>
          <a:lstStyle/>
          <a:p>
            <a:r>
              <a:rPr lang="de-DE" smtClean="0"/>
              <a:t>© FZI Forschungszentrum Informatik</a:t>
            </a:r>
            <a:endParaRPr lang="de-DE"/>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14380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30D2C85-3045-4412-A981-2B045C5F61AE}" type="datetime1">
              <a:rPr lang="de-DE" smtClean="0"/>
              <a:pPr/>
              <a:t>03.08.2017</a:t>
            </a:fld>
            <a:endParaRPr lang="de-DE"/>
          </a:p>
        </p:txBody>
      </p:sp>
      <p:sp>
        <p:nvSpPr>
          <p:cNvPr id="3" name="Fußzeilenplatzhalter 2"/>
          <p:cNvSpPr>
            <a:spLocks noGrp="1"/>
          </p:cNvSpPr>
          <p:nvPr>
            <p:ph type="ftr" sz="quarter" idx="11"/>
          </p:nvPr>
        </p:nvSpPr>
        <p:spPr/>
        <p:txBody>
          <a:bodyPr/>
          <a:lstStyle/>
          <a:p>
            <a:r>
              <a:rPr lang="de-DE" smtClean="0"/>
              <a:t>© FZI Forschungszentrum Informatik</a:t>
            </a:r>
            <a:endParaRPr lang="de-DE"/>
          </a:p>
        </p:txBody>
      </p:sp>
      <p:sp>
        <p:nvSpPr>
          <p:cNvPr id="4" name="Foliennummernplatzhalter 3"/>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56294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3pPr>
              <a:buClr>
                <a:srgbClr val="007749"/>
              </a:buClr>
              <a:buFont typeface="Wingdings" pitchFamily="2" charset="2"/>
              <a:buChar char="§"/>
              <a:defRPr/>
            </a:lvl3pPr>
            <a:lvl4pPr>
              <a:buClr>
                <a:srgbClr val="007749"/>
              </a:buClr>
              <a:buFont typeface="Arial" pitchFamily="34" charset="0"/>
              <a:buChar char="•"/>
              <a:defRPr/>
            </a:lvl4pPr>
            <a:lvl5pPr marL="2058988" indent="-230188">
              <a:buClr>
                <a:srgbClr val="007749"/>
              </a:buClr>
              <a:buFont typeface="Symbol" pitchFamily="18" charset="2"/>
              <a:buChar char="-"/>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204788"/>
            <a:ext cx="4497412" cy="4389835"/>
          </a:xfrm>
        </p:spPr>
        <p:txBody>
          <a:bodyPr/>
          <a:lstStyle>
            <a:lvl1pPr>
              <a:defRPr sz="2000"/>
            </a:lvl1pPr>
            <a:lvl2pPr>
              <a:defRPr sz="1800"/>
            </a:lvl2pPr>
            <a:lvl3pPr>
              <a:defRPr sz="1800"/>
            </a:lvl3pPr>
            <a:lvl4pPr>
              <a:defRPr sz="1400"/>
            </a:lvl4pPr>
            <a:lvl5pPr>
              <a:defRPr sz="14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DF5390F-DE8D-45FE-9285-59670935DA0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960029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B20934FB-8347-444B-A57F-65E4D678D1E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207093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D63848-5AAC-4D0C-88E0-64BF7D816E28}"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127127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1371624" cy="4388644"/>
          </a:xfr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28549DD-35A4-4F01-AD4A-38969A1EEB2D}"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908210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2F9A9C0-28EF-4E49-B8FE-2F8AD0B8D7AB}" type="datetime1">
              <a:rPr lang="de-DE" smtClean="0"/>
              <a:pPr/>
              <a:t>03.08.2017</a:t>
            </a:fld>
            <a:endParaRPr lang="de-DE" dirty="0"/>
          </a:p>
        </p:txBody>
      </p:sp>
      <p:sp>
        <p:nvSpPr>
          <p:cNvPr id="4" name="Fußzeilenplatzhalter 3"/>
          <p:cNvSpPr>
            <a:spLocks noGrp="1"/>
          </p:cNvSpPr>
          <p:nvPr>
            <p:ph type="ftr" sz="quarter" idx="11"/>
          </p:nvPr>
        </p:nvSpPr>
        <p:spPr/>
        <p:txBody>
          <a:bodyPr/>
          <a:lstStyle/>
          <a:p>
            <a:r>
              <a:rPr lang="de-DE" smtClean="0"/>
              <a:t>© FZI Forschungszentrum Informatik</a:t>
            </a:r>
            <a:endParaRPr lang="de-DE" dirty="0"/>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dirty="0"/>
          </a:p>
        </p:txBody>
      </p:sp>
    </p:spTree>
    <p:extLst>
      <p:ext uri="{BB962C8B-B14F-4D97-AF65-F5344CB8AC3E}">
        <p14:creationId xmlns:p14="http://schemas.microsoft.com/office/powerpoint/2010/main" val="75824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14348" y="1928808"/>
            <a:ext cx="7072362" cy="696521"/>
          </a:xfrm>
        </p:spPr>
        <p:txBody>
          <a:bodyPr/>
          <a:lstStyle>
            <a:lvl1pPr>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714348" y="2678907"/>
            <a:ext cx="7058052" cy="1550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EEED5E7B-59ED-4475-A473-CB1859063A9B}"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
        <p:nvSpPr>
          <p:cNvPr id="7" name="Rechteck 6"/>
          <p:cNvSpPr/>
          <p:nvPr userDrawn="1"/>
        </p:nvSpPr>
        <p:spPr>
          <a:xfrm>
            <a:off x="3275856" y="3381840"/>
            <a:ext cx="1440160" cy="324036"/>
          </a:xfrm>
          <a:prstGeom prst="rect">
            <a:avLst/>
          </a:prstGeom>
          <a:noFill/>
          <a:ln>
            <a:noFill/>
          </a:ln>
          <a:effectLst>
            <a:outerShdw sx="1000" sy="1000" algn="ctr" rotWithShape="0">
              <a:srgbClr val="000000"/>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9" name="Textfeld 8"/>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19952356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3pPr>
              <a:buClr>
                <a:srgbClr val="007749"/>
              </a:buClr>
              <a:buFont typeface="Wingdings" pitchFamily="2" charset="2"/>
              <a:buChar char="§"/>
              <a:defRPr/>
            </a:lvl3pPr>
            <a:lvl4pPr>
              <a:buClr>
                <a:srgbClr val="007749"/>
              </a:buClr>
              <a:buFont typeface="Arial" pitchFamily="34" charset="0"/>
              <a:buChar char="•"/>
              <a:defRPr/>
            </a:lvl4pPr>
            <a:lvl5pPr marL="2058988" indent="-230188">
              <a:buClr>
                <a:srgbClr val="007749"/>
              </a:buClr>
              <a:buFont typeface="Symbol" pitchFamily="18" charset="2"/>
              <a:buChar char="-"/>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943338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normAutofit/>
          </a:bodyPr>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sz="900">
                <a:latin typeface="+mn-lt"/>
              </a:defRPr>
            </a:lvl1p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dirty="0"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dirty="0"/>
          </a:p>
        </p:txBody>
      </p:sp>
      <p:sp>
        <p:nvSpPr>
          <p:cNvPr id="7" name="Textfeld 6"/>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8" name="Textfeld 7"/>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11190878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4"/>
          <p:cNvSpPr>
            <a:spLocks noGrp="1"/>
          </p:cNvSpPr>
          <p:nvPr>
            <p:ph type="dt" sz="half" idx="10"/>
          </p:nvPr>
        </p:nvSpPr>
        <p:spPr/>
        <p:txBody>
          <a:bodyPr/>
          <a:lstStyle/>
          <a:p>
            <a:fld id="{92ECDCD2-90CC-476E-B21A-F0456B9562CC}"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5567756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6"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fld id="{25033343-A862-4CB9-9377-94D8720BCA6D}" type="datetime1">
              <a:rPr lang="de-DE" smtClean="0"/>
              <a:pPr/>
              <a:t>03.08.2017</a:t>
            </a:fld>
            <a:endParaRPr lang="de-DE"/>
          </a:p>
        </p:txBody>
      </p:sp>
      <p:sp>
        <p:nvSpPr>
          <p:cNvPr id="8" name="Fußzeilenplatzhalter 7"/>
          <p:cNvSpPr>
            <a:spLocks noGrp="1"/>
          </p:cNvSpPr>
          <p:nvPr>
            <p:ph type="ftr" sz="quarter" idx="11"/>
          </p:nvPr>
        </p:nvSpPr>
        <p:spPr/>
        <p:txBody>
          <a:bodyPr/>
          <a:lstStyle/>
          <a:p>
            <a:r>
              <a:rPr lang="de-DE" smtClean="0"/>
              <a:t>© FZI Forschungszentrum Informatik</a:t>
            </a:r>
            <a:endParaRPr lang="de-DE"/>
          </a:p>
        </p:txBody>
      </p:sp>
      <p:sp>
        <p:nvSpPr>
          <p:cNvPr id="9" name="Foliennummernplatzhalter 8"/>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85197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normAutofit/>
          </a:bodyPr>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sz="900">
                <a:latin typeface="+mn-lt"/>
              </a:defRPr>
            </a:lvl1p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dirty="0"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dirty="0"/>
          </a:p>
        </p:txBody>
      </p:sp>
      <p:sp>
        <p:nvSpPr>
          <p:cNvPr id="7" name="Textfeld 6"/>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8" name="Textfeld 7"/>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B0E37B-286C-4651-B426-36CC5263A4E0}" type="datetime1">
              <a:rPr lang="de-DE" smtClean="0"/>
              <a:pPr/>
              <a:t>03.08.2017</a:t>
            </a:fld>
            <a:endParaRPr lang="de-DE"/>
          </a:p>
        </p:txBody>
      </p:sp>
      <p:sp>
        <p:nvSpPr>
          <p:cNvPr id="4" name="Fußzeilenplatzhalter 3"/>
          <p:cNvSpPr>
            <a:spLocks noGrp="1"/>
          </p:cNvSpPr>
          <p:nvPr>
            <p:ph type="ftr" sz="quarter" idx="11"/>
          </p:nvPr>
        </p:nvSpPr>
        <p:spPr/>
        <p:txBody>
          <a:bodyPr/>
          <a:lstStyle/>
          <a:p>
            <a:r>
              <a:rPr lang="de-DE" smtClean="0"/>
              <a:t>© FZI Forschungszentrum Informatik</a:t>
            </a:r>
            <a:endParaRPr lang="de-DE"/>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6130297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30D2C85-3045-4412-A981-2B045C5F61AE}" type="datetime1">
              <a:rPr lang="de-DE" smtClean="0"/>
              <a:pPr/>
              <a:t>03.08.2017</a:t>
            </a:fld>
            <a:endParaRPr lang="de-DE"/>
          </a:p>
        </p:txBody>
      </p:sp>
      <p:sp>
        <p:nvSpPr>
          <p:cNvPr id="3" name="Fußzeilenplatzhalter 2"/>
          <p:cNvSpPr>
            <a:spLocks noGrp="1"/>
          </p:cNvSpPr>
          <p:nvPr>
            <p:ph type="ftr" sz="quarter" idx="11"/>
          </p:nvPr>
        </p:nvSpPr>
        <p:spPr/>
        <p:txBody>
          <a:bodyPr/>
          <a:lstStyle/>
          <a:p>
            <a:r>
              <a:rPr lang="de-DE" smtClean="0"/>
              <a:t>© FZI Forschungszentrum Informatik</a:t>
            </a:r>
            <a:endParaRPr lang="de-DE"/>
          </a:p>
        </p:txBody>
      </p:sp>
      <p:sp>
        <p:nvSpPr>
          <p:cNvPr id="4" name="Foliennummernplatzhalter 3"/>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3647885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204788"/>
            <a:ext cx="4497412" cy="4389835"/>
          </a:xfrm>
        </p:spPr>
        <p:txBody>
          <a:bodyPr/>
          <a:lstStyle>
            <a:lvl1pPr>
              <a:defRPr sz="2000"/>
            </a:lvl1pPr>
            <a:lvl2pPr>
              <a:defRPr sz="1800"/>
            </a:lvl2pPr>
            <a:lvl3pPr>
              <a:defRPr sz="1800"/>
            </a:lvl3pPr>
            <a:lvl4pPr>
              <a:defRPr sz="1400"/>
            </a:lvl4pPr>
            <a:lvl5pPr>
              <a:defRPr sz="14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DF5390F-DE8D-45FE-9285-59670935DA0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2374997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B20934FB-8347-444B-A57F-65E4D678D1E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5386569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D63848-5AAC-4D0C-88E0-64BF7D816E28}"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177808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1371624" cy="4388644"/>
          </a:xfr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28549DD-35A4-4F01-AD4A-38969A1EEB2D}"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2627359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2F9A9C0-28EF-4E49-B8FE-2F8AD0B8D7AB}" type="datetime1">
              <a:rPr lang="de-DE" smtClean="0"/>
              <a:pPr/>
              <a:t>03.08.2017</a:t>
            </a:fld>
            <a:endParaRPr lang="de-DE" dirty="0"/>
          </a:p>
        </p:txBody>
      </p:sp>
      <p:sp>
        <p:nvSpPr>
          <p:cNvPr id="4" name="Fußzeilenplatzhalter 3"/>
          <p:cNvSpPr>
            <a:spLocks noGrp="1"/>
          </p:cNvSpPr>
          <p:nvPr>
            <p:ph type="ftr" sz="quarter" idx="11"/>
          </p:nvPr>
        </p:nvSpPr>
        <p:spPr/>
        <p:txBody>
          <a:bodyPr/>
          <a:lstStyle/>
          <a:p>
            <a:r>
              <a:rPr lang="de-DE" smtClean="0"/>
              <a:t>© FZI Forschungszentrum Informatik</a:t>
            </a:r>
            <a:endParaRPr lang="de-DE" dirty="0"/>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dirty="0"/>
          </a:p>
        </p:txBody>
      </p:sp>
    </p:spTree>
    <p:extLst>
      <p:ext uri="{BB962C8B-B14F-4D97-AF65-F5344CB8AC3E}">
        <p14:creationId xmlns:p14="http://schemas.microsoft.com/office/powerpoint/2010/main" val="11412740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14348" y="1928808"/>
            <a:ext cx="7072362" cy="696521"/>
          </a:xfrm>
        </p:spPr>
        <p:txBody>
          <a:bodyPr/>
          <a:lstStyle>
            <a:lvl1pPr>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714348" y="2678907"/>
            <a:ext cx="7058052" cy="1550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EEED5E7B-59ED-4475-A473-CB1859063A9B}"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
        <p:nvSpPr>
          <p:cNvPr id="7" name="Rechteck 6"/>
          <p:cNvSpPr/>
          <p:nvPr userDrawn="1"/>
        </p:nvSpPr>
        <p:spPr>
          <a:xfrm>
            <a:off x="3275856" y="3381840"/>
            <a:ext cx="1440160" cy="324036"/>
          </a:xfrm>
          <a:prstGeom prst="rect">
            <a:avLst/>
          </a:prstGeom>
          <a:noFill/>
          <a:ln>
            <a:noFill/>
          </a:ln>
          <a:effectLst>
            <a:outerShdw sx="1000" sy="1000" algn="ctr" rotWithShape="0">
              <a:srgbClr val="000000"/>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9" name="Textfeld 8"/>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127992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3pPr>
              <a:buClr>
                <a:srgbClr val="007749"/>
              </a:buClr>
              <a:buFont typeface="Wingdings" pitchFamily="2" charset="2"/>
              <a:buChar char="§"/>
              <a:defRPr/>
            </a:lvl3pPr>
            <a:lvl4pPr>
              <a:buClr>
                <a:srgbClr val="007749"/>
              </a:buClr>
              <a:buFont typeface="Arial" pitchFamily="34" charset="0"/>
              <a:buChar char="•"/>
              <a:defRPr/>
            </a:lvl4pPr>
            <a:lvl5pPr marL="2058988" indent="-230188">
              <a:buClr>
                <a:srgbClr val="007749"/>
              </a:buClr>
              <a:buFont typeface="Symbol" pitchFamily="18" charset="2"/>
              <a:buChar char="-"/>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2760197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normAutofit/>
          </a:bodyPr>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sz="900">
                <a:latin typeface="+mn-lt"/>
              </a:defRPr>
            </a:lvl1p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dirty="0"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dirty="0"/>
          </a:p>
        </p:txBody>
      </p:sp>
      <p:sp>
        <p:nvSpPr>
          <p:cNvPr id="7" name="Textfeld 6"/>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8" name="Textfeld 7"/>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312653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4"/>
          <p:cNvSpPr>
            <a:spLocks noGrp="1"/>
          </p:cNvSpPr>
          <p:nvPr>
            <p:ph type="dt" sz="half" idx="10"/>
          </p:nvPr>
        </p:nvSpPr>
        <p:spPr/>
        <p:txBody>
          <a:bodyPr/>
          <a:lstStyle/>
          <a:p>
            <a:fld id="{92ECDCD2-90CC-476E-B21A-F0456B9562CC}"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4"/>
          <p:cNvSpPr>
            <a:spLocks noGrp="1"/>
          </p:cNvSpPr>
          <p:nvPr>
            <p:ph type="dt" sz="half" idx="10"/>
          </p:nvPr>
        </p:nvSpPr>
        <p:spPr/>
        <p:txBody>
          <a:bodyPr/>
          <a:lstStyle/>
          <a:p>
            <a:fld id="{92ECDCD2-90CC-476E-B21A-F0456B9562CC}"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7031074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6"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fld id="{25033343-A862-4CB9-9377-94D8720BCA6D}" type="datetime1">
              <a:rPr lang="de-DE" smtClean="0"/>
              <a:pPr/>
              <a:t>03.08.2017</a:t>
            </a:fld>
            <a:endParaRPr lang="de-DE"/>
          </a:p>
        </p:txBody>
      </p:sp>
      <p:sp>
        <p:nvSpPr>
          <p:cNvPr id="8" name="Fußzeilenplatzhalter 7"/>
          <p:cNvSpPr>
            <a:spLocks noGrp="1"/>
          </p:cNvSpPr>
          <p:nvPr>
            <p:ph type="ftr" sz="quarter" idx="11"/>
          </p:nvPr>
        </p:nvSpPr>
        <p:spPr/>
        <p:txBody>
          <a:bodyPr/>
          <a:lstStyle/>
          <a:p>
            <a:r>
              <a:rPr lang="de-DE" smtClean="0"/>
              <a:t>© FZI Forschungszentrum Informatik</a:t>
            </a:r>
            <a:endParaRPr lang="de-DE"/>
          </a:p>
        </p:txBody>
      </p:sp>
      <p:sp>
        <p:nvSpPr>
          <p:cNvPr id="9" name="Foliennummernplatzhalter 8"/>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3810559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B0E37B-286C-4651-B426-36CC5263A4E0}" type="datetime1">
              <a:rPr lang="de-DE" smtClean="0"/>
              <a:pPr/>
              <a:t>03.08.2017</a:t>
            </a:fld>
            <a:endParaRPr lang="de-DE"/>
          </a:p>
        </p:txBody>
      </p:sp>
      <p:sp>
        <p:nvSpPr>
          <p:cNvPr id="4" name="Fußzeilenplatzhalter 3"/>
          <p:cNvSpPr>
            <a:spLocks noGrp="1"/>
          </p:cNvSpPr>
          <p:nvPr>
            <p:ph type="ftr" sz="quarter" idx="11"/>
          </p:nvPr>
        </p:nvSpPr>
        <p:spPr/>
        <p:txBody>
          <a:bodyPr/>
          <a:lstStyle/>
          <a:p>
            <a:r>
              <a:rPr lang="de-DE" smtClean="0"/>
              <a:t>© FZI Forschungszentrum Informatik</a:t>
            </a:r>
            <a:endParaRPr lang="de-DE"/>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8855620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30D2C85-3045-4412-A981-2B045C5F61AE}" type="datetime1">
              <a:rPr lang="de-DE" smtClean="0"/>
              <a:pPr/>
              <a:t>03.08.2017</a:t>
            </a:fld>
            <a:endParaRPr lang="de-DE"/>
          </a:p>
        </p:txBody>
      </p:sp>
      <p:sp>
        <p:nvSpPr>
          <p:cNvPr id="3" name="Fußzeilenplatzhalter 2"/>
          <p:cNvSpPr>
            <a:spLocks noGrp="1"/>
          </p:cNvSpPr>
          <p:nvPr>
            <p:ph type="ftr" sz="quarter" idx="11"/>
          </p:nvPr>
        </p:nvSpPr>
        <p:spPr/>
        <p:txBody>
          <a:bodyPr/>
          <a:lstStyle/>
          <a:p>
            <a:r>
              <a:rPr lang="de-DE" smtClean="0"/>
              <a:t>© FZI Forschungszentrum Informatik</a:t>
            </a:r>
            <a:endParaRPr lang="de-DE"/>
          </a:p>
        </p:txBody>
      </p:sp>
      <p:sp>
        <p:nvSpPr>
          <p:cNvPr id="4" name="Foliennummernplatzhalter 3"/>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8199449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204788"/>
            <a:ext cx="4497412" cy="4389835"/>
          </a:xfrm>
        </p:spPr>
        <p:txBody>
          <a:bodyPr/>
          <a:lstStyle>
            <a:lvl1pPr>
              <a:defRPr sz="2000"/>
            </a:lvl1pPr>
            <a:lvl2pPr>
              <a:defRPr sz="1800"/>
            </a:lvl2pPr>
            <a:lvl3pPr>
              <a:defRPr sz="1800"/>
            </a:lvl3pPr>
            <a:lvl4pPr>
              <a:defRPr sz="1400"/>
            </a:lvl4pPr>
            <a:lvl5pPr>
              <a:defRPr sz="14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DF5390F-DE8D-45FE-9285-59670935DA0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2195021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B20934FB-8347-444B-A57F-65E4D678D1E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9683472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D63848-5AAC-4D0C-88E0-64BF7D816E28}"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449661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1371624" cy="4388644"/>
          </a:xfr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28549DD-35A4-4F01-AD4A-38969A1EEB2D}"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2691876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2F9A9C0-28EF-4E49-B8FE-2F8AD0B8D7AB}" type="datetime1">
              <a:rPr lang="de-DE" smtClean="0"/>
              <a:pPr/>
              <a:t>03.08.2017</a:t>
            </a:fld>
            <a:endParaRPr lang="de-DE" dirty="0"/>
          </a:p>
        </p:txBody>
      </p:sp>
      <p:sp>
        <p:nvSpPr>
          <p:cNvPr id="4" name="Fußzeilenplatzhalter 3"/>
          <p:cNvSpPr>
            <a:spLocks noGrp="1"/>
          </p:cNvSpPr>
          <p:nvPr>
            <p:ph type="ftr" sz="quarter" idx="11"/>
          </p:nvPr>
        </p:nvSpPr>
        <p:spPr/>
        <p:txBody>
          <a:bodyPr/>
          <a:lstStyle/>
          <a:p>
            <a:r>
              <a:rPr lang="de-DE" smtClean="0"/>
              <a:t>© FZI Forschungszentrum Informatik</a:t>
            </a:r>
            <a:endParaRPr lang="de-DE" dirty="0"/>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dirty="0"/>
          </a:p>
        </p:txBody>
      </p:sp>
    </p:spTree>
    <p:extLst>
      <p:ext uri="{BB962C8B-B14F-4D97-AF65-F5344CB8AC3E}">
        <p14:creationId xmlns:p14="http://schemas.microsoft.com/office/powerpoint/2010/main" val="16669681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14348" y="1928808"/>
            <a:ext cx="7072362" cy="696521"/>
          </a:xfrm>
        </p:spPr>
        <p:txBody>
          <a:bodyPr/>
          <a:lstStyle>
            <a:lvl1pPr>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714348" y="2678907"/>
            <a:ext cx="7058052" cy="1550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EEED5E7B-59ED-4475-A473-CB1859063A9B}"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
        <p:nvSpPr>
          <p:cNvPr id="7" name="Rechteck 6"/>
          <p:cNvSpPr/>
          <p:nvPr userDrawn="1"/>
        </p:nvSpPr>
        <p:spPr>
          <a:xfrm>
            <a:off x="3275856" y="3381840"/>
            <a:ext cx="1440160" cy="324036"/>
          </a:xfrm>
          <a:prstGeom prst="rect">
            <a:avLst/>
          </a:prstGeom>
          <a:noFill/>
          <a:ln>
            <a:noFill/>
          </a:ln>
          <a:effectLst>
            <a:outerShdw sx="1000" sy="1000" algn="ctr" rotWithShape="0">
              <a:srgbClr val="000000"/>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9" name="Textfeld 8"/>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108358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6"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fld id="{25033343-A862-4CB9-9377-94D8720BCA6D}" type="datetime1">
              <a:rPr lang="de-DE" smtClean="0"/>
              <a:pPr/>
              <a:t>03.08.2017</a:t>
            </a:fld>
            <a:endParaRPr lang="de-DE"/>
          </a:p>
        </p:txBody>
      </p:sp>
      <p:sp>
        <p:nvSpPr>
          <p:cNvPr id="8" name="Fußzeilenplatzhalter 7"/>
          <p:cNvSpPr>
            <a:spLocks noGrp="1"/>
          </p:cNvSpPr>
          <p:nvPr>
            <p:ph type="ftr" sz="quarter" idx="11"/>
          </p:nvPr>
        </p:nvSpPr>
        <p:spPr/>
        <p:txBody>
          <a:bodyPr/>
          <a:lstStyle/>
          <a:p>
            <a:r>
              <a:rPr lang="de-DE" smtClean="0"/>
              <a:t>© FZI Forschungszentrum Informatik</a:t>
            </a:r>
            <a:endParaRPr lang="de-DE"/>
          </a:p>
        </p:txBody>
      </p:sp>
      <p:sp>
        <p:nvSpPr>
          <p:cNvPr id="9" name="Foliennummernplatzhalter 8"/>
          <p:cNvSpPr>
            <a:spLocks noGrp="1"/>
          </p:cNvSpPr>
          <p:nvPr>
            <p:ph type="sldNum" sz="quarter" idx="12"/>
          </p:nvPr>
        </p:nvSpPr>
        <p:spPr/>
        <p:txBody>
          <a:bodyPr/>
          <a:lstStyle/>
          <a:p>
            <a:fld id="{6F6C2005-42B3-470D-9F19-B948B1B31A0D}" type="slidenum">
              <a:rPr lang="de-DE" smtClean="0"/>
              <a:pPr/>
              <a:t>‹Nr.›</a:t>
            </a:fld>
            <a:endParaRPr lang="de-D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3pPr>
              <a:buClr>
                <a:srgbClr val="007749"/>
              </a:buClr>
              <a:buFont typeface="Wingdings" pitchFamily="2" charset="2"/>
              <a:buChar char="§"/>
              <a:defRPr/>
            </a:lvl3pPr>
            <a:lvl4pPr>
              <a:buClr>
                <a:srgbClr val="007749"/>
              </a:buClr>
              <a:buFont typeface="Arial" pitchFamily="34" charset="0"/>
              <a:buChar char="•"/>
              <a:defRPr/>
            </a:lvl4pPr>
            <a:lvl5pPr marL="2058988" indent="-230188">
              <a:buClr>
                <a:srgbClr val="007749"/>
              </a:buClr>
              <a:buFont typeface="Symbol" pitchFamily="18" charset="2"/>
              <a:buChar char="-"/>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6146167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normAutofit/>
          </a:bodyPr>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sz="900">
                <a:latin typeface="+mn-lt"/>
              </a:defRPr>
            </a:lvl1p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dirty="0"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dirty="0"/>
          </a:p>
        </p:txBody>
      </p:sp>
      <p:sp>
        <p:nvSpPr>
          <p:cNvPr id="7" name="Textfeld 6"/>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8" name="Textfeld 7"/>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20009028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4"/>
          <p:cNvSpPr>
            <a:spLocks noGrp="1"/>
          </p:cNvSpPr>
          <p:nvPr>
            <p:ph type="dt" sz="half" idx="10"/>
          </p:nvPr>
        </p:nvSpPr>
        <p:spPr/>
        <p:txBody>
          <a:bodyPr/>
          <a:lstStyle/>
          <a:p>
            <a:fld id="{92ECDCD2-90CC-476E-B21A-F0456B9562CC}"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6006467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6"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fld id="{25033343-A862-4CB9-9377-94D8720BCA6D}" type="datetime1">
              <a:rPr lang="de-DE" smtClean="0"/>
              <a:pPr/>
              <a:t>03.08.2017</a:t>
            </a:fld>
            <a:endParaRPr lang="de-DE"/>
          </a:p>
        </p:txBody>
      </p:sp>
      <p:sp>
        <p:nvSpPr>
          <p:cNvPr id="8" name="Fußzeilenplatzhalter 7"/>
          <p:cNvSpPr>
            <a:spLocks noGrp="1"/>
          </p:cNvSpPr>
          <p:nvPr>
            <p:ph type="ftr" sz="quarter" idx="11"/>
          </p:nvPr>
        </p:nvSpPr>
        <p:spPr/>
        <p:txBody>
          <a:bodyPr/>
          <a:lstStyle/>
          <a:p>
            <a:r>
              <a:rPr lang="de-DE" smtClean="0"/>
              <a:t>© FZI Forschungszentrum Informatik</a:t>
            </a:r>
            <a:endParaRPr lang="de-DE"/>
          </a:p>
        </p:txBody>
      </p:sp>
      <p:sp>
        <p:nvSpPr>
          <p:cNvPr id="9" name="Foliennummernplatzhalter 8"/>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9229304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B0E37B-286C-4651-B426-36CC5263A4E0}" type="datetime1">
              <a:rPr lang="de-DE" smtClean="0"/>
              <a:pPr/>
              <a:t>03.08.2017</a:t>
            </a:fld>
            <a:endParaRPr lang="de-DE"/>
          </a:p>
        </p:txBody>
      </p:sp>
      <p:sp>
        <p:nvSpPr>
          <p:cNvPr id="4" name="Fußzeilenplatzhalter 3"/>
          <p:cNvSpPr>
            <a:spLocks noGrp="1"/>
          </p:cNvSpPr>
          <p:nvPr>
            <p:ph type="ftr" sz="quarter" idx="11"/>
          </p:nvPr>
        </p:nvSpPr>
        <p:spPr/>
        <p:txBody>
          <a:bodyPr/>
          <a:lstStyle/>
          <a:p>
            <a:r>
              <a:rPr lang="de-DE" smtClean="0"/>
              <a:t>© FZI Forschungszentrum Informatik</a:t>
            </a:r>
            <a:endParaRPr lang="de-DE"/>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0241487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30D2C85-3045-4412-A981-2B045C5F61AE}" type="datetime1">
              <a:rPr lang="de-DE" smtClean="0"/>
              <a:pPr/>
              <a:t>03.08.2017</a:t>
            </a:fld>
            <a:endParaRPr lang="de-DE"/>
          </a:p>
        </p:txBody>
      </p:sp>
      <p:sp>
        <p:nvSpPr>
          <p:cNvPr id="3" name="Fußzeilenplatzhalter 2"/>
          <p:cNvSpPr>
            <a:spLocks noGrp="1"/>
          </p:cNvSpPr>
          <p:nvPr>
            <p:ph type="ftr" sz="quarter" idx="11"/>
          </p:nvPr>
        </p:nvSpPr>
        <p:spPr/>
        <p:txBody>
          <a:bodyPr/>
          <a:lstStyle/>
          <a:p>
            <a:r>
              <a:rPr lang="de-DE" smtClean="0"/>
              <a:t>© FZI Forschungszentrum Informatik</a:t>
            </a:r>
            <a:endParaRPr lang="de-DE"/>
          </a:p>
        </p:txBody>
      </p:sp>
      <p:sp>
        <p:nvSpPr>
          <p:cNvPr id="4" name="Foliennummernplatzhalter 3"/>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6094903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204788"/>
            <a:ext cx="4497412" cy="4389835"/>
          </a:xfrm>
        </p:spPr>
        <p:txBody>
          <a:bodyPr/>
          <a:lstStyle>
            <a:lvl1pPr>
              <a:defRPr sz="2000"/>
            </a:lvl1pPr>
            <a:lvl2pPr>
              <a:defRPr sz="1800"/>
            </a:lvl2pPr>
            <a:lvl3pPr>
              <a:defRPr sz="1800"/>
            </a:lvl3pPr>
            <a:lvl4pPr>
              <a:defRPr sz="1400"/>
            </a:lvl4pPr>
            <a:lvl5pPr>
              <a:defRPr sz="14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DF5390F-DE8D-45FE-9285-59670935DA0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9812077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B20934FB-8347-444B-A57F-65E4D678D1E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6196782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D63848-5AAC-4D0C-88E0-64BF7D816E28}"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5956155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1371624" cy="4388644"/>
          </a:xfr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28549DD-35A4-4F01-AD4A-38969A1EEB2D}"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59371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B0E37B-286C-4651-B426-36CC5263A4E0}" type="datetime1">
              <a:rPr lang="de-DE" smtClean="0"/>
              <a:pPr/>
              <a:t>03.08.2017</a:t>
            </a:fld>
            <a:endParaRPr lang="de-DE"/>
          </a:p>
        </p:txBody>
      </p:sp>
      <p:sp>
        <p:nvSpPr>
          <p:cNvPr id="4" name="Fußzeilenplatzhalter 3"/>
          <p:cNvSpPr>
            <a:spLocks noGrp="1"/>
          </p:cNvSpPr>
          <p:nvPr>
            <p:ph type="ftr" sz="quarter" idx="11"/>
          </p:nvPr>
        </p:nvSpPr>
        <p:spPr/>
        <p:txBody>
          <a:bodyPr/>
          <a:lstStyle/>
          <a:p>
            <a:r>
              <a:rPr lang="de-DE" smtClean="0"/>
              <a:t>© FZI Forschungszentrum Informatik</a:t>
            </a:r>
            <a:endParaRPr lang="de-DE"/>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2F9A9C0-28EF-4E49-B8FE-2F8AD0B8D7AB}" type="datetime1">
              <a:rPr lang="de-DE" smtClean="0"/>
              <a:pPr/>
              <a:t>03.08.2017</a:t>
            </a:fld>
            <a:endParaRPr lang="de-DE" dirty="0"/>
          </a:p>
        </p:txBody>
      </p:sp>
      <p:sp>
        <p:nvSpPr>
          <p:cNvPr id="4" name="Fußzeilenplatzhalter 3"/>
          <p:cNvSpPr>
            <a:spLocks noGrp="1"/>
          </p:cNvSpPr>
          <p:nvPr>
            <p:ph type="ftr" sz="quarter" idx="11"/>
          </p:nvPr>
        </p:nvSpPr>
        <p:spPr/>
        <p:txBody>
          <a:bodyPr/>
          <a:lstStyle/>
          <a:p>
            <a:r>
              <a:rPr lang="de-DE" smtClean="0"/>
              <a:t>© FZI Forschungszentrum Informatik</a:t>
            </a:r>
            <a:endParaRPr lang="de-DE" dirty="0"/>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dirty="0"/>
          </a:p>
        </p:txBody>
      </p:sp>
    </p:spTree>
    <p:extLst>
      <p:ext uri="{BB962C8B-B14F-4D97-AF65-F5344CB8AC3E}">
        <p14:creationId xmlns:p14="http://schemas.microsoft.com/office/powerpoint/2010/main" val="28652355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14348" y="1928808"/>
            <a:ext cx="7072362" cy="696521"/>
          </a:xfrm>
        </p:spPr>
        <p:txBody>
          <a:bodyPr/>
          <a:lstStyle>
            <a:lvl1pPr>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714348" y="2678907"/>
            <a:ext cx="7058052" cy="1550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EEED5E7B-59ED-4475-A473-CB1859063A9B}"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
        <p:nvSpPr>
          <p:cNvPr id="7" name="Rechteck 6"/>
          <p:cNvSpPr/>
          <p:nvPr userDrawn="1"/>
        </p:nvSpPr>
        <p:spPr>
          <a:xfrm>
            <a:off x="3275856" y="3381840"/>
            <a:ext cx="1440160" cy="324036"/>
          </a:xfrm>
          <a:prstGeom prst="rect">
            <a:avLst/>
          </a:prstGeom>
          <a:noFill/>
          <a:ln>
            <a:noFill/>
          </a:ln>
          <a:effectLst>
            <a:outerShdw sx="1000" sy="1000" algn="ctr" rotWithShape="0">
              <a:srgbClr val="000000"/>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9" name="Textfeld 8"/>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38320801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3pPr>
              <a:buClr>
                <a:srgbClr val="007749"/>
              </a:buClr>
              <a:buFont typeface="Wingdings" pitchFamily="2" charset="2"/>
              <a:buChar char="§"/>
              <a:defRPr/>
            </a:lvl3pPr>
            <a:lvl4pPr>
              <a:buClr>
                <a:srgbClr val="007749"/>
              </a:buClr>
              <a:buFont typeface="Arial" pitchFamily="34" charset="0"/>
              <a:buChar char="•"/>
              <a:defRPr/>
            </a:lvl4pPr>
            <a:lvl5pPr marL="2058988" indent="-230188">
              <a:buClr>
                <a:srgbClr val="007749"/>
              </a:buClr>
              <a:buFont typeface="Symbol" pitchFamily="18" charset="2"/>
              <a:buChar char="-"/>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7200905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normAutofit/>
          </a:bodyPr>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sz="900">
                <a:latin typeface="+mn-lt"/>
              </a:defRPr>
            </a:lvl1p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dirty="0"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dirty="0"/>
          </a:p>
        </p:txBody>
      </p:sp>
      <p:sp>
        <p:nvSpPr>
          <p:cNvPr id="7" name="Textfeld 6"/>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8" name="Textfeld 7"/>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41071487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4"/>
          <p:cNvSpPr>
            <a:spLocks noGrp="1"/>
          </p:cNvSpPr>
          <p:nvPr>
            <p:ph type="dt" sz="half" idx="10"/>
          </p:nvPr>
        </p:nvSpPr>
        <p:spPr/>
        <p:txBody>
          <a:bodyPr/>
          <a:lstStyle/>
          <a:p>
            <a:fld id="{92ECDCD2-90CC-476E-B21A-F0456B9562CC}"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8843549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6"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fld id="{25033343-A862-4CB9-9377-94D8720BCA6D}" type="datetime1">
              <a:rPr lang="de-DE" smtClean="0"/>
              <a:pPr/>
              <a:t>03.08.2017</a:t>
            </a:fld>
            <a:endParaRPr lang="de-DE"/>
          </a:p>
        </p:txBody>
      </p:sp>
      <p:sp>
        <p:nvSpPr>
          <p:cNvPr id="8" name="Fußzeilenplatzhalter 7"/>
          <p:cNvSpPr>
            <a:spLocks noGrp="1"/>
          </p:cNvSpPr>
          <p:nvPr>
            <p:ph type="ftr" sz="quarter" idx="11"/>
          </p:nvPr>
        </p:nvSpPr>
        <p:spPr/>
        <p:txBody>
          <a:bodyPr/>
          <a:lstStyle/>
          <a:p>
            <a:r>
              <a:rPr lang="de-DE" smtClean="0"/>
              <a:t>© FZI Forschungszentrum Informatik</a:t>
            </a:r>
            <a:endParaRPr lang="de-DE"/>
          </a:p>
        </p:txBody>
      </p:sp>
      <p:sp>
        <p:nvSpPr>
          <p:cNvPr id="9" name="Foliennummernplatzhalter 8"/>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4227888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B0E37B-286C-4651-B426-36CC5263A4E0}" type="datetime1">
              <a:rPr lang="de-DE" smtClean="0"/>
              <a:pPr/>
              <a:t>03.08.2017</a:t>
            </a:fld>
            <a:endParaRPr lang="de-DE"/>
          </a:p>
        </p:txBody>
      </p:sp>
      <p:sp>
        <p:nvSpPr>
          <p:cNvPr id="4" name="Fußzeilenplatzhalter 3"/>
          <p:cNvSpPr>
            <a:spLocks noGrp="1"/>
          </p:cNvSpPr>
          <p:nvPr>
            <p:ph type="ftr" sz="quarter" idx="11"/>
          </p:nvPr>
        </p:nvSpPr>
        <p:spPr/>
        <p:txBody>
          <a:bodyPr/>
          <a:lstStyle/>
          <a:p>
            <a:r>
              <a:rPr lang="de-DE" smtClean="0"/>
              <a:t>© FZI Forschungszentrum Informatik</a:t>
            </a:r>
            <a:endParaRPr lang="de-DE"/>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0371935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30D2C85-3045-4412-A981-2B045C5F61AE}" type="datetime1">
              <a:rPr lang="de-DE" smtClean="0"/>
              <a:pPr/>
              <a:t>03.08.2017</a:t>
            </a:fld>
            <a:endParaRPr lang="de-DE"/>
          </a:p>
        </p:txBody>
      </p:sp>
      <p:sp>
        <p:nvSpPr>
          <p:cNvPr id="3" name="Fußzeilenplatzhalter 2"/>
          <p:cNvSpPr>
            <a:spLocks noGrp="1"/>
          </p:cNvSpPr>
          <p:nvPr>
            <p:ph type="ftr" sz="quarter" idx="11"/>
          </p:nvPr>
        </p:nvSpPr>
        <p:spPr/>
        <p:txBody>
          <a:bodyPr/>
          <a:lstStyle/>
          <a:p>
            <a:r>
              <a:rPr lang="de-DE" smtClean="0"/>
              <a:t>© FZI Forschungszentrum Informatik</a:t>
            </a:r>
            <a:endParaRPr lang="de-DE"/>
          </a:p>
        </p:txBody>
      </p:sp>
      <p:sp>
        <p:nvSpPr>
          <p:cNvPr id="4" name="Foliennummernplatzhalter 3"/>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7513229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204788"/>
            <a:ext cx="4497412" cy="4389835"/>
          </a:xfrm>
        </p:spPr>
        <p:txBody>
          <a:bodyPr/>
          <a:lstStyle>
            <a:lvl1pPr>
              <a:defRPr sz="2000"/>
            </a:lvl1pPr>
            <a:lvl2pPr>
              <a:defRPr sz="1800"/>
            </a:lvl2pPr>
            <a:lvl3pPr>
              <a:defRPr sz="1800"/>
            </a:lvl3pPr>
            <a:lvl4pPr>
              <a:defRPr sz="1400"/>
            </a:lvl4pPr>
            <a:lvl5pPr>
              <a:defRPr sz="14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DF5390F-DE8D-45FE-9285-59670935DA0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8626778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B20934FB-8347-444B-A57F-65E4D678D1E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94396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30D2C85-3045-4412-A981-2B045C5F61AE}" type="datetime1">
              <a:rPr lang="de-DE" smtClean="0"/>
              <a:pPr/>
              <a:t>03.08.2017</a:t>
            </a:fld>
            <a:endParaRPr lang="de-DE"/>
          </a:p>
        </p:txBody>
      </p:sp>
      <p:sp>
        <p:nvSpPr>
          <p:cNvPr id="3" name="Fußzeilenplatzhalter 2"/>
          <p:cNvSpPr>
            <a:spLocks noGrp="1"/>
          </p:cNvSpPr>
          <p:nvPr>
            <p:ph type="ftr" sz="quarter" idx="11"/>
          </p:nvPr>
        </p:nvSpPr>
        <p:spPr/>
        <p:txBody>
          <a:bodyPr/>
          <a:lstStyle/>
          <a:p>
            <a:r>
              <a:rPr lang="de-DE" smtClean="0"/>
              <a:t>© FZI Forschungszentrum Informatik</a:t>
            </a:r>
            <a:endParaRPr lang="de-DE"/>
          </a:p>
        </p:txBody>
      </p:sp>
      <p:sp>
        <p:nvSpPr>
          <p:cNvPr id="4" name="Foliennummernplatzhalter 3"/>
          <p:cNvSpPr>
            <a:spLocks noGrp="1"/>
          </p:cNvSpPr>
          <p:nvPr>
            <p:ph type="sldNum" sz="quarter" idx="12"/>
          </p:nvPr>
        </p:nvSpPr>
        <p:spPr/>
        <p:txBody>
          <a:bodyPr/>
          <a:lstStyle/>
          <a:p>
            <a:fld id="{6F6C2005-42B3-470D-9F19-B948B1B31A0D}" type="slidenum">
              <a:rPr lang="de-DE" smtClean="0"/>
              <a:pPr/>
              <a:t>‹Nr.›</a:t>
            </a:fld>
            <a:endParaRPr lang="de-D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D63848-5AAC-4D0C-88E0-64BF7D816E28}"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9327163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1371624" cy="4388644"/>
          </a:xfr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28549DD-35A4-4F01-AD4A-38969A1EEB2D}"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577988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2F9A9C0-28EF-4E49-B8FE-2F8AD0B8D7AB}" type="datetime1">
              <a:rPr lang="de-DE" smtClean="0"/>
              <a:pPr/>
              <a:t>03.08.2017</a:t>
            </a:fld>
            <a:endParaRPr lang="de-DE" dirty="0"/>
          </a:p>
        </p:txBody>
      </p:sp>
      <p:sp>
        <p:nvSpPr>
          <p:cNvPr id="4" name="Fußzeilenplatzhalter 3"/>
          <p:cNvSpPr>
            <a:spLocks noGrp="1"/>
          </p:cNvSpPr>
          <p:nvPr>
            <p:ph type="ftr" sz="quarter" idx="11"/>
          </p:nvPr>
        </p:nvSpPr>
        <p:spPr/>
        <p:txBody>
          <a:bodyPr/>
          <a:lstStyle/>
          <a:p>
            <a:r>
              <a:rPr lang="de-DE" smtClean="0"/>
              <a:t>© FZI Forschungszentrum Informatik</a:t>
            </a:r>
            <a:endParaRPr lang="de-DE" dirty="0"/>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dirty="0"/>
          </a:p>
        </p:txBody>
      </p:sp>
    </p:spTree>
    <p:extLst>
      <p:ext uri="{BB962C8B-B14F-4D97-AF65-F5344CB8AC3E}">
        <p14:creationId xmlns:p14="http://schemas.microsoft.com/office/powerpoint/2010/main" val="2941044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14348" y="1928808"/>
            <a:ext cx="7072362" cy="696521"/>
          </a:xfrm>
        </p:spPr>
        <p:txBody>
          <a:bodyPr/>
          <a:lstStyle>
            <a:lvl1pPr>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714348" y="2678907"/>
            <a:ext cx="7058052" cy="1550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EEED5E7B-59ED-4475-A473-CB1859063A9B}"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
        <p:nvSpPr>
          <p:cNvPr id="7" name="Rechteck 6"/>
          <p:cNvSpPr/>
          <p:nvPr userDrawn="1"/>
        </p:nvSpPr>
        <p:spPr>
          <a:xfrm>
            <a:off x="3275856" y="3381840"/>
            <a:ext cx="1440160" cy="324036"/>
          </a:xfrm>
          <a:prstGeom prst="rect">
            <a:avLst/>
          </a:prstGeom>
          <a:noFill/>
          <a:ln>
            <a:noFill/>
          </a:ln>
          <a:effectLst>
            <a:outerShdw sx="1000" sy="1000" algn="ctr" rotWithShape="0">
              <a:srgbClr val="000000"/>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9" name="Textfeld 8"/>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715067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3pPr>
              <a:buClr>
                <a:srgbClr val="007749"/>
              </a:buClr>
              <a:buFont typeface="Wingdings" pitchFamily="2" charset="2"/>
              <a:buChar char="§"/>
              <a:defRPr/>
            </a:lvl3pPr>
            <a:lvl4pPr>
              <a:buClr>
                <a:srgbClr val="007749"/>
              </a:buClr>
              <a:buFont typeface="Arial" pitchFamily="34" charset="0"/>
              <a:buChar char="•"/>
              <a:defRPr/>
            </a:lvl4pPr>
            <a:lvl5pPr marL="2058988" indent="-230188">
              <a:buClr>
                <a:srgbClr val="007749"/>
              </a:buClr>
              <a:buFont typeface="Symbol" pitchFamily="18" charset="2"/>
              <a:buChar char="-"/>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9121733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normAutofit/>
          </a:bodyPr>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sz="900">
                <a:latin typeface="+mn-lt"/>
              </a:defRPr>
            </a:lvl1p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dirty="0"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dirty="0"/>
          </a:p>
        </p:txBody>
      </p:sp>
      <p:sp>
        <p:nvSpPr>
          <p:cNvPr id="7" name="Textfeld 6"/>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8" name="Textfeld 7"/>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280749695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4"/>
          <p:cNvSpPr>
            <a:spLocks noGrp="1"/>
          </p:cNvSpPr>
          <p:nvPr>
            <p:ph type="dt" sz="half" idx="10"/>
          </p:nvPr>
        </p:nvSpPr>
        <p:spPr/>
        <p:txBody>
          <a:bodyPr/>
          <a:lstStyle/>
          <a:p>
            <a:fld id="{92ECDCD2-90CC-476E-B21A-F0456B9562CC}"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2218628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6"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fld id="{25033343-A862-4CB9-9377-94D8720BCA6D}" type="datetime1">
              <a:rPr lang="de-DE" smtClean="0"/>
              <a:pPr/>
              <a:t>03.08.2017</a:t>
            </a:fld>
            <a:endParaRPr lang="de-DE"/>
          </a:p>
        </p:txBody>
      </p:sp>
      <p:sp>
        <p:nvSpPr>
          <p:cNvPr id="8" name="Fußzeilenplatzhalter 7"/>
          <p:cNvSpPr>
            <a:spLocks noGrp="1"/>
          </p:cNvSpPr>
          <p:nvPr>
            <p:ph type="ftr" sz="quarter" idx="11"/>
          </p:nvPr>
        </p:nvSpPr>
        <p:spPr/>
        <p:txBody>
          <a:bodyPr/>
          <a:lstStyle/>
          <a:p>
            <a:r>
              <a:rPr lang="de-DE" smtClean="0"/>
              <a:t>© FZI Forschungszentrum Informatik</a:t>
            </a:r>
            <a:endParaRPr lang="de-DE"/>
          </a:p>
        </p:txBody>
      </p:sp>
      <p:sp>
        <p:nvSpPr>
          <p:cNvPr id="9" name="Foliennummernplatzhalter 8"/>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9310232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B0E37B-286C-4651-B426-36CC5263A4E0}" type="datetime1">
              <a:rPr lang="de-DE" smtClean="0"/>
              <a:pPr/>
              <a:t>03.08.2017</a:t>
            </a:fld>
            <a:endParaRPr lang="de-DE"/>
          </a:p>
        </p:txBody>
      </p:sp>
      <p:sp>
        <p:nvSpPr>
          <p:cNvPr id="4" name="Fußzeilenplatzhalter 3"/>
          <p:cNvSpPr>
            <a:spLocks noGrp="1"/>
          </p:cNvSpPr>
          <p:nvPr>
            <p:ph type="ftr" sz="quarter" idx="11"/>
          </p:nvPr>
        </p:nvSpPr>
        <p:spPr/>
        <p:txBody>
          <a:bodyPr/>
          <a:lstStyle/>
          <a:p>
            <a:r>
              <a:rPr lang="de-DE" smtClean="0"/>
              <a:t>© FZI Forschungszentrum Informatik</a:t>
            </a:r>
            <a:endParaRPr lang="de-DE"/>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2137770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30D2C85-3045-4412-A981-2B045C5F61AE}" type="datetime1">
              <a:rPr lang="de-DE" smtClean="0"/>
              <a:pPr/>
              <a:t>03.08.2017</a:t>
            </a:fld>
            <a:endParaRPr lang="de-DE"/>
          </a:p>
        </p:txBody>
      </p:sp>
      <p:sp>
        <p:nvSpPr>
          <p:cNvPr id="3" name="Fußzeilenplatzhalter 2"/>
          <p:cNvSpPr>
            <a:spLocks noGrp="1"/>
          </p:cNvSpPr>
          <p:nvPr>
            <p:ph type="ftr" sz="quarter" idx="11"/>
          </p:nvPr>
        </p:nvSpPr>
        <p:spPr/>
        <p:txBody>
          <a:bodyPr/>
          <a:lstStyle/>
          <a:p>
            <a:r>
              <a:rPr lang="de-DE" smtClean="0"/>
              <a:t>© FZI Forschungszentrum Informatik</a:t>
            </a:r>
            <a:endParaRPr lang="de-DE"/>
          </a:p>
        </p:txBody>
      </p:sp>
      <p:sp>
        <p:nvSpPr>
          <p:cNvPr id="4" name="Foliennummernplatzhalter 3"/>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17126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204788"/>
            <a:ext cx="4497412" cy="4389835"/>
          </a:xfrm>
        </p:spPr>
        <p:txBody>
          <a:bodyPr/>
          <a:lstStyle>
            <a:lvl1pPr>
              <a:defRPr sz="2000"/>
            </a:lvl1pPr>
            <a:lvl2pPr>
              <a:defRPr sz="1800"/>
            </a:lvl2pPr>
            <a:lvl3pPr>
              <a:defRPr sz="1800"/>
            </a:lvl3pPr>
            <a:lvl4pPr>
              <a:defRPr sz="1400"/>
            </a:lvl4pPr>
            <a:lvl5pPr>
              <a:defRPr sz="14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DF5390F-DE8D-45FE-9285-59670935DA0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204788"/>
            <a:ext cx="4497412" cy="4389835"/>
          </a:xfrm>
        </p:spPr>
        <p:txBody>
          <a:bodyPr/>
          <a:lstStyle>
            <a:lvl1pPr>
              <a:defRPr sz="2000"/>
            </a:lvl1pPr>
            <a:lvl2pPr>
              <a:defRPr sz="1800"/>
            </a:lvl2pPr>
            <a:lvl3pPr>
              <a:defRPr sz="1800"/>
            </a:lvl3pPr>
            <a:lvl4pPr>
              <a:defRPr sz="1400"/>
            </a:lvl4pPr>
            <a:lvl5pPr>
              <a:defRPr sz="14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DF5390F-DE8D-45FE-9285-59670935DA0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8118204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B20934FB-8347-444B-A57F-65E4D678D1E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03473839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D63848-5AAC-4D0C-88E0-64BF7D816E28}"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6997113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1371624" cy="4388644"/>
          </a:xfr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28549DD-35A4-4F01-AD4A-38969A1EEB2D}"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7259786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2F9A9C0-28EF-4E49-B8FE-2F8AD0B8D7AB}" type="datetime1">
              <a:rPr lang="de-DE" smtClean="0"/>
              <a:pPr/>
              <a:t>03.08.2017</a:t>
            </a:fld>
            <a:endParaRPr lang="de-DE" dirty="0"/>
          </a:p>
        </p:txBody>
      </p:sp>
      <p:sp>
        <p:nvSpPr>
          <p:cNvPr id="4" name="Fußzeilenplatzhalter 3"/>
          <p:cNvSpPr>
            <a:spLocks noGrp="1"/>
          </p:cNvSpPr>
          <p:nvPr>
            <p:ph type="ftr" sz="quarter" idx="11"/>
          </p:nvPr>
        </p:nvSpPr>
        <p:spPr/>
        <p:txBody>
          <a:bodyPr/>
          <a:lstStyle/>
          <a:p>
            <a:r>
              <a:rPr lang="de-DE" smtClean="0"/>
              <a:t>© FZI Forschungszentrum Informatik</a:t>
            </a:r>
            <a:endParaRPr lang="de-DE" dirty="0"/>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dirty="0"/>
          </a:p>
        </p:txBody>
      </p:sp>
    </p:spTree>
    <p:extLst>
      <p:ext uri="{BB962C8B-B14F-4D97-AF65-F5344CB8AC3E}">
        <p14:creationId xmlns:p14="http://schemas.microsoft.com/office/powerpoint/2010/main" val="6981544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14348" y="1928808"/>
            <a:ext cx="7072362" cy="696521"/>
          </a:xfrm>
        </p:spPr>
        <p:txBody>
          <a:bodyPr/>
          <a:lstStyle>
            <a:lvl1pPr>
              <a:defRPr/>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714348" y="2678907"/>
            <a:ext cx="7058052" cy="1550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EEED5E7B-59ED-4475-A473-CB1859063A9B}"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
        <p:nvSpPr>
          <p:cNvPr id="7" name="Rechteck 6"/>
          <p:cNvSpPr/>
          <p:nvPr userDrawn="1"/>
        </p:nvSpPr>
        <p:spPr>
          <a:xfrm>
            <a:off x="3275856" y="3381840"/>
            <a:ext cx="1440160" cy="324036"/>
          </a:xfrm>
          <a:prstGeom prst="rect">
            <a:avLst/>
          </a:prstGeom>
          <a:noFill/>
          <a:ln>
            <a:noFill/>
          </a:ln>
          <a:effectLst>
            <a:outerShdw sx="1000" sy="1000" algn="ctr" rotWithShape="0">
              <a:srgbClr val="000000"/>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p>
        </p:txBody>
      </p:sp>
      <p:sp>
        <p:nvSpPr>
          <p:cNvPr id="8" name="Textfeld 7"/>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9" name="Textfeld 8"/>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32643950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lvl3pPr>
              <a:buClr>
                <a:srgbClr val="007749"/>
              </a:buClr>
              <a:buFont typeface="Wingdings" pitchFamily="2" charset="2"/>
              <a:buChar char="§"/>
              <a:defRPr/>
            </a:lvl3pPr>
            <a:lvl4pPr>
              <a:buClr>
                <a:srgbClr val="007749"/>
              </a:buClr>
              <a:buFont typeface="Arial" pitchFamily="34" charset="0"/>
              <a:buChar char="•"/>
              <a:defRPr/>
            </a:lvl4pPr>
            <a:lvl5pPr marL="2058988" indent="-230188">
              <a:buClr>
                <a:srgbClr val="007749"/>
              </a:buClr>
              <a:buFont typeface="Symbol" pitchFamily="18" charset="2"/>
              <a:buChar char="-"/>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1737034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normAutofit/>
          </a:bodyPr>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sz="900">
                <a:latin typeface="+mn-lt"/>
              </a:defRPr>
            </a:lvl1p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dirty="0"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dirty="0"/>
          </a:p>
        </p:txBody>
      </p:sp>
      <p:sp>
        <p:nvSpPr>
          <p:cNvPr id="7" name="Textfeld 6"/>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8" name="Textfeld 7"/>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265827630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200151"/>
            <a:ext cx="4038600" cy="3394472"/>
          </a:xfrm>
        </p:spPr>
        <p:txBody>
          <a:bodyPr/>
          <a:lstStyle>
            <a:lvl1pPr>
              <a:defRPr sz="20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Datumsplatzhalter 4"/>
          <p:cNvSpPr>
            <a:spLocks noGrp="1"/>
          </p:cNvSpPr>
          <p:nvPr>
            <p:ph type="dt" sz="half" idx="10"/>
          </p:nvPr>
        </p:nvSpPr>
        <p:spPr/>
        <p:txBody>
          <a:bodyPr/>
          <a:lstStyle/>
          <a:p>
            <a:fld id="{92ECDCD2-90CC-476E-B21A-F0456B9562CC}"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4088105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1631156"/>
            <a:ext cx="4040188"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extplatzhalter 4"/>
          <p:cNvSpPr>
            <a:spLocks noGrp="1"/>
          </p:cNvSpPr>
          <p:nvPr>
            <p:ph type="body" sz="quarter" idx="3"/>
          </p:nvPr>
        </p:nvSpPr>
        <p:spPr>
          <a:xfrm>
            <a:off x="4645026"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6" y="1631156"/>
            <a:ext cx="4041775" cy="2963466"/>
          </a:xfrm>
        </p:spPr>
        <p:txBody>
          <a:bodyPr/>
          <a:lstStyle>
            <a:lvl1pPr>
              <a:defRPr sz="2000"/>
            </a:lvl1pPr>
            <a:lvl2pPr>
              <a:defRPr sz="1800"/>
            </a:lvl2pPr>
            <a:lvl3pPr>
              <a:defRPr sz="1800"/>
            </a:lvl3pPr>
            <a:lvl4pPr>
              <a:defRPr sz="1400"/>
            </a:lvl4pPr>
            <a:lvl5pPr>
              <a:defRPr sz="14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Datumsplatzhalter 6"/>
          <p:cNvSpPr>
            <a:spLocks noGrp="1"/>
          </p:cNvSpPr>
          <p:nvPr>
            <p:ph type="dt" sz="half" idx="10"/>
          </p:nvPr>
        </p:nvSpPr>
        <p:spPr/>
        <p:txBody>
          <a:bodyPr/>
          <a:lstStyle/>
          <a:p>
            <a:fld id="{25033343-A862-4CB9-9377-94D8720BCA6D}" type="datetime1">
              <a:rPr lang="de-DE" smtClean="0"/>
              <a:pPr/>
              <a:t>03.08.2017</a:t>
            </a:fld>
            <a:endParaRPr lang="de-DE"/>
          </a:p>
        </p:txBody>
      </p:sp>
      <p:sp>
        <p:nvSpPr>
          <p:cNvPr id="8" name="Fußzeilenplatzhalter 7"/>
          <p:cNvSpPr>
            <a:spLocks noGrp="1"/>
          </p:cNvSpPr>
          <p:nvPr>
            <p:ph type="ftr" sz="quarter" idx="11"/>
          </p:nvPr>
        </p:nvSpPr>
        <p:spPr/>
        <p:txBody>
          <a:bodyPr/>
          <a:lstStyle/>
          <a:p>
            <a:r>
              <a:rPr lang="de-DE" smtClean="0"/>
              <a:t>© FZI Forschungszentrum Informatik</a:t>
            </a:r>
            <a:endParaRPr lang="de-DE"/>
          </a:p>
        </p:txBody>
      </p:sp>
      <p:sp>
        <p:nvSpPr>
          <p:cNvPr id="9" name="Foliennummernplatzhalter 8"/>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21971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B20934FB-8347-444B-A57F-65E4D678D1E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B0E37B-286C-4651-B426-36CC5263A4E0}" type="datetime1">
              <a:rPr lang="de-DE" smtClean="0"/>
              <a:pPr/>
              <a:t>03.08.2017</a:t>
            </a:fld>
            <a:endParaRPr lang="de-DE"/>
          </a:p>
        </p:txBody>
      </p:sp>
      <p:sp>
        <p:nvSpPr>
          <p:cNvPr id="4" name="Fußzeilenplatzhalter 3"/>
          <p:cNvSpPr>
            <a:spLocks noGrp="1"/>
          </p:cNvSpPr>
          <p:nvPr>
            <p:ph type="ftr" sz="quarter" idx="11"/>
          </p:nvPr>
        </p:nvSpPr>
        <p:spPr/>
        <p:txBody>
          <a:bodyPr/>
          <a:lstStyle/>
          <a:p>
            <a:r>
              <a:rPr lang="de-DE" smtClean="0"/>
              <a:t>© FZI Forschungszentrum Informatik</a:t>
            </a:r>
            <a:endParaRPr lang="de-DE"/>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85085367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30D2C85-3045-4412-A981-2B045C5F61AE}" type="datetime1">
              <a:rPr lang="de-DE" smtClean="0"/>
              <a:pPr/>
              <a:t>03.08.2017</a:t>
            </a:fld>
            <a:endParaRPr lang="de-DE"/>
          </a:p>
        </p:txBody>
      </p:sp>
      <p:sp>
        <p:nvSpPr>
          <p:cNvPr id="3" name="Fußzeilenplatzhalter 2"/>
          <p:cNvSpPr>
            <a:spLocks noGrp="1"/>
          </p:cNvSpPr>
          <p:nvPr>
            <p:ph type="ftr" sz="quarter" idx="11"/>
          </p:nvPr>
        </p:nvSpPr>
        <p:spPr/>
        <p:txBody>
          <a:bodyPr/>
          <a:lstStyle/>
          <a:p>
            <a:r>
              <a:rPr lang="de-DE" smtClean="0"/>
              <a:t>© FZI Forschungszentrum Informatik</a:t>
            </a:r>
            <a:endParaRPr lang="de-DE"/>
          </a:p>
        </p:txBody>
      </p:sp>
      <p:sp>
        <p:nvSpPr>
          <p:cNvPr id="4" name="Foliennummernplatzhalter 3"/>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2586107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dirty="0"/>
          </a:p>
        </p:txBody>
      </p:sp>
      <p:sp>
        <p:nvSpPr>
          <p:cNvPr id="3" name="Inhaltsplatzhalter 2"/>
          <p:cNvSpPr>
            <a:spLocks noGrp="1"/>
          </p:cNvSpPr>
          <p:nvPr>
            <p:ph idx="1"/>
          </p:nvPr>
        </p:nvSpPr>
        <p:spPr>
          <a:xfrm>
            <a:off x="3575050" y="204788"/>
            <a:ext cx="4497412" cy="4389835"/>
          </a:xfrm>
        </p:spPr>
        <p:txBody>
          <a:bodyPr/>
          <a:lstStyle>
            <a:lvl1pPr>
              <a:defRPr sz="2000"/>
            </a:lvl1pPr>
            <a:lvl2pPr>
              <a:defRPr sz="1800"/>
            </a:lvl2pPr>
            <a:lvl3pPr>
              <a:defRPr sz="1800"/>
            </a:lvl3pPr>
            <a:lvl4pPr>
              <a:defRPr sz="1400"/>
            </a:lvl4pPr>
            <a:lvl5pPr>
              <a:defRPr sz="14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DF5390F-DE8D-45FE-9285-59670935DA0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30518829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B20934FB-8347-444B-A57F-65E4D678D1EE}" type="datetime1">
              <a:rPr lang="de-DE" smtClean="0"/>
              <a:pPr/>
              <a:t>03.08.2017</a:t>
            </a:fld>
            <a:endParaRPr lang="de-DE"/>
          </a:p>
        </p:txBody>
      </p:sp>
      <p:sp>
        <p:nvSpPr>
          <p:cNvPr id="6" name="Fußzeilenplatzhalter 5"/>
          <p:cNvSpPr>
            <a:spLocks noGrp="1"/>
          </p:cNvSpPr>
          <p:nvPr>
            <p:ph type="ftr" sz="quarter" idx="11"/>
          </p:nvPr>
        </p:nvSpPr>
        <p:spPr/>
        <p:txBody>
          <a:bodyPr/>
          <a:lstStyle/>
          <a:p>
            <a:r>
              <a:rPr lang="de-DE" smtClean="0"/>
              <a:t>© FZI Forschungszentrum Informatik</a:t>
            </a:r>
            <a:endParaRPr lang="de-DE"/>
          </a:p>
        </p:txBody>
      </p:sp>
      <p:sp>
        <p:nvSpPr>
          <p:cNvPr id="7" name="Foliennummernplatzhalter 6"/>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2588241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D63848-5AAC-4D0C-88E0-64BF7D816E28}"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4689891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1371624" cy="4388644"/>
          </a:xfrm>
        </p:spPr>
        <p:txBody>
          <a:bodyPr vert="eaVert"/>
          <a:lstStyle/>
          <a:p>
            <a:r>
              <a:rPr lang="de-DE" smtClean="0"/>
              <a:t>Titelmasterformat durch Klicken bearbeiten</a:t>
            </a:r>
            <a:endParaRPr lang="de-DE" dirty="0"/>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28549DD-35A4-4F01-AD4A-38969A1EEB2D}"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‹Nr.›</a:t>
            </a:fld>
            <a:endParaRPr lang="de-DE"/>
          </a:p>
        </p:txBody>
      </p:sp>
    </p:spTree>
    <p:extLst>
      <p:ext uri="{BB962C8B-B14F-4D97-AF65-F5344CB8AC3E}">
        <p14:creationId xmlns:p14="http://schemas.microsoft.com/office/powerpoint/2010/main" val="611288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92F9A9C0-28EF-4E49-B8FE-2F8AD0B8D7AB}" type="datetime1">
              <a:rPr lang="de-DE" smtClean="0"/>
              <a:pPr/>
              <a:t>03.08.2017</a:t>
            </a:fld>
            <a:endParaRPr lang="de-DE" dirty="0"/>
          </a:p>
        </p:txBody>
      </p:sp>
      <p:sp>
        <p:nvSpPr>
          <p:cNvPr id="4" name="Fußzeilenplatzhalter 3"/>
          <p:cNvSpPr>
            <a:spLocks noGrp="1"/>
          </p:cNvSpPr>
          <p:nvPr>
            <p:ph type="ftr" sz="quarter" idx="11"/>
          </p:nvPr>
        </p:nvSpPr>
        <p:spPr/>
        <p:txBody>
          <a:bodyPr/>
          <a:lstStyle/>
          <a:p>
            <a:r>
              <a:rPr lang="de-DE" smtClean="0"/>
              <a:t>© FZI Forschungszentrum Informatik</a:t>
            </a:r>
            <a:endParaRPr lang="de-DE" dirty="0"/>
          </a:p>
        </p:txBody>
      </p:sp>
      <p:sp>
        <p:nvSpPr>
          <p:cNvPr id="5" name="Foliennummernplatzhalter 4"/>
          <p:cNvSpPr>
            <a:spLocks noGrp="1"/>
          </p:cNvSpPr>
          <p:nvPr>
            <p:ph type="sldNum" sz="quarter" idx="12"/>
          </p:nvPr>
        </p:nvSpPr>
        <p:spPr/>
        <p:txBody>
          <a:bodyPr/>
          <a:lstStyle/>
          <a:p>
            <a:fld id="{6F6C2005-42B3-470D-9F19-B948B1B31A0D}" type="slidenum">
              <a:rPr lang="de-DE" smtClean="0"/>
              <a:pPr/>
              <a:t>‹Nr.›</a:t>
            </a:fld>
            <a:endParaRPr lang="de-DE" dirty="0"/>
          </a:p>
        </p:txBody>
      </p:sp>
    </p:spTree>
    <p:extLst>
      <p:ext uri="{BB962C8B-B14F-4D97-AF65-F5344CB8AC3E}">
        <p14:creationId xmlns:p14="http://schemas.microsoft.com/office/powerpoint/2010/main" val="162646224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el 1"/>
          <p:cNvSpPr>
            <a:spLocks noGrp="1"/>
          </p:cNvSpPr>
          <p:nvPr>
            <p:ph type="ctrTitle"/>
          </p:nvPr>
        </p:nvSpPr>
        <p:spPr>
          <a:xfrm>
            <a:off x="714348" y="1928808"/>
            <a:ext cx="7072362" cy="696521"/>
          </a:xfrm>
        </p:spPr>
        <p:txBody>
          <a:bodyPr/>
          <a:lstStyle>
            <a:lvl1pPr>
              <a:defRPr/>
            </a:lvl1pPr>
          </a:lstStyle>
          <a:p>
            <a:r>
              <a:rPr lang="de-DE" dirty="0" smtClean="0"/>
              <a:t>Titelmasterformat durch Klicken bearbeiten</a:t>
            </a:r>
            <a:endParaRPr lang="de-DE" dirty="0"/>
          </a:p>
        </p:txBody>
      </p:sp>
      <p:sp>
        <p:nvSpPr>
          <p:cNvPr id="8" name="Untertitel 2"/>
          <p:cNvSpPr>
            <a:spLocks noGrp="1"/>
          </p:cNvSpPr>
          <p:nvPr>
            <p:ph type="subTitle" idx="1"/>
          </p:nvPr>
        </p:nvSpPr>
        <p:spPr>
          <a:xfrm>
            <a:off x="714348" y="2678907"/>
            <a:ext cx="7058052" cy="1550193"/>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9" name="Datumsplatzhalter 3"/>
          <p:cNvSpPr>
            <a:spLocks noGrp="1"/>
          </p:cNvSpPr>
          <p:nvPr>
            <p:ph type="dt" sz="half" idx="10"/>
          </p:nvPr>
        </p:nvSpPr>
        <p:spPr>
          <a:xfrm>
            <a:off x="333068" y="4875626"/>
            <a:ext cx="2133600" cy="165481"/>
          </a:xfrm>
        </p:spPr>
        <p:txBody>
          <a:bodyPr/>
          <a:lstStyle/>
          <a:p>
            <a:fld id="{EEED5E7B-59ED-4475-A473-CB1859063A9B}" type="datetime1">
              <a:rPr lang="de-DE" smtClean="0"/>
              <a:pPr/>
              <a:t>03.08.2017</a:t>
            </a:fld>
            <a:endParaRPr lang="de-DE"/>
          </a:p>
        </p:txBody>
      </p:sp>
      <p:sp>
        <p:nvSpPr>
          <p:cNvPr id="10" name="Fußzeilenplatzhalter 4"/>
          <p:cNvSpPr>
            <a:spLocks noGrp="1"/>
          </p:cNvSpPr>
          <p:nvPr>
            <p:ph type="ftr" sz="quarter" idx="11"/>
          </p:nvPr>
        </p:nvSpPr>
        <p:spPr>
          <a:xfrm>
            <a:off x="2947694" y="4875626"/>
            <a:ext cx="2895600" cy="165481"/>
          </a:xfrm>
        </p:spPr>
        <p:txBody>
          <a:bodyPr/>
          <a:lstStyle/>
          <a:p>
            <a:r>
              <a:rPr lang="de-DE" smtClean="0"/>
              <a:t>© FZI Forschungszentrum Informatik</a:t>
            </a:r>
            <a:endParaRPr lang="de-DE"/>
          </a:p>
        </p:txBody>
      </p:sp>
      <p:sp>
        <p:nvSpPr>
          <p:cNvPr id="11" name="Foliennummernplatzhalter 5"/>
          <p:cNvSpPr>
            <a:spLocks noGrp="1"/>
          </p:cNvSpPr>
          <p:nvPr>
            <p:ph type="sldNum" sz="quarter" idx="12"/>
          </p:nvPr>
        </p:nvSpPr>
        <p:spPr>
          <a:xfrm>
            <a:off x="6376694" y="4875626"/>
            <a:ext cx="2133600" cy="165481"/>
          </a:xfrm>
        </p:spPr>
        <p:txBody>
          <a:bodyPr/>
          <a:lstStyle/>
          <a:p>
            <a:fld id="{6F6C2005-42B3-470D-9F19-B948B1B31A0D}" type="slidenum">
              <a:rPr lang="de-DE" smtClean="0"/>
              <a:pPr/>
              <a:t>‹Nr.›</a:t>
            </a:fld>
            <a:endParaRPr lang="de-DE"/>
          </a:p>
        </p:txBody>
      </p:sp>
      <p:sp>
        <p:nvSpPr>
          <p:cNvPr id="12" name="Rechteck 11"/>
          <p:cNvSpPr/>
          <p:nvPr userDrawn="1"/>
        </p:nvSpPr>
        <p:spPr>
          <a:xfrm>
            <a:off x="3275856" y="3381840"/>
            <a:ext cx="1440160" cy="324036"/>
          </a:xfrm>
          <a:prstGeom prst="rect">
            <a:avLst/>
          </a:prstGeom>
          <a:noFill/>
          <a:ln>
            <a:noFill/>
          </a:ln>
          <a:effectLst>
            <a:outerShdw sx="1000" sy="1000" algn="ctr" rotWithShape="0">
              <a:srgbClr val="000000"/>
            </a:out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de-DE"/>
          </a:p>
        </p:txBody>
      </p:sp>
      <p:sp>
        <p:nvSpPr>
          <p:cNvPr id="13" name="Textfeld 12"/>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14" name="Textfeld 13"/>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270697600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8650" y="274638"/>
            <a:ext cx="7886700" cy="9937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628650" y="1370013"/>
            <a:ext cx="7886700" cy="3262312"/>
          </a:xfrm>
          <a:prstGeom prst="rect">
            <a:avLst/>
          </a:prstGeo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628650" y="4767263"/>
            <a:ext cx="2057400" cy="274637"/>
          </a:xfrm>
          <a:prstGeom prst="rect">
            <a:avLst/>
          </a:prstGeom>
        </p:spPr>
        <p:txBody>
          <a:bodyPr/>
          <a:lstStyle/>
          <a:p>
            <a:fld id="{47711DAA-C42C-487B-95DD-4A6FFB71FBF0}" type="datetimeFigureOut">
              <a:rPr lang="de-DE" smtClean="0"/>
              <a:t>03.08.2017</a:t>
            </a:fld>
            <a:endParaRPr lang="de-DE"/>
          </a:p>
        </p:txBody>
      </p:sp>
      <p:sp>
        <p:nvSpPr>
          <p:cNvPr id="5" name="Fußzeilenplatzhalter 4"/>
          <p:cNvSpPr>
            <a:spLocks noGrp="1"/>
          </p:cNvSpPr>
          <p:nvPr>
            <p:ph type="ftr" sz="quarter" idx="11"/>
          </p:nvPr>
        </p:nvSpPr>
        <p:spPr>
          <a:xfrm>
            <a:off x="3028950" y="4767263"/>
            <a:ext cx="3086100" cy="274637"/>
          </a:xfrm>
          <a:prstGeom prst="rect">
            <a:avLst/>
          </a:prstGeom>
        </p:spPr>
        <p:txBody>
          <a:bodyPr/>
          <a:lstStyle/>
          <a:p>
            <a:endParaRPr lang="de-DE"/>
          </a:p>
        </p:txBody>
      </p:sp>
      <p:sp>
        <p:nvSpPr>
          <p:cNvPr id="6" name="Foliennummernplatzhalter 5"/>
          <p:cNvSpPr>
            <a:spLocks noGrp="1"/>
          </p:cNvSpPr>
          <p:nvPr>
            <p:ph type="sldNum" sz="quarter" idx="12"/>
          </p:nvPr>
        </p:nvSpPr>
        <p:spPr>
          <a:xfrm>
            <a:off x="6457950" y="4767263"/>
            <a:ext cx="2057400" cy="274637"/>
          </a:xfrm>
          <a:prstGeom prst="rect">
            <a:avLst/>
          </a:prstGeom>
        </p:spPr>
        <p:txBody>
          <a:bodyPr/>
          <a:lstStyle/>
          <a:p>
            <a:fld id="{9229BCDF-E5A2-4859-81E6-0C05BC8BDCEE}" type="slidenum">
              <a:rPr lang="de-DE" smtClean="0"/>
              <a:t>‹Nr.›</a:t>
            </a:fld>
            <a:endParaRPr lang="de-DE"/>
          </a:p>
        </p:txBody>
      </p:sp>
    </p:spTree>
    <p:extLst>
      <p:ext uri="{BB962C8B-B14F-4D97-AF65-F5344CB8AC3E}">
        <p14:creationId xmlns:p14="http://schemas.microsoft.com/office/powerpoint/2010/main" val="268873461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7" name="Titel 1"/>
          <p:cNvSpPr>
            <a:spLocks noGrp="1"/>
          </p:cNvSpPr>
          <p:nvPr>
            <p:ph type="title"/>
          </p:nvPr>
        </p:nvSpPr>
        <p:spPr>
          <a:xfrm>
            <a:off x="722313" y="3305176"/>
            <a:ext cx="7772400" cy="1021556"/>
          </a:xfrm>
        </p:spPr>
        <p:txBody>
          <a:bodyPr anchor="t">
            <a:normAutofit/>
          </a:bodyPr>
          <a:lstStyle>
            <a:lvl1pPr algn="l">
              <a:defRPr sz="3200" b="1" cap="all"/>
            </a:lvl1pPr>
          </a:lstStyle>
          <a:p>
            <a:r>
              <a:rPr lang="de-DE" smtClean="0"/>
              <a:t>Titelmasterformat durch Klicken bearbeiten</a:t>
            </a:r>
            <a:endParaRPr lang="de-DE" dirty="0"/>
          </a:p>
        </p:txBody>
      </p:sp>
      <p:sp>
        <p:nvSpPr>
          <p:cNvPr id="8"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9" name="Datumsplatzhalter 3"/>
          <p:cNvSpPr>
            <a:spLocks noGrp="1"/>
          </p:cNvSpPr>
          <p:nvPr>
            <p:ph type="dt" sz="half" idx="10"/>
          </p:nvPr>
        </p:nvSpPr>
        <p:spPr>
          <a:xfrm>
            <a:off x="333068" y="4875626"/>
            <a:ext cx="2133600" cy="165481"/>
          </a:xfrm>
        </p:spPr>
        <p:txBody>
          <a:bodyPr/>
          <a:lstStyle>
            <a:lvl1pPr>
              <a:defRPr sz="900">
                <a:latin typeface="+mn-lt"/>
              </a:defRPr>
            </a:lvl1pPr>
          </a:lstStyle>
          <a:p>
            <a:fld id="{7E6C0DC6-79EA-43C0-9D50-48AEE9B530C7}" type="datetime1">
              <a:rPr lang="de-DE" smtClean="0"/>
              <a:pPr/>
              <a:t>03.08.2017</a:t>
            </a:fld>
            <a:endParaRPr lang="de-DE" dirty="0"/>
          </a:p>
        </p:txBody>
      </p:sp>
      <p:sp>
        <p:nvSpPr>
          <p:cNvPr id="10" name="Fußzeilenplatzhalter 4"/>
          <p:cNvSpPr>
            <a:spLocks noGrp="1"/>
          </p:cNvSpPr>
          <p:nvPr>
            <p:ph type="ftr" sz="quarter" idx="11"/>
          </p:nvPr>
        </p:nvSpPr>
        <p:spPr>
          <a:xfrm>
            <a:off x="2947694" y="4875626"/>
            <a:ext cx="2895600" cy="165481"/>
          </a:xfrm>
        </p:spPr>
        <p:txBody>
          <a:bodyPr/>
          <a:lstStyle/>
          <a:p>
            <a:r>
              <a:rPr lang="de-DE" dirty="0" smtClean="0"/>
              <a:t>© FZI Forschungszentrum Informatik</a:t>
            </a:r>
            <a:endParaRPr lang="de-DE" dirty="0"/>
          </a:p>
        </p:txBody>
      </p:sp>
      <p:sp>
        <p:nvSpPr>
          <p:cNvPr id="11" name="Foliennummernplatzhalter 5"/>
          <p:cNvSpPr>
            <a:spLocks noGrp="1"/>
          </p:cNvSpPr>
          <p:nvPr>
            <p:ph type="sldNum" sz="quarter" idx="12"/>
          </p:nvPr>
        </p:nvSpPr>
        <p:spPr>
          <a:xfrm>
            <a:off x="6376694" y="4875626"/>
            <a:ext cx="2133600" cy="165481"/>
          </a:xfrm>
        </p:spPr>
        <p:txBody>
          <a:bodyPr/>
          <a:lstStyle/>
          <a:p>
            <a:fld id="{6F6C2005-42B3-470D-9F19-B948B1B31A0D}" type="slidenum">
              <a:rPr lang="de-DE" smtClean="0"/>
              <a:pPr/>
              <a:t>‹Nr.›</a:t>
            </a:fld>
            <a:endParaRPr lang="de-DE" dirty="0"/>
          </a:p>
        </p:txBody>
      </p:sp>
      <p:sp>
        <p:nvSpPr>
          <p:cNvPr id="12" name="Textfeld 11"/>
          <p:cNvSpPr txBox="1"/>
          <p:nvPr userDrawn="1"/>
        </p:nvSpPr>
        <p:spPr>
          <a:xfrm rot="16200000">
            <a:off x="7422435" y="2741897"/>
            <a:ext cx="2808312" cy="307777"/>
          </a:xfrm>
          <a:prstGeom prst="rect">
            <a:avLst/>
          </a:prstGeom>
          <a:noFill/>
        </p:spPr>
        <p:txBody>
          <a:bodyPr wrap="square" rtlCol="0">
            <a:spAutoFit/>
          </a:bodyPr>
          <a:lstStyle/>
          <a:p>
            <a:r>
              <a:rPr lang="de-DE" sz="1400" dirty="0" smtClean="0">
                <a:solidFill>
                  <a:srgbClr val="807F84"/>
                </a:solidFill>
                <a:latin typeface="+mj-lt"/>
              </a:rPr>
              <a:t>FZI</a:t>
            </a:r>
            <a:r>
              <a:rPr lang="de-DE" sz="1400" baseline="0" dirty="0" smtClean="0">
                <a:solidFill>
                  <a:srgbClr val="807F84"/>
                </a:solidFill>
                <a:latin typeface="+mj-lt"/>
              </a:rPr>
              <a:t> </a:t>
            </a:r>
            <a:r>
              <a:rPr lang="de-DE" sz="1400" dirty="0" smtClean="0">
                <a:solidFill>
                  <a:srgbClr val="807F84"/>
                </a:solidFill>
                <a:latin typeface="+mj-lt"/>
              </a:rPr>
              <a:t>FORSCHUNGSZENTRUM</a:t>
            </a:r>
            <a:endParaRPr lang="de-DE" sz="1400" dirty="0">
              <a:solidFill>
                <a:srgbClr val="807F84"/>
              </a:solidFill>
              <a:latin typeface="+mj-lt"/>
            </a:endParaRPr>
          </a:p>
        </p:txBody>
      </p:sp>
      <p:sp>
        <p:nvSpPr>
          <p:cNvPr id="13" name="Textfeld 12"/>
          <p:cNvSpPr txBox="1"/>
          <p:nvPr userDrawn="1"/>
        </p:nvSpPr>
        <p:spPr>
          <a:xfrm rot="16200000">
            <a:off x="8246384" y="1921702"/>
            <a:ext cx="1455953" cy="307777"/>
          </a:xfrm>
          <a:prstGeom prst="rect">
            <a:avLst/>
          </a:prstGeom>
          <a:noFill/>
        </p:spPr>
        <p:txBody>
          <a:bodyPr wrap="square" rtlCol="0">
            <a:spAutoFit/>
          </a:bodyPr>
          <a:lstStyle/>
          <a:p>
            <a:r>
              <a:rPr lang="de-DE" sz="1400" dirty="0" smtClean="0">
                <a:solidFill>
                  <a:schemeClr val="bg1"/>
                </a:solidFill>
                <a:latin typeface="+mj-lt"/>
              </a:rPr>
              <a:t>INFORMATIK</a:t>
            </a:r>
            <a:endParaRPr lang="de-DE" sz="1400" dirty="0">
              <a:solidFill>
                <a:schemeClr val="bg1"/>
              </a:solidFill>
              <a:latin typeface="+mj-lt"/>
            </a:endParaRPr>
          </a:p>
        </p:txBody>
      </p:sp>
    </p:spTree>
    <p:extLst>
      <p:ext uri="{BB962C8B-B14F-4D97-AF65-F5344CB8AC3E}">
        <p14:creationId xmlns:p14="http://schemas.microsoft.com/office/powerpoint/2010/main" val="149858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tif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tif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tif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tif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tif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tif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tif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image" Target="../media/image1.tiff"/><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9.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60718"/>
            <a:ext cx="7704856" cy="688197"/>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
        <p:nvSpPr>
          <p:cNvPr id="3" name="Textplatzhalter 2"/>
          <p:cNvSpPr>
            <a:spLocks noGrp="1"/>
          </p:cNvSpPr>
          <p:nvPr>
            <p:ph type="body" idx="1"/>
          </p:nvPr>
        </p:nvSpPr>
        <p:spPr>
          <a:xfrm>
            <a:off x="323528" y="964395"/>
            <a:ext cx="8186766" cy="380407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33068" y="4875626"/>
            <a:ext cx="2133600" cy="165481"/>
          </a:xfrm>
          <a:prstGeom prst="rect">
            <a:avLst/>
          </a:prstGeom>
        </p:spPr>
        <p:txBody>
          <a:bodyPr vert="horz" lIns="91440" tIns="45720" rIns="91440" bIns="45720" rtlCol="0" anchor="ctr"/>
          <a:lstStyle>
            <a:lvl1pPr algn="l">
              <a:defRPr sz="1000">
                <a:solidFill>
                  <a:srgbClr val="807F84"/>
                </a:solidFill>
                <a:latin typeface="Arial" pitchFamily="34" charset="0"/>
                <a:cs typeface="Arial" pitchFamily="34" charset="0"/>
              </a:defRPr>
            </a:lvl1pPr>
          </a:lstStyle>
          <a:p>
            <a:fld id="{92F9A9C0-28EF-4E49-B8FE-2F8AD0B8D7AB}" type="datetime1">
              <a:rPr lang="de-DE" smtClean="0"/>
              <a:pPr/>
              <a:t>03.08.2017</a:t>
            </a:fld>
            <a:endParaRPr lang="de-DE" dirty="0"/>
          </a:p>
        </p:txBody>
      </p:sp>
      <p:sp>
        <p:nvSpPr>
          <p:cNvPr id="5" name="Fußzeilenplatzhalter 4"/>
          <p:cNvSpPr>
            <a:spLocks noGrp="1"/>
          </p:cNvSpPr>
          <p:nvPr>
            <p:ph type="ftr" sz="quarter" idx="3"/>
          </p:nvPr>
        </p:nvSpPr>
        <p:spPr>
          <a:xfrm>
            <a:off x="2947694" y="4875626"/>
            <a:ext cx="2895600" cy="165481"/>
          </a:xfrm>
          <a:prstGeom prst="rect">
            <a:avLst/>
          </a:prstGeom>
        </p:spPr>
        <p:txBody>
          <a:bodyPr vert="horz" lIns="91440" tIns="45720" rIns="91440" bIns="45720" rtlCol="0" anchor="ctr"/>
          <a:lstStyle>
            <a:lvl1pPr algn="ctr">
              <a:defRPr sz="1000">
                <a:solidFill>
                  <a:srgbClr val="807F84"/>
                </a:solidFill>
                <a:latin typeface="Arial" pitchFamily="34" charset="0"/>
                <a:cs typeface="Arial" pitchFamily="34" charset="0"/>
              </a:defRPr>
            </a:lvl1pPr>
          </a:lstStyle>
          <a:p>
            <a:r>
              <a:rPr lang="de-DE" dirty="0" smtClean="0"/>
              <a:t>© FZI Forschungszentrum Informatik</a:t>
            </a:r>
            <a:endParaRPr lang="de-DE" dirty="0"/>
          </a:p>
        </p:txBody>
      </p:sp>
      <p:sp>
        <p:nvSpPr>
          <p:cNvPr id="6" name="Foliennummernplatzhalter 5"/>
          <p:cNvSpPr>
            <a:spLocks noGrp="1"/>
          </p:cNvSpPr>
          <p:nvPr>
            <p:ph type="sldNum" sz="quarter" idx="4"/>
          </p:nvPr>
        </p:nvSpPr>
        <p:spPr>
          <a:xfrm>
            <a:off x="6376694" y="4875626"/>
            <a:ext cx="2133600" cy="165481"/>
          </a:xfrm>
          <a:prstGeom prst="rect">
            <a:avLst/>
          </a:prstGeom>
        </p:spPr>
        <p:txBody>
          <a:bodyPr vert="horz" lIns="91440" tIns="45720" rIns="91440" bIns="45720" rtlCol="0" anchor="ctr"/>
          <a:lstStyle>
            <a:lvl1pPr algn="r">
              <a:defRPr sz="1000">
                <a:solidFill>
                  <a:srgbClr val="807F84"/>
                </a:solidFill>
                <a:latin typeface="Arial" pitchFamily="34" charset="0"/>
                <a:cs typeface="Arial" pitchFamily="34" charset="0"/>
              </a:defRPr>
            </a:lvl1pPr>
          </a:lstStyle>
          <a:p>
            <a:fld id="{6F6C2005-42B3-470D-9F19-B948B1B31A0D}" type="slidenum">
              <a:rPr lang="de-DE" smtClean="0"/>
              <a:pPr/>
              <a:t>‹Nr.›</a:t>
            </a:fld>
            <a:endParaRPr lang="de-DE" dirty="0"/>
          </a:p>
        </p:txBody>
      </p:sp>
      <p:sp>
        <p:nvSpPr>
          <p:cNvPr id="9" name="Rechteck 8"/>
          <p:cNvSpPr/>
          <p:nvPr/>
        </p:nvSpPr>
        <p:spPr>
          <a:xfrm rot="16200000">
            <a:off x="6940277" y="2939777"/>
            <a:ext cx="4155926" cy="251520"/>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335201" y="129600"/>
            <a:ext cx="416990" cy="7139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spcBef>
          <a:spcPct val="0"/>
        </a:spcBef>
        <a:buNone/>
        <a:defRPr sz="2800" kern="1200">
          <a:solidFill>
            <a:srgbClr val="007749"/>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007749"/>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007749"/>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007749"/>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007749"/>
        </a:buClr>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007749"/>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60718"/>
            <a:ext cx="7704856" cy="688197"/>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
        <p:nvSpPr>
          <p:cNvPr id="3" name="Textplatzhalter 2"/>
          <p:cNvSpPr>
            <a:spLocks noGrp="1"/>
          </p:cNvSpPr>
          <p:nvPr>
            <p:ph type="body" idx="1"/>
          </p:nvPr>
        </p:nvSpPr>
        <p:spPr>
          <a:xfrm>
            <a:off x="323528" y="964395"/>
            <a:ext cx="8186766" cy="380407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33068" y="4875626"/>
            <a:ext cx="2133600" cy="165481"/>
          </a:xfrm>
          <a:prstGeom prst="rect">
            <a:avLst/>
          </a:prstGeom>
        </p:spPr>
        <p:txBody>
          <a:bodyPr vert="horz" lIns="91440" tIns="45720" rIns="91440" bIns="45720" rtlCol="0" anchor="ctr"/>
          <a:lstStyle>
            <a:lvl1pPr algn="l">
              <a:defRPr sz="1000">
                <a:solidFill>
                  <a:srgbClr val="807F84"/>
                </a:solidFill>
                <a:latin typeface="Arial" pitchFamily="34" charset="0"/>
                <a:cs typeface="Arial" pitchFamily="34" charset="0"/>
              </a:defRPr>
            </a:lvl1pPr>
          </a:lstStyle>
          <a:p>
            <a:fld id="{92F9A9C0-28EF-4E49-B8FE-2F8AD0B8D7AB}" type="datetime1">
              <a:rPr lang="de-DE" smtClean="0"/>
              <a:pPr/>
              <a:t>03.08.2017</a:t>
            </a:fld>
            <a:endParaRPr lang="de-DE" dirty="0"/>
          </a:p>
        </p:txBody>
      </p:sp>
      <p:sp>
        <p:nvSpPr>
          <p:cNvPr id="5" name="Fußzeilenplatzhalter 4"/>
          <p:cNvSpPr>
            <a:spLocks noGrp="1"/>
          </p:cNvSpPr>
          <p:nvPr>
            <p:ph type="ftr" sz="quarter" idx="3"/>
          </p:nvPr>
        </p:nvSpPr>
        <p:spPr>
          <a:xfrm>
            <a:off x="2947694" y="4875626"/>
            <a:ext cx="2895600" cy="165481"/>
          </a:xfrm>
          <a:prstGeom prst="rect">
            <a:avLst/>
          </a:prstGeom>
        </p:spPr>
        <p:txBody>
          <a:bodyPr vert="horz" lIns="91440" tIns="45720" rIns="91440" bIns="45720" rtlCol="0" anchor="ctr"/>
          <a:lstStyle>
            <a:lvl1pPr algn="ctr">
              <a:defRPr sz="1000">
                <a:solidFill>
                  <a:srgbClr val="807F84"/>
                </a:solidFill>
                <a:latin typeface="Arial" pitchFamily="34" charset="0"/>
                <a:cs typeface="Arial" pitchFamily="34" charset="0"/>
              </a:defRPr>
            </a:lvl1pPr>
          </a:lstStyle>
          <a:p>
            <a:r>
              <a:rPr lang="de-DE" dirty="0" smtClean="0"/>
              <a:t>© FZI Forschungszentrum Informatik</a:t>
            </a:r>
            <a:endParaRPr lang="de-DE" dirty="0"/>
          </a:p>
        </p:txBody>
      </p:sp>
      <p:sp>
        <p:nvSpPr>
          <p:cNvPr id="6" name="Foliennummernplatzhalter 5"/>
          <p:cNvSpPr>
            <a:spLocks noGrp="1"/>
          </p:cNvSpPr>
          <p:nvPr>
            <p:ph type="sldNum" sz="quarter" idx="4"/>
          </p:nvPr>
        </p:nvSpPr>
        <p:spPr>
          <a:xfrm>
            <a:off x="6376694" y="4875626"/>
            <a:ext cx="2133600" cy="165481"/>
          </a:xfrm>
          <a:prstGeom prst="rect">
            <a:avLst/>
          </a:prstGeom>
        </p:spPr>
        <p:txBody>
          <a:bodyPr vert="horz" lIns="91440" tIns="45720" rIns="91440" bIns="45720" rtlCol="0" anchor="ctr"/>
          <a:lstStyle>
            <a:lvl1pPr algn="r">
              <a:defRPr sz="1000">
                <a:solidFill>
                  <a:srgbClr val="807F84"/>
                </a:solidFill>
                <a:latin typeface="Arial" pitchFamily="34" charset="0"/>
                <a:cs typeface="Arial" pitchFamily="34" charset="0"/>
              </a:defRPr>
            </a:lvl1pPr>
          </a:lstStyle>
          <a:p>
            <a:fld id="{6F6C2005-42B3-470D-9F19-B948B1B31A0D}" type="slidenum">
              <a:rPr lang="de-DE" smtClean="0"/>
              <a:pPr/>
              <a:t>‹Nr.›</a:t>
            </a:fld>
            <a:endParaRPr lang="de-DE" dirty="0"/>
          </a:p>
        </p:txBody>
      </p:sp>
      <p:sp>
        <p:nvSpPr>
          <p:cNvPr id="9" name="Rechteck 8"/>
          <p:cNvSpPr/>
          <p:nvPr/>
        </p:nvSpPr>
        <p:spPr>
          <a:xfrm rot="16200000">
            <a:off x="6940277" y="2939777"/>
            <a:ext cx="4155926" cy="251520"/>
          </a:xfrm>
          <a:prstGeom prst="rect">
            <a:avLst/>
          </a:prstGeom>
          <a:solidFill>
            <a:srgbClr val="8CB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335201" y="129600"/>
            <a:ext cx="416990" cy="713958"/>
          </a:xfrm>
          <a:prstGeom prst="rect">
            <a:avLst/>
          </a:prstGeom>
        </p:spPr>
      </p:pic>
    </p:spTree>
    <p:extLst>
      <p:ext uri="{BB962C8B-B14F-4D97-AF65-F5344CB8AC3E}">
        <p14:creationId xmlns:p14="http://schemas.microsoft.com/office/powerpoint/2010/main" val="37890234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spcBef>
          <a:spcPct val="0"/>
        </a:spcBef>
        <a:buNone/>
        <a:defRPr sz="2800" kern="1200">
          <a:solidFill>
            <a:srgbClr val="8CB11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CB110"/>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8CB110"/>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8CB110"/>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8CB110"/>
        </a:buClr>
        <a:buFont typeface="Symbol" pitchFamily="18"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rgbClr val="8CB110"/>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60718"/>
            <a:ext cx="7704856" cy="688197"/>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
        <p:nvSpPr>
          <p:cNvPr id="3" name="Textplatzhalter 2"/>
          <p:cNvSpPr>
            <a:spLocks noGrp="1"/>
          </p:cNvSpPr>
          <p:nvPr>
            <p:ph type="body" idx="1"/>
          </p:nvPr>
        </p:nvSpPr>
        <p:spPr>
          <a:xfrm>
            <a:off x="323528" y="964395"/>
            <a:ext cx="8186766" cy="380407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33068" y="4875626"/>
            <a:ext cx="2133600" cy="165481"/>
          </a:xfrm>
          <a:prstGeom prst="rect">
            <a:avLst/>
          </a:prstGeom>
        </p:spPr>
        <p:txBody>
          <a:bodyPr vert="horz" lIns="91440" tIns="45720" rIns="91440" bIns="45720" rtlCol="0" anchor="ctr"/>
          <a:lstStyle>
            <a:lvl1pPr algn="l">
              <a:defRPr sz="1000">
                <a:solidFill>
                  <a:srgbClr val="807F84"/>
                </a:solidFill>
                <a:latin typeface="Arial" pitchFamily="34" charset="0"/>
                <a:cs typeface="Arial" pitchFamily="34" charset="0"/>
              </a:defRPr>
            </a:lvl1pPr>
          </a:lstStyle>
          <a:p>
            <a:fld id="{92F9A9C0-28EF-4E49-B8FE-2F8AD0B8D7AB}" type="datetime1">
              <a:rPr lang="de-DE" smtClean="0"/>
              <a:pPr/>
              <a:t>03.08.2017</a:t>
            </a:fld>
            <a:endParaRPr lang="de-DE" dirty="0"/>
          </a:p>
        </p:txBody>
      </p:sp>
      <p:sp>
        <p:nvSpPr>
          <p:cNvPr id="5" name="Fußzeilenplatzhalter 4"/>
          <p:cNvSpPr>
            <a:spLocks noGrp="1"/>
          </p:cNvSpPr>
          <p:nvPr>
            <p:ph type="ftr" sz="quarter" idx="3"/>
          </p:nvPr>
        </p:nvSpPr>
        <p:spPr>
          <a:xfrm>
            <a:off x="2947694" y="4875626"/>
            <a:ext cx="2895600" cy="165481"/>
          </a:xfrm>
          <a:prstGeom prst="rect">
            <a:avLst/>
          </a:prstGeom>
        </p:spPr>
        <p:txBody>
          <a:bodyPr vert="horz" lIns="91440" tIns="45720" rIns="91440" bIns="45720" rtlCol="0" anchor="ctr"/>
          <a:lstStyle>
            <a:lvl1pPr algn="ctr">
              <a:defRPr sz="1000">
                <a:solidFill>
                  <a:srgbClr val="807F84"/>
                </a:solidFill>
                <a:latin typeface="Arial" pitchFamily="34" charset="0"/>
                <a:cs typeface="Arial" pitchFamily="34" charset="0"/>
              </a:defRPr>
            </a:lvl1pPr>
          </a:lstStyle>
          <a:p>
            <a:r>
              <a:rPr lang="de-DE" dirty="0" smtClean="0"/>
              <a:t>© FZI Forschungszentrum Informatik</a:t>
            </a:r>
            <a:endParaRPr lang="de-DE" dirty="0"/>
          </a:p>
        </p:txBody>
      </p:sp>
      <p:sp>
        <p:nvSpPr>
          <p:cNvPr id="6" name="Foliennummernplatzhalter 5"/>
          <p:cNvSpPr>
            <a:spLocks noGrp="1"/>
          </p:cNvSpPr>
          <p:nvPr>
            <p:ph type="sldNum" sz="quarter" idx="4"/>
          </p:nvPr>
        </p:nvSpPr>
        <p:spPr>
          <a:xfrm>
            <a:off x="6376694" y="4875626"/>
            <a:ext cx="2133600" cy="165481"/>
          </a:xfrm>
          <a:prstGeom prst="rect">
            <a:avLst/>
          </a:prstGeom>
        </p:spPr>
        <p:txBody>
          <a:bodyPr vert="horz" lIns="91440" tIns="45720" rIns="91440" bIns="45720" rtlCol="0" anchor="ctr"/>
          <a:lstStyle>
            <a:lvl1pPr algn="r">
              <a:defRPr sz="1000">
                <a:solidFill>
                  <a:srgbClr val="807F84"/>
                </a:solidFill>
                <a:latin typeface="Arial" pitchFamily="34" charset="0"/>
                <a:cs typeface="Arial" pitchFamily="34" charset="0"/>
              </a:defRPr>
            </a:lvl1pPr>
          </a:lstStyle>
          <a:p>
            <a:fld id="{6F6C2005-42B3-470D-9F19-B948B1B31A0D}" type="slidenum">
              <a:rPr lang="de-DE" smtClean="0"/>
              <a:pPr/>
              <a:t>‹Nr.›</a:t>
            </a:fld>
            <a:endParaRPr lang="de-DE" dirty="0"/>
          </a:p>
        </p:txBody>
      </p:sp>
      <p:sp>
        <p:nvSpPr>
          <p:cNvPr id="9" name="Rechteck 8"/>
          <p:cNvSpPr/>
          <p:nvPr/>
        </p:nvSpPr>
        <p:spPr>
          <a:xfrm rot="16200000">
            <a:off x="6940277" y="2939777"/>
            <a:ext cx="4155926" cy="251520"/>
          </a:xfrm>
          <a:prstGeom prst="rect">
            <a:avLst/>
          </a:prstGeom>
          <a:solidFill>
            <a:srgbClr val="0065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335201" y="129600"/>
            <a:ext cx="416990" cy="713958"/>
          </a:xfrm>
          <a:prstGeom prst="rect">
            <a:avLst/>
          </a:prstGeom>
        </p:spPr>
      </p:pic>
    </p:spTree>
    <p:extLst>
      <p:ext uri="{BB962C8B-B14F-4D97-AF65-F5344CB8AC3E}">
        <p14:creationId xmlns:p14="http://schemas.microsoft.com/office/powerpoint/2010/main" val="817566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spcBef>
          <a:spcPct val="0"/>
        </a:spcBef>
        <a:buNone/>
        <a:defRPr sz="2800" kern="1200">
          <a:solidFill>
            <a:srgbClr val="0065A3"/>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0065A3"/>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0065A3"/>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1200150" indent="-285750" algn="l" defTabSz="914400" rtl="0" eaLnBrk="1" latinLnBrk="0" hangingPunct="1">
        <a:spcBef>
          <a:spcPct val="20000"/>
        </a:spcBef>
        <a:buClr>
          <a:srgbClr val="0065A3"/>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1657350" indent="-285750" algn="l" defTabSz="914400" rtl="0" eaLnBrk="1" latinLnBrk="0" hangingPunct="1">
        <a:spcBef>
          <a:spcPct val="20000"/>
        </a:spcBef>
        <a:buClr>
          <a:srgbClr val="0065A3"/>
        </a:buClr>
        <a:buFont typeface="Symbol" pitchFamily="18" charset="2"/>
        <a:buChar char="-"/>
        <a:defRPr sz="1600" kern="1200">
          <a:solidFill>
            <a:schemeClr val="tx1"/>
          </a:solidFill>
          <a:latin typeface="Arial" pitchFamily="34" charset="0"/>
          <a:ea typeface="+mn-ea"/>
          <a:cs typeface="Arial" pitchFamily="34" charset="0"/>
        </a:defRPr>
      </a:lvl4pPr>
      <a:lvl5pPr marL="2114550" indent="-285750" algn="l" defTabSz="914400" rtl="0" eaLnBrk="1" latinLnBrk="0" hangingPunct="1">
        <a:spcBef>
          <a:spcPct val="20000"/>
        </a:spcBef>
        <a:buClr>
          <a:srgbClr val="0065A3"/>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60718"/>
            <a:ext cx="7704856" cy="688197"/>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
        <p:nvSpPr>
          <p:cNvPr id="3" name="Textplatzhalter 2"/>
          <p:cNvSpPr>
            <a:spLocks noGrp="1"/>
          </p:cNvSpPr>
          <p:nvPr>
            <p:ph type="body" idx="1"/>
          </p:nvPr>
        </p:nvSpPr>
        <p:spPr>
          <a:xfrm>
            <a:off x="323528" y="964395"/>
            <a:ext cx="8186766" cy="380407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33068" y="4875626"/>
            <a:ext cx="2133600" cy="165481"/>
          </a:xfrm>
          <a:prstGeom prst="rect">
            <a:avLst/>
          </a:prstGeom>
        </p:spPr>
        <p:txBody>
          <a:bodyPr vert="horz" lIns="91440" tIns="45720" rIns="91440" bIns="45720" rtlCol="0" anchor="ctr"/>
          <a:lstStyle>
            <a:lvl1pPr algn="l">
              <a:defRPr sz="1000">
                <a:solidFill>
                  <a:srgbClr val="807F84"/>
                </a:solidFill>
                <a:latin typeface="Arial" pitchFamily="34" charset="0"/>
                <a:cs typeface="Arial" pitchFamily="34" charset="0"/>
              </a:defRPr>
            </a:lvl1pPr>
          </a:lstStyle>
          <a:p>
            <a:fld id="{92F9A9C0-28EF-4E49-B8FE-2F8AD0B8D7AB}" type="datetime1">
              <a:rPr lang="de-DE" smtClean="0"/>
              <a:pPr/>
              <a:t>03.08.2017</a:t>
            </a:fld>
            <a:endParaRPr lang="de-DE" dirty="0"/>
          </a:p>
        </p:txBody>
      </p:sp>
      <p:sp>
        <p:nvSpPr>
          <p:cNvPr id="5" name="Fußzeilenplatzhalter 4"/>
          <p:cNvSpPr>
            <a:spLocks noGrp="1"/>
          </p:cNvSpPr>
          <p:nvPr>
            <p:ph type="ftr" sz="quarter" idx="3"/>
          </p:nvPr>
        </p:nvSpPr>
        <p:spPr>
          <a:xfrm>
            <a:off x="2947694" y="4875626"/>
            <a:ext cx="2895600" cy="165481"/>
          </a:xfrm>
          <a:prstGeom prst="rect">
            <a:avLst/>
          </a:prstGeom>
        </p:spPr>
        <p:txBody>
          <a:bodyPr vert="horz" lIns="91440" tIns="45720" rIns="91440" bIns="45720" rtlCol="0" anchor="ctr"/>
          <a:lstStyle>
            <a:lvl1pPr algn="ctr">
              <a:defRPr sz="1000">
                <a:solidFill>
                  <a:srgbClr val="807F84"/>
                </a:solidFill>
                <a:latin typeface="Arial" pitchFamily="34" charset="0"/>
                <a:cs typeface="Arial" pitchFamily="34" charset="0"/>
              </a:defRPr>
            </a:lvl1pPr>
          </a:lstStyle>
          <a:p>
            <a:r>
              <a:rPr lang="de-DE" dirty="0" smtClean="0"/>
              <a:t>© FZI Forschungszentrum Informatik</a:t>
            </a:r>
            <a:endParaRPr lang="de-DE" dirty="0"/>
          </a:p>
        </p:txBody>
      </p:sp>
      <p:sp>
        <p:nvSpPr>
          <p:cNvPr id="6" name="Foliennummernplatzhalter 5"/>
          <p:cNvSpPr>
            <a:spLocks noGrp="1"/>
          </p:cNvSpPr>
          <p:nvPr>
            <p:ph type="sldNum" sz="quarter" idx="4"/>
          </p:nvPr>
        </p:nvSpPr>
        <p:spPr>
          <a:xfrm>
            <a:off x="6376694" y="4875626"/>
            <a:ext cx="2133600" cy="165481"/>
          </a:xfrm>
          <a:prstGeom prst="rect">
            <a:avLst/>
          </a:prstGeom>
        </p:spPr>
        <p:txBody>
          <a:bodyPr vert="horz" lIns="91440" tIns="45720" rIns="91440" bIns="45720" rtlCol="0" anchor="ctr"/>
          <a:lstStyle>
            <a:lvl1pPr algn="r">
              <a:defRPr sz="1000">
                <a:solidFill>
                  <a:srgbClr val="807F84"/>
                </a:solidFill>
                <a:latin typeface="Arial" pitchFamily="34" charset="0"/>
                <a:cs typeface="Arial" pitchFamily="34" charset="0"/>
              </a:defRPr>
            </a:lvl1pPr>
          </a:lstStyle>
          <a:p>
            <a:fld id="{6F6C2005-42B3-470D-9F19-B948B1B31A0D}" type="slidenum">
              <a:rPr lang="de-DE" smtClean="0"/>
              <a:pPr/>
              <a:t>‹Nr.›</a:t>
            </a:fld>
            <a:endParaRPr lang="de-DE" dirty="0"/>
          </a:p>
        </p:txBody>
      </p:sp>
      <p:sp>
        <p:nvSpPr>
          <p:cNvPr id="9" name="Rechteck 8"/>
          <p:cNvSpPr/>
          <p:nvPr/>
        </p:nvSpPr>
        <p:spPr>
          <a:xfrm rot="16200000">
            <a:off x="6940277" y="2939777"/>
            <a:ext cx="4155926" cy="251520"/>
          </a:xfrm>
          <a:prstGeom prst="rect">
            <a:avLst/>
          </a:prstGeom>
          <a:solidFill>
            <a:srgbClr val="C1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335201" y="129600"/>
            <a:ext cx="416990" cy="713958"/>
          </a:xfrm>
          <a:prstGeom prst="rect">
            <a:avLst/>
          </a:prstGeom>
        </p:spPr>
      </p:pic>
    </p:spTree>
    <p:extLst>
      <p:ext uri="{BB962C8B-B14F-4D97-AF65-F5344CB8AC3E}">
        <p14:creationId xmlns:p14="http://schemas.microsoft.com/office/powerpoint/2010/main" val="238419389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defTabSz="914400" rtl="0" eaLnBrk="1" latinLnBrk="0" hangingPunct="1">
        <a:spcBef>
          <a:spcPct val="0"/>
        </a:spcBef>
        <a:buNone/>
        <a:defRPr sz="2800" kern="1200">
          <a:solidFill>
            <a:srgbClr val="C10033"/>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C10033"/>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C10033"/>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1200150" indent="-285750" algn="l" defTabSz="914400" rtl="0" eaLnBrk="1" latinLnBrk="0" hangingPunct="1">
        <a:spcBef>
          <a:spcPct val="20000"/>
        </a:spcBef>
        <a:buClr>
          <a:srgbClr val="C10033"/>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1657350" indent="-285750" algn="l" defTabSz="914400" rtl="0" eaLnBrk="1" latinLnBrk="0" hangingPunct="1">
        <a:spcBef>
          <a:spcPct val="20000"/>
        </a:spcBef>
        <a:buClr>
          <a:srgbClr val="C10033"/>
        </a:buClr>
        <a:buFont typeface="Symbol" pitchFamily="18" charset="2"/>
        <a:buChar char="-"/>
        <a:defRPr sz="1600" kern="1200">
          <a:solidFill>
            <a:schemeClr val="tx1"/>
          </a:solidFill>
          <a:latin typeface="Arial" pitchFamily="34" charset="0"/>
          <a:ea typeface="+mn-ea"/>
          <a:cs typeface="Arial" pitchFamily="34" charset="0"/>
        </a:defRPr>
      </a:lvl4pPr>
      <a:lvl5pPr marL="2114550" indent="-285750" algn="l" defTabSz="914400" rtl="0" eaLnBrk="1" latinLnBrk="0" hangingPunct="1">
        <a:spcBef>
          <a:spcPct val="20000"/>
        </a:spcBef>
        <a:buClr>
          <a:srgbClr val="C10033"/>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60718"/>
            <a:ext cx="7704856" cy="688197"/>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
        <p:nvSpPr>
          <p:cNvPr id="3" name="Textplatzhalter 2"/>
          <p:cNvSpPr>
            <a:spLocks noGrp="1"/>
          </p:cNvSpPr>
          <p:nvPr>
            <p:ph type="body" idx="1"/>
          </p:nvPr>
        </p:nvSpPr>
        <p:spPr>
          <a:xfrm>
            <a:off x="323528" y="964395"/>
            <a:ext cx="8186766" cy="380407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33068" y="4875626"/>
            <a:ext cx="2133600" cy="165481"/>
          </a:xfrm>
          <a:prstGeom prst="rect">
            <a:avLst/>
          </a:prstGeom>
        </p:spPr>
        <p:txBody>
          <a:bodyPr vert="horz" lIns="91440" tIns="45720" rIns="91440" bIns="45720" rtlCol="0" anchor="ctr"/>
          <a:lstStyle>
            <a:lvl1pPr algn="l">
              <a:defRPr sz="1000">
                <a:solidFill>
                  <a:srgbClr val="807F84"/>
                </a:solidFill>
                <a:latin typeface="Arial" pitchFamily="34" charset="0"/>
                <a:cs typeface="Arial" pitchFamily="34" charset="0"/>
              </a:defRPr>
            </a:lvl1pPr>
          </a:lstStyle>
          <a:p>
            <a:fld id="{92F9A9C0-28EF-4E49-B8FE-2F8AD0B8D7AB}" type="datetime1">
              <a:rPr lang="de-DE" smtClean="0"/>
              <a:pPr/>
              <a:t>03.08.2017</a:t>
            </a:fld>
            <a:endParaRPr lang="de-DE" dirty="0"/>
          </a:p>
        </p:txBody>
      </p:sp>
      <p:sp>
        <p:nvSpPr>
          <p:cNvPr id="5" name="Fußzeilenplatzhalter 4"/>
          <p:cNvSpPr>
            <a:spLocks noGrp="1"/>
          </p:cNvSpPr>
          <p:nvPr>
            <p:ph type="ftr" sz="quarter" idx="3"/>
          </p:nvPr>
        </p:nvSpPr>
        <p:spPr>
          <a:xfrm>
            <a:off x="2947694" y="4875626"/>
            <a:ext cx="2895600" cy="165481"/>
          </a:xfrm>
          <a:prstGeom prst="rect">
            <a:avLst/>
          </a:prstGeom>
        </p:spPr>
        <p:txBody>
          <a:bodyPr vert="horz" lIns="91440" tIns="45720" rIns="91440" bIns="45720" rtlCol="0" anchor="ctr"/>
          <a:lstStyle>
            <a:lvl1pPr algn="ctr">
              <a:defRPr sz="1000">
                <a:solidFill>
                  <a:srgbClr val="807F84"/>
                </a:solidFill>
                <a:latin typeface="Arial" pitchFamily="34" charset="0"/>
                <a:cs typeface="Arial" pitchFamily="34" charset="0"/>
              </a:defRPr>
            </a:lvl1pPr>
          </a:lstStyle>
          <a:p>
            <a:r>
              <a:rPr lang="de-DE" dirty="0" smtClean="0"/>
              <a:t>© FZI Forschungszentrum Informatik</a:t>
            </a:r>
            <a:endParaRPr lang="de-DE" dirty="0"/>
          </a:p>
        </p:txBody>
      </p:sp>
      <p:sp>
        <p:nvSpPr>
          <p:cNvPr id="6" name="Foliennummernplatzhalter 5"/>
          <p:cNvSpPr>
            <a:spLocks noGrp="1"/>
          </p:cNvSpPr>
          <p:nvPr>
            <p:ph type="sldNum" sz="quarter" idx="4"/>
          </p:nvPr>
        </p:nvSpPr>
        <p:spPr>
          <a:xfrm>
            <a:off x="6376694" y="4875626"/>
            <a:ext cx="2133600" cy="165481"/>
          </a:xfrm>
          <a:prstGeom prst="rect">
            <a:avLst/>
          </a:prstGeom>
        </p:spPr>
        <p:txBody>
          <a:bodyPr vert="horz" lIns="91440" tIns="45720" rIns="91440" bIns="45720" rtlCol="0" anchor="ctr"/>
          <a:lstStyle>
            <a:lvl1pPr algn="r">
              <a:defRPr sz="1000">
                <a:solidFill>
                  <a:srgbClr val="807F84"/>
                </a:solidFill>
                <a:latin typeface="Arial" pitchFamily="34" charset="0"/>
                <a:cs typeface="Arial" pitchFamily="34" charset="0"/>
              </a:defRPr>
            </a:lvl1pPr>
          </a:lstStyle>
          <a:p>
            <a:fld id="{6F6C2005-42B3-470D-9F19-B948B1B31A0D}" type="slidenum">
              <a:rPr lang="de-DE" smtClean="0"/>
              <a:pPr/>
              <a:t>‹Nr.›</a:t>
            </a:fld>
            <a:endParaRPr lang="de-DE" dirty="0"/>
          </a:p>
        </p:txBody>
      </p:sp>
      <p:sp>
        <p:nvSpPr>
          <p:cNvPr id="9" name="Rechteck 8"/>
          <p:cNvSpPr/>
          <p:nvPr/>
        </p:nvSpPr>
        <p:spPr>
          <a:xfrm rot="16200000">
            <a:off x="6940277" y="2939777"/>
            <a:ext cx="4155926" cy="251520"/>
          </a:xfrm>
          <a:prstGeom prst="rect">
            <a:avLst/>
          </a:prstGeom>
          <a:solidFill>
            <a:srgbClr val="FA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335201" y="129600"/>
            <a:ext cx="416990" cy="713958"/>
          </a:xfrm>
          <a:prstGeom prst="rect">
            <a:avLst/>
          </a:prstGeom>
        </p:spPr>
      </p:pic>
    </p:spTree>
    <p:extLst>
      <p:ext uri="{BB962C8B-B14F-4D97-AF65-F5344CB8AC3E}">
        <p14:creationId xmlns:p14="http://schemas.microsoft.com/office/powerpoint/2010/main" val="71110606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p:txStyles>
    <p:titleStyle>
      <a:lvl1pPr algn="l" defTabSz="914400" rtl="0" eaLnBrk="1" latinLnBrk="0" hangingPunct="1">
        <a:spcBef>
          <a:spcPct val="0"/>
        </a:spcBef>
        <a:buNone/>
        <a:defRPr sz="2800" kern="1200">
          <a:solidFill>
            <a:srgbClr val="FABB0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FABB00"/>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FABB00"/>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1200150" indent="-285750" algn="l" defTabSz="914400" rtl="0" eaLnBrk="1" latinLnBrk="0" hangingPunct="1">
        <a:spcBef>
          <a:spcPct val="20000"/>
        </a:spcBef>
        <a:buClr>
          <a:srgbClr val="FABB00"/>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1657350" indent="-285750" algn="l" defTabSz="914400" rtl="0" eaLnBrk="1" latinLnBrk="0" hangingPunct="1">
        <a:spcBef>
          <a:spcPct val="20000"/>
        </a:spcBef>
        <a:buClr>
          <a:srgbClr val="FABB00"/>
        </a:buClr>
        <a:buFont typeface="Wingdings" pitchFamily="2" charset="2"/>
        <a:buChar char="§"/>
        <a:defRPr sz="1600" kern="1200">
          <a:solidFill>
            <a:schemeClr val="tx1"/>
          </a:solidFill>
          <a:latin typeface="Arial" pitchFamily="34" charset="0"/>
          <a:ea typeface="+mn-ea"/>
          <a:cs typeface="Arial" pitchFamily="34" charset="0"/>
        </a:defRPr>
      </a:lvl4pPr>
      <a:lvl5pPr marL="2114550" indent="-285750" algn="l" defTabSz="914400" rtl="0" eaLnBrk="1" latinLnBrk="0" hangingPunct="1">
        <a:spcBef>
          <a:spcPct val="20000"/>
        </a:spcBef>
        <a:buClr>
          <a:srgbClr val="FABB00"/>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60718"/>
            <a:ext cx="7704856" cy="688197"/>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
        <p:nvSpPr>
          <p:cNvPr id="3" name="Textplatzhalter 2"/>
          <p:cNvSpPr>
            <a:spLocks noGrp="1"/>
          </p:cNvSpPr>
          <p:nvPr>
            <p:ph type="body" idx="1"/>
          </p:nvPr>
        </p:nvSpPr>
        <p:spPr>
          <a:xfrm>
            <a:off x="323528" y="964395"/>
            <a:ext cx="8186766" cy="380407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33068" y="4875626"/>
            <a:ext cx="2133600" cy="165481"/>
          </a:xfrm>
          <a:prstGeom prst="rect">
            <a:avLst/>
          </a:prstGeom>
        </p:spPr>
        <p:txBody>
          <a:bodyPr vert="horz" lIns="91440" tIns="45720" rIns="91440" bIns="45720" rtlCol="0" anchor="ctr"/>
          <a:lstStyle>
            <a:lvl1pPr algn="l">
              <a:defRPr sz="1000">
                <a:solidFill>
                  <a:srgbClr val="807F84"/>
                </a:solidFill>
                <a:latin typeface="Arial" pitchFamily="34" charset="0"/>
                <a:cs typeface="Arial" pitchFamily="34" charset="0"/>
              </a:defRPr>
            </a:lvl1pPr>
          </a:lstStyle>
          <a:p>
            <a:fld id="{92F9A9C0-28EF-4E49-B8FE-2F8AD0B8D7AB}" type="datetime1">
              <a:rPr lang="de-DE" smtClean="0"/>
              <a:pPr/>
              <a:t>03.08.2017</a:t>
            </a:fld>
            <a:endParaRPr lang="de-DE" dirty="0"/>
          </a:p>
        </p:txBody>
      </p:sp>
      <p:sp>
        <p:nvSpPr>
          <p:cNvPr id="5" name="Fußzeilenplatzhalter 4"/>
          <p:cNvSpPr>
            <a:spLocks noGrp="1"/>
          </p:cNvSpPr>
          <p:nvPr>
            <p:ph type="ftr" sz="quarter" idx="3"/>
          </p:nvPr>
        </p:nvSpPr>
        <p:spPr>
          <a:xfrm>
            <a:off x="2947694" y="4875626"/>
            <a:ext cx="2895600" cy="165481"/>
          </a:xfrm>
          <a:prstGeom prst="rect">
            <a:avLst/>
          </a:prstGeom>
        </p:spPr>
        <p:txBody>
          <a:bodyPr vert="horz" lIns="91440" tIns="45720" rIns="91440" bIns="45720" rtlCol="0" anchor="ctr"/>
          <a:lstStyle>
            <a:lvl1pPr algn="ctr">
              <a:defRPr sz="1000">
                <a:solidFill>
                  <a:srgbClr val="807F84"/>
                </a:solidFill>
                <a:latin typeface="Arial" pitchFamily="34" charset="0"/>
                <a:cs typeface="Arial" pitchFamily="34" charset="0"/>
              </a:defRPr>
            </a:lvl1pPr>
          </a:lstStyle>
          <a:p>
            <a:r>
              <a:rPr lang="de-DE" dirty="0" smtClean="0"/>
              <a:t>© FZI Forschungszentrum Informatik</a:t>
            </a:r>
            <a:endParaRPr lang="de-DE" dirty="0"/>
          </a:p>
        </p:txBody>
      </p:sp>
      <p:sp>
        <p:nvSpPr>
          <p:cNvPr id="6" name="Foliennummernplatzhalter 5"/>
          <p:cNvSpPr>
            <a:spLocks noGrp="1"/>
          </p:cNvSpPr>
          <p:nvPr>
            <p:ph type="sldNum" sz="quarter" idx="4"/>
          </p:nvPr>
        </p:nvSpPr>
        <p:spPr>
          <a:xfrm>
            <a:off x="6376694" y="4875626"/>
            <a:ext cx="2133600" cy="165481"/>
          </a:xfrm>
          <a:prstGeom prst="rect">
            <a:avLst/>
          </a:prstGeom>
        </p:spPr>
        <p:txBody>
          <a:bodyPr vert="horz" lIns="91440" tIns="45720" rIns="91440" bIns="45720" rtlCol="0" anchor="ctr"/>
          <a:lstStyle>
            <a:lvl1pPr algn="r">
              <a:defRPr sz="1000">
                <a:solidFill>
                  <a:srgbClr val="807F84"/>
                </a:solidFill>
                <a:latin typeface="Arial" pitchFamily="34" charset="0"/>
                <a:cs typeface="Arial" pitchFamily="34" charset="0"/>
              </a:defRPr>
            </a:lvl1pPr>
          </a:lstStyle>
          <a:p>
            <a:fld id="{6F6C2005-42B3-470D-9F19-B948B1B31A0D}" type="slidenum">
              <a:rPr lang="de-DE" smtClean="0"/>
              <a:pPr/>
              <a:t>‹Nr.›</a:t>
            </a:fld>
            <a:endParaRPr lang="de-DE" dirty="0"/>
          </a:p>
        </p:txBody>
      </p:sp>
      <p:sp>
        <p:nvSpPr>
          <p:cNvPr id="9" name="Rechteck 8"/>
          <p:cNvSpPr/>
          <p:nvPr/>
        </p:nvSpPr>
        <p:spPr>
          <a:xfrm rot="16200000">
            <a:off x="6940277" y="2939777"/>
            <a:ext cx="4155926" cy="251520"/>
          </a:xfrm>
          <a:prstGeom prst="rect">
            <a:avLst/>
          </a:prstGeom>
          <a:solidFill>
            <a:srgbClr val="D68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335201" y="129600"/>
            <a:ext cx="416990" cy="713958"/>
          </a:xfrm>
          <a:prstGeom prst="rect">
            <a:avLst/>
          </a:prstGeom>
        </p:spPr>
      </p:pic>
    </p:spTree>
    <p:extLst>
      <p:ext uri="{BB962C8B-B14F-4D97-AF65-F5344CB8AC3E}">
        <p14:creationId xmlns:p14="http://schemas.microsoft.com/office/powerpoint/2010/main" val="93944395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p:txStyles>
    <p:titleStyle>
      <a:lvl1pPr algn="l" defTabSz="914400" rtl="0" eaLnBrk="1" latinLnBrk="0" hangingPunct="1">
        <a:spcBef>
          <a:spcPct val="0"/>
        </a:spcBef>
        <a:buNone/>
        <a:defRPr sz="2800" kern="1200">
          <a:solidFill>
            <a:srgbClr val="D68A27"/>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D68A27"/>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D68A27"/>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1200150" indent="-285750" algn="l" defTabSz="914400" rtl="0" eaLnBrk="1" latinLnBrk="0" hangingPunct="1">
        <a:spcBef>
          <a:spcPct val="20000"/>
        </a:spcBef>
        <a:buClr>
          <a:srgbClr val="D68A27"/>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1657350" indent="-285750" algn="l" defTabSz="914400" rtl="0" eaLnBrk="1" latinLnBrk="0" hangingPunct="1">
        <a:spcBef>
          <a:spcPct val="20000"/>
        </a:spcBef>
        <a:buClr>
          <a:srgbClr val="D68A27"/>
        </a:buClr>
        <a:buFont typeface="Symbol" pitchFamily="18" charset="2"/>
        <a:buChar char="-"/>
        <a:defRPr sz="1600" kern="1200">
          <a:solidFill>
            <a:schemeClr val="tx1"/>
          </a:solidFill>
          <a:latin typeface="Arial" pitchFamily="34" charset="0"/>
          <a:ea typeface="+mn-ea"/>
          <a:cs typeface="Arial" pitchFamily="34" charset="0"/>
        </a:defRPr>
      </a:lvl4pPr>
      <a:lvl5pPr marL="2114550" indent="-285750" algn="l" defTabSz="914400" rtl="0" eaLnBrk="1" latinLnBrk="0" hangingPunct="1">
        <a:spcBef>
          <a:spcPct val="20000"/>
        </a:spcBef>
        <a:buClr>
          <a:srgbClr val="D68A27"/>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60718"/>
            <a:ext cx="7704856" cy="688197"/>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
        <p:nvSpPr>
          <p:cNvPr id="3" name="Textplatzhalter 2"/>
          <p:cNvSpPr>
            <a:spLocks noGrp="1"/>
          </p:cNvSpPr>
          <p:nvPr>
            <p:ph type="body" idx="1"/>
          </p:nvPr>
        </p:nvSpPr>
        <p:spPr>
          <a:xfrm>
            <a:off x="323528" y="964395"/>
            <a:ext cx="8186766" cy="380407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33068" y="4875626"/>
            <a:ext cx="2133600" cy="165481"/>
          </a:xfrm>
          <a:prstGeom prst="rect">
            <a:avLst/>
          </a:prstGeom>
        </p:spPr>
        <p:txBody>
          <a:bodyPr vert="horz" lIns="91440" tIns="45720" rIns="91440" bIns="45720" rtlCol="0" anchor="ctr"/>
          <a:lstStyle>
            <a:lvl1pPr algn="l">
              <a:defRPr sz="1000">
                <a:solidFill>
                  <a:srgbClr val="807F84"/>
                </a:solidFill>
                <a:latin typeface="Arial" pitchFamily="34" charset="0"/>
                <a:cs typeface="Arial" pitchFamily="34" charset="0"/>
              </a:defRPr>
            </a:lvl1pPr>
          </a:lstStyle>
          <a:p>
            <a:fld id="{92F9A9C0-28EF-4E49-B8FE-2F8AD0B8D7AB}" type="datetime1">
              <a:rPr lang="de-DE" smtClean="0"/>
              <a:pPr/>
              <a:t>03.08.2017</a:t>
            </a:fld>
            <a:endParaRPr lang="de-DE" dirty="0"/>
          </a:p>
        </p:txBody>
      </p:sp>
      <p:sp>
        <p:nvSpPr>
          <p:cNvPr id="5" name="Fußzeilenplatzhalter 4"/>
          <p:cNvSpPr>
            <a:spLocks noGrp="1"/>
          </p:cNvSpPr>
          <p:nvPr>
            <p:ph type="ftr" sz="quarter" idx="3"/>
          </p:nvPr>
        </p:nvSpPr>
        <p:spPr>
          <a:xfrm>
            <a:off x="2947694" y="4875626"/>
            <a:ext cx="2895600" cy="165481"/>
          </a:xfrm>
          <a:prstGeom prst="rect">
            <a:avLst/>
          </a:prstGeom>
        </p:spPr>
        <p:txBody>
          <a:bodyPr vert="horz" lIns="91440" tIns="45720" rIns="91440" bIns="45720" rtlCol="0" anchor="ctr"/>
          <a:lstStyle>
            <a:lvl1pPr algn="ctr">
              <a:defRPr sz="1000">
                <a:solidFill>
                  <a:srgbClr val="807F84"/>
                </a:solidFill>
                <a:latin typeface="Arial" pitchFamily="34" charset="0"/>
                <a:cs typeface="Arial" pitchFamily="34" charset="0"/>
              </a:defRPr>
            </a:lvl1pPr>
          </a:lstStyle>
          <a:p>
            <a:r>
              <a:rPr lang="de-DE" dirty="0" smtClean="0"/>
              <a:t>© FZI Forschungszentrum Informatik</a:t>
            </a:r>
            <a:endParaRPr lang="de-DE" dirty="0"/>
          </a:p>
        </p:txBody>
      </p:sp>
      <p:sp>
        <p:nvSpPr>
          <p:cNvPr id="6" name="Foliennummernplatzhalter 5"/>
          <p:cNvSpPr>
            <a:spLocks noGrp="1"/>
          </p:cNvSpPr>
          <p:nvPr>
            <p:ph type="sldNum" sz="quarter" idx="4"/>
          </p:nvPr>
        </p:nvSpPr>
        <p:spPr>
          <a:xfrm>
            <a:off x="6376694" y="4875626"/>
            <a:ext cx="2133600" cy="165481"/>
          </a:xfrm>
          <a:prstGeom prst="rect">
            <a:avLst/>
          </a:prstGeom>
        </p:spPr>
        <p:txBody>
          <a:bodyPr vert="horz" lIns="91440" tIns="45720" rIns="91440" bIns="45720" rtlCol="0" anchor="ctr"/>
          <a:lstStyle>
            <a:lvl1pPr algn="r">
              <a:defRPr sz="1000">
                <a:solidFill>
                  <a:srgbClr val="807F84"/>
                </a:solidFill>
                <a:latin typeface="Arial" pitchFamily="34" charset="0"/>
                <a:cs typeface="Arial" pitchFamily="34" charset="0"/>
              </a:defRPr>
            </a:lvl1pPr>
          </a:lstStyle>
          <a:p>
            <a:fld id="{6F6C2005-42B3-470D-9F19-B948B1B31A0D}" type="slidenum">
              <a:rPr lang="de-DE" smtClean="0"/>
              <a:pPr/>
              <a:t>‹Nr.›</a:t>
            </a:fld>
            <a:endParaRPr lang="de-DE" dirty="0"/>
          </a:p>
        </p:txBody>
      </p:sp>
      <p:sp>
        <p:nvSpPr>
          <p:cNvPr id="9" name="Rechteck 8"/>
          <p:cNvSpPr/>
          <p:nvPr/>
        </p:nvSpPr>
        <p:spPr>
          <a:xfrm rot="16200000">
            <a:off x="6940277" y="2939777"/>
            <a:ext cx="4155926" cy="251520"/>
          </a:xfrm>
          <a:prstGeom prst="rect">
            <a:avLst/>
          </a:prstGeom>
          <a:solidFill>
            <a:srgbClr val="87C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335201" y="129600"/>
            <a:ext cx="416990" cy="713958"/>
          </a:xfrm>
          <a:prstGeom prst="rect">
            <a:avLst/>
          </a:prstGeom>
        </p:spPr>
      </p:pic>
    </p:spTree>
    <p:extLst>
      <p:ext uri="{BB962C8B-B14F-4D97-AF65-F5344CB8AC3E}">
        <p14:creationId xmlns:p14="http://schemas.microsoft.com/office/powerpoint/2010/main" val="25311184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p:txStyles>
    <p:titleStyle>
      <a:lvl1pPr algn="l" defTabSz="914400" rtl="0" eaLnBrk="1" latinLnBrk="0" hangingPunct="1">
        <a:spcBef>
          <a:spcPct val="0"/>
        </a:spcBef>
        <a:buNone/>
        <a:defRPr sz="2800" kern="1200">
          <a:solidFill>
            <a:srgbClr val="87C3E7"/>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7C3E7"/>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87C3E7"/>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1200150" indent="-285750" algn="l" defTabSz="914400" rtl="0" eaLnBrk="1" latinLnBrk="0" hangingPunct="1">
        <a:spcBef>
          <a:spcPct val="20000"/>
        </a:spcBef>
        <a:buClr>
          <a:srgbClr val="87C3E7"/>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1657350" indent="-285750" algn="l" defTabSz="914400" rtl="0" eaLnBrk="1" latinLnBrk="0" hangingPunct="1">
        <a:spcBef>
          <a:spcPct val="20000"/>
        </a:spcBef>
        <a:buClr>
          <a:srgbClr val="87C3E7"/>
        </a:buClr>
        <a:buFont typeface="Symbol" pitchFamily="18" charset="2"/>
        <a:buChar char="-"/>
        <a:defRPr sz="1600" kern="1200">
          <a:solidFill>
            <a:schemeClr val="tx1"/>
          </a:solidFill>
          <a:latin typeface="Arial" pitchFamily="34" charset="0"/>
          <a:ea typeface="+mn-ea"/>
          <a:cs typeface="Arial" pitchFamily="34" charset="0"/>
        </a:defRPr>
      </a:lvl4pPr>
      <a:lvl5pPr marL="2114550" indent="-285750" algn="l" defTabSz="914400" rtl="0" eaLnBrk="1" latinLnBrk="0" hangingPunct="1">
        <a:spcBef>
          <a:spcPct val="20000"/>
        </a:spcBef>
        <a:buClr>
          <a:srgbClr val="87C3E7"/>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60718"/>
            <a:ext cx="7704856" cy="688197"/>
          </a:xfrm>
          <a:prstGeom prst="rect">
            <a:avLst/>
          </a:prstGeom>
        </p:spPr>
        <p:txBody>
          <a:bodyPr vert="horz" lIns="91440" tIns="45720" rIns="91440" bIns="45720" rtlCol="0" anchor="ctr">
            <a:normAutofit/>
          </a:bodyPr>
          <a:lstStyle/>
          <a:p>
            <a:r>
              <a:rPr lang="de-DE" dirty="0" smtClean="0"/>
              <a:t>Titelmasterformat durch </a:t>
            </a:r>
            <a:br>
              <a:rPr lang="de-DE" dirty="0" smtClean="0"/>
            </a:br>
            <a:r>
              <a:rPr lang="de-DE" dirty="0" smtClean="0"/>
              <a:t>Klicken bearbeiten</a:t>
            </a:r>
            <a:endParaRPr lang="de-DE" dirty="0"/>
          </a:p>
        </p:txBody>
      </p:sp>
      <p:sp>
        <p:nvSpPr>
          <p:cNvPr id="3" name="Textplatzhalter 2"/>
          <p:cNvSpPr>
            <a:spLocks noGrp="1"/>
          </p:cNvSpPr>
          <p:nvPr>
            <p:ph type="body" idx="1"/>
          </p:nvPr>
        </p:nvSpPr>
        <p:spPr>
          <a:xfrm>
            <a:off x="323528" y="964395"/>
            <a:ext cx="8186766" cy="380407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33068" y="4875626"/>
            <a:ext cx="2133600" cy="165481"/>
          </a:xfrm>
          <a:prstGeom prst="rect">
            <a:avLst/>
          </a:prstGeom>
        </p:spPr>
        <p:txBody>
          <a:bodyPr vert="horz" lIns="91440" tIns="45720" rIns="91440" bIns="45720" rtlCol="0" anchor="ctr"/>
          <a:lstStyle>
            <a:lvl1pPr algn="l">
              <a:defRPr sz="1000">
                <a:solidFill>
                  <a:srgbClr val="807F84"/>
                </a:solidFill>
                <a:latin typeface="Arial" pitchFamily="34" charset="0"/>
                <a:cs typeface="Arial" pitchFamily="34" charset="0"/>
              </a:defRPr>
            </a:lvl1pPr>
          </a:lstStyle>
          <a:p>
            <a:fld id="{92F9A9C0-28EF-4E49-B8FE-2F8AD0B8D7AB}" type="datetime1">
              <a:rPr lang="de-DE" smtClean="0"/>
              <a:pPr/>
              <a:t>03.08.2017</a:t>
            </a:fld>
            <a:endParaRPr lang="de-DE" dirty="0"/>
          </a:p>
        </p:txBody>
      </p:sp>
      <p:sp>
        <p:nvSpPr>
          <p:cNvPr id="5" name="Fußzeilenplatzhalter 4"/>
          <p:cNvSpPr>
            <a:spLocks noGrp="1"/>
          </p:cNvSpPr>
          <p:nvPr>
            <p:ph type="ftr" sz="quarter" idx="3"/>
          </p:nvPr>
        </p:nvSpPr>
        <p:spPr>
          <a:xfrm>
            <a:off x="2947694" y="4875626"/>
            <a:ext cx="2895600" cy="165481"/>
          </a:xfrm>
          <a:prstGeom prst="rect">
            <a:avLst/>
          </a:prstGeom>
        </p:spPr>
        <p:txBody>
          <a:bodyPr vert="horz" lIns="91440" tIns="45720" rIns="91440" bIns="45720" rtlCol="0" anchor="ctr"/>
          <a:lstStyle>
            <a:lvl1pPr algn="ctr">
              <a:defRPr sz="1000">
                <a:solidFill>
                  <a:srgbClr val="807F84"/>
                </a:solidFill>
                <a:latin typeface="Arial" pitchFamily="34" charset="0"/>
                <a:cs typeface="Arial" pitchFamily="34" charset="0"/>
              </a:defRPr>
            </a:lvl1pPr>
          </a:lstStyle>
          <a:p>
            <a:r>
              <a:rPr lang="de-DE" dirty="0" smtClean="0"/>
              <a:t>© FZI Forschungszentrum Informatik</a:t>
            </a:r>
            <a:endParaRPr lang="de-DE" dirty="0"/>
          </a:p>
        </p:txBody>
      </p:sp>
      <p:sp>
        <p:nvSpPr>
          <p:cNvPr id="6" name="Foliennummernplatzhalter 5"/>
          <p:cNvSpPr>
            <a:spLocks noGrp="1"/>
          </p:cNvSpPr>
          <p:nvPr>
            <p:ph type="sldNum" sz="quarter" idx="4"/>
          </p:nvPr>
        </p:nvSpPr>
        <p:spPr>
          <a:xfrm>
            <a:off x="6376694" y="4875626"/>
            <a:ext cx="2133600" cy="165481"/>
          </a:xfrm>
          <a:prstGeom prst="rect">
            <a:avLst/>
          </a:prstGeom>
        </p:spPr>
        <p:txBody>
          <a:bodyPr vert="horz" lIns="91440" tIns="45720" rIns="91440" bIns="45720" rtlCol="0" anchor="ctr"/>
          <a:lstStyle>
            <a:lvl1pPr algn="r">
              <a:defRPr sz="1000">
                <a:solidFill>
                  <a:srgbClr val="807F84"/>
                </a:solidFill>
                <a:latin typeface="Arial" pitchFamily="34" charset="0"/>
                <a:cs typeface="Arial" pitchFamily="34" charset="0"/>
              </a:defRPr>
            </a:lvl1pPr>
          </a:lstStyle>
          <a:p>
            <a:fld id="{6F6C2005-42B3-470D-9F19-B948B1B31A0D}" type="slidenum">
              <a:rPr lang="de-DE" smtClean="0"/>
              <a:pPr/>
              <a:t>‹Nr.›</a:t>
            </a:fld>
            <a:endParaRPr lang="de-DE" dirty="0"/>
          </a:p>
        </p:txBody>
      </p:sp>
      <p:sp>
        <p:nvSpPr>
          <p:cNvPr id="9" name="Rechteck 8"/>
          <p:cNvSpPr/>
          <p:nvPr/>
        </p:nvSpPr>
        <p:spPr>
          <a:xfrm rot="16200000">
            <a:off x="6940277" y="2939777"/>
            <a:ext cx="4155926" cy="251520"/>
          </a:xfrm>
          <a:prstGeom prst="rect">
            <a:avLst/>
          </a:prstGeom>
          <a:solidFill>
            <a:srgbClr val="5858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335201" y="129600"/>
            <a:ext cx="416990" cy="713958"/>
          </a:xfrm>
          <a:prstGeom prst="rect">
            <a:avLst/>
          </a:prstGeom>
        </p:spPr>
      </p:pic>
    </p:spTree>
    <p:extLst>
      <p:ext uri="{BB962C8B-B14F-4D97-AF65-F5344CB8AC3E}">
        <p14:creationId xmlns:p14="http://schemas.microsoft.com/office/powerpoint/2010/main" val="16668976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p:txStyles>
    <p:titleStyle>
      <a:lvl1pPr algn="l" defTabSz="914400" rtl="0" eaLnBrk="1" latinLnBrk="0" hangingPunct="1">
        <a:spcBef>
          <a:spcPct val="0"/>
        </a:spcBef>
        <a:buNone/>
        <a:defRPr sz="2800" kern="1200">
          <a:solidFill>
            <a:srgbClr val="58585A"/>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58585A"/>
        </a:buClr>
        <a:buFont typeface="Wingdings" pitchFamily="2" charset="2"/>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58585A"/>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1200150" indent="-285750" algn="l" defTabSz="914400" rtl="0" eaLnBrk="1" latinLnBrk="0" hangingPunct="1">
        <a:spcBef>
          <a:spcPct val="20000"/>
        </a:spcBef>
        <a:buClr>
          <a:srgbClr val="58585A"/>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1657350" indent="-285750" algn="l" defTabSz="914400" rtl="0" eaLnBrk="1" latinLnBrk="0" hangingPunct="1">
        <a:spcBef>
          <a:spcPct val="20000"/>
        </a:spcBef>
        <a:buClr>
          <a:srgbClr val="58585A"/>
        </a:buClr>
        <a:buFont typeface="Symbol" pitchFamily="18" charset="2"/>
        <a:buChar char="-"/>
        <a:defRPr sz="1600" kern="1200">
          <a:solidFill>
            <a:schemeClr val="tx1"/>
          </a:solidFill>
          <a:latin typeface="Arial" pitchFamily="34" charset="0"/>
          <a:ea typeface="+mn-ea"/>
          <a:cs typeface="Arial" pitchFamily="34" charset="0"/>
        </a:defRPr>
      </a:lvl4pPr>
      <a:lvl5pPr marL="2114550" indent="-285750" algn="l" defTabSz="914400" rtl="0" eaLnBrk="1" latinLnBrk="0" hangingPunct="1">
        <a:spcBef>
          <a:spcPct val="20000"/>
        </a:spcBef>
        <a:buClr>
          <a:srgbClr val="58585A"/>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
          <p:cNvSpPr>
            <a:spLocks noGrp="1"/>
          </p:cNvSpPr>
          <p:nvPr>
            <p:ph type="title"/>
          </p:nvPr>
        </p:nvSpPr>
        <p:spPr>
          <a:xfrm>
            <a:off x="323528" y="160718"/>
            <a:ext cx="7704856" cy="688197"/>
          </a:xfrm>
          <a:prstGeom prst="rect">
            <a:avLst/>
          </a:prstGeom>
        </p:spPr>
        <p:txBody>
          <a:bodyPr vert="horz" lIns="91440" tIns="45720" rIns="91440" bIns="45720" rtlCol="0" anchor="ctr">
            <a:noAutofit/>
          </a:bodyPr>
          <a:lstStyle/>
          <a:p>
            <a:r>
              <a:rPr lang="de-DE" dirty="0" smtClean="0"/>
              <a:t>Titelmasterformat durch </a:t>
            </a:r>
            <a:br>
              <a:rPr lang="de-DE" dirty="0" smtClean="0"/>
            </a:br>
            <a:r>
              <a:rPr lang="de-DE" dirty="0" smtClean="0"/>
              <a:t>Klicken bearbeiten</a:t>
            </a:r>
            <a:endParaRPr lang="de-DE" dirty="0"/>
          </a:p>
        </p:txBody>
      </p:sp>
      <p:sp>
        <p:nvSpPr>
          <p:cNvPr id="8" name="Textplatzhalter 2"/>
          <p:cNvSpPr>
            <a:spLocks noGrp="1"/>
          </p:cNvSpPr>
          <p:nvPr>
            <p:ph type="body" idx="1"/>
          </p:nvPr>
        </p:nvSpPr>
        <p:spPr>
          <a:xfrm>
            <a:off x="323528" y="964395"/>
            <a:ext cx="8186766" cy="3804074"/>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Datumsplatzhalter 3"/>
          <p:cNvSpPr>
            <a:spLocks noGrp="1"/>
          </p:cNvSpPr>
          <p:nvPr>
            <p:ph type="dt" sz="half" idx="2"/>
          </p:nvPr>
        </p:nvSpPr>
        <p:spPr>
          <a:xfrm>
            <a:off x="333068" y="4875626"/>
            <a:ext cx="2133600" cy="165481"/>
          </a:xfrm>
          <a:prstGeom prst="rect">
            <a:avLst/>
          </a:prstGeom>
        </p:spPr>
        <p:txBody>
          <a:bodyPr vert="horz" lIns="91440" tIns="45720" rIns="91440" bIns="45720" rtlCol="0" anchor="ctr"/>
          <a:lstStyle>
            <a:lvl1pPr algn="l">
              <a:defRPr sz="1000">
                <a:solidFill>
                  <a:srgbClr val="807F84"/>
                </a:solidFill>
                <a:latin typeface="Arial" pitchFamily="34" charset="0"/>
                <a:cs typeface="Arial" pitchFamily="34" charset="0"/>
              </a:defRPr>
            </a:lvl1pPr>
          </a:lstStyle>
          <a:p>
            <a:fld id="{92F9A9C0-28EF-4E49-B8FE-2F8AD0B8D7AB}" type="datetime1">
              <a:rPr lang="de-DE" smtClean="0"/>
              <a:pPr/>
              <a:t>03.08.2017</a:t>
            </a:fld>
            <a:endParaRPr lang="de-DE" dirty="0"/>
          </a:p>
        </p:txBody>
      </p:sp>
      <p:sp>
        <p:nvSpPr>
          <p:cNvPr id="10" name="Fußzeilenplatzhalter 4"/>
          <p:cNvSpPr>
            <a:spLocks noGrp="1"/>
          </p:cNvSpPr>
          <p:nvPr>
            <p:ph type="ftr" sz="quarter" idx="3"/>
          </p:nvPr>
        </p:nvSpPr>
        <p:spPr>
          <a:xfrm>
            <a:off x="2947694" y="4875626"/>
            <a:ext cx="2895600" cy="165481"/>
          </a:xfrm>
          <a:prstGeom prst="rect">
            <a:avLst/>
          </a:prstGeom>
        </p:spPr>
        <p:txBody>
          <a:bodyPr vert="horz" lIns="91440" tIns="45720" rIns="91440" bIns="45720" rtlCol="0" anchor="ctr"/>
          <a:lstStyle>
            <a:lvl1pPr algn="ctr">
              <a:defRPr sz="1000">
                <a:solidFill>
                  <a:srgbClr val="807F84"/>
                </a:solidFill>
                <a:latin typeface="Arial" pitchFamily="34" charset="0"/>
                <a:cs typeface="Arial" pitchFamily="34" charset="0"/>
              </a:defRPr>
            </a:lvl1pPr>
          </a:lstStyle>
          <a:p>
            <a:r>
              <a:rPr lang="de-DE" dirty="0" smtClean="0"/>
              <a:t>© FZI Forschungszentrum Informatik</a:t>
            </a:r>
            <a:endParaRPr lang="de-DE" dirty="0"/>
          </a:p>
        </p:txBody>
      </p:sp>
      <p:sp>
        <p:nvSpPr>
          <p:cNvPr id="11" name="Foliennummernplatzhalter 5"/>
          <p:cNvSpPr>
            <a:spLocks noGrp="1"/>
          </p:cNvSpPr>
          <p:nvPr>
            <p:ph type="sldNum" sz="quarter" idx="4"/>
          </p:nvPr>
        </p:nvSpPr>
        <p:spPr>
          <a:xfrm>
            <a:off x="6376694" y="4875626"/>
            <a:ext cx="2133600" cy="165481"/>
          </a:xfrm>
          <a:prstGeom prst="rect">
            <a:avLst/>
          </a:prstGeom>
        </p:spPr>
        <p:txBody>
          <a:bodyPr vert="horz" lIns="91440" tIns="45720" rIns="91440" bIns="45720" rtlCol="0" anchor="ctr"/>
          <a:lstStyle>
            <a:lvl1pPr algn="r">
              <a:defRPr sz="1000">
                <a:solidFill>
                  <a:srgbClr val="807F84"/>
                </a:solidFill>
                <a:latin typeface="Arial" pitchFamily="34" charset="0"/>
                <a:cs typeface="Arial" pitchFamily="34" charset="0"/>
              </a:defRPr>
            </a:lvl1pPr>
          </a:lstStyle>
          <a:p>
            <a:fld id="{6F6C2005-42B3-470D-9F19-B948B1B31A0D}" type="slidenum">
              <a:rPr lang="de-DE" smtClean="0"/>
              <a:pPr/>
              <a:t>‹Nr.›</a:t>
            </a:fld>
            <a:endParaRPr lang="de-DE" dirty="0"/>
          </a:p>
        </p:txBody>
      </p:sp>
      <p:sp>
        <p:nvSpPr>
          <p:cNvPr id="12" name="Rechteck 11"/>
          <p:cNvSpPr/>
          <p:nvPr userDrawn="1"/>
        </p:nvSpPr>
        <p:spPr>
          <a:xfrm rot="16200000">
            <a:off x="6940277" y="2939777"/>
            <a:ext cx="4155926" cy="251520"/>
          </a:xfrm>
          <a:prstGeom prst="rect">
            <a:avLst/>
          </a:prstGeom>
          <a:solidFill>
            <a:srgbClr val="008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 name="Grafik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35201" y="129600"/>
            <a:ext cx="416990" cy="713958"/>
          </a:xfrm>
          <a:prstGeom prst="rect">
            <a:avLst/>
          </a:prstGeom>
        </p:spPr>
      </p:pic>
    </p:spTree>
    <p:extLst>
      <p:ext uri="{BB962C8B-B14F-4D97-AF65-F5344CB8AC3E}">
        <p14:creationId xmlns:p14="http://schemas.microsoft.com/office/powerpoint/2010/main" val="2647989591"/>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2800" kern="1200" baseline="0">
          <a:solidFill>
            <a:srgbClr val="008598"/>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GB" noProof="0" dirty="0" smtClean="0"/>
              <a:t>Flexibility Model</a:t>
            </a:r>
            <a:endParaRPr lang="en-GB" noProof="0" dirty="0"/>
          </a:p>
        </p:txBody>
      </p:sp>
      <p:sp>
        <p:nvSpPr>
          <p:cNvPr id="3" name="Untertitel 2"/>
          <p:cNvSpPr>
            <a:spLocks noGrp="1"/>
          </p:cNvSpPr>
          <p:nvPr>
            <p:ph type="subTitle" idx="1"/>
          </p:nvPr>
        </p:nvSpPr>
        <p:spPr/>
        <p:txBody>
          <a:bodyPr>
            <a:normAutofit fontScale="92500" lnSpcReduction="10000"/>
          </a:bodyPr>
          <a:lstStyle/>
          <a:p>
            <a:r>
              <a:rPr lang="en-GB" noProof="0" dirty="0" smtClean="0"/>
              <a:t>Grid-Control</a:t>
            </a:r>
          </a:p>
          <a:p>
            <a:endParaRPr lang="en-GB" dirty="0"/>
          </a:p>
          <a:p>
            <a:r>
              <a:rPr lang="en-GB" noProof="0" dirty="0" smtClean="0"/>
              <a:t>Author: Kevin </a:t>
            </a:r>
            <a:r>
              <a:rPr lang="en-GB" noProof="0" dirty="0" err="1" smtClean="0"/>
              <a:t>Förderer</a:t>
            </a:r>
            <a:r>
              <a:rPr lang="en-GB" dirty="0"/>
              <a:t> </a:t>
            </a:r>
            <a:endParaRPr lang="en-GB" dirty="0" smtClean="0"/>
          </a:p>
          <a:p>
            <a:r>
              <a:rPr lang="en-GB" sz="1300" dirty="0" smtClean="0"/>
              <a:t>https</a:t>
            </a:r>
            <a:r>
              <a:rPr lang="en-GB" sz="1300" dirty="0"/>
              <a:t>://www.fzi.de/wir-ueber-uns/organisation/mitarbeiter/address/foerdere</a:t>
            </a:r>
            <a:r>
              <a:rPr lang="en-GB" sz="1300" dirty="0" smtClean="0"/>
              <a:t>/</a:t>
            </a:r>
            <a:endParaRPr lang="en-GB" sz="1300" noProof="0" dirty="0" smtClean="0"/>
          </a:p>
          <a:p>
            <a:r>
              <a:rPr lang="en-GB" noProof="0" dirty="0" smtClean="0"/>
              <a:t>Version: 2017.08.03</a:t>
            </a:r>
            <a:endParaRPr lang="en-GB" noProof="0" dirty="0"/>
          </a:p>
        </p:txBody>
      </p:sp>
    </p:spTree>
    <p:extLst>
      <p:ext uri="{BB962C8B-B14F-4D97-AF65-F5344CB8AC3E}">
        <p14:creationId xmlns:p14="http://schemas.microsoft.com/office/powerpoint/2010/main" val="2202286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Termination Time</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10</a:t>
            </a:fld>
            <a:endParaRPr lang="de-DE"/>
          </a:p>
        </p:txBody>
      </p:sp>
      <p:graphicFrame>
        <p:nvGraphicFramePr>
          <p:cNvPr id="7" name="Diagramm 6"/>
          <p:cNvGraphicFramePr>
            <a:graphicFrameLocks/>
          </p:cNvGraphicFramePr>
          <p:nvPr>
            <p:extLst>
              <p:ext uri="{D42A27DB-BD31-4B8C-83A1-F6EECF244321}">
                <p14:modId xmlns:p14="http://schemas.microsoft.com/office/powerpoint/2010/main" val="1644937032"/>
              </p:ext>
            </p:extLst>
          </p:nvPr>
        </p:nvGraphicFramePr>
        <p:xfrm>
          <a:off x="620166" y="915566"/>
          <a:ext cx="7111579" cy="2584325"/>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Gerader Verbinder 7"/>
          <p:cNvCxnSpPr/>
          <p:nvPr/>
        </p:nvCxnSpPr>
        <p:spPr>
          <a:xfrm>
            <a:off x="6876256" y="767568"/>
            <a:ext cx="0" cy="28803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extfeld 2"/>
          <p:cNvSpPr txBox="1"/>
          <p:nvPr/>
        </p:nvSpPr>
        <p:spPr>
          <a:xfrm>
            <a:off x="333068" y="3795886"/>
            <a:ext cx="7839332" cy="923330"/>
          </a:xfrm>
          <a:prstGeom prst="rect">
            <a:avLst/>
          </a:prstGeom>
          <a:noFill/>
        </p:spPr>
        <p:txBody>
          <a:bodyPr wrap="square" rtlCol="0">
            <a:spAutoFit/>
          </a:bodyPr>
          <a:lstStyle/>
          <a:p>
            <a:endParaRPr lang="de-DE" dirty="0" smtClean="0"/>
          </a:p>
          <a:p>
            <a:r>
              <a:rPr lang="de-DE" dirty="0" smtClean="0"/>
              <a:t>Setting a time </a:t>
            </a:r>
            <a:r>
              <a:rPr lang="de-DE" dirty="0" err="1" smtClean="0"/>
              <a:t>until</a:t>
            </a:r>
            <a:r>
              <a:rPr lang="de-DE" dirty="0" smtClean="0"/>
              <a:t> a </a:t>
            </a:r>
            <a:r>
              <a:rPr lang="de-DE" dirty="0" err="1" smtClean="0"/>
              <a:t>task</a:t>
            </a:r>
            <a:r>
              <a:rPr lang="de-DE" dirty="0" smtClean="0"/>
              <a:t> </a:t>
            </a:r>
            <a:r>
              <a:rPr lang="de-DE" dirty="0" err="1" smtClean="0"/>
              <a:t>has</a:t>
            </a:r>
            <a:r>
              <a:rPr lang="de-DE" dirty="0" smtClean="0"/>
              <a:t> </a:t>
            </a:r>
            <a:r>
              <a:rPr lang="de-DE" dirty="0" err="1" smtClean="0"/>
              <a:t>to</a:t>
            </a:r>
            <a:r>
              <a:rPr lang="de-DE" dirty="0" smtClean="0"/>
              <a:t> </a:t>
            </a:r>
            <a:r>
              <a:rPr lang="de-DE" dirty="0" err="1" smtClean="0"/>
              <a:t>be</a:t>
            </a:r>
            <a:r>
              <a:rPr lang="de-DE" dirty="0" smtClean="0"/>
              <a:t> </a:t>
            </a:r>
            <a:r>
              <a:rPr lang="de-DE" dirty="0" err="1" smtClean="0"/>
              <a:t>finished</a:t>
            </a:r>
            <a:r>
              <a:rPr lang="de-DE" dirty="0" smtClean="0"/>
              <a:t> </a:t>
            </a:r>
            <a:r>
              <a:rPr lang="de-DE" dirty="0" err="1" smtClean="0"/>
              <a:t>is</a:t>
            </a:r>
            <a:r>
              <a:rPr lang="de-DE" dirty="0" smtClean="0"/>
              <a:t> </a:t>
            </a:r>
            <a:r>
              <a:rPr lang="de-DE" dirty="0" err="1" smtClean="0"/>
              <a:t>more</a:t>
            </a:r>
            <a:r>
              <a:rPr lang="de-DE" dirty="0" smtClean="0"/>
              <a:t> relevant </a:t>
            </a:r>
            <a:r>
              <a:rPr lang="de-DE" dirty="0" err="1" smtClean="0"/>
              <a:t>than</a:t>
            </a:r>
            <a:r>
              <a:rPr lang="de-DE" dirty="0" smtClean="0"/>
              <a:t> </a:t>
            </a:r>
            <a:r>
              <a:rPr lang="de-DE" dirty="0" err="1" smtClean="0"/>
              <a:t>setting</a:t>
            </a:r>
            <a:r>
              <a:rPr lang="de-DE" dirty="0" smtClean="0"/>
              <a:t> a </a:t>
            </a:r>
            <a:r>
              <a:rPr lang="de-DE" dirty="0" err="1" smtClean="0"/>
              <a:t>latest</a:t>
            </a:r>
            <a:r>
              <a:rPr lang="de-DE" dirty="0" smtClean="0"/>
              <a:t> </a:t>
            </a:r>
            <a:r>
              <a:rPr lang="de-DE" dirty="0" err="1" smtClean="0"/>
              <a:t>starting</a:t>
            </a:r>
            <a:r>
              <a:rPr lang="de-DE" dirty="0" smtClean="0"/>
              <a:t> time.</a:t>
            </a:r>
            <a:endParaRPr lang="de-DE" dirty="0"/>
          </a:p>
        </p:txBody>
      </p:sp>
      <p:cxnSp>
        <p:nvCxnSpPr>
          <p:cNvPr id="9" name="Gerader Verbinder 8"/>
          <p:cNvCxnSpPr/>
          <p:nvPr/>
        </p:nvCxnSpPr>
        <p:spPr>
          <a:xfrm>
            <a:off x="3835294" y="767568"/>
            <a:ext cx="0" cy="28803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3371064" y="3643519"/>
            <a:ext cx="928459" cy="369332"/>
          </a:xfrm>
          <a:prstGeom prst="rect">
            <a:avLst/>
          </a:prstGeom>
          <a:noFill/>
        </p:spPr>
        <p:txBody>
          <a:bodyPr wrap="none" rtlCol="0">
            <a:spAutoFit/>
          </a:bodyPr>
          <a:lstStyle/>
          <a:p>
            <a:r>
              <a:rPr lang="de-DE" dirty="0" err="1" smtClean="0"/>
              <a:t>earliest</a:t>
            </a:r>
            <a:endParaRPr lang="de-DE" dirty="0"/>
          </a:p>
        </p:txBody>
      </p:sp>
      <p:sp>
        <p:nvSpPr>
          <p:cNvPr id="11" name="Textfeld 10"/>
          <p:cNvSpPr txBox="1"/>
          <p:nvPr/>
        </p:nvSpPr>
        <p:spPr>
          <a:xfrm>
            <a:off x="6508206" y="3639476"/>
            <a:ext cx="736099" cy="369332"/>
          </a:xfrm>
          <a:prstGeom prst="rect">
            <a:avLst/>
          </a:prstGeom>
          <a:noFill/>
        </p:spPr>
        <p:txBody>
          <a:bodyPr wrap="none" rtlCol="0">
            <a:spAutoFit/>
          </a:bodyPr>
          <a:lstStyle/>
          <a:p>
            <a:r>
              <a:rPr lang="de-DE" dirty="0" err="1" smtClean="0"/>
              <a:t>latest</a:t>
            </a:r>
            <a:endParaRPr lang="de-DE" dirty="0"/>
          </a:p>
        </p:txBody>
      </p:sp>
    </p:spTree>
    <p:extLst>
      <p:ext uri="{BB962C8B-B14F-4D97-AF65-F5344CB8AC3E}">
        <p14:creationId xmlns:p14="http://schemas.microsoft.com/office/powerpoint/2010/main" val="95502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Running Time</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11</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127148615"/>
              </p:ext>
            </p:extLst>
          </p:nvPr>
        </p:nvGraphicFramePr>
        <p:xfrm>
          <a:off x="687243" y="1275606"/>
          <a:ext cx="7416502" cy="2928303"/>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Gerader Verbinder 7"/>
          <p:cNvCxnSpPr/>
          <p:nvPr/>
        </p:nvCxnSpPr>
        <p:spPr>
          <a:xfrm>
            <a:off x="4034692" y="1275606"/>
            <a:ext cx="0" cy="28803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5940152" y="1275606"/>
            <a:ext cx="0" cy="288032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3491880" y="4193918"/>
            <a:ext cx="1005403" cy="369332"/>
          </a:xfrm>
          <a:prstGeom prst="rect">
            <a:avLst/>
          </a:prstGeom>
          <a:noFill/>
        </p:spPr>
        <p:txBody>
          <a:bodyPr wrap="none" rtlCol="0">
            <a:spAutoFit/>
          </a:bodyPr>
          <a:lstStyle/>
          <a:p>
            <a:r>
              <a:rPr lang="de-DE" dirty="0" err="1" smtClean="0"/>
              <a:t>shortest</a:t>
            </a:r>
            <a:endParaRPr lang="de-DE" dirty="0"/>
          </a:p>
        </p:txBody>
      </p:sp>
      <p:sp>
        <p:nvSpPr>
          <p:cNvPr id="11" name="Textfeld 10"/>
          <p:cNvSpPr txBox="1"/>
          <p:nvPr/>
        </p:nvSpPr>
        <p:spPr>
          <a:xfrm>
            <a:off x="5475922" y="4193918"/>
            <a:ext cx="928459" cy="369332"/>
          </a:xfrm>
          <a:prstGeom prst="rect">
            <a:avLst/>
          </a:prstGeom>
          <a:noFill/>
        </p:spPr>
        <p:txBody>
          <a:bodyPr wrap="none" rtlCol="0">
            <a:spAutoFit/>
          </a:bodyPr>
          <a:lstStyle/>
          <a:p>
            <a:r>
              <a:rPr lang="de-DE" dirty="0" err="1" smtClean="0"/>
              <a:t>longest</a:t>
            </a:r>
            <a:endParaRPr lang="de-DE" dirty="0"/>
          </a:p>
        </p:txBody>
      </p:sp>
    </p:spTree>
    <p:extLst>
      <p:ext uri="{BB962C8B-B14F-4D97-AF65-F5344CB8AC3E}">
        <p14:creationId xmlns:p14="http://schemas.microsoft.com/office/powerpoint/2010/main" val="130895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Internal Model - Example</a:t>
            </a:r>
            <a:endParaRPr lang="en-GB" noProof="0" dirty="0"/>
          </a:p>
        </p:txBody>
      </p:sp>
      <p:sp>
        <p:nvSpPr>
          <p:cNvPr id="3" name="Inhaltsplatzhalter 2"/>
          <p:cNvSpPr>
            <a:spLocks noGrp="1"/>
          </p:cNvSpPr>
          <p:nvPr>
            <p:ph idx="1"/>
          </p:nvPr>
        </p:nvSpPr>
        <p:spPr/>
        <p:txBody>
          <a:bodyPr/>
          <a:lstStyle/>
          <a:p>
            <a:r>
              <a:rPr lang="en-GB" noProof="0" dirty="0" smtClean="0"/>
              <a:t>Loading a battery (e.g. an electric vehicle)</a:t>
            </a:r>
          </a:p>
          <a:p>
            <a:pPr lvl="1"/>
            <a:r>
              <a:rPr lang="en-GB" noProof="0" dirty="0" smtClean="0"/>
              <a:t>max 150 kW with at least 150 kWh to be charged at 14:30</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12</a:t>
            </a:fld>
            <a:endParaRPr lang="de-DE"/>
          </a:p>
        </p:txBody>
      </p:sp>
      <p:graphicFrame>
        <p:nvGraphicFramePr>
          <p:cNvPr id="8" name="Diagramm 7"/>
          <p:cNvGraphicFramePr>
            <a:graphicFrameLocks/>
          </p:cNvGraphicFramePr>
          <p:nvPr>
            <p:extLst>
              <p:ext uri="{D42A27DB-BD31-4B8C-83A1-F6EECF244321}">
                <p14:modId xmlns:p14="http://schemas.microsoft.com/office/powerpoint/2010/main" val="2518605265"/>
              </p:ext>
            </p:extLst>
          </p:nvPr>
        </p:nvGraphicFramePr>
        <p:xfrm>
          <a:off x="722901" y="1707654"/>
          <a:ext cx="7388019" cy="2448272"/>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Gerader Verbinder 9"/>
          <p:cNvCxnSpPr/>
          <p:nvPr/>
        </p:nvCxnSpPr>
        <p:spPr>
          <a:xfrm>
            <a:off x="1488356" y="3125589"/>
            <a:ext cx="1224136" cy="0"/>
          </a:xfrm>
          <a:prstGeom prst="line">
            <a:avLst/>
          </a:prstGeom>
          <a:ln w="412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712492" y="3776837"/>
            <a:ext cx="1224136" cy="0"/>
          </a:xfrm>
          <a:prstGeom prst="line">
            <a:avLst/>
          </a:prstGeom>
          <a:ln w="412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flipV="1">
            <a:off x="1488356" y="3435846"/>
            <a:ext cx="1224136" cy="360041"/>
          </a:xfrm>
          <a:prstGeom prst="line">
            <a:avLst/>
          </a:prstGeom>
          <a:ln w="412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flipV="1">
            <a:off x="2712492" y="3429788"/>
            <a:ext cx="1224136" cy="6058"/>
          </a:xfrm>
          <a:prstGeom prst="line">
            <a:avLst/>
          </a:prstGeom>
          <a:ln w="412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V="1">
            <a:off x="3923928" y="3423730"/>
            <a:ext cx="1224136" cy="6058"/>
          </a:xfrm>
          <a:prstGeom prst="line">
            <a:avLst/>
          </a:prstGeom>
          <a:ln w="412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3923928" y="3776837"/>
            <a:ext cx="1224136" cy="0"/>
          </a:xfrm>
          <a:prstGeom prst="line">
            <a:avLst/>
          </a:prstGeom>
          <a:ln w="412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5152558" y="2787774"/>
            <a:ext cx="1224136" cy="0"/>
          </a:xfrm>
          <a:prstGeom prst="line">
            <a:avLst/>
          </a:prstGeom>
          <a:ln w="412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V="1">
            <a:off x="5148064" y="2931790"/>
            <a:ext cx="1211436" cy="504056"/>
          </a:xfrm>
          <a:prstGeom prst="line">
            <a:avLst/>
          </a:prstGeom>
          <a:ln w="412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6357253" y="3432817"/>
            <a:ext cx="1224136" cy="0"/>
          </a:xfrm>
          <a:prstGeom prst="line">
            <a:avLst/>
          </a:prstGeom>
          <a:ln w="412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V="1">
            <a:off x="6357253" y="2787774"/>
            <a:ext cx="1226383" cy="137959"/>
          </a:xfrm>
          <a:prstGeom prst="line">
            <a:avLst/>
          </a:prstGeom>
          <a:ln w="412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p:nvSpPr>
        <p:spPr>
          <a:xfrm>
            <a:off x="7744662" y="2283718"/>
            <a:ext cx="1003801" cy="276999"/>
          </a:xfrm>
          <a:prstGeom prst="rect">
            <a:avLst/>
          </a:prstGeom>
          <a:noFill/>
        </p:spPr>
        <p:txBody>
          <a:bodyPr wrap="none" rtlCol="0">
            <a:spAutoFit/>
          </a:bodyPr>
          <a:lstStyle/>
          <a:p>
            <a:r>
              <a:rPr lang="de-DE" sz="1200" dirty="0" err="1" smtClean="0">
                <a:solidFill>
                  <a:srgbClr val="0070C0"/>
                </a:solidFill>
              </a:rPr>
              <a:t>Energy</a:t>
            </a:r>
            <a:r>
              <a:rPr lang="de-DE" sz="1200" dirty="0" smtClean="0">
                <a:solidFill>
                  <a:srgbClr val="0070C0"/>
                </a:solidFill>
              </a:rPr>
              <a:t> Max</a:t>
            </a:r>
          </a:p>
        </p:txBody>
      </p:sp>
      <p:sp>
        <p:nvSpPr>
          <p:cNvPr id="29" name="Textfeld 28"/>
          <p:cNvSpPr txBox="1"/>
          <p:nvPr/>
        </p:nvSpPr>
        <p:spPr>
          <a:xfrm>
            <a:off x="7740352" y="3651871"/>
            <a:ext cx="1008111" cy="276999"/>
          </a:xfrm>
          <a:prstGeom prst="rect">
            <a:avLst/>
          </a:prstGeom>
          <a:noFill/>
        </p:spPr>
        <p:txBody>
          <a:bodyPr wrap="square" rtlCol="0">
            <a:spAutoFit/>
          </a:bodyPr>
          <a:lstStyle/>
          <a:p>
            <a:r>
              <a:rPr lang="de-DE" sz="1200" dirty="0">
                <a:solidFill>
                  <a:schemeClr val="accent1"/>
                </a:solidFill>
              </a:rPr>
              <a:t>Power </a:t>
            </a:r>
            <a:r>
              <a:rPr lang="de-DE" sz="1200" dirty="0" smtClean="0">
                <a:solidFill>
                  <a:schemeClr val="accent1"/>
                </a:solidFill>
              </a:rPr>
              <a:t>Min</a:t>
            </a:r>
            <a:endParaRPr lang="de-DE" sz="1200" dirty="0">
              <a:solidFill>
                <a:schemeClr val="accent1"/>
              </a:solidFill>
            </a:endParaRPr>
          </a:p>
        </p:txBody>
      </p:sp>
      <p:sp>
        <p:nvSpPr>
          <p:cNvPr id="30" name="Textfeld 29"/>
          <p:cNvSpPr txBox="1"/>
          <p:nvPr/>
        </p:nvSpPr>
        <p:spPr>
          <a:xfrm>
            <a:off x="7741249" y="2587744"/>
            <a:ext cx="1047082" cy="461665"/>
          </a:xfrm>
          <a:prstGeom prst="rect">
            <a:avLst/>
          </a:prstGeom>
          <a:noFill/>
        </p:spPr>
        <p:txBody>
          <a:bodyPr wrap="none" rtlCol="0">
            <a:spAutoFit/>
          </a:bodyPr>
          <a:lstStyle/>
          <a:p>
            <a:r>
              <a:rPr lang="de-DE" sz="1200" dirty="0" err="1" smtClean="0">
                <a:solidFill>
                  <a:srgbClr val="0070C0"/>
                </a:solidFill>
              </a:rPr>
              <a:t>Energy</a:t>
            </a:r>
            <a:r>
              <a:rPr lang="de-DE" sz="1200" dirty="0" smtClean="0">
                <a:solidFill>
                  <a:srgbClr val="0070C0"/>
                </a:solidFill>
              </a:rPr>
              <a:t> Min /</a:t>
            </a:r>
          </a:p>
          <a:p>
            <a:r>
              <a:rPr lang="de-DE" sz="1200" dirty="0">
                <a:solidFill>
                  <a:schemeClr val="accent1"/>
                </a:solidFill>
              </a:rPr>
              <a:t>Power </a:t>
            </a:r>
            <a:r>
              <a:rPr lang="de-DE" sz="1200" dirty="0" smtClean="0">
                <a:solidFill>
                  <a:schemeClr val="accent1"/>
                </a:solidFill>
              </a:rPr>
              <a:t>Min</a:t>
            </a:r>
            <a:endParaRPr lang="de-DE" sz="1200" dirty="0">
              <a:solidFill>
                <a:schemeClr val="accent1"/>
              </a:solidFill>
            </a:endParaRPr>
          </a:p>
        </p:txBody>
      </p:sp>
    </p:spTree>
    <p:extLst>
      <p:ext uri="{BB962C8B-B14F-4D97-AF65-F5344CB8AC3E}">
        <p14:creationId xmlns:p14="http://schemas.microsoft.com/office/powerpoint/2010/main" val="20652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Remarks</a:t>
            </a:r>
            <a:endParaRPr lang="en-GB" noProof="0" dirty="0"/>
          </a:p>
        </p:txBody>
      </p:sp>
      <p:sp>
        <p:nvSpPr>
          <p:cNvPr id="3" name="Inhaltsplatzhalter 2"/>
          <p:cNvSpPr>
            <a:spLocks noGrp="1"/>
          </p:cNvSpPr>
          <p:nvPr>
            <p:ph idx="1"/>
          </p:nvPr>
        </p:nvSpPr>
        <p:spPr/>
        <p:txBody>
          <a:bodyPr>
            <a:normAutofit/>
          </a:bodyPr>
          <a:lstStyle/>
          <a:p>
            <a:r>
              <a:rPr lang="en-GB" noProof="0" dirty="0" smtClean="0"/>
              <a:t>For flexible running time the corridors are cut off at termination, hence the profile has to be long enough. Like power constraints, energy constraints remain constant after the last given value.</a:t>
            </a:r>
          </a:p>
          <a:p>
            <a:endParaRPr lang="en-GB" noProof="0" dirty="0" smtClean="0"/>
          </a:p>
          <a:p>
            <a:r>
              <a:rPr lang="en-GB" noProof="0" dirty="0" smtClean="0"/>
              <a:t>Enumeration of load profiles (e.g. </a:t>
            </a:r>
            <a:r>
              <a:rPr lang="en-GB" dirty="0" smtClean="0"/>
              <a:t>different running modes)</a:t>
            </a:r>
            <a:r>
              <a:rPr lang="en-GB" noProof="0" dirty="0" smtClean="0"/>
              <a:t> possible by using linear constraints</a:t>
            </a:r>
            <a:endParaRPr lang="en-GB" sz="1700" noProof="0" dirty="0" smtClean="0"/>
          </a:p>
          <a:p>
            <a:pPr lvl="1"/>
            <a:r>
              <a:rPr lang="en-GB" sz="1600" noProof="0" dirty="0" smtClean="0"/>
              <a:t>E.g.: XOR mode #1 and #2 given by x1 and x2 in {0,1} and x1 + x2 = 1</a:t>
            </a:r>
          </a:p>
          <a:p>
            <a:endParaRPr lang="en-GB" sz="1900" noProof="0" dirty="0" smtClean="0"/>
          </a:p>
          <a:p>
            <a:r>
              <a:rPr lang="en-GB" noProof="0" dirty="0" smtClean="0"/>
              <a:t>Additional constraints possible</a:t>
            </a:r>
          </a:p>
          <a:p>
            <a:pPr lvl="1"/>
            <a:r>
              <a:rPr lang="en-GB" sz="1600" noProof="0" dirty="0" smtClean="0"/>
              <a:t>E.g.: Interruptible flexibility defined as 2 parts (#1 and #2) with x1 + x2  = 2</a:t>
            </a:r>
          </a:p>
          <a:p>
            <a:endParaRPr lang="en-GB" noProof="0" dirty="0" smtClean="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13</a:t>
            </a:fld>
            <a:endParaRPr lang="de-DE"/>
          </a:p>
        </p:txBody>
      </p:sp>
      <p:sp>
        <p:nvSpPr>
          <p:cNvPr id="7" name="Rechteck 6"/>
          <p:cNvSpPr/>
          <p:nvPr/>
        </p:nvSpPr>
        <p:spPr>
          <a:xfrm>
            <a:off x="2627784" y="2715766"/>
            <a:ext cx="2952328" cy="1296144"/>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rgbClr val="FF0000"/>
                </a:solidFill>
              </a:rPr>
              <a:t>Not </a:t>
            </a:r>
            <a:r>
              <a:rPr lang="de-DE" dirty="0" err="1" smtClean="0">
                <a:solidFill>
                  <a:srgbClr val="FF0000"/>
                </a:solidFill>
              </a:rPr>
              <a:t>implemented</a:t>
            </a:r>
            <a:endParaRPr lang="de-DE" dirty="0">
              <a:solidFill>
                <a:srgbClr val="FF0000"/>
              </a:solidFill>
            </a:endParaRPr>
          </a:p>
        </p:txBody>
      </p:sp>
    </p:spTree>
    <p:extLst>
      <p:ext uri="{BB962C8B-B14F-4D97-AF65-F5344CB8AC3E}">
        <p14:creationId xmlns:p14="http://schemas.microsoft.com/office/powerpoint/2010/main" val="3800806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noProof="0" dirty="0" err="1" smtClean="0"/>
              <a:t>ExternAL</a:t>
            </a:r>
            <a:r>
              <a:rPr lang="en-GB" noProof="0" dirty="0" smtClean="0"/>
              <a:t> Model</a:t>
            </a:r>
            <a:endParaRPr lang="en-GB" noProof="0" dirty="0"/>
          </a:p>
        </p:txBody>
      </p:sp>
      <p:sp>
        <p:nvSpPr>
          <p:cNvPr id="3" name="Textplatzhalter 2"/>
          <p:cNvSpPr>
            <a:spLocks noGrp="1"/>
          </p:cNvSpPr>
          <p:nvPr>
            <p:ph type="body" idx="1"/>
          </p:nvPr>
        </p:nvSpPr>
        <p:spPr/>
        <p:txBody>
          <a:bodyPr/>
          <a:lstStyle/>
          <a:p>
            <a:endParaRPr lang="de-DE"/>
          </a:p>
        </p:txBody>
      </p:sp>
      <p:sp>
        <p:nvSpPr>
          <p:cNvPr id="4" name="Datumsplatzhalter 3"/>
          <p:cNvSpPr>
            <a:spLocks noGrp="1"/>
          </p:cNvSpPr>
          <p:nvPr>
            <p:ph type="dt" sz="half" idx="10"/>
          </p:nvPr>
        </p:nvSpPr>
        <p:spPr/>
        <p:txBody>
          <a:body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14</a:t>
            </a:fld>
            <a:endParaRPr lang="de-DE" dirty="0"/>
          </a:p>
        </p:txBody>
      </p:sp>
    </p:spTree>
    <p:extLst>
      <p:ext uri="{BB962C8B-B14F-4D97-AF65-F5344CB8AC3E}">
        <p14:creationId xmlns:p14="http://schemas.microsoft.com/office/powerpoint/2010/main" val="1745964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Internal vs. External</a:t>
            </a:r>
            <a:endParaRPr lang="en-GB" noProof="0" dirty="0"/>
          </a:p>
        </p:txBody>
      </p:sp>
      <p:sp>
        <p:nvSpPr>
          <p:cNvPr id="3" name="Inhaltsplatzhalter 2"/>
          <p:cNvSpPr>
            <a:spLocks noGrp="1"/>
          </p:cNvSpPr>
          <p:nvPr>
            <p:ph idx="1"/>
          </p:nvPr>
        </p:nvSpPr>
        <p:spPr/>
        <p:txBody>
          <a:bodyPr/>
          <a:lstStyle/>
          <a:p>
            <a:r>
              <a:rPr lang="en-GB" noProof="0" dirty="0" smtClean="0"/>
              <a:t>Internal: Flexibility from different devices is collected. Flexibility model aims for exact mapping.</a:t>
            </a:r>
          </a:p>
          <a:p>
            <a:endParaRPr lang="en-GB" noProof="0" dirty="0" smtClean="0"/>
          </a:p>
          <a:p>
            <a:r>
              <a:rPr lang="en-GB" noProof="0" dirty="0" smtClean="0"/>
              <a:t>External: Only an aggregate is shared</a:t>
            </a:r>
          </a:p>
          <a:p>
            <a:pPr lvl="1"/>
            <a:r>
              <a:rPr lang="en-GB" noProof="0" dirty="0" smtClean="0"/>
              <a:t>Flexibility is relative to the planned schedule, i.e. selecting 0 is always allowed and equals following the planned schedule without changes</a:t>
            </a:r>
          </a:p>
          <a:p>
            <a:pPr lvl="1"/>
            <a:r>
              <a:rPr lang="en-GB" noProof="0" dirty="0" smtClean="0"/>
              <a:t>No termination und running time. It is exactly 1 day (considering daylight savings)</a:t>
            </a:r>
          </a:p>
          <a:p>
            <a:pPr lvl="1"/>
            <a:r>
              <a:rPr lang="en-GB" noProof="0" dirty="0" smtClean="0"/>
              <a:t>Only power and energy corridors remain</a:t>
            </a:r>
            <a:r>
              <a:rPr lang="en-GB" dirty="0"/>
              <a:t> </a:t>
            </a:r>
            <a:r>
              <a:rPr lang="en-GB" dirty="0" smtClean="0"/>
              <a:t>(see internal model for more details)</a:t>
            </a:r>
            <a:endParaRPr lang="en-GB" noProof="0" dirty="0" smtClean="0">
              <a:sym typeface="Wingdings" panose="05000000000000000000" pitchFamily="2" charset="2"/>
            </a:endParaRPr>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15</a:t>
            </a:fld>
            <a:endParaRPr lang="de-DE"/>
          </a:p>
        </p:txBody>
      </p:sp>
    </p:spTree>
    <p:extLst>
      <p:ext uri="{BB962C8B-B14F-4D97-AF65-F5344CB8AC3E}">
        <p14:creationId xmlns:p14="http://schemas.microsoft.com/office/powerpoint/2010/main" val="280276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Example</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16</a:t>
            </a:fld>
            <a:endParaRPr lang="de-DE"/>
          </a:p>
        </p:txBody>
      </p:sp>
      <p:graphicFrame>
        <p:nvGraphicFramePr>
          <p:cNvPr id="8" name="Diagramm 7"/>
          <p:cNvGraphicFramePr>
            <a:graphicFrameLocks/>
          </p:cNvGraphicFramePr>
          <p:nvPr>
            <p:extLst>
              <p:ext uri="{D42A27DB-BD31-4B8C-83A1-F6EECF244321}">
                <p14:modId xmlns:p14="http://schemas.microsoft.com/office/powerpoint/2010/main" val="1835840590"/>
              </p:ext>
            </p:extLst>
          </p:nvPr>
        </p:nvGraphicFramePr>
        <p:xfrm>
          <a:off x="617085" y="1059582"/>
          <a:ext cx="7051260" cy="355228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feld 2"/>
          <p:cNvSpPr txBox="1"/>
          <p:nvPr/>
        </p:nvSpPr>
        <p:spPr>
          <a:xfrm>
            <a:off x="7308304" y="2139702"/>
            <a:ext cx="952505" cy="276999"/>
          </a:xfrm>
          <a:prstGeom prst="rect">
            <a:avLst/>
          </a:prstGeom>
          <a:noFill/>
        </p:spPr>
        <p:txBody>
          <a:bodyPr wrap="none" rtlCol="0">
            <a:spAutoFit/>
          </a:bodyPr>
          <a:lstStyle/>
          <a:p>
            <a:r>
              <a:rPr lang="de-DE" sz="1200" dirty="0" smtClean="0">
                <a:solidFill>
                  <a:schemeClr val="accent2">
                    <a:lumMod val="60000"/>
                    <a:lumOff val="40000"/>
                  </a:schemeClr>
                </a:solidFill>
              </a:rPr>
              <a:t>Power Max</a:t>
            </a:r>
            <a:endParaRPr lang="de-DE" sz="1200" dirty="0">
              <a:solidFill>
                <a:schemeClr val="accent2">
                  <a:lumMod val="60000"/>
                  <a:lumOff val="40000"/>
                </a:schemeClr>
              </a:solidFill>
            </a:endParaRPr>
          </a:p>
        </p:txBody>
      </p:sp>
      <p:sp>
        <p:nvSpPr>
          <p:cNvPr id="9" name="Textfeld 8"/>
          <p:cNvSpPr txBox="1"/>
          <p:nvPr/>
        </p:nvSpPr>
        <p:spPr>
          <a:xfrm>
            <a:off x="7308303" y="2863777"/>
            <a:ext cx="909223" cy="276999"/>
          </a:xfrm>
          <a:prstGeom prst="rect">
            <a:avLst/>
          </a:prstGeom>
          <a:noFill/>
        </p:spPr>
        <p:txBody>
          <a:bodyPr wrap="none" rtlCol="0">
            <a:spAutoFit/>
          </a:bodyPr>
          <a:lstStyle/>
          <a:p>
            <a:r>
              <a:rPr lang="de-DE" sz="1200" dirty="0" smtClean="0">
                <a:solidFill>
                  <a:schemeClr val="accent2">
                    <a:lumMod val="60000"/>
                    <a:lumOff val="40000"/>
                  </a:schemeClr>
                </a:solidFill>
              </a:rPr>
              <a:t>Power Min</a:t>
            </a:r>
            <a:endParaRPr lang="de-DE" sz="1200" dirty="0">
              <a:solidFill>
                <a:schemeClr val="accent2">
                  <a:lumMod val="60000"/>
                  <a:lumOff val="40000"/>
                </a:schemeClr>
              </a:solidFill>
            </a:endParaRPr>
          </a:p>
        </p:txBody>
      </p:sp>
      <p:sp>
        <p:nvSpPr>
          <p:cNvPr id="10" name="Textfeld 9"/>
          <p:cNvSpPr txBox="1"/>
          <p:nvPr/>
        </p:nvSpPr>
        <p:spPr>
          <a:xfrm>
            <a:off x="7308303" y="2342945"/>
            <a:ext cx="1003801" cy="276999"/>
          </a:xfrm>
          <a:prstGeom prst="rect">
            <a:avLst/>
          </a:prstGeom>
          <a:noFill/>
        </p:spPr>
        <p:txBody>
          <a:bodyPr wrap="none" rtlCol="0">
            <a:spAutoFit/>
          </a:bodyPr>
          <a:lstStyle/>
          <a:p>
            <a:r>
              <a:rPr lang="de-DE" sz="1200" dirty="0" err="1" smtClean="0">
                <a:solidFill>
                  <a:srgbClr val="0070C0"/>
                </a:solidFill>
              </a:rPr>
              <a:t>Energy</a:t>
            </a:r>
            <a:r>
              <a:rPr lang="de-DE" sz="1200" dirty="0" smtClean="0">
                <a:solidFill>
                  <a:srgbClr val="0070C0"/>
                </a:solidFill>
              </a:rPr>
              <a:t> Max</a:t>
            </a:r>
            <a:endParaRPr lang="de-DE" sz="1200" dirty="0">
              <a:solidFill>
                <a:srgbClr val="0070C0"/>
              </a:solidFill>
            </a:endParaRPr>
          </a:p>
        </p:txBody>
      </p:sp>
      <p:sp>
        <p:nvSpPr>
          <p:cNvPr id="11" name="Textfeld 10"/>
          <p:cNvSpPr txBox="1"/>
          <p:nvPr/>
        </p:nvSpPr>
        <p:spPr>
          <a:xfrm>
            <a:off x="7308302" y="3413627"/>
            <a:ext cx="960519" cy="276999"/>
          </a:xfrm>
          <a:prstGeom prst="rect">
            <a:avLst/>
          </a:prstGeom>
          <a:noFill/>
        </p:spPr>
        <p:txBody>
          <a:bodyPr wrap="none" rtlCol="0">
            <a:spAutoFit/>
          </a:bodyPr>
          <a:lstStyle/>
          <a:p>
            <a:r>
              <a:rPr lang="de-DE" sz="1200" dirty="0" err="1" smtClean="0">
                <a:solidFill>
                  <a:srgbClr val="0070C0"/>
                </a:solidFill>
              </a:rPr>
              <a:t>Energy</a:t>
            </a:r>
            <a:r>
              <a:rPr lang="de-DE" sz="1200" dirty="0" smtClean="0">
                <a:solidFill>
                  <a:srgbClr val="0070C0"/>
                </a:solidFill>
              </a:rPr>
              <a:t> Min</a:t>
            </a:r>
            <a:endParaRPr lang="de-DE" sz="1200" dirty="0">
              <a:solidFill>
                <a:srgbClr val="0070C0"/>
              </a:solidFill>
            </a:endParaRPr>
          </a:p>
        </p:txBody>
      </p:sp>
    </p:spTree>
    <p:extLst>
      <p:ext uri="{BB962C8B-B14F-4D97-AF65-F5344CB8AC3E}">
        <p14:creationId xmlns:p14="http://schemas.microsoft.com/office/powerpoint/2010/main" val="3603040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Example</a:t>
            </a:r>
            <a:endParaRPr lang="en-GB" noProof="0" dirty="0"/>
          </a:p>
        </p:txBody>
      </p:sp>
      <p:sp>
        <p:nvSpPr>
          <p:cNvPr id="3" name="Textplatzhalter 2"/>
          <p:cNvSpPr>
            <a:spLocks noGrp="1"/>
          </p:cNvSpPr>
          <p:nvPr>
            <p:ph type="body" idx="1"/>
          </p:nvPr>
        </p:nvSpPr>
        <p:spPr/>
        <p:txBody>
          <a:bodyPr/>
          <a:lstStyle/>
          <a:p>
            <a:endParaRPr lang="de-DE"/>
          </a:p>
        </p:txBody>
      </p:sp>
      <p:sp>
        <p:nvSpPr>
          <p:cNvPr id="4" name="Datumsplatzhalter 3"/>
          <p:cNvSpPr>
            <a:spLocks noGrp="1"/>
          </p:cNvSpPr>
          <p:nvPr>
            <p:ph type="dt" sz="half" idx="10"/>
          </p:nvPr>
        </p:nvSpPr>
        <p:spPr/>
        <p:txBody>
          <a:body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17</a:t>
            </a:fld>
            <a:endParaRPr lang="de-DE" dirty="0"/>
          </a:p>
        </p:txBody>
      </p:sp>
    </p:spTree>
    <p:extLst>
      <p:ext uri="{BB962C8B-B14F-4D97-AF65-F5344CB8AC3E}">
        <p14:creationId xmlns:p14="http://schemas.microsoft.com/office/powerpoint/2010/main" val="3414313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noProof="0" dirty="0" smtClean="0"/>
              <a:t>Example</a:t>
            </a:r>
            <a:endParaRPr lang="en-GB" noProof="0" dirty="0"/>
          </a:p>
        </p:txBody>
      </p:sp>
      <p:sp>
        <p:nvSpPr>
          <p:cNvPr id="3" name="Inhaltsplatzhalter 2"/>
          <p:cNvSpPr>
            <a:spLocks noGrp="1"/>
          </p:cNvSpPr>
          <p:nvPr>
            <p:ph idx="1"/>
          </p:nvPr>
        </p:nvSpPr>
        <p:spPr/>
        <p:txBody>
          <a:bodyPr/>
          <a:lstStyle/>
          <a:p>
            <a:r>
              <a:rPr lang="en-GB" noProof="0" dirty="0" smtClean="0"/>
              <a:t>Household with battery storage</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18</a:t>
            </a:fld>
            <a:endParaRPr lang="de-DE"/>
          </a:p>
        </p:txBody>
      </p:sp>
      <p:sp>
        <p:nvSpPr>
          <p:cNvPr id="7" name="Rechteck 6"/>
          <p:cNvSpPr/>
          <p:nvPr/>
        </p:nvSpPr>
        <p:spPr>
          <a:xfrm>
            <a:off x="1187624" y="2499742"/>
            <a:ext cx="1080120" cy="864096"/>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Battery</a:t>
            </a:r>
            <a:endParaRPr lang="de-DE" dirty="0"/>
          </a:p>
        </p:txBody>
      </p:sp>
      <p:sp>
        <p:nvSpPr>
          <p:cNvPr id="9" name="Rechteck 8"/>
          <p:cNvSpPr/>
          <p:nvPr/>
        </p:nvSpPr>
        <p:spPr>
          <a:xfrm>
            <a:off x="3855434" y="2494653"/>
            <a:ext cx="1080120" cy="864096"/>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t>
            </a:r>
            <a:r>
              <a:rPr lang="de-DE" dirty="0" smtClean="0"/>
              <a:t>EMS</a:t>
            </a:r>
            <a:endParaRPr lang="de-DE" dirty="0"/>
          </a:p>
        </p:txBody>
      </p:sp>
      <p:sp>
        <p:nvSpPr>
          <p:cNvPr id="10" name="Rechteck 9"/>
          <p:cNvSpPr/>
          <p:nvPr/>
        </p:nvSpPr>
        <p:spPr>
          <a:xfrm>
            <a:off x="6523244" y="2494653"/>
            <a:ext cx="1080120" cy="864096"/>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smtClean="0"/>
              <a:t>Flexibily</a:t>
            </a:r>
            <a:r>
              <a:rPr lang="de-DE" sz="1100" dirty="0" smtClean="0"/>
              <a:t>-Management-System</a:t>
            </a:r>
            <a:endParaRPr lang="de-DE" sz="1100" dirty="0"/>
          </a:p>
        </p:txBody>
      </p:sp>
      <p:cxnSp>
        <p:nvCxnSpPr>
          <p:cNvPr id="12" name="Gerade Verbindung mit Pfeil 11"/>
          <p:cNvCxnSpPr>
            <a:stCxn id="7" idx="3"/>
            <a:endCxn id="9" idx="1"/>
          </p:cNvCxnSpPr>
          <p:nvPr/>
        </p:nvCxnSpPr>
        <p:spPr>
          <a:xfrm flipV="1">
            <a:off x="2267744" y="2926701"/>
            <a:ext cx="1587690" cy="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2629541" y="2166705"/>
            <a:ext cx="864096" cy="415498"/>
          </a:xfrm>
          <a:prstGeom prst="rect">
            <a:avLst/>
          </a:prstGeom>
          <a:noFill/>
        </p:spPr>
        <p:txBody>
          <a:bodyPr wrap="square" rtlCol="0">
            <a:spAutoFit/>
          </a:bodyPr>
          <a:lstStyle/>
          <a:p>
            <a:pPr algn="ctr"/>
            <a:r>
              <a:rPr lang="de-DE" sz="1050" dirty="0" err="1" smtClean="0"/>
              <a:t>Provides</a:t>
            </a:r>
            <a:r>
              <a:rPr lang="de-DE" sz="1050" dirty="0" smtClean="0"/>
              <a:t> </a:t>
            </a:r>
            <a:r>
              <a:rPr lang="de-DE" sz="1050" dirty="0" err="1" smtClean="0"/>
              <a:t>flexibility</a:t>
            </a:r>
            <a:endParaRPr lang="de-DE" sz="1050" dirty="0"/>
          </a:p>
        </p:txBody>
      </p:sp>
      <p:sp>
        <p:nvSpPr>
          <p:cNvPr id="17" name="Textfeld 16"/>
          <p:cNvSpPr txBox="1"/>
          <p:nvPr/>
        </p:nvSpPr>
        <p:spPr>
          <a:xfrm>
            <a:off x="3876851" y="1859832"/>
            <a:ext cx="1080120" cy="577081"/>
          </a:xfrm>
          <a:prstGeom prst="rect">
            <a:avLst/>
          </a:prstGeom>
          <a:noFill/>
        </p:spPr>
        <p:txBody>
          <a:bodyPr wrap="square" rtlCol="0">
            <a:spAutoFit/>
          </a:bodyPr>
          <a:lstStyle/>
          <a:p>
            <a:pPr algn="ctr"/>
            <a:r>
              <a:rPr lang="de-DE" sz="1050" dirty="0" err="1" smtClean="0"/>
              <a:t>Optimization</a:t>
            </a:r>
            <a:r>
              <a:rPr lang="de-DE" sz="1050" dirty="0" smtClean="0"/>
              <a:t> </a:t>
            </a:r>
            <a:r>
              <a:rPr lang="de-DE" sz="1050" dirty="0" err="1" smtClean="0"/>
              <a:t>with</a:t>
            </a:r>
            <a:r>
              <a:rPr lang="de-DE" sz="1050" dirty="0" smtClean="0"/>
              <a:t> </a:t>
            </a:r>
            <a:r>
              <a:rPr lang="de-DE" sz="1050" dirty="0" err="1" smtClean="0"/>
              <a:t>local</a:t>
            </a:r>
            <a:r>
              <a:rPr lang="de-DE" sz="1050" dirty="0" smtClean="0"/>
              <a:t> </a:t>
            </a:r>
            <a:r>
              <a:rPr lang="de-DE" sz="1050" dirty="0" err="1" smtClean="0"/>
              <a:t>target</a:t>
            </a:r>
            <a:r>
              <a:rPr lang="de-DE" sz="1050" dirty="0" smtClean="0"/>
              <a:t> </a:t>
            </a:r>
            <a:r>
              <a:rPr lang="de-DE" sz="1050" dirty="0" err="1" smtClean="0"/>
              <a:t>function</a:t>
            </a:r>
            <a:endParaRPr lang="de-DE" sz="1050" dirty="0"/>
          </a:p>
        </p:txBody>
      </p:sp>
      <p:sp>
        <p:nvSpPr>
          <p:cNvPr id="18" name="Rechteck 17"/>
          <p:cNvSpPr/>
          <p:nvPr/>
        </p:nvSpPr>
        <p:spPr>
          <a:xfrm>
            <a:off x="2699792" y="3147814"/>
            <a:ext cx="720080" cy="720080"/>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t>Internal</a:t>
            </a:r>
          </a:p>
          <a:p>
            <a:pPr algn="ctr"/>
            <a:r>
              <a:rPr lang="de-DE" sz="900" dirty="0" err="1" smtClean="0"/>
              <a:t>Flexibility</a:t>
            </a:r>
            <a:endParaRPr lang="de-DE" sz="900" dirty="0"/>
          </a:p>
        </p:txBody>
      </p:sp>
    </p:spTree>
    <p:extLst>
      <p:ext uri="{BB962C8B-B14F-4D97-AF65-F5344CB8AC3E}">
        <p14:creationId xmlns:p14="http://schemas.microsoft.com/office/powerpoint/2010/main" val="197268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Example</a:t>
            </a:r>
            <a:endParaRPr lang="en-GB" noProof="0" dirty="0"/>
          </a:p>
        </p:txBody>
      </p:sp>
      <p:sp>
        <p:nvSpPr>
          <p:cNvPr id="3" name="Inhaltsplatzhalter 2"/>
          <p:cNvSpPr>
            <a:spLocks noGrp="1"/>
          </p:cNvSpPr>
          <p:nvPr>
            <p:ph idx="1"/>
          </p:nvPr>
        </p:nvSpPr>
        <p:spPr/>
        <p:txBody>
          <a:bodyPr/>
          <a:lstStyle/>
          <a:p>
            <a:r>
              <a:rPr lang="en-GB" noProof="0" dirty="0" smtClean="0"/>
              <a:t>Internal Flexibility (from 12 to 15 o’clock) of the battery storage</a:t>
            </a:r>
          </a:p>
          <a:p>
            <a:pPr lvl="1"/>
            <a:r>
              <a:rPr lang="en-GB" sz="1400" noProof="0" dirty="0" smtClean="0"/>
              <a:t>Capacity 10 kWh (</a:t>
            </a:r>
            <a:r>
              <a:rPr lang="en-GB" sz="1400" noProof="0" dirty="0" err="1" smtClean="0"/>
              <a:t>netto</a:t>
            </a:r>
            <a:r>
              <a:rPr lang="en-GB" sz="1400" noProof="0" dirty="0" smtClean="0"/>
              <a:t>)</a:t>
            </a:r>
            <a:br>
              <a:rPr lang="en-GB" sz="1400" noProof="0" dirty="0" smtClean="0"/>
            </a:br>
            <a:r>
              <a:rPr lang="en-GB" sz="1400" noProof="0" dirty="0" smtClean="0"/>
              <a:t>	</a:t>
            </a:r>
            <a:br>
              <a:rPr lang="en-GB" sz="1400" noProof="0" dirty="0" smtClean="0"/>
            </a:br>
            <a:r>
              <a:rPr lang="en-GB" sz="1400" noProof="0" dirty="0" smtClean="0"/>
              <a:t>	</a:t>
            </a:r>
            <a:r>
              <a:rPr lang="en-GB" sz="1400" noProof="0" dirty="0" smtClean="0">
                <a:solidFill>
                  <a:schemeClr val="accent4">
                    <a:lumMod val="75000"/>
                  </a:schemeClr>
                </a:solidFill>
              </a:rPr>
              <a:t>Energy Max </a:t>
            </a:r>
            <a:r>
              <a:rPr lang="en-GB" sz="1400" noProof="0" dirty="0" smtClean="0"/>
              <a:t>=  5 kWh </a:t>
            </a:r>
            <a:br>
              <a:rPr lang="en-GB" sz="1400" noProof="0" dirty="0" smtClean="0"/>
            </a:br>
            <a:r>
              <a:rPr lang="en-GB" sz="1400" noProof="0" dirty="0" smtClean="0"/>
              <a:t>- 	</a:t>
            </a:r>
            <a:r>
              <a:rPr lang="en-GB" sz="1400" noProof="0" dirty="0" smtClean="0">
                <a:solidFill>
                  <a:schemeClr val="accent4">
                    <a:lumMod val="75000"/>
                  </a:schemeClr>
                </a:solidFill>
              </a:rPr>
              <a:t>Energy Min  </a:t>
            </a:r>
            <a:r>
              <a:rPr lang="en-GB" sz="1400" noProof="0" dirty="0" smtClean="0"/>
              <a:t>= -5 kWh</a:t>
            </a:r>
            <a:br>
              <a:rPr lang="en-GB" sz="1400" noProof="0" dirty="0" smtClean="0"/>
            </a:br>
            <a:r>
              <a:rPr lang="en-GB" sz="1400" noProof="0" dirty="0" smtClean="0"/>
              <a:t>____________________</a:t>
            </a:r>
            <a:br>
              <a:rPr lang="en-GB" sz="1400" noProof="0" dirty="0" smtClean="0"/>
            </a:br>
            <a:r>
              <a:rPr lang="en-GB" sz="1400" noProof="0" dirty="0" smtClean="0"/>
              <a:t>= 		     10 kWh</a:t>
            </a:r>
            <a:br>
              <a:rPr lang="en-GB" sz="1400" noProof="0" dirty="0" smtClean="0"/>
            </a:br>
            <a:endParaRPr lang="en-GB" sz="1400" noProof="0" dirty="0" smtClean="0"/>
          </a:p>
          <a:p>
            <a:pPr lvl="1"/>
            <a:r>
              <a:rPr lang="en-GB" sz="1400" noProof="0" dirty="0" smtClean="0"/>
              <a:t>Max </a:t>
            </a:r>
            <a:r>
              <a:rPr lang="en-GB" sz="1400" noProof="0" dirty="0" smtClean="0">
                <a:solidFill>
                  <a:srgbClr val="0070C0"/>
                </a:solidFill>
              </a:rPr>
              <a:t>3,2 kW</a:t>
            </a:r>
            <a:r>
              <a:rPr lang="en-GB" sz="1400" noProof="0" dirty="0" smtClean="0"/>
              <a:t> power (symmetrically)</a:t>
            </a:r>
          </a:p>
          <a:p>
            <a:pPr lvl="1"/>
            <a:endParaRPr lang="en-GB" sz="1400" noProof="0" dirty="0" smtClean="0"/>
          </a:p>
          <a:p>
            <a:pPr lvl="1"/>
            <a:r>
              <a:rPr lang="en-GB" sz="1400" noProof="0" dirty="0" smtClean="0"/>
              <a:t>50% SOC</a:t>
            </a:r>
            <a:br>
              <a:rPr lang="en-GB" sz="1400" noProof="0" dirty="0" smtClean="0"/>
            </a:br>
            <a:r>
              <a:rPr lang="en-GB" sz="1400" noProof="0" dirty="0" smtClean="0"/>
              <a:t/>
            </a:r>
            <a:br>
              <a:rPr lang="en-GB" sz="1400" noProof="0" dirty="0" smtClean="0"/>
            </a:br>
            <a:r>
              <a:rPr lang="en-GB" sz="1400" noProof="0" dirty="0" smtClean="0"/>
              <a:t>At 12:00 there is space for 5kWh </a:t>
            </a:r>
            <a:br>
              <a:rPr lang="en-GB" sz="1400" noProof="0" dirty="0" smtClean="0"/>
            </a:br>
            <a:r>
              <a:rPr lang="en-GB" sz="1400" noProof="0" dirty="0" smtClean="0"/>
              <a:t>of energy in both directions</a:t>
            </a:r>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19</a:t>
            </a:fld>
            <a:endParaRPr lang="de-DE"/>
          </a:p>
        </p:txBody>
      </p:sp>
      <p:graphicFrame>
        <p:nvGraphicFramePr>
          <p:cNvPr id="8" name="Diagramm 7"/>
          <p:cNvGraphicFramePr>
            <a:graphicFrameLocks/>
          </p:cNvGraphicFramePr>
          <p:nvPr>
            <p:extLst>
              <p:ext uri="{D42A27DB-BD31-4B8C-83A1-F6EECF244321}">
                <p14:modId xmlns:p14="http://schemas.microsoft.com/office/powerpoint/2010/main" val="2571287505"/>
              </p:ext>
            </p:extLst>
          </p:nvPr>
        </p:nvGraphicFramePr>
        <p:xfrm>
          <a:off x="3938294" y="149483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0258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Initial Remarks</a:t>
            </a:r>
            <a:endParaRPr lang="en-GB" noProof="0" dirty="0"/>
          </a:p>
        </p:txBody>
      </p:sp>
      <p:sp>
        <p:nvSpPr>
          <p:cNvPr id="3" name="Inhaltsplatzhalter 2"/>
          <p:cNvSpPr>
            <a:spLocks noGrp="1"/>
          </p:cNvSpPr>
          <p:nvPr>
            <p:ph idx="1"/>
          </p:nvPr>
        </p:nvSpPr>
        <p:spPr/>
        <p:txBody>
          <a:bodyPr/>
          <a:lstStyle/>
          <a:p>
            <a:r>
              <a:rPr lang="de-DE" dirty="0" smtClean="0"/>
              <a:t>In </a:t>
            </a:r>
            <a:r>
              <a:rPr lang="en-US" dirty="0" smtClean="0"/>
              <a:t>this </a:t>
            </a:r>
            <a:r>
              <a:rPr lang="en-US" dirty="0"/>
              <a:t>project we understand </a:t>
            </a:r>
            <a:r>
              <a:rPr lang="en-US" dirty="0" smtClean="0"/>
              <a:t>flexibility </a:t>
            </a:r>
            <a:r>
              <a:rPr lang="en-US" dirty="0"/>
              <a:t>as a collection </a:t>
            </a:r>
            <a:r>
              <a:rPr lang="en-US" dirty="0" smtClean="0"/>
              <a:t>of possible </a:t>
            </a:r>
            <a:r>
              <a:rPr lang="en-US" dirty="0"/>
              <a:t>schedules that a system is willing to </a:t>
            </a:r>
            <a:r>
              <a:rPr lang="en-US" dirty="0" smtClean="0"/>
              <a:t>offer.</a:t>
            </a:r>
          </a:p>
          <a:p>
            <a:endParaRPr lang="en-US" dirty="0"/>
          </a:p>
          <a:p>
            <a:r>
              <a:rPr lang="en-US" dirty="0" smtClean="0"/>
              <a:t>The models presented here are just a method of describing these schedules.</a:t>
            </a:r>
          </a:p>
          <a:p>
            <a:endParaRPr lang="en-US" dirty="0"/>
          </a:p>
          <a:p>
            <a:r>
              <a:rPr lang="en-US" dirty="0" smtClean="0"/>
              <a:t>The work on this model and implementation has been started in August 2016.</a:t>
            </a:r>
            <a:endParaRPr lang="de-DE"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2</a:t>
            </a:fld>
            <a:endParaRPr lang="de-DE"/>
          </a:p>
        </p:txBody>
      </p:sp>
    </p:spTree>
    <p:extLst>
      <p:ext uri="{BB962C8B-B14F-4D97-AF65-F5344CB8AC3E}">
        <p14:creationId xmlns:p14="http://schemas.microsoft.com/office/powerpoint/2010/main" val="2488345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Example</a:t>
            </a:r>
            <a:endParaRPr lang="en-GB" noProof="0" dirty="0"/>
          </a:p>
        </p:txBody>
      </p:sp>
      <p:sp>
        <p:nvSpPr>
          <p:cNvPr id="3" name="Inhaltsplatzhalter 2"/>
          <p:cNvSpPr>
            <a:spLocks noGrp="1"/>
          </p:cNvSpPr>
          <p:nvPr>
            <p:ph idx="1"/>
          </p:nvPr>
        </p:nvSpPr>
        <p:spPr/>
        <p:txBody>
          <a:bodyPr/>
          <a:lstStyle/>
          <a:p>
            <a:r>
              <a:rPr lang="en-GB" noProof="0" dirty="0" smtClean="0"/>
              <a:t>Assumption: BEMS wants to charge battery from 12:00 to 14:00 with 1 kW and then discharge until 15:00 with 2 kW</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20</a:t>
            </a:fld>
            <a:endParaRPr lang="de-DE"/>
          </a:p>
        </p:txBody>
      </p:sp>
      <p:graphicFrame>
        <p:nvGraphicFramePr>
          <p:cNvPr id="9" name="Diagramm 8"/>
          <p:cNvGraphicFramePr>
            <a:graphicFrameLocks/>
          </p:cNvGraphicFramePr>
          <p:nvPr>
            <p:extLst>
              <p:ext uri="{D42A27DB-BD31-4B8C-83A1-F6EECF244321}">
                <p14:modId xmlns:p14="http://schemas.microsoft.com/office/powerpoint/2010/main" val="2719913582"/>
              </p:ext>
            </p:extLst>
          </p:nvPr>
        </p:nvGraphicFramePr>
        <p:xfrm>
          <a:off x="1492736" y="1851670"/>
          <a:ext cx="584835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feld 6"/>
          <p:cNvSpPr txBox="1"/>
          <p:nvPr/>
        </p:nvSpPr>
        <p:spPr>
          <a:xfrm>
            <a:off x="5940152" y="2372626"/>
            <a:ext cx="1152128" cy="276999"/>
          </a:xfrm>
          <a:prstGeom prst="rect">
            <a:avLst/>
          </a:prstGeom>
          <a:noFill/>
        </p:spPr>
        <p:txBody>
          <a:bodyPr wrap="square" rtlCol="0">
            <a:spAutoFit/>
          </a:bodyPr>
          <a:lstStyle/>
          <a:p>
            <a:r>
              <a:rPr lang="de-DE" sz="1200" dirty="0" err="1" smtClean="0">
                <a:solidFill>
                  <a:schemeClr val="accent4">
                    <a:lumMod val="75000"/>
                  </a:schemeClr>
                </a:solidFill>
              </a:rPr>
              <a:t>Energy</a:t>
            </a:r>
            <a:r>
              <a:rPr lang="de-DE" sz="1200" dirty="0" smtClean="0">
                <a:solidFill>
                  <a:schemeClr val="accent4">
                    <a:lumMod val="75000"/>
                  </a:schemeClr>
                </a:solidFill>
              </a:rPr>
              <a:t> Max</a:t>
            </a:r>
            <a:endParaRPr lang="de-DE" dirty="0">
              <a:solidFill>
                <a:schemeClr val="accent4">
                  <a:lumMod val="75000"/>
                </a:schemeClr>
              </a:solidFill>
            </a:endParaRPr>
          </a:p>
        </p:txBody>
      </p:sp>
      <p:sp>
        <p:nvSpPr>
          <p:cNvPr id="10" name="Textfeld 9"/>
          <p:cNvSpPr txBox="1"/>
          <p:nvPr/>
        </p:nvSpPr>
        <p:spPr>
          <a:xfrm>
            <a:off x="5940152" y="4067330"/>
            <a:ext cx="1152128" cy="276999"/>
          </a:xfrm>
          <a:prstGeom prst="rect">
            <a:avLst/>
          </a:prstGeom>
          <a:noFill/>
        </p:spPr>
        <p:txBody>
          <a:bodyPr wrap="square" rtlCol="0">
            <a:spAutoFit/>
          </a:bodyPr>
          <a:lstStyle/>
          <a:p>
            <a:r>
              <a:rPr lang="de-DE" sz="1200" dirty="0" err="1" smtClean="0">
                <a:solidFill>
                  <a:schemeClr val="accent4">
                    <a:lumMod val="75000"/>
                  </a:schemeClr>
                </a:solidFill>
              </a:rPr>
              <a:t>Energy</a:t>
            </a:r>
            <a:r>
              <a:rPr lang="de-DE" sz="1200" dirty="0" smtClean="0">
                <a:solidFill>
                  <a:schemeClr val="accent4">
                    <a:lumMod val="75000"/>
                  </a:schemeClr>
                </a:solidFill>
              </a:rPr>
              <a:t> Min</a:t>
            </a:r>
            <a:endParaRPr lang="de-DE" dirty="0">
              <a:solidFill>
                <a:schemeClr val="accent4">
                  <a:lumMod val="75000"/>
                </a:schemeClr>
              </a:solidFill>
            </a:endParaRPr>
          </a:p>
        </p:txBody>
      </p:sp>
      <p:sp>
        <p:nvSpPr>
          <p:cNvPr id="11" name="Textfeld 6"/>
          <p:cNvSpPr txBox="1"/>
          <p:nvPr/>
        </p:nvSpPr>
        <p:spPr>
          <a:xfrm>
            <a:off x="5940152" y="2649625"/>
            <a:ext cx="1152128"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de-DE" sz="1200" dirty="0" smtClean="0">
                <a:solidFill>
                  <a:srgbClr val="0070C0"/>
                </a:solidFill>
              </a:rPr>
              <a:t>Power Max</a:t>
            </a:r>
            <a:endParaRPr lang="de-DE" dirty="0">
              <a:solidFill>
                <a:srgbClr val="0070C0"/>
              </a:solidFill>
            </a:endParaRPr>
          </a:p>
        </p:txBody>
      </p:sp>
      <p:sp>
        <p:nvSpPr>
          <p:cNvPr id="12" name="Textfeld 6"/>
          <p:cNvSpPr txBox="1"/>
          <p:nvPr/>
        </p:nvSpPr>
        <p:spPr>
          <a:xfrm>
            <a:off x="5940152" y="3553801"/>
            <a:ext cx="1512168"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de-DE" sz="1200" dirty="0" err="1" smtClean="0">
                <a:solidFill>
                  <a:srgbClr val="C00000"/>
                </a:solidFill>
              </a:rPr>
              <a:t>Scheduled</a:t>
            </a:r>
            <a:r>
              <a:rPr lang="de-DE" sz="1200" dirty="0" smtClean="0">
                <a:solidFill>
                  <a:srgbClr val="C00000"/>
                </a:solidFill>
              </a:rPr>
              <a:t> Task</a:t>
            </a:r>
            <a:endParaRPr lang="de-DE" dirty="0">
              <a:solidFill>
                <a:srgbClr val="C00000"/>
              </a:solidFill>
            </a:endParaRPr>
          </a:p>
        </p:txBody>
      </p:sp>
      <p:sp>
        <p:nvSpPr>
          <p:cNvPr id="13" name="Textfeld 6"/>
          <p:cNvSpPr txBox="1"/>
          <p:nvPr/>
        </p:nvSpPr>
        <p:spPr>
          <a:xfrm>
            <a:off x="5940152" y="3779100"/>
            <a:ext cx="1152128"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de-DE" sz="1200" dirty="0" smtClean="0">
                <a:solidFill>
                  <a:srgbClr val="0070C0"/>
                </a:solidFill>
              </a:rPr>
              <a:t>Power Min</a:t>
            </a:r>
            <a:endParaRPr lang="de-DE" dirty="0">
              <a:solidFill>
                <a:srgbClr val="0070C0"/>
              </a:solidFill>
            </a:endParaRPr>
          </a:p>
        </p:txBody>
      </p:sp>
    </p:spTree>
    <p:extLst>
      <p:ext uri="{BB962C8B-B14F-4D97-AF65-F5344CB8AC3E}">
        <p14:creationId xmlns:p14="http://schemas.microsoft.com/office/powerpoint/2010/main" val="3234666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noProof="0" dirty="0" smtClean="0"/>
              <a:t>Example</a:t>
            </a:r>
            <a:endParaRPr lang="en-GB" noProof="0" dirty="0"/>
          </a:p>
        </p:txBody>
      </p:sp>
      <p:sp>
        <p:nvSpPr>
          <p:cNvPr id="3" name="Inhaltsplatzhalter 2"/>
          <p:cNvSpPr>
            <a:spLocks noGrp="1"/>
          </p:cNvSpPr>
          <p:nvPr>
            <p:ph idx="1"/>
          </p:nvPr>
        </p:nvSpPr>
        <p:spPr/>
        <p:txBody>
          <a:bodyPr/>
          <a:lstStyle/>
          <a:p>
            <a:r>
              <a:rPr lang="en-GB" noProof="0" dirty="0" smtClean="0"/>
              <a:t>Household with battery storage</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21</a:t>
            </a:fld>
            <a:endParaRPr lang="de-DE"/>
          </a:p>
        </p:txBody>
      </p:sp>
      <p:sp>
        <p:nvSpPr>
          <p:cNvPr id="7" name="Rechteck 6"/>
          <p:cNvSpPr/>
          <p:nvPr/>
        </p:nvSpPr>
        <p:spPr>
          <a:xfrm>
            <a:off x="1187624" y="2499742"/>
            <a:ext cx="1080120" cy="864096"/>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Battery</a:t>
            </a:r>
            <a:endParaRPr lang="de-DE" dirty="0"/>
          </a:p>
        </p:txBody>
      </p:sp>
      <p:sp>
        <p:nvSpPr>
          <p:cNvPr id="9" name="Rechteck 8"/>
          <p:cNvSpPr/>
          <p:nvPr/>
        </p:nvSpPr>
        <p:spPr>
          <a:xfrm>
            <a:off x="3855434" y="2494653"/>
            <a:ext cx="1080120" cy="864096"/>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t>
            </a:r>
            <a:r>
              <a:rPr lang="de-DE" dirty="0" smtClean="0"/>
              <a:t>EMS</a:t>
            </a:r>
            <a:endParaRPr lang="de-DE" dirty="0"/>
          </a:p>
        </p:txBody>
      </p:sp>
      <p:sp>
        <p:nvSpPr>
          <p:cNvPr id="10" name="Rechteck 9"/>
          <p:cNvSpPr/>
          <p:nvPr/>
        </p:nvSpPr>
        <p:spPr>
          <a:xfrm>
            <a:off x="6523244" y="2494653"/>
            <a:ext cx="1080120" cy="864096"/>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smtClean="0"/>
              <a:t>Flexibility</a:t>
            </a:r>
            <a:r>
              <a:rPr lang="de-DE" sz="1100" dirty="0" smtClean="0"/>
              <a:t>-Management-System</a:t>
            </a:r>
            <a:endParaRPr lang="de-DE" sz="1100" dirty="0"/>
          </a:p>
        </p:txBody>
      </p:sp>
      <p:cxnSp>
        <p:nvCxnSpPr>
          <p:cNvPr id="12" name="Gerade Verbindung mit Pfeil 11"/>
          <p:cNvCxnSpPr>
            <a:stCxn id="7" idx="3"/>
            <a:endCxn id="9" idx="1"/>
          </p:cNvCxnSpPr>
          <p:nvPr/>
        </p:nvCxnSpPr>
        <p:spPr>
          <a:xfrm flipV="1">
            <a:off x="2267744" y="2926701"/>
            <a:ext cx="1587690" cy="5089"/>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2629541" y="2283718"/>
            <a:ext cx="864096" cy="415498"/>
          </a:xfrm>
          <a:prstGeom prst="rect">
            <a:avLst/>
          </a:prstGeom>
          <a:noFill/>
        </p:spPr>
        <p:txBody>
          <a:bodyPr wrap="square" rtlCol="0">
            <a:spAutoFit/>
          </a:bodyPr>
          <a:lstStyle/>
          <a:p>
            <a:pPr algn="ctr"/>
            <a:r>
              <a:rPr lang="de-DE" sz="1050" dirty="0" err="1" smtClean="0"/>
              <a:t>Schedules</a:t>
            </a:r>
            <a:r>
              <a:rPr lang="de-DE" sz="1050" dirty="0" smtClean="0"/>
              <a:t> </a:t>
            </a:r>
            <a:r>
              <a:rPr lang="de-DE" sz="1050" dirty="0" err="1" smtClean="0"/>
              <a:t>task</a:t>
            </a:r>
            <a:endParaRPr lang="de-DE" sz="1050" dirty="0"/>
          </a:p>
        </p:txBody>
      </p:sp>
      <p:sp>
        <p:nvSpPr>
          <p:cNvPr id="17" name="Textfeld 16"/>
          <p:cNvSpPr txBox="1"/>
          <p:nvPr/>
        </p:nvSpPr>
        <p:spPr>
          <a:xfrm>
            <a:off x="3876851" y="1859832"/>
            <a:ext cx="1080120" cy="577081"/>
          </a:xfrm>
          <a:prstGeom prst="rect">
            <a:avLst/>
          </a:prstGeom>
          <a:noFill/>
        </p:spPr>
        <p:txBody>
          <a:bodyPr wrap="square" rtlCol="0">
            <a:spAutoFit/>
          </a:bodyPr>
          <a:lstStyle/>
          <a:p>
            <a:pPr algn="ctr"/>
            <a:r>
              <a:rPr lang="de-DE" sz="1050" dirty="0" err="1" smtClean="0"/>
              <a:t>Optimization</a:t>
            </a:r>
            <a:r>
              <a:rPr lang="de-DE" sz="1050" dirty="0" smtClean="0"/>
              <a:t> </a:t>
            </a:r>
            <a:r>
              <a:rPr lang="de-DE" sz="1050" dirty="0" err="1" smtClean="0"/>
              <a:t>with</a:t>
            </a:r>
            <a:r>
              <a:rPr lang="de-DE" sz="1050" dirty="0" smtClean="0"/>
              <a:t> </a:t>
            </a:r>
            <a:r>
              <a:rPr lang="de-DE" sz="1050" dirty="0" err="1" smtClean="0"/>
              <a:t>local</a:t>
            </a:r>
            <a:r>
              <a:rPr lang="de-DE" sz="1050" dirty="0" smtClean="0"/>
              <a:t> </a:t>
            </a:r>
            <a:r>
              <a:rPr lang="de-DE" sz="1050" dirty="0" err="1" smtClean="0"/>
              <a:t>target</a:t>
            </a:r>
            <a:r>
              <a:rPr lang="de-DE" sz="1050" dirty="0" smtClean="0"/>
              <a:t> </a:t>
            </a:r>
            <a:r>
              <a:rPr lang="de-DE" sz="1050" dirty="0" err="1" smtClean="0"/>
              <a:t>function</a:t>
            </a:r>
            <a:endParaRPr lang="de-DE" sz="1050" dirty="0"/>
          </a:p>
        </p:txBody>
      </p:sp>
      <p:cxnSp>
        <p:nvCxnSpPr>
          <p:cNvPr id="14" name="Gerade Verbindung mit Pfeil 13"/>
          <p:cNvCxnSpPr/>
          <p:nvPr/>
        </p:nvCxnSpPr>
        <p:spPr>
          <a:xfrm flipV="1">
            <a:off x="4935554" y="2934734"/>
            <a:ext cx="1587690" cy="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5297351" y="2174738"/>
            <a:ext cx="864096" cy="415498"/>
          </a:xfrm>
          <a:prstGeom prst="rect">
            <a:avLst/>
          </a:prstGeom>
          <a:noFill/>
        </p:spPr>
        <p:txBody>
          <a:bodyPr wrap="square" rtlCol="0">
            <a:spAutoFit/>
          </a:bodyPr>
          <a:lstStyle/>
          <a:p>
            <a:pPr algn="ctr"/>
            <a:r>
              <a:rPr lang="de-DE" sz="1050" dirty="0" err="1" smtClean="0"/>
              <a:t>Provides</a:t>
            </a:r>
            <a:r>
              <a:rPr lang="de-DE" sz="1050" dirty="0" smtClean="0"/>
              <a:t> </a:t>
            </a:r>
            <a:r>
              <a:rPr lang="de-DE" sz="1050" dirty="0" err="1" smtClean="0"/>
              <a:t>flexibility</a:t>
            </a:r>
            <a:endParaRPr lang="de-DE" sz="1050" dirty="0"/>
          </a:p>
        </p:txBody>
      </p:sp>
      <p:sp>
        <p:nvSpPr>
          <p:cNvPr id="16" name="Rechteck 15"/>
          <p:cNvSpPr/>
          <p:nvPr/>
        </p:nvSpPr>
        <p:spPr>
          <a:xfrm>
            <a:off x="2699792" y="3147814"/>
            <a:ext cx="720080" cy="720080"/>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t>Internal </a:t>
            </a:r>
            <a:r>
              <a:rPr lang="de-DE" sz="900" dirty="0" err="1" smtClean="0"/>
              <a:t>Flexibility</a:t>
            </a:r>
            <a:endParaRPr lang="de-DE" sz="900" dirty="0"/>
          </a:p>
        </p:txBody>
      </p:sp>
      <p:sp>
        <p:nvSpPr>
          <p:cNvPr id="18" name="Rechteck 17"/>
          <p:cNvSpPr/>
          <p:nvPr/>
        </p:nvSpPr>
        <p:spPr>
          <a:xfrm>
            <a:off x="5369359" y="3147814"/>
            <a:ext cx="720080" cy="720080"/>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err="1" smtClean="0"/>
              <a:t>External</a:t>
            </a:r>
            <a:r>
              <a:rPr lang="de-DE" sz="900" dirty="0" smtClean="0"/>
              <a:t> </a:t>
            </a:r>
            <a:r>
              <a:rPr lang="de-DE" sz="900" dirty="0" err="1" smtClean="0"/>
              <a:t>Flexibility</a:t>
            </a:r>
            <a:endParaRPr lang="de-DE" sz="900" dirty="0"/>
          </a:p>
        </p:txBody>
      </p:sp>
    </p:spTree>
    <p:extLst>
      <p:ext uri="{BB962C8B-B14F-4D97-AF65-F5344CB8AC3E}">
        <p14:creationId xmlns:p14="http://schemas.microsoft.com/office/powerpoint/2010/main" val="363328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Example</a:t>
            </a:r>
            <a:endParaRPr lang="en-GB" noProof="0" dirty="0"/>
          </a:p>
        </p:txBody>
      </p:sp>
      <p:sp>
        <p:nvSpPr>
          <p:cNvPr id="3" name="Inhaltsplatzhalter 2"/>
          <p:cNvSpPr>
            <a:spLocks noGrp="1"/>
          </p:cNvSpPr>
          <p:nvPr>
            <p:ph idx="1"/>
          </p:nvPr>
        </p:nvSpPr>
        <p:spPr/>
        <p:txBody>
          <a:bodyPr/>
          <a:lstStyle/>
          <a:p>
            <a:r>
              <a:rPr lang="en-GB" noProof="0" dirty="0" smtClean="0"/>
              <a:t>External flexibility by adapting the corridors</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22</a:t>
            </a:fld>
            <a:endParaRPr lang="de-DE"/>
          </a:p>
        </p:txBody>
      </p:sp>
      <p:graphicFrame>
        <p:nvGraphicFramePr>
          <p:cNvPr id="8" name="Diagramm 7"/>
          <p:cNvGraphicFramePr>
            <a:graphicFrameLocks/>
          </p:cNvGraphicFramePr>
          <p:nvPr>
            <p:extLst>
              <p:ext uri="{D42A27DB-BD31-4B8C-83A1-F6EECF244321}">
                <p14:modId xmlns:p14="http://schemas.microsoft.com/office/powerpoint/2010/main" val="3164750269"/>
              </p:ext>
            </p:extLst>
          </p:nvPr>
        </p:nvGraphicFramePr>
        <p:xfrm>
          <a:off x="1492736" y="1851670"/>
          <a:ext cx="584835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hteck 8"/>
          <p:cNvSpPr/>
          <p:nvPr/>
        </p:nvSpPr>
        <p:spPr>
          <a:xfrm>
            <a:off x="1060688" y="1564493"/>
            <a:ext cx="864096" cy="360040"/>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smtClean="0"/>
              <a:t>Before</a:t>
            </a:r>
            <a:endParaRPr lang="de-DE" sz="1400" dirty="0"/>
          </a:p>
        </p:txBody>
      </p:sp>
      <p:sp>
        <p:nvSpPr>
          <p:cNvPr id="10" name="Textfeld 9"/>
          <p:cNvSpPr txBox="1"/>
          <p:nvPr/>
        </p:nvSpPr>
        <p:spPr>
          <a:xfrm>
            <a:off x="5940152" y="2372626"/>
            <a:ext cx="1152128" cy="276999"/>
          </a:xfrm>
          <a:prstGeom prst="rect">
            <a:avLst/>
          </a:prstGeom>
          <a:noFill/>
        </p:spPr>
        <p:txBody>
          <a:bodyPr wrap="square" rtlCol="0">
            <a:spAutoFit/>
          </a:bodyPr>
          <a:lstStyle/>
          <a:p>
            <a:r>
              <a:rPr lang="de-DE" sz="1200" dirty="0" err="1" smtClean="0">
                <a:solidFill>
                  <a:schemeClr val="accent4">
                    <a:lumMod val="75000"/>
                  </a:schemeClr>
                </a:solidFill>
              </a:rPr>
              <a:t>Energy</a:t>
            </a:r>
            <a:r>
              <a:rPr lang="de-DE" sz="1200" dirty="0" smtClean="0">
                <a:solidFill>
                  <a:schemeClr val="accent4">
                    <a:lumMod val="75000"/>
                  </a:schemeClr>
                </a:solidFill>
              </a:rPr>
              <a:t> Max</a:t>
            </a:r>
            <a:endParaRPr lang="de-DE" dirty="0">
              <a:solidFill>
                <a:schemeClr val="accent4">
                  <a:lumMod val="75000"/>
                </a:schemeClr>
              </a:solidFill>
            </a:endParaRPr>
          </a:p>
        </p:txBody>
      </p:sp>
      <p:sp>
        <p:nvSpPr>
          <p:cNvPr id="11" name="Textfeld 10"/>
          <p:cNvSpPr txBox="1"/>
          <p:nvPr/>
        </p:nvSpPr>
        <p:spPr>
          <a:xfrm>
            <a:off x="5940152" y="4067330"/>
            <a:ext cx="1152128" cy="276999"/>
          </a:xfrm>
          <a:prstGeom prst="rect">
            <a:avLst/>
          </a:prstGeom>
          <a:noFill/>
        </p:spPr>
        <p:txBody>
          <a:bodyPr wrap="square" rtlCol="0">
            <a:spAutoFit/>
          </a:bodyPr>
          <a:lstStyle/>
          <a:p>
            <a:r>
              <a:rPr lang="de-DE" sz="1200" dirty="0" err="1" smtClean="0">
                <a:solidFill>
                  <a:schemeClr val="accent4">
                    <a:lumMod val="75000"/>
                  </a:schemeClr>
                </a:solidFill>
              </a:rPr>
              <a:t>Energy</a:t>
            </a:r>
            <a:r>
              <a:rPr lang="de-DE" sz="1200" dirty="0" smtClean="0">
                <a:solidFill>
                  <a:schemeClr val="accent4">
                    <a:lumMod val="75000"/>
                  </a:schemeClr>
                </a:solidFill>
              </a:rPr>
              <a:t> Min</a:t>
            </a:r>
            <a:endParaRPr lang="de-DE" dirty="0">
              <a:solidFill>
                <a:schemeClr val="accent4">
                  <a:lumMod val="75000"/>
                </a:schemeClr>
              </a:solidFill>
            </a:endParaRPr>
          </a:p>
        </p:txBody>
      </p:sp>
      <p:sp>
        <p:nvSpPr>
          <p:cNvPr id="12" name="Textfeld 6"/>
          <p:cNvSpPr txBox="1"/>
          <p:nvPr/>
        </p:nvSpPr>
        <p:spPr>
          <a:xfrm>
            <a:off x="5940152" y="2649625"/>
            <a:ext cx="1152128"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de-DE" sz="1200" dirty="0" smtClean="0">
                <a:solidFill>
                  <a:srgbClr val="0070C0"/>
                </a:solidFill>
              </a:rPr>
              <a:t>Power Max</a:t>
            </a:r>
            <a:endParaRPr lang="de-DE" dirty="0">
              <a:solidFill>
                <a:srgbClr val="0070C0"/>
              </a:solidFill>
            </a:endParaRPr>
          </a:p>
        </p:txBody>
      </p:sp>
      <p:sp>
        <p:nvSpPr>
          <p:cNvPr id="13" name="Textfeld 6"/>
          <p:cNvSpPr txBox="1"/>
          <p:nvPr/>
        </p:nvSpPr>
        <p:spPr>
          <a:xfrm>
            <a:off x="5940152" y="3553801"/>
            <a:ext cx="1512168"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de-DE" sz="1200" dirty="0" err="1" smtClean="0">
                <a:solidFill>
                  <a:srgbClr val="C00000"/>
                </a:solidFill>
              </a:rPr>
              <a:t>Scheduled</a:t>
            </a:r>
            <a:r>
              <a:rPr lang="de-DE" sz="1200" dirty="0" smtClean="0">
                <a:solidFill>
                  <a:srgbClr val="C00000"/>
                </a:solidFill>
              </a:rPr>
              <a:t> Task</a:t>
            </a:r>
            <a:endParaRPr lang="de-DE" dirty="0">
              <a:solidFill>
                <a:srgbClr val="C00000"/>
              </a:solidFill>
            </a:endParaRPr>
          </a:p>
        </p:txBody>
      </p:sp>
      <p:sp>
        <p:nvSpPr>
          <p:cNvPr id="14" name="Textfeld 6"/>
          <p:cNvSpPr txBox="1"/>
          <p:nvPr/>
        </p:nvSpPr>
        <p:spPr>
          <a:xfrm>
            <a:off x="5940152" y="3779100"/>
            <a:ext cx="1152128"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de-DE" sz="1200" dirty="0" smtClean="0">
                <a:solidFill>
                  <a:srgbClr val="0070C0"/>
                </a:solidFill>
              </a:rPr>
              <a:t>Power Min</a:t>
            </a:r>
            <a:endParaRPr lang="de-DE" dirty="0">
              <a:solidFill>
                <a:srgbClr val="0070C0"/>
              </a:solidFill>
            </a:endParaRPr>
          </a:p>
        </p:txBody>
      </p:sp>
    </p:spTree>
    <p:extLst>
      <p:ext uri="{BB962C8B-B14F-4D97-AF65-F5344CB8AC3E}">
        <p14:creationId xmlns:p14="http://schemas.microsoft.com/office/powerpoint/2010/main" val="1152024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Example</a:t>
            </a:r>
            <a:endParaRPr lang="en-GB" noProof="0" dirty="0"/>
          </a:p>
        </p:txBody>
      </p:sp>
      <p:sp>
        <p:nvSpPr>
          <p:cNvPr id="3" name="Inhaltsplatzhalter 2"/>
          <p:cNvSpPr>
            <a:spLocks noGrp="1"/>
          </p:cNvSpPr>
          <p:nvPr>
            <p:ph idx="1"/>
          </p:nvPr>
        </p:nvSpPr>
        <p:spPr/>
        <p:txBody>
          <a:bodyPr/>
          <a:lstStyle/>
          <a:p>
            <a:r>
              <a:rPr lang="en-GB" noProof="0" dirty="0" smtClean="0"/>
              <a:t>External flexibility by adapting the corridors</a:t>
            </a:r>
          </a:p>
          <a:p>
            <a:pPr marL="1828800" lvl="4" indent="0">
              <a:buNone/>
            </a:pPr>
            <a:r>
              <a:rPr lang="en-GB" noProof="0" dirty="0" smtClean="0"/>
              <a:t>Corridors are relative to the battery schedule, i.e. scheduling 0 equals the scheduled task.</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23</a:t>
            </a:fld>
            <a:endParaRPr lang="de-DE"/>
          </a:p>
        </p:txBody>
      </p:sp>
      <p:sp>
        <p:nvSpPr>
          <p:cNvPr id="9" name="Rechteck 8"/>
          <p:cNvSpPr/>
          <p:nvPr/>
        </p:nvSpPr>
        <p:spPr>
          <a:xfrm>
            <a:off x="1060688" y="1564493"/>
            <a:ext cx="864096" cy="360040"/>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After</a:t>
            </a:r>
            <a:endParaRPr lang="de-DE" sz="1400" dirty="0"/>
          </a:p>
        </p:txBody>
      </p:sp>
      <p:graphicFrame>
        <p:nvGraphicFramePr>
          <p:cNvPr id="10" name="Diagramm 9"/>
          <p:cNvGraphicFramePr>
            <a:graphicFrameLocks/>
          </p:cNvGraphicFramePr>
          <p:nvPr>
            <p:extLst>
              <p:ext uri="{D42A27DB-BD31-4B8C-83A1-F6EECF244321}">
                <p14:modId xmlns:p14="http://schemas.microsoft.com/office/powerpoint/2010/main" val="668162342"/>
              </p:ext>
            </p:extLst>
          </p:nvPr>
        </p:nvGraphicFramePr>
        <p:xfrm>
          <a:off x="1470383" y="1924533"/>
          <a:ext cx="584835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feld 10"/>
          <p:cNvSpPr txBox="1"/>
          <p:nvPr/>
        </p:nvSpPr>
        <p:spPr>
          <a:xfrm>
            <a:off x="5940152" y="2372626"/>
            <a:ext cx="1152128" cy="276999"/>
          </a:xfrm>
          <a:prstGeom prst="rect">
            <a:avLst/>
          </a:prstGeom>
          <a:noFill/>
        </p:spPr>
        <p:txBody>
          <a:bodyPr wrap="square" rtlCol="0">
            <a:spAutoFit/>
          </a:bodyPr>
          <a:lstStyle/>
          <a:p>
            <a:r>
              <a:rPr lang="de-DE" sz="1200" dirty="0" err="1" smtClean="0">
                <a:solidFill>
                  <a:schemeClr val="accent4">
                    <a:lumMod val="75000"/>
                  </a:schemeClr>
                </a:solidFill>
              </a:rPr>
              <a:t>Energy</a:t>
            </a:r>
            <a:r>
              <a:rPr lang="de-DE" sz="1200" dirty="0" smtClean="0">
                <a:solidFill>
                  <a:schemeClr val="accent4">
                    <a:lumMod val="75000"/>
                  </a:schemeClr>
                </a:solidFill>
              </a:rPr>
              <a:t> Max /</a:t>
            </a:r>
            <a:endParaRPr lang="de-DE" dirty="0">
              <a:solidFill>
                <a:schemeClr val="accent4">
                  <a:lumMod val="75000"/>
                </a:schemeClr>
              </a:solidFill>
            </a:endParaRPr>
          </a:p>
        </p:txBody>
      </p:sp>
      <p:sp>
        <p:nvSpPr>
          <p:cNvPr id="12" name="Textfeld 11"/>
          <p:cNvSpPr txBox="1"/>
          <p:nvPr/>
        </p:nvSpPr>
        <p:spPr>
          <a:xfrm>
            <a:off x="5940152" y="3776580"/>
            <a:ext cx="1152128" cy="276999"/>
          </a:xfrm>
          <a:prstGeom prst="rect">
            <a:avLst/>
          </a:prstGeom>
          <a:noFill/>
        </p:spPr>
        <p:txBody>
          <a:bodyPr wrap="square" rtlCol="0">
            <a:spAutoFit/>
          </a:bodyPr>
          <a:lstStyle/>
          <a:p>
            <a:r>
              <a:rPr lang="de-DE" sz="1200" dirty="0" err="1" smtClean="0">
                <a:solidFill>
                  <a:schemeClr val="accent4">
                    <a:lumMod val="75000"/>
                  </a:schemeClr>
                </a:solidFill>
              </a:rPr>
              <a:t>Energy</a:t>
            </a:r>
            <a:r>
              <a:rPr lang="de-DE" sz="1200" dirty="0" smtClean="0">
                <a:solidFill>
                  <a:schemeClr val="accent4">
                    <a:lumMod val="75000"/>
                  </a:schemeClr>
                </a:solidFill>
              </a:rPr>
              <a:t> Min</a:t>
            </a:r>
            <a:endParaRPr lang="de-DE" dirty="0">
              <a:solidFill>
                <a:schemeClr val="accent4">
                  <a:lumMod val="75000"/>
                </a:schemeClr>
              </a:solidFill>
            </a:endParaRPr>
          </a:p>
        </p:txBody>
      </p:sp>
      <p:sp>
        <p:nvSpPr>
          <p:cNvPr id="13" name="Textfeld 6"/>
          <p:cNvSpPr txBox="1"/>
          <p:nvPr/>
        </p:nvSpPr>
        <p:spPr>
          <a:xfrm>
            <a:off x="6876256" y="2372625"/>
            <a:ext cx="1152128"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de-DE" sz="1200" dirty="0" smtClean="0">
                <a:solidFill>
                  <a:srgbClr val="0070C0"/>
                </a:solidFill>
              </a:rPr>
              <a:t>Power Max</a:t>
            </a:r>
            <a:endParaRPr lang="de-DE" dirty="0">
              <a:solidFill>
                <a:srgbClr val="0070C0"/>
              </a:solidFill>
            </a:endParaRPr>
          </a:p>
        </p:txBody>
      </p:sp>
      <p:sp>
        <p:nvSpPr>
          <p:cNvPr id="14" name="Textfeld 6"/>
          <p:cNvSpPr txBox="1"/>
          <p:nvPr/>
        </p:nvSpPr>
        <p:spPr>
          <a:xfrm>
            <a:off x="5918304" y="3110416"/>
            <a:ext cx="1512168"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de-DE" sz="1200" dirty="0" err="1" smtClean="0">
                <a:solidFill>
                  <a:srgbClr val="C00000"/>
                </a:solidFill>
              </a:rPr>
              <a:t>Scheduled</a:t>
            </a:r>
            <a:r>
              <a:rPr lang="de-DE" sz="1200" dirty="0" smtClean="0">
                <a:solidFill>
                  <a:srgbClr val="C00000"/>
                </a:solidFill>
              </a:rPr>
              <a:t> Task</a:t>
            </a:r>
            <a:endParaRPr lang="de-DE" dirty="0">
              <a:solidFill>
                <a:srgbClr val="C00000"/>
              </a:solidFill>
            </a:endParaRPr>
          </a:p>
        </p:txBody>
      </p:sp>
      <p:sp>
        <p:nvSpPr>
          <p:cNvPr id="15" name="Textfeld 6"/>
          <p:cNvSpPr txBox="1"/>
          <p:nvPr/>
        </p:nvSpPr>
        <p:spPr>
          <a:xfrm>
            <a:off x="5940152" y="3335405"/>
            <a:ext cx="1152128"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de-DE" sz="1200" dirty="0" smtClean="0">
                <a:solidFill>
                  <a:srgbClr val="0070C0"/>
                </a:solidFill>
              </a:rPr>
              <a:t>Power Min</a:t>
            </a:r>
            <a:endParaRPr lang="de-DE" dirty="0">
              <a:solidFill>
                <a:srgbClr val="0070C0"/>
              </a:solidFill>
            </a:endParaRPr>
          </a:p>
        </p:txBody>
      </p:sp>
    </p:spTree>
    <p:extLst>
      <p:ext uri="{BB962C8B-B14F-4D97-AF65-F5344CB8AC3E}">
        <p14:creationId xmlns:p14="http://schemas.microsoft.com/office/powerpoint/2010/main" val="15629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Final </a:t>
            </a:r>
            <a:r>
              <a:rPr lang="de-DE" dirty="0" err="1" smtClean="0"/>
              <a:t>Remarks</a:t>
            </a:r>
            <a:endParaRPr lang="de-DE" dirty="0"/>
          </a:p>
        </p:txBody>
      </p:sp>
      <p:sp>
        <p:nvSpPr>
          <p:cNvPr id="3" name="Inhaltsplatzhalter 2"/>
          <p:cNvSpPr>
            <a:spLocks noGrp="1"/>
          </p:cNvSpPr>
          <p:nvPr>
            <p:ph idx="1"/>
          </p:nvPr>
        </p:nvSpPr>
        <p:spPr/>
        <p:txBody>
          <a:bodyPr/>
          <a:lstStyle/>
          <a:p>
            <a:r>
              <a:rPr lang="de-DE" dirty="0" smtClean="0"/>
              <a:t>The </a:t>
            </a:r>
            <a:r>
              <a:rPr lang="de-DE" dirty="0" err="1" smtClean="0"/>
              <a:t>presented</a:t>
            </a:r>
            <a:r>
              <a:rPr lang="de-DE" dirty="0" smtClean="0"/>
              <a:t> </a:t>
            </a:r>
            <a:r>
              <a:rPr lang="de-DE" dirty="0" err="1" smtClean="0"/>
              <a:t>model</a:t>
            </a:r>
            <a:r>
              <a:rPr lang="de-DE" dirty="0" smtClean="0"/>
              <a:t> </a:t>
            </a:r>
            <a:r>
              <a:rPr lang="de-DE" dirty="0" err="1" smtClean="0"/>
              <a:t>is</a:t>
            </a:r>
            <a:r>
              <a:rPr lang="de-DE" dirty="0" smtClean="0"/>
              <a:t> </a:t>
            </a:r>
            <a:r>
              <a:rPr lang="de-DE" dirty="0" err="1" smtClean="0"/>
              <a:t>essentially</a:t>
            </a:r>
            <a:r>
              <a:rPr lang="de-DE" dirty="0" smtClean="0"/>
              <a:t> a </a:t>
            </a:r>
            <a:r>
              <a:rPr lang="de-DE" dirty="0" err="1" smtClean="0"/>
              <a:t>simplified</a:t>
            </a:r>
            <a:r>
              <a:rPr lang="de-DE" dirty="0" smtClean="0"/>
              <a:t> </a:t>
            </a:r>
            <a:r>
              <a:rPr lang="de-DE" dirty="0" err="1" smtClean="0"/>
              <a:t>battery</a:t>
            </a:r>
            <a:r>
              <a:rPr lang="de-DE" dirty="0" smtClean="0"/>
              <a:t> </a:t>
            </a:r>
            <a:r>
              <a:rPr lang="de-DE" dirty="0" err="1" smtClean="0"/>
              <a:t>without</a:t>
            </a:r>
            <a:r>
              <a:rPr lang="de-DE" dirty="0" smtClean="0"/>
              <a:t> </a:t>
            </a:r>
            <a:r>
              <a:rPr lang="de-DE" dirty="0" err="1" smtClean="0"/>
              <a:t>losses</a:t>
            </a:r>
            <a:r>
              <a:rPr lang="de-DE" dirty="0" smtClean="0"/>
              <a:t> </a:t>
            </a:r>
            <a:r>
              <a:rPr lang="de-DE" dirty="0" err="1" smtClean="0"/>
              <a:t>from</a:t>
            </a:r>
            <a:r>
              <a:rPr lang="de-DE" dirty="0" smtClean="0"/>
              <a:t> </a:t>
            </a:r>
            <a:r>
              <a:rPr lang="de-DE" dirty="0" err="1" smtClean="0"/>
              <a:t>efficiency</a:t>
            </a:r>
            <a:r>
              <a:rPr lang="de-DE" dirty="0" smtClean="0"/>
              <a:t>.</a:t>
            </a:r>
            <a:endParaRPr lang="de-DE" dirty="0"/>
          </a:p>
          <a:p>
            <a:pPr marL="400050" lvl="1" indent="0">
              <a:buNone/>
            </a:pPr>
            <a:r>
              <a:rPr lang="de-DE" dirty="0" smtClean="0">
                <a:sym typeface="Wingdings" panose="05000000000000000000" pitchFamily="2" charset="2"/>
              </a:rPr>
              <a:t> Can </a:t>
            </a:r>
            <a:r>
              <a:rPr lang="de-DE" dirty="0" err="1" smtClean="0">
                <a:sym typeface="Wingdings" panose="05000000000000000000" pitchFamily="2" charset="2"/>
              </a:rPr>
              <a:t>be</a:t>
            </a:r>
            <a:r>
              <a:rPr lang="de-DE" dirty="0" smtClean="0">
                <a:sym typeface="Wingdings" panose="05000000000000000000" pitchFamily="2" charset="2"/>
              </a:rPr>
              <a:t> </a:t>
            </a:r>
            <a:r>
              <a:rPr lang="de-DE" dirty="0" err="1" smtClean="0">
                <a:sym typeface="Wingdings" panose="05000000000000000000" pitchFamily="2" charset="2"/>
              </a:rPr>
              <a:t>used</a:t>
            </a:r>
            <a:r>
              <a:rPr lang="de-DE" dirty="0" smtClean="0">
                <a:sym typeface="Wingdings" panose="05000000000000000000" pitchFamily="2" charset="2"/>
              </a:rPr>
              <a:t> </a:t>
            </a:r>
            <a:r>
              <a:rPr lang="de-DE" dirty="0" err="1" smtClean="0">
                <a:sym typeface="Wingdings" panose="05000000000000000000" pitchFamily="2" charset="2"/>
              </a:rPr>
              <a:t>for</a:t>
            </a:r>
            <a:r>
              <a:rPr lang="de-DE" dirty="0" smtClean="0">
                <a:sym typeface="Wingdings" panose="05000000000000000000" pitchFamily="2" charset="2"/>
              </a:rPr>
              <a:t> </a:t>
            </a:r>
            <a:r>
              <a:rPr lang="de-DE" dirty="0" err="1" smtClean="0">
                <a:sym typeface="Wingdings" panose="05000000000000000000" pitchFamily="2" charset="2"/>
              </a:rPr>
              <a:t>any</a:t>
            </a:r>
            <a:r>
              <a:rPr lang="de-DE" dirty="0" smtClean="0">
                <a:sym typeface="Wingdings" panose="05000000000000000000" pitchFamily="2" charset="2"/>
              </a:rPr>
              <a:t> </a:t>
            </a:r>
            <a:r>
              <a:rPr lang="de-DE" dirty="0" err="1" smtClean="0">
                <a:sym typeface="Wingdings" panose="05000000000000000000" pitchFamily="2" charset="2"/>
              </a:rPr>
              <a:t>flexibility</a:t>
            </a:r>
            <a:r>
              <a:rPr lang="de-DE" dirty="0" smtClean="0">
                <a:sym typeface="Wingdings" panose="05000000000000000000" pitchFamily="2" charset="2"/>
              </a:rPr>
              <a:t> </a:t>
            </a:r>
            <a:r>
              <a:rPr lang="de-DE" dirty="0" err="1" smtClean="0">
                <a:sym typeface="Wingdings" panose="05000000000000000000" pitchFamily="2" charset="2"/>
              </a:rPr>
              <a:t>that</a:t>
            </a:r>
            <a:r>
              <a:rPr lang="de-DE" dirty="0" smtClean="0">
                <a:sym typeface="Wingdings" panose="05000000000000000000" pitchFamily="2" charset="2"/>
              </a:rPr>
              <a:t> </a:t>
            </a:r>
            <a:r>
              <a:rPr lang="de-DE" dirty="0" err="1" smtClean="0">
                <a:sym typeface="Wingdings" panose="05000000000000000000" pitchFamily="2" charset="2"/>
              </a:rPr>
              <a:t>is</a:t>
            </a:r>
            <a:r>
              <a:rPr lang="de-DE" dirty="0" smtClean="0">
                <a:sym typeface="Wingdings" panose="05000000000000000000" pitchFamily="2" charset="2"/>
              </a:rPr>
              <a:t> </a:t>
            </a:r>
            <a:r>
              <a:rPr lang="de-DE" dirty="0" err="1" smtClean="0">
                <a:sym typeface="Wingdings" panose="05000000000000000000" pitchFamily="2" charset="2"/>
              </a:rPr>
              <a:t>similar</a:t>
            </a:r>
            <a:r>
              <a:rPr lang="de-DE" dirty="0" smtClean="0">
                <a:sym typeface="Wingdings" panose="05000000000000000000" pitchFamily="2" charset="2"/>
              </a:rPr>
              <a:t> </a:t>
            </a:r>
            <a:r>
              <a:rPr lang="de-DE" dirty="0" err="1" smtClean="0">
                <a:sym typeface="Wingdings" panose="05000000000000000000" pitchFamily="2" charset="2"/>
              </a:rPr>
              <a:t>to</a:t>
            </a:r>
            <a:r>
              <a:rPr lang="de-DE" dirty="0" smtClean="0">
                <a:sym typeface="Wingdings" panose="05000000000000000000" pitchFamily="2" charset="2"/>
              </a:rPr>
              <a:t> a </a:t>
            </a:r>
            <a:r>
              <a:rPr lang="de-DE" dirty="0" err="1" smtClean="0">
                <a:sym typeface="Wingdings" panose="05000000000000000000" pitchFamily="2" charset="2"/>
              </a:rPr>
              <a:t>battery</a:t>
            </a:r>
            <a:r>
              <a:rPr lang="de-DE" dirty="0" smtClean="0">
                <a:sym typeface="Wingdings" panose="05000000000000000000" pitchFamily="2" charset="2"/>
              </a:rPr>
              <a:t>, e.g. </a:t>
            </a:r>
            <a:r>
              <a:rPr lang="de-DE" dirty="0" err="1" smtClean="0">
                <a:sym typeface="Wingdings" panose="05000000000000000000" pitchFamily="2" charset="2"/>
              </a:rPr>
              <a:t>thermally</a:t>
            </a:r>
            <a:r>
              <a:rPr lang="de-DE" dirty="0" smtClean="0">
                <a:sym typeface="Wingdings" panose="05000000000000000000" pitchFamily="2" charset="2"/>
              </a:rPr>
              <a:t> </a:t>
            </a:r>
            <a:r>
              <a:rPr lang="de-DE" dirty="0" err="1" smtClean="0">
                <a:sym typeface="Wingdings" panose="05000000000000000000" pitchFamily="2" charset="2"/>
              </a:rPr>
              <a:t>controlled</a:t>
            </a:r>
            <a:r>
              <a:rPr lang="de-DE" dirty="0" smtClean="0">
                <a:sym typeface="Wingdings" panose="05000000000000000000" pitchFamily="2" charset="2"/>
              </a:rPr>
              <a:t> </a:t>
            </a:r>
            <a:r>
              <a:rPr lang="de-DE" dirty="0" err="1" smtClean="0">
                <a:sym typeface="Wingdings" panose="05000000000000000000" pitchFamily="2" charset="2"/>
              </a:rPr>
              <a:t>devices</a:t>
            </a:r>
            <a:r>
              <a:rPr lang="de-DE" dirty="0" smtClean="0">
                <a:sym typeface="Wingdings" panose="05000000000000000000" pitchFamily="2" charset="2"/>
              </a:rPr>
              <a:t>.</a:t>
            </a:r>
            <a:endParaRPr lang="de-DE" dirty="0" smtClean="0"/>
          </a:p>
          <a:p>
            <a:endParaRPr lang="de-DE" dirty="0" smtClean="0"/>
          </a:p>
          <a:p>
            <a:r>
              <a:rPr lang="de-DE" dirty="0" smtClean="0"/>
              <a:t>Linear </a:t>
            </a:r>
            <a:r>
              <a:rPr lang="de-DE" dirty="0" err="1" smtClean="0"/>
              <a:t>constraints</a:t>
            </a:r>
            <a:r>
              <a:rPr lang="de-DE" dirty="0" smtClean="0"/>
              <a:t> </a:t>
            </a:r>
            <a:r>
              <a:rPr lang="de-DE" dirty="0" err="1" smtClean="0"/>
              <a:t>add</a:t>
            </a:r>
            <a:r>
              <a:rPr lang="de-DE" dirty="0" smtClean="0"/>
              <a:t> a </a:t>
            </a:r>
            <a:r>
              <a:rPr lang="de-DE" dirty="0" err="1" smtClean="0"/>
              <a:t>lot</a:t>
            </a:r>
            <a:r>
              <a:rPr lang="de-DE" dirty="0" smtClean="0"/>
              <a:t> </a:t>
            </a:r>
            <a:r>
              <a:rPr lang="de-DE" dirty="0" err="1" smtClean="0"/>
              <a:t>more</a:t>
            </a:r>
            <a:r>
              <a:rPr lang="de-DE" dirty="0" smtClean="0"/>
              <a:t> </a:t>
            </a:r>
            <a:r>
              <a:rPr lang="de-DE" dirty="0" err="1" smtClean="0"/>
              <a:t>complexity</a:t>
            </a:r>
            <a:r>
              <a:rPr lang="de-DE" dirty="0" smtClean="0"/>
              <a:t> but </a:t>
            </a:r>
            <a:r>
              <a:rPr lang="de-DE" dirty="0" err="1" smtClean="0"/>
              <a:t>are</a:t>
            </a:r>
            <a:r>
              <a:rPr lang="de-DE" dirty="0" smtClean="0"/>
              <a:t> </a:t>
            </a:r>
            <a:r>
              <a:rPr lang="de-DE" dirty="0" err="1" smtClean="0"/>
              <a:t>neccessary</a:t>
            </a:r>
            <a:r>
              <a:rPr lang="de-DE" dirty="0" smtClean="0"/>
              <a:t> </a:t>
            </a:r>
            <a:r>
              <a:rPr lang="de-DE" dirty="0" err="1" smtClean="0"/>
              <a:t>to</a:t>
            </a:r>
            <a:r>
              <a:rPr lang="de-DE" dirty="0" smtClean="0"/>
              <a:t> </a:t>
            </a:r>
            <a:r>
              <a:rPr lang="de-DE" dirty="0" err="1" smtClean="0"/>
              <a:t>describe</a:t>
            </a:r>
            <a:r>
              <a:rPr lang="de-DE" dirty="0" smtClean="0"/>
              <a:t> </a:t>
            </a:r>
            <a:r>
              <a:rPr lang="de-DE" dirty="0" err="1" smtClean="0"/>
              <a:t>flexibilities</a:t>
            </a:r>
            <a:r>
              <a:rPr lang="de-DE" dirty="0" smtClean="0"/>
              <a:t> like </a:t>
            </a:r>
            <a:r>
              <a:rPr lang="de-DE" dirty="0" err="1" smtClean="0"/>
              <a:t>combined</a:t>
            </a:r>
            <a:r>
              <a:rPr lang="de-DE" dirty="0" smtClean="0"/>
              <a:t> </a:t>
            </a:r>
            <a:r>
              <a:rPr lang="de-DE" dirty="0" err="1" smtClean="0"/>
              <a:t>heat</a:t>
            </a:r>
            <a:r>
              <a:rPr lang="de-DE" dirty="0" smtClean="0"/>
              <a:t> an power </a:t>
            </a:r>
            <a:r>
              <a:rPr lang="de-DE" dirty="0" err="1" smtClean="0"/>
              <a:t>plants</a:t>
            </a:r>
            <a:endParaRPr lang="de-DE" dirty="0" smtClean="0"/>
          </a:p>
          <a:p>
            <a:endParaRPr lang="de-DE" dirty="0" smtClean="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24</a:t>
            </a:fld>
            <a:endParaRPr lang="de-DE"/>
          </a:p>
        </p:txBody>
      </p:sp>
    </p:spTree>
    <p:extLst>
      <p:ext uri="{BB962C8B-B14F-4D97-AF65-F5344CB8AC3E}">
        <p14:creationId xmlns:p14="http://schemas.microsoft.com/office/powerpoint/2010/main" val="73814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Initial Thoughts</a:t>
            </a:r>
            <a:endParaRPr lang="en-GB" noProof="0" dirty="0"/>
          </a:p>
        </p:txBody>
      </p:sp>
      <p:sp>
        <p:nvSpPr>
          <p:cNvPr id="3" name="Inhaltsplatzhalter 2"/>
          <p:cNvSpPr>
            <a:spLocks noGrp="1"/>
          </p:cNvSpPr>
          <p:nvPr>
            <p:ph idx="1"/>
          </p:nvPr>
        </p:nvSpPr>
        <p:spPr/>
        <p:txBody>
          <a:bodyPr>
            <a:normAutofit lnSpcReduction="10000"/>
          </a:bodyPr>
          <a:lstStyle/>
          <a:p>
            <a:r>
              <a:rPr lang="en-GB" noProof="0" dirty="0" smtClean="0"/>
              <a:t>Goal: Describing device flexibility as exact as possible for internal communication and optimization</a:t>
            </a:r>
          </a:p>
          <a:p>
            <a:pPr lvl="1"/>
            <a:r>
              <a:rPr lang="en-GB" noProof="0" dirty="0" smtClean="0">
                <a:sym typeface="Wingdings" panose="05000000000000000000" pitchFamily="2" charset="2"/>
              </a:rPr>
              <a:t>it is easier to transform data from a detailed model to a more abstract model than vice versa</a:t>
            </a:r>
          </a:p>
          <a:p>
            <a:pPr marL="0" indent="0">
              <a:buNone/>
            </a:pPr>
            <a:endParaRPr lang="en-GB" noProof="0" dirty="0" smtClean="0"/>
          </a:p>
          <a:p>
            <a:r>
              <a:rPr lang="en-GB" noProof="0" dirty="0" smtClean="0"/>
              <a:t>Usage of intervals rather than discrete levels to reduce communication effort</a:t>
            </a:r>
          </a:p>
          <a:p>
            <a:endParaRPr lang="en-GB" noProof="0" dirty="0" smtClean="0"/>
          </a:p>
          <a:p>
            <a:r>
              <a:rPr lang="en-GB" noProof="0" dirty="0" smtClean="0"/>
              <a:t>Flexibility data can be accompanied by linear restrictions for mapping dependencies, optionality and conditions.</a:t>
            </a:r>
          </a:p>
          <a:p>
            <a:pPr lvl="1"/>
            <a:r>
              <a:rPr lang="en-GB" noProof="0" dirty="0" smtClean="0"/>
              <a:t>Binary decision variables</a:t>
            </a:r>
          </a:p>
          <a:p>
            <a:pPr marL="457200" lvl="1" indent="0">
              <a:buNone/>
            </a:pPr>
            <a:r>
              <a:rPr lang="en-GB" b="1" dirty="0" smtClean="0">
                <a:solidFill>
                  <a:srgbClr val="FF0000"/>
                </a:solidFill>
              </a:rPr>
              <a:t>Restrictions are not processed in current implementation</a:t>
            </a:r>
            <a:endParaRPr lang="en-GB" noProof="0" dirty="0" smtClean="0"/>
          </a:p>
          <a:p>
            <a:endParaRPr lang="en-GB" noProof="0" dirty="0" smtClean="0"/>
          </a:p>
          <a:p>
            <a:endParaRPr lang="en-GB" noProof="0" dirty="0" smtClean="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3</a:t>
            </a:fld>
            <a:endParaRPr lang="de-DE"/>
          </a:p>
        </p:txBody>
      </p:sp>
    </p:spTree>
    <p:extLst>
      <p:ext uri="{BB962C8B-B14F-4D97-AF65-F5344CB8AC3E}">
        <p14:creationId xmlns:p14="http://schemas.microsoft.com/office/powerpoint/2010/main" val="337259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Model</a:t>
            </a:r>
            <a:endParaRPr lang="en-GB" noProof="0" dirty="0"/>
          </a:p>
        </p:txBody>
      </p:sp>
      <p:sp>
        <p:nvSpPr>
          <p:cNvPr id="3" name="Inhaltsplatzhalter 2"/>
          <p:cNvSpPr>
            <a:spLocks noGrp="1"/>
          </p:cNvSpPr>
          <p:nvPr>
            <p:ph idx="1"/>
          </p:nvPr>
        </p:nvSpPr>
        <p:spPr/>
        <p:txBody>
          <a:bodyPr/>
          <a:lstStyle/>
          <a:p>
            <a:r>
              <a:rPr lang="en-GB" noProof="0" dirty="0" smtClean="0"/>
              <a:t>Model:</a:t>
            </a:r>
          </a:p>
          <a:p>
            <a:pPr lvl="1"/>
            <a:r>
              <a:rPr lang="en-GB" noProof="0" dirty="0" smtClean="0"/>
              <a:t> based on:</a:t>
            </a:r>
          </a:p>
          <a:p>
            <a:pPr marL="400050" lvl="1" indent="0">
              <a:buNone/>
            </a:pPr>
            <a:r>
              <a:rPr lang="en-GB" sz="1400" noProof="0" dirty="0" smtClean="0">
                <a:latin typeface="+mj-lt"/>
              </a:rPr>
              <a:t>A Taxonomy for </a:t>
            </a:r>
            <a:r>
              <a:rPr lang="en-GB" sz="1400" noProof="0" dirty="0" err="1" smtClean="0">
                <a:latin typeface="+mj-lt"/>
              </a:rPr>
              <a:t>Modeling</a:t>
            </a:r>
            <a:r>
              <a:rPr lang="en-GB" sz="1400" noProof="0" dirty="0" smtClean="0">
                <a:latin typeface="+mj-lt"/>
              </a:rPr>
              <a:t> Flexibility and a Computationally Efficient Algorithm for Dispatch in Smart Grids“ </a:t>
            </a:r>
          </a:p>
          <a:p>
            <a:pPr marL="400050" lvl="1" indent="0">
              <a:buNone/>
            </a:pPr>
            <a:r>
              <a:rPr lang="en-GB" sz="1400" noProof="0" dirty="0" smtClean="0">
                <a:latin typeface="+mj-lt"/>
              </a:rPr>
              <a:t>by  M. K. Petersen, K. </a:t>
            </a:r>
            <a:r>
              <a:rPr lang="en-GB" sz="1400" noProof="0" dirty="0" err="1" smtClean="0">
                <a:latin typeface="+mj-lt"/>
              </a:rPr>
              <a:t>Edlund</a:t>
            </a:r>
            <a:r>
              <a:rPr lang="en-GB" sz="1400" noProof="0" dirty="0" smtClean="0">
                <a:latin typeface="+mj-lt"/>
              </a:rPr>
              <a:t>, L. H. Hansen, J. </a:t>
            </a:r>
            <a:r>
              <a:rPr lang="en-GB" sz="1400" noProof="0" dirty="0" err="1" smtClean="0">
                <a:latin typeface="+mj-lt"/>
              </a:rPr>
              <a:t>Bendtsen</a:t>
            </a:r>
            <a:r>
              <a:rPr lang="en-GB" sz="1400" noProof="0" dirty="0" smtClean="0">
                <a:latin typeface="+mj-lt"/>
              </a:rPr>
              <a:t> and J. </a:t>
            </a:r>
            <a:r>
              <a:rPr lang="en-GB" sz="1400" noProof="0" dirty="0" err="1" smtClean="0">
                <a:latin typeface="+mj-lt"/>
              </a:rPr>
              <a:t>Stoustrup</a:t>
            </a:r>
            <a:endParaRPr lang="en-GB" sz="1400" noProof="0" dirty="0" smtClean="0"/>
          </a:p>
          <a:p>
            <a:pPr lvl="2"/>
            <a:r>
              <a:rPr lang="en-GB" noProof="0" dirty="0" smtClean="0"/>
              <a:t>A </a:t>
            </a:r>
            <a:r>
              <a:rPr lang="en-GB" b="1" noProof="0" dirty="0" smtClean="0"/>
              <a:t>bucket</a:t>
            </a:r>
            <a:r>
              <a:rPr lang="en-GB" noProof="0" dirty="0" smtClean="0"/>
              <a:t> is power and energy constrained integrator (with fixed boundaries)</a:t>
            </a:r>
          </a:p>
          <a:p>
            <a:pPr lvl="1"/>
            <a:endParaRPr lang="en-GB" noProof="0" dirty="0" smtClean="0"/>
          </a:p>
          <a:p>
            <a:pPr lvl="1"/>
            <a:r>
              <a:rPr lang="en-GB" b="1" noProof="0" dirty="0" smtClean="0"/>
              <a:t>Bucket</a:t>
            </a:r>
            <a:r>
              <a:rPr lang="en-GB" noProof="0" dirty="0" smtClean="0"/>
              <a:t> with time dependant interval boundaries</a:t>
            </a:r>
          </a:p>
          <a:p>
            <a:pPr marL="457200" lvl="1" indent="0">
              <a:buNone/>
            </a:pPr>
            <a:r>
              <a:rPr lang="en-GB" noProof="0" dirty="0" smtClean="0">
                <a:sym typeface="Wingdings" panose="05000000000000000000" pitchFamily="2" charset="2"/>
              </a:rPr>
              <a:t>	 </a:t>
            </a:r>
            <a:r>
              <a:rPr lang="en-GB" noProof="0" dirty="0" smtClean="0"/>
              <a:t>Generalization</a:t>
            </a:r>
          </a:p>
          <a:p>
            <a:pPr lvl="1"/>
            <a:r>
              <a:rPr lang="en-GB" noProof="0" dirty="0" smtClean="0"/>
              <a:t>Additional information</a:t>
            </a:r>
            <a:endParaRPr lang="en-GB" noProof="0" dirty="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4</a:t>
            </a:fld>
            <a:endParaRPr lang="de-DE"/>
          </a:p>
        </p:txBody>
      </p:sp>
    </p:spTree>
    <p:extLst>
      <p:ext uri="{BB962C8B-B14F-4D97-AF65-F5344CB8AC3E}">
        <p14:creationId xmlns:p14="http://schemas.microsoft.com/office/powerpoint/2010/main" val="377848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noProof="0" dirty="0" smtClean="0"/>
              <a:t>Internal Model</a:t>
            </a:r>
            <a:endParaRPr lang="en-GB" noProof="0" dirty="0"/>
          </a:p>
        </p:txBody>
      </p:sp>
      <p:sp>
        <p:nvSpPr>
          <p:cNvPr id="3" name="Textplatzhalter 2"/>
          <p:cNvSpPr>
            <a:spLocks noGrp="1"/>
          </p:cNvSpPr>
          <p:nvPr>
            <p:ph type="body" idx="1"/>
          </p:nvPr>
        </p:nvSpPr>
        <p:spPr/>
        <p:txBody>
          <a:bodyPr/>
          <a:lstStyle/>
          <a:p>
            <a:endParaRPr lang="de-DE"/>
          </a:p>
        </p:txBody>
      </p:sp>
      <p:sp>
        <p:nvSpPr>
          <p:cNvPr id="4" name="Datumsplatzhalter 3"/>
          <p:cNvSpPr>
            <a:spLocks noGrp="1"/>
          </p:cNvSpPr>
          <p:nvPr>
            <p:ph type="dt" sz="half" idx="10"/>
          </p:nvPr>
        </p:nvSpPr>
        <p:spPr/>
        <p:txBody>
          <a:bodyPr/>
          <a:lstStyle/>
          <a:p>
            <a:fld id="{7E6C0DC6-79EA-43C0-9D50-48AEE9B530C7}"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smtClean="0"/>
              <a:t>© FZI Forschungszentrum Informatik</a:t>
            </a:r>
            <a:endParaRPr lang="de-DE" dirty="0"/>
          </a:p>
        </p:txBody>
      </p:sp>
      <p:sp>
        <p:nvSpPr>
          <p:cNvPr id="6" name="Foliennummernplatzhalter 5"/>
          <p:cNvSpPr>
            <a:spLocks noGrp="1"/>
          </p:cNvSpPr>
          <p:nvPr>
            <p:ph type="sldNum" sz="quarter" idx="12"/>
          </p:nvPr>
        </p:nvSpPr>
        <p:spPr/>
        <p:txBody>
          <a:bodyPr/>
          <a:lstStyle/>
          <a:p>
            <a:fld id="{6F6C2005-42B3-470D-9F19-B948B1B31A0D}" type="slidenum">
              <a:rPr lang="de-DE" smtClean="0"/>
              <a:pPr/>
              <a:t>5</a:t>
            </a:fld>
            <a:endParaRPr lang="de-DE" dirty="0"/>
          </a:p>
        </p:txBody>
      </p:sp>
    </p:spTree>
    <p:extLst>
      <p:ext uri="{BB962C8B-B14F-4D97-AF65-F5344CB8AC3E}">
        <p14:creationId xmlns:p14="http://schemas.microsoft.com/office/powerpoint/2010/main" val="124222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Gerade Verbindung mit Pfeil 31"/>
          <p:cNvCxnSpPr/>
          <p:nvPr/>
        </p:nvCxnSpPr>
        <p:spPr>
          <a:xfrm>
            <a:off x="4986992" y="3795886"/>
            <a:ext cx="266679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Gerade Verbindung mit Pfeil 23"/>
          <p:cNvCxnSpPr/>
          <p:nvPr/>
        </p:nvCxnSpPr>
        <p:spPr>
          <a:xfrm>
            <a:off x="4986992" y="1779662"/>
            <a:ext cx="266679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 name="Titel 1"/>
          <p:cNvSpPr>
            <a:spLocks noGrp="1"/>
          </p:cNvSpPr>
          <p:nvPr>
            <p:ph type="title"/>
          </p:nvPr>
        </p:nvSpPr>
        <p:spPr/>
        <p:txBody>
          <a:bodyPr/>
          <a:lstStyle/>
          <a:p>
            <a:r>
              <a:rPr lang="en-GB" dirty="0" smtClean="0"/>
              <a:t>Internal Model – Flexibility vs. Task</a:t>
            </a:r>
            <a:endParaRPr lang="en-GB" noProof="0" dirty="0"/>
          </a:p>
        </p:txBody>
      </p:sp>
      <p:sp>
        <p:nvSpPr>
          <p:cNvPr id="3" name="Inhaltsplatzhalter 2"/>
          <p:cNvSpPr>
            <a:spLocks noGrp="1"/>
          </p:cNvSpPr>
          <p:nvPr>
            <p:ph idx="1"/>
          </p:nvPr>
        </p:nvSpPr>
        <p:spPr>
          <a:xfrm>
            <a:off x="323528" y="964395"/>
            <a:ext cx="4320480" cy="3804074"/>
          </a:xfrm>
        </p:spPr>
        <p:txBody>
          <a:bodyPr>
            <a:normAutofit/>
          </a:bodyPr>
          <a:lstStyle/>
          <a:p>
            <a:pPr algn="just"/>
            <a:r>
              <a:rPr lang="en-GB" noProof="0" dirty="0" smtClean="0"/>
              <a:t>A flexibility provides the constraints for a task. The task is generated by the BEMS.</a:t>
            </a:r>
          </a:p>
          <a:p>
            <a:pPr algn="just"/>
            <a:endParaRPr lang="en-GB" noProof="0" dirty="0" smtClean="0"/>
          </a:p>
          <a:p>
            <a:pPr algn="just"/>
            <a:r>
              <a:rPr lang="en-GB" noProof="0" dirty="0" smtClean="0"/>
              <a:t>A task refers to an actual schedule in terms of power at a given time. </a:t>
            </a:r>
            <a:r>
              <a:rPr lang="en-GB" dirty="0" smtClean="0"/>
              <a:t>Tasks can be derived from flexibilities but don’t need to.</a:t>
            </a:r>
            <a:r>
              <a:rPr lang="en-GB" dirty="0"/>
              <a:t/>
            </a:r>
            <a:br>
              <a:rPr lang="en-GB" dirty="0"/>
            </a:br>
            <a:r>
              <a:rPr lang="en-GB" dirty="0" smtClean="0"/>
              <a:t>Essentially a task is a flexibility with degenerate intervals for power.</a:t>
            </a:r>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6</a:t>
            </a:fld>
            <a:endParaRPr lang="de-DE"/>
          </a:p>
        </p:txBody>
      </p:sp>
      <p:sp>
        <p:nvSpPr>
          <p:cNvPr id="7" name="Rechteck 6"/>
          <p:cNvSpPr/>
          <p:nvPr/>
        </p:nvSpPr>
        <p:spPr>
          <a:xfrm rot="16200000">
            <a:off x="7338283" y="1735129"/>
            <a:ext cx="829982" cy="198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t>Flexibility</a:t>
            </a:r>
            <a:endParaRPr lang="de-DE" dirty="0"/>
          </a:p>
        </p:txBody>
      </p:sp>
      <p:sp>
        <p:nvSpPr>
          <p:cNvPr id="8" name="Rechteck 7"/>
          <p:cNvSpPr/>
          <p:nvPr/>
        </p:nvSpPr>
        <p:spPr>
          <a:xfrm>
            <a:off x="5421542" y="1009798"/>
            <a:ext cx="2088232" cy="216024"/>
          </a:xfrm>
          <a:prstGeom prst="rect">
            <a:avLst/>
          </a:prstGeom>
          <a:solidFill>
            <a:srgbClr val="007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Device Schedule</a:t>
            </a:r>
            <a:endParaRPr lang="de-DE" dirty="0"/>
          </a:p>
        </p:txBody>
      </p:sp>
      <p:cxnSp>
        <p:nvCxnSpPr>
          <p:cNvPr id="10" name="Gerade Verbindung mit Pfeil 9"/>
          <p:cNvCxnSpPr>
            <a:stCxn id="8" idx="2"/>
          </p:cNvCxnSpPr>
          <p:nvPr/>
        </p:nvCxnSpPr>
        <p:spPr>
          <a:xfrm>
            <a:off x="6465658" y="1225822"/>
            <a:ext cx="0" cy="329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eck 11"/>
          <p:cNvSpPr/>
          <p:nvPr/>
        </p:nvSpPr>
        <p:spPr>
          <a:xfrm rot="16200000">
            <a:off x="6050667" y="1738305"/>
            <a:ext cx="829982" cy="1926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t>Task</a:t>
            </a:r>
            <a:endParaRPr lang="de-DE" sz="1200" dirty="0"/>
          </a:p>
        </p:txBody>
      </p:sp>
      <p:cxnSp>
        <p:nvCxnSpPr>
          <p:cNvPr id="15" name="Gerade Verbindung mit Pfeil 14"/>
          <p:cNvCxnSpPr>
            <a:stCxn id="7" idx="0"/>
            <a:endCxn id="12" idx="2"/>
          </p:cNvCxnSpPr>
          <p:nvPr/>
        </p:nvCxnSpPr>
        <p:spPr>
          <a:xfrm flipH="1">
            <a:off x="6561966" y="1834613"/>
            <a:ext cx="1091824" cy="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p:cNvSpPr/>
          <p:nvPr/>
        </p:nvSpPr>
        <p:spPr>
          <a:xfrm rot="16200000">
            <a:off x="6050667" y="2890434"/>
            <a:ext cx="829982" cy="1926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t>Task</a:t>
            </a:r>
            <a:endParaRPr lang="de-DE" sz="1200" dirty="0"/>
          </a:p>
        </p:txBody>
      </p:sp>
      <p:sp>
        <p:nvSpPr>
          <p:cNvPr id="17" name="Rechteck 16"/>
          <p:cNvSpPr/>
          <p:nvPr/>
        </p:nvSpPr>
        <p:spPr>
          <a:xfrm rot="16200000">
            <a:off x="7338283" y="3770737"/>
            <a:ext cx="829982" cy="198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smtClean="0"/>
              <a:t>Flexibility</a:t>
            </a:r>
            <a:endParaRPr lang="de-DE" dirty="0"/>
          </a:p>
        </p:txBody>
      </p:sp>
      <p:sp>
        <p:nvSpPr>
          <p:cNvPr id="18" name="Rechteck 17"/>
          <p:cNvSpPr/>
          <p:nvPr/>
        </p:nvSpPr>
        <p:spPr>
          <a:xfrm rot="16200000">
            <a:off x="6050667" y="3773913"/>
            <a:ext cx="829982" cy="1926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t>Task</a:t>
            </a:r>
            <a:endParaRPr lang="de-DE" sz="1200" dirty="0"/>
          </a:p>
        </p:txBody>
      </p:sp>
      <p:cxnSp>
        <p:nvCxnSpPr>
          <p:cNvPr id="19" name="Gerade Verbindung mit Pfeil 18"/>
          <p:cNvCxnSpPr>
            <a:stCxn id="17" idx="0"/>
            <a:endCxn id="18" idx="2"/>
          </p:cNvCxnSpPr>
          <p:nvPr/>
        </p:nvCxnSpPr>
        <p:spPr>
          <a:xfrm flipH="1">
            <a:off x="6561966" y="3870221"/>
            <a:ext cx="1091824" cy="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hteck 19"/>
          <p:cNvSpPr/>
          <p:nvPr/>
        </p:nvSpPr>
        <p:spPr>
          <a:xfrm rot="16200000">
            <a:off x="6626812" y="2627394"/>
            <a:ext cx="3434160" cy="19896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t>BEMS</a:t>
            </a:r>
            <a:endParaRPr lang="de-DE" dirty="0"/>
          </a:p>
        </p:txBody>
      </p:sp>
      <p:sp>
        <p:nvSpPr>
          <p:cNvPr id="23" name="Rechteck 22"/>
          <p:cNvSpPr/>
          <p:nvPr/>
        </p:nvSpPr>
        <p:spPr>
          <a:xfrm rot="16200000">
            <a:off x="3170428" y="2627394"/>
            <a:ext cx="3434160" cy="198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smtClean="0"/>
              <a:t>User</a:t>
            </a:r>
            <a:endParaRPr lang="de-DE" dirty="0"/>
          </a:p>
        </p:txBody>
      </p:sp>
      <p:cxnSp>
        <p:nvCxnSpPr>
          <p:cNvPr id="30" name="Gerade Verbindung mit Pfeil 29"/>
          <p:cNvCxnSpPr/>
          <p:nvPr/>
        </p:nvCxnSpPr>
        <p:spPr>
          <a:xfrm>
            <a:off x="4986992" y="2960481"/>
            <a:ext cx="13897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3" name="Gerade Verbindung mit Pfeil 32"/>
          <p:cNvCxnSpPr/>
          <p:nvPr/>
        </p:nvCxnSpPr>
        <p:spPr>
          <a:xfrm>
            <a:off x="7852758" y="1779662"/>
            <a:ext cx="39165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p:nvPr/>
        </p:nvCxnSpPr>
        <p:spPr>
          <a:xfrm>
            <a:off x="7852758" y="3795886"/>
            <a:ext cx="39165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p:nvPr/>
        </p:nvCxnSpPr>
        <p:spPr>
          <a:xfrm flipH="1">
            <a:off x="7852758" y="1834613"/>
            <a:ext cx="391650" cy="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p:cNvCxnSpPr/>
          <p:nvPr/>
        </p:nvCxnSpPr>
        <p:spPr>
          <a:xfrm flipH="1">
            <a:off x="7832559" y="3870220"/>
            <a:ext cx="391650" cy="0"/>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6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Internal Model - </a:t>
            </a:r>
            <a:r>
              <a:rPr lang="en-GB" noProof="0" dirty="0" smtClean="0"/>
              <a:t>Parameters</a:t>
            </a:r>
            <a:endParaRPr lang="en-GB" noProof="0" dirty="0"/>
          </a:p>
        </p:txBody>
      </p:sp>
      <p:sp>
        <p:nvSpPr>
          <p:cNvPr id="3" name="Inhaltsplatzhalter 2"/>
          <p:cNvSpPr>
            <a:spLocks noGrp="1"/>
          </p:cNvSpPr>
          <p:nvPr>
            <p:ph idx="1"/>
          </p:nvPr>
        </p:nvSpPr>
        <p:spPr/>
        <p:txBody>
          <a:bodyPr>
            <a:noAutofit/>
          </a:bodyPr>
          <a:lstStyle/>
          <a:p>
            <a:r>
              <a:rPr lang="en-GB" sz="1600" dirty="0" err="1" smtClean="0"/>
              <a:t>Flexibility_ID</a:t>
            </a:r>
            <a:r>
              <a:rPr lang="en-GB" sz="1600" dirty="0" smtClean="0"/>
              <a:t>: </a:t>
            </a:r>
            <a:r>
              <a:rPr lang="en-GB" sz="1600" noProof="0" dirty="0" smtClean="0"/>
              <a:t>Integer</a:t>
            </a:r>
          </a:p>
          <a:p>
            <a:r>
              <a:rPr lang="en-GB" sz="1600" noProof="0" dirty="0" err="1" smtClean="0"/>
              <a:t>Task_ID</a:t>
            </a:r>
            <a:r>
              <a:rPr lang="en-GB" sz="1600" noProof="0" dirty="0" smtClean="0"/>
              <a:t>: Integer</a:t>
            </a:r>
          </a:p>
          <a:p>
            <a:pPr lvl="1"/>
            <a:r>
              <a:rPr lang="en-GB" sz="1400" dirty="0" smtClean="0"/>
              <a:t>ID of corresponding task if derived from this flexibility</a:t>
            </a:r>
            <a:endParaRPr lang="en-GB" sz="1400" noProof="0" dirty="0" smtClean="0"/>
          </a:p>
          <a:p>
            <a:r>
              <a:rPr lang="en-GB" sz="1600" noProof="0" dirty="0" smtClean="0"/>
              <a:t>Adaptable: Boolean</a:t>
            </a:r>
          </a:p>
          <a:p>
            <a:pPr lvl="1"/>
            <a:r>
              <a:rPr lang="en-GB" sz="1400" dirty="0" smtClean="0"/>
              <a:t>Whether this task can be adapted during runtime or not (The BEMS keeps track of these)</a:t>
            </a:r>
            <a:endParaRPr lang="en-GB" sz="1400" noProof="0" dirty="0" smtClean="0"/>
          </a:p>
          <a:p>
            <a:r>
              <a:rPr lang="en-GB" sz="1600" dirty="0" smtClean="0"/>
              <a:t>Termination time: Interval&lt;</a:t>
            </a:r>
            <a:r>
              <a:rPr lang="en-GB" sz="1600" noProof="0" dirty="0" smtClean="0"/>
              <a:t>Timestamp&gt; [Min, Max]</a:t>
            </a:r>
          </a:p>
          <a:p>
            <a:r>
              <a:rPr lang="en-GB" sz="1600" noProof="0" dirty="0" smtClean="0"/>
              <a:t>Running time in seconds: Interval&lt;Integer&gt; [Min, Max]</a:t>
            </a:r>
          </a:p>
          <a:p>
            <a:r>
              <a:rPr lang="en-GB" sz="1600" noProof="0" dirty="0" smtClean="0"/>
              <a:t>Flexibility Corridors</a:t>
            </a:r>
          </a:p>
          <a:p>
            <a:pPr lvl="1"/>
            <a:r>
              <a:rPr lang="en-GB" sz="1400" dirty="0" smtClean="0"/>
              <a:t>Time </a:t>
            </a:r>
            <a:r>
              <a:rPr lang="en-GB" sz="1400" i="1" dirty="0" smtClean="0"/>
              <a:t>t</a:t>
            </a:r>
            <a:r>
              <a:rPr lang="en-GB" sz="1400" dirty="0" smtClean="0"/>
              <a:t> in seconds relative to the Starting time, i.e. 0 equals starting time</a:t>
            </a:r>
          </a:p>
          <a:p>
            <a:pPr lvl="1"/>
            <a:r>
              <a:rPr lang="en-GB" sz="1400" dirty="0" smtClean="0"/>
              <a:t>Power </a:t>
            </a:r>
            <a:r>
              <a:rPr lang="en-GB" sz="1400" dirty="0"/>
              <a:t>P: t </a:t>
            </a:r>
            <a:r>
              <a:rPr lang="en-GB" sz="1400" dirty="0">
                <a:sym typeface="Wingdings" panose="05000000000000000000" pitchFamily="2" charset="2"/>
              </a:rPr>
              <a:t> P(t) := [</a:t>
            </a:r>
            <a:r>
              <a:rPr lang="en-GB" sz="1400" dirty="0" err="1">
                <a:sym typeface="Wingdings" panose="05000000000000000000" pitchFamily="2" charset="2"/>
              </a:rPr>
              <a:t>MinP</a:t>
            </a:r>
            <a:r>
              <a:rPr lang="en-GB" sz="1400" dirty="0">
                <a:sym typeface="Wingdings" panose="05000000000000000000" pitchFamily="2" charset="2"/>
              </a:rPr>
              <a:t>(t), </a:t>
            </a:r>
            <a:r>
              <a:rPr lang="en-GB" sz="1400" dirty="0" err="1">
                <a:sym typeface="Wingdings" panose="05000000000000000000" pitchFamily="2" charset="2"/>
              </a:rPr>
              <a:t>MaxP</a:t>
            </a:r>
            <a:r>
              <a:rPr lang="en-GB" sz="1400" dirty="0">
                <a:sym typeface="Wingdings" panose="05000000000000000000" pitchFamily="2" charset="2"/>
              </a:rPr>
              <a:t>(t)] as Interval&lt;Integer&gt; in </a:t>
            </a:r>
            <a:r>
              <a:rPr lang="en-GB" sz="1400" dirty="0" smtClean="0">
                <a:sym typeface="Wingdings" panose="05000000000000000000" pitchFamily="2" charset="2"/>
              </a:rPr>
              <a:t>W (Step function)</a:t>
            </a:r>
            <a:endParaRPr lang="en-GB" sz="1400" dirty="0"/>
          </a:p>
          <a:p>
            <a:pPr lvl="1"/>
            <a:r>
              <a:rPr lang="en-GB" sz="1400" dirty="0" smtClean="0"/>
              <a:t>Energy E: </a:t>
            </a:r>
            <a:r>
              <a:rPr lang="en-GB" sz="1400" dirty="0"/>
              <a:t>t </a:t>
            </a:r>
            <a:r>
              <a:rPr lang="en-GB" sz="1400" dirty="0">
                <a:sym typeface="Wingdings" panose="05000000000000000000" pitchFamily="2" charset="2"/>
              </a:rPr>
              <a:t> </a:t>
            </a:r>
            <a:r>
              <a:rPr lang="en-GB" sz="1400" dirty="0" smtClean="0">
                <a:sym typeface="Wingdings" panose="05000000000000000000" pitchFamily="2" charset="2"/>
              </a:rPr>
              <a:t>E(t</a:t>
            </a:r>
            <a:r>
              <a:rPr lang="en-GB" sz="1400" dirty="0">
                <a:sym typeface="Wingdings" panose="05000000000000000000" pitchFamily="2" charset="2"/>
              </a:rPr>
              <a:t>) := [</a:t>
            </a:r>
            <a:r>
              <a:rPr lang="en-GB" sz="1400" dirty="0" err="1" smtClean="0">
                <a:sym typeface="Wingdings" panose="05000000000000000000" pitchFamily="2" charset="2"/>
              </a:rPr>
              <a:t>MinE</a:t>
            </a:r>
            <a:r>
              <a:rPr lang="en-GB" sz="1400" dirty="0" smtClean="0">
                <a:sym typeface="Wingdings" panose="05000000000000000000" pitchFamily="2" charset="2"/>
              </a:rPr>
              <a:t>(t</a:t>
            </a:r>
            <a:r>
              <a:rPr lang="en-GB" sz="1400" dirty="0">
                <a:sym typeface="Wingdings" panose="05000000000000000000" pitchFamily="2" charset="2"/>
              </a:rPr>
              <a:t>), </a:t>
            </a:r>
            <a:r>
              <a:rPr lang="en-GB" sz="1400" dirty="0" err="1" smtClean="0">
                <a:sym typeface="Wingdings" panose="05000000000000000000" pitchFamily="2" charset="2"/>
              </a:rPr>
              <a:t>MaxE</a:t>
            </a:r>
            <a:r>
              <a:rPr lang="en-GB" sz="1400" dirty="0" smtClean="0">
                <a:sym typeface="Wingdings" panose="05000000000000000000" pitchFamily="2" charset="2"/>
              </a:rPr>
              <a:t>(t</a:t>
            </a:r>
            <a:r>
              <a:rPr lang="en-GB" sz="1400" dirty="0">
                <a:sym typeface="Wingdings" panose="05000000000000000000" pitchFamily="2" charset="2"/>
              </a:rPr>
              <a:t>)] as Interval&lt;Integer&gt; in </a:t>
            </a:r>
            <a:r>
              <a:rPr lang="en-GB" sz="1400" dirty="0" err="1" smtClean="0">
                <a:sym typeface="Wingdings" panose="05000000000000000000" pitchFamily="2" charset="2"/>
              </a:rPr>
              <a:t>Ws</a:t>
            </a:r>
            <a:r>
              <a:rPr lang="en-GB" sz="1400" dirty="0" smtClean="0">
                <a:sym typeface="Wingdings" panose="05000000000000000000" pitchFamily="2" charset="2"/>
              </a:rPr>
              <a:t> (Linear Interpolation)</a:t>
            </a:r>
          </a:p>
          <a:p>
            <a:r>
              <a:rPr lang="en-GB" sz="1600" dirty="0" smtClean="0">
                <a:solidFill>
                  <a:schemeClr val="tx1">
                    <a:lumMod val="50000"/>
                    <a:lumOff val="50000"/>
                  </a:schemeClr>
                </a:solidFill>
                <a:sym typeface="Wingdings" panose="05000000000000000000" pitchFamily="2" charset="2"/>
              </a:rPr>
              <a:t>Discretization: Integer </a:t>
            </a:r>
            <a:r>
              <a:rPr lang="en-GB" sz="1600" dirty="0" smtClean="0">
                <a:solidFill>
                  <a:srgbClr val="C00000"/>
                </a:solidFill>
                <a:sym typeface="Wingdings" panose="05000000000000000000" pitchFamily="2" charset="2"/>
              </a:rPr>
              <a:t>[not implemented]</a:t>
            </a:r>
            <a:endParaRPr lang="en-GB" sz="1600" dirty="0" smtClean="0">
              <a:solidFill>
                <a:schemeClr val="tx1">
                  <a:lumMod val="50000"/>
                  <a:lumOff val="50000"/>
                </a:schemeClr>
              </a:solidFill>
              <a:sym typeface="Wingdings" panose="05000000000000000000" pitchFamily="2" charset="2"/>
            </a:endParaRPr>
          </a:p>
          <a:p>
            <a:pPr lvl="1"/>
            <a:r>
              <a:rPr lang="en-GB" sz="1400" dirty="0" smtClean="0">
                <a:solidFill>
                  <a:schemeClr val="tx1">
                    <a:lumMod val="50000"/>
                    <a:lumOff val="50000"/>
                  </a:schemeClr>
                </a:solidFill>
                <a:sym typeface="Wingdings" panose="05000000000000000000" pitchFamily="2" charset="2"/>
              </a:rPr>
              <a:t>Only steps of this size are possible</a:t>
            </a:r>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7</a:t>
            </a:fld>
            <a:endParaRPr lang="de-DE"/>
          </a:p>
        </p:txBody>
      </p:sp>
    </p:spTree>
    <p:extLst>
      <p:ext uri="{BB962C8B-B14F-4D97-AF65-F5344CB8AC3E}">
        <p14:creationId xmlns:p14="http://schemas.microsoft.com/office/powerpoint/2010/main" val="419256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Power vs. Energy</a:t>
            </a:r>
            <a:endParaRPr lang="en-GB" noProof="0" dirty="0"/>
          </a:p>
        </p:txBody>
      </p:sp>
      <p:sp>
        <p:nvSpPr>
          <p:cNvPr id="3" name="Inhaltsplatzhalter 2"/>
          <p:cNvSpPr>
            <a:spLocks noGrp="1"/>
          </p:cNvSpPr>
          <p:nvPr>
            <p:ph idx="1"/>
          </p:nvPr>
        </p:nvSpPr>
        <p:spPr/>
        <p:txBody>
          <a:bodyPr>
            <a:normAutofit/>
          </a:bodyPr>
          <a:lstStyle/>
          <a:p>
            <a:r>
              <a:rPr lang="en-GB" sz="1600" noProof="0" dirty="0" smtClean="0"/>
              <a:t>Power: Min and max remain constant until a new value is set</a:t>
            </a:r>
          </a:p>
          <a:p>
            <a:pPr marL="457200" lvl="1" indent="0">
              <a:buNone/>
            </a:pPr>
            <a:r>
              <a:rPr lang="en-GB" sz="1400" noProof="0" dirty="0" smtClean="0">
                <a:sym typeface="Wingdings" panose="05000000000000000000" pitchFamily="2" charset="2"/>
              </a:rPr>
              <a:t>	 </a:t>
            </a:r>
            <a:r>
              <a:rPr lang="en-GB" sz="1400" noProof="0" dirty="0" smtClean="0"/>
              <a:t>Step function</a:t>
            </a:r>
          </a:p>
          <a:p>
            <a:pPr marL="457200" lvl="1" indent="0">
              <a:buNone/>
            </a:pPr>
            <a:endParaRPr lang="en-GB" sz="1600" noProof="0" dirty="0" smtClean="0"/>
          </a:p>
          <a:p>
            <a:r>
              <a:rPr lang="en-GB" sz="1600" noProof="0" dirty="0" smtClean="0"/>
              <a:t>Energy: Min and max at the given moment in time</a:t>
            </a:r>
            <a:endParaRPr lang="en-GB" sz="1400" noProof="0" dirty="0" smtClean="0"/>
          </a:p>
          <a:p>
            <a:pPr lvl="1"/>
            <a:r>
              <a:rPr lang="en-GB" sz="1400" noProof="0" dirty="0" smtClean="0"/>
              <a:t>For example at 12:15 </a:t>
            </a:r>
            <a:r>
              <a:rPr lang="en-GB" sz="1400" noProof="0" dirty="0" err="1" smtClean="0"/>
              <a:t>Energy.Min</a:t>
            </a:r>
            <a:r>
              <a:rPr lang="en-GB" sz="1400" noProof="0" dirty="0" smtClean="0"/>
              <a:t> = 0 = </a:t>
            </a:r>
            <a:r>
              <a:rPr lang="en-GB" sz="1400" noProof="0" dirty="0" err="1" smtClean="0"/>
              <a:t>Energy.Max</a:t>
            </a:r>
            <a:endParaRPr lang="en-GB" sz="1400" noProof="0" dirty="0" smtClean="0"/>
          </a:p>
          <a:p>
            <a:pPr lvl="1"/>
            <a:r>
              <a:rPr lang="en-GB" sz="1400" noProof="0" dirty="0" smtClean="0"/>
              <a:t>Energy is integral of power </a:t>
            </a:r>
            <a:r>
              <a:rPr lang="en-GB" sz="1400" noProof="0" dirty="0" smtClean="0">
                <a:sym typeface="Wingdings" panose="05000000000000000000" pitchFamily="2" charset="2"/>
              </a:rPr>
              <a:t> linear interpolation Min(t) und Min(t+1)</a:t>
            </a:r>
            <a:endParaRPr lang="en-GB" sz="1400" noProof="0" dirty="0" smtClean="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8</a:t>
            </a:fld>
            <a:endParaRPr lang="de-DE"/>
          </a:p>
        </p:txBody>
      </p:sp>
      <p:graphicFrame>
        <p:nvGraphicFramePr>
          <p:cNvPr id="7" name="Diagramm 6"/>
          <p:cNvGraphicFramePr>
            <a:graphicFrameLocks/>
          </p:cNvGraphicFramePr>
          <p:nvPr>
            <p:extLst>
              <p:ext uri="{D42A27DB-BD31-4B8C-83A1-F6EECF244321}">
                <p14:modId xmlns:p14="http://schemas.microsoft.com/office/powerpoint/2010/main" val="3223507838"/>
              </p:ext>
            </p:extLst>
          </p:nvPr>
        </p:nvGraphicFramePr>
        <p:xfrm>
          <a:off x="1810765" y="2866432"/>
          <a:ext cx="4730382" cy="1692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851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smtClean="0"/>
              <a:t>Reading the plots</a:t>
            </a:r>
            <a:endParaRPr lang="en-GB" noProof="0" dirty="0"/>
          </a:p>
        </p:txBody>
      </p:sp>
      <p:sp>
        <p:nvSpPr>
          <p:cNvPr id="3" name="Inhaltsplatzhalter 2"/>
          <p:cNvSpPr>
            <a:spLocks noGrp="1"/>
          </p:cNvSpPr>
          <p:nvPr>
            <p:ph idx="1"/>
          </p:nvPr>
        </p:nvSpPr>
        <p:spPr/>
        <p:txBody>
          <a:bodyPr>
            <a:normAutofit/>
          </a:bodyPr>
          <a:lstStyle/>
          <a:p>
            <a:r>
              <a:rPr lang="en-GB" sz="1800" noProof="0" dirty="0" smtClean="0"/>
              <a:t>Combined plot</a:t>
            </a:r>
          </a:p>
          <a:p>
            <a:pPr lvl="1"/>
            <a:r>
              <a:rPr lang="en-GB" sz="1600" noProof="0" dirty="0" smtClean="0"/>
              <a:t>Power over time</a:t>
            </a:r>
          </a:p>
          <a:p>
            <a:pPr lvl="1"/>
            <a:r>
              <a:rPr lang="en-GB" sz="1600" noProof="0" dirty="0" smtClean="0"/>
              <a:t>Energy over time</a:t>
            </a:r>
          </a:p>
          <a:p>
            <a:endParaRPr lang="en-GB" sz="1800" noProof="0" dirty="0" smtClean="0"/>
          </a:p>
          <a:p>
            <a:r>
              <a:rPr lang="en-GB" sz="1800" noProof="0" dirty="0" smtClean="0"/>
              <a:t>15 min slots outlined with points</a:t>
            </a:r>
          </a:p>
          <a:p>
            <a:endParaRPr lang="en-GB" sz="1800" noProof="0" dirty="0" smtClean="0"/>
          </a:p>
          <a:p>
            <a:r>
              <a:rPr lang="en-GB" sz="1800" noProof="0" dirty="0" smtClean="0"/>
              <a:t>Example depicted</a:t>
            </a:r>
            <a:r>
              <a:rPr lang="en-GB" sz="1800" dirty="0" smtClean="0"/>
              <a:t> here</a:t>
            </a:r>
            <a:r>
              <a:rPr lang="en-GB" sz="1800" noProof="0" dirty="0" smtClean="0"/>
              <a:t>:</a:t>
            </a:r>
            <a:br>
              <a:rPr lang="en-GB" sz="1800" noProof="0" dirty="0" smtClean="0"/>
            </a:br>
            <a:r>
              <a:rPr lang="en-GB" sz="1800" noProof="0" dirty="0" smtClean="0"/>
              <a:t>fixed profile by setting</a:t>
            </a:r>
            <a:br>
              <a:rPr lang="en-GB" sz="1800" noProof="0" dirty="0" smtClean="0"/>
            </a:br>
            <a:r>
              <a:rPr lang="en-GB" sz="1800" i="1" noProof="0" dirty="0" err="1" smtClean="0"/>
              <a:t>power.min</a:t>
            </a:r>
            <a:r>
              <a:rPr lang="en-GB" sz="1800" i="1" noProof="0" dirty="0" smtClean="0"/>
              <a:t> = </a:t>
            </a:r>
            <a:r>
              <a:rPr lang="en-GB" sz="1800" i="1" noProof="0" dirty="0" err="1" smtClean="0"/>
              <a:t>power.max</a:t>
            </a:r>
            <a:r>
              <a:rPr lang="en-GB" sz="1800" noProof="0" dirty="0" smtClean="0"/>
              <a:t> and</a:t>
            </a:r>
            <a:br>
              <a:rPr lang="en-GB" sz="1800" noProof="0" dirty="0" smtClean="0"/>
            </a:br>
            <a:r>
              <a:rPr lang="en-GB" sz="1800" noProof="0" dirty="0" err="1" smtClean="0"/>
              <a:t>e</a:t>
            </a:r>
            <a:r>
              <a:rPr lang="en-GB" sz="1800" i="1" noProof="0" dirty="0" err="1" smtClean="0"/>
              <a:t>nergy.min</a:t>
            </a:r>
            <a:r>
              <a:rPr lang="en-GB" sz="1800" i="1" noProof="0" dirty="0" smtClean="0"/>
              <a:t> = </a:t>
            </a:r>
            <a:r>
              <a:rPr lang="en-GB" sz="1800" i="1" noProof="0" dirty="0" err="1" smtClean="0"/>
              <a:t>energy.max</a:t>
            </a:r>
            <a:endParaRPr lang="en-GB" sz="1800" i="1" noProof="0" dirty="0" smtClean="0"/>
          </a:p>
        </p:txBody>
      </p:sp>
      <p:sp>
        <p:nvSpPr>
          <p:cNvPr id="4" name="Datumsplatzhalter 3"/>
          <p:cNvSpPr>
            <a:spLocks noGrp="1"/>
          </p:cNvSpPr>
          <p:nvPr>
            <p:ph type="dt" sz="half" idx="10"/>
          </p:nvPr>
        </p:nvSpPr>
        <p:spPr/>
        <p:txBody>
          <a:bodyPr/>
          <a:lstStyle/>
          <a:p>
            <a:fld id="{28465A66-9AF9-4195-858F-46CBC80495A5}" type="datetime1">
              <a:rPr lang="de-DE" smtClean="0"/>
              <a:pPr/>
              <a:t>03.08.2017</a:t>
            </a:fld>
            <a:endParaRPr lang="de-DE" dirty="0"/>
          </a:p>
        </p:txBody>
      </p:sp>
      <p:sp>
        <p:nvSpPr>
          <p:cNvPr id="5" name="Fußzeilenplatzhalter 4"/>
          <p:cNvSpPr>
            <a:spLocks noGrp="1"/>
          </p:cNvSpPr>
          <p:nvPr>
            <p:ph type="ftr" sz="quarter" idx="11"/>
          </p:nvPr>
        </p:nvSpPr>
        <p:spPr/>
        <p:txBody>
          <a:bodyPr/>
          <a:lstStyle/>
          <a:p>
            <a:r>
              <a:rPr lang="de-DE" smtClean="0"/>
              <a:t>© FZI Forschungszentrum Informatik</a:t>
            </a:r>
            <a:endParaRPr lang="de-DE"/>
          </a:p>
        </p:txBody>
      </p:sp>
      <p:sp>
        <p:nvSpPr>
          <p:cNvPr id="6" name="Foliennummernplatzhalter 5"/>
          <p:cNvSpPr>
            <a:spLocks noGrp="1"/>
          </p:cNvSpPr>
          <p:nvPr>
            <p:ph type="sldNum" sz="quarter" idx="12"/>
          </p:nvPr>
        </p:nvSpPr>
        <p:spPr/>
        <p:txBody>
          <a:bodyPr/>
          <a:lstStyle/>
          <a:p>
            <a:fld id="{6F6C2005-42B3-470D-9F19-B948B1B31A0D}" type="slidenum">
              <a:rPr lang="de-DE" smtClean="0"/>
              <a:pPr/>
              <a:t>9</a:t>
            </a:fld>
            <a:endParaRPr lang="de-DE"/>
          </a:p>
        </p:txBody>
      </p:sp>
      <p:graphicFrame>
        <p:nvGraphicFramePr>
          <p:cNvPr id="7" name="Diagramm 6"/>
          <p:cNvGraphicFramePr>
            <a:graphicFrameLocks/>
          </p:cNvGraphicFramePr>
          <p:nvPr>
            <p:extLst>
              <p:ext uri="{D42A27DB-BD31-4B8C-83A1-F6EECF244321}">
                <p14:modId xmlns:p14="http://schemas.microsoft.com/office/powerpoint/2010/main" val="4066264673"/>
              </p:ext>
            </p:extLst>
          </p:nvPr>
        </p:nvGraphicFramePr>
        <p:xfrm>
          <a:off x="4891390" y="1410721"/>
          <a:ext cx="3618904" cy="29114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56177638"/>
      </p:ext>
    </p:extLst>
  </p:cSld>
  <p:clrMapOvr>
    <a:masterClrMapping/>
  </p:clrMapOvr>
</p:sld>
</file>

<file path=ppt/theme/theme1.xml><?xml version="1.0" encoding="utf-8"?>
<a:theme xmlns:a="http://schemas.openxmlformats.org/drawingml/2006/main" name="FZI-Folienmaster_07-2010">
  <a:themeElements>
    <a:clrScheme name="FZI2">
      <a:dk1>
        <a:sysClr val="windowText" lastClr="000000"/>
      </a:dk1>
      <a:lt1>
        <a:srgbClr val="FFFFFF"/>
      </a:lt1>
      <a:dk2>
        <a:srgbClr val="000000"/>
      </a:dk2>
      <a:lt2>
        <a:srgbClr val="FFFFFF"/>
      </a:lt2>
      <a:accent1>
        <a:srgbClr val="007749"/>
      </a:accent1>
      <a:accent2>
        <a:srgbClr val="C20831"/>
      </a:accent2>
      <a:accent3>
        <a:srgbClr val="0064A3"/>
      </a:accent3>
      <a:accent4>
        <a:srgbClr val="E8AD00"/>
      </a:accent4>
      <a:accent5>
        <a:srgbClr val="00869A"/>
      </a:accent5>
      <a:accent6>
        <a:srgbClr val="8BB31D"/>
      </a:accent6>
      <a:hlink>
        <a:srgbClr val="0000FF"/>
      </a:hlink>
      <a:folHlink>
        <a:srgbClr val="8B1F61"/>
      </a:folHlink>
    </a:clrScheme>
    <a:fontScheme name="Benutzerdefiniert 1">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74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0.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AL u. smartHome">
  <a:themeElements>
    <a:clrScheme name="FZI2">
      <a:dk1>
        <a:sysClr val="windowText" lastClr="000000"/>
      </a:dk1>
      <a:lt1>
        <a:srgbClr val="FFFFFF"/>
      </a:lt1>
      <a:dk2>
        <a:srgbClr val="000000"/>
      </a:dk2>
      <a:lt2>
        <a:srgbClr val="FFFFFF"/>
      </a:lt2>
      <a:accent1>
        <a:srgbClr val="007749"/>
      </a:accent1>
      <a:accent2>
        <a:srgbClr val="C20831"/>
      </a:accent2>
      <a:accent3>
        <a:srgbClr val="0064A3"/>
      </a:accent3>
      <a:accent4>
        <a:srgbClr val="E8AD00"/>
      </a:accent4>
      <a:accent5>
        <a:srgbClr val="00869A"/>
      </a:accent5>
      <a:accent6>
        <a:srgbClr val="8BB31D"/>
      </a:accent6>
      <a:hlink>
        <a:srgbClr val="0000FF"/>
      </a:hlink>
      <a:folHlink>
        <a:srgbClr val="8B1F61"/>
      </a:folHlink>
    </a:clrScheme>
    <a:fontScheme name="Benutzerdefiniert 1">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74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Automotive">
  <a:themeElements>
    <a:clrScheme name="FZI2">
      <a:dk1>
        <a:sysClr val="windowText" lastClr="000000"/>
      </a:dk1>
      <a:lt1>
        <a:srgbClr val="FFFFFF"/>
      </a:lt1>
      <a:dk2>
        <a:srgbClr val="000000"/>
      </a:dk2>
      <a:lt2>
        <a:srgbClr val="FFFFFF"/>
      </a:lt2>
      <a:accent1>
        <a:srgbClr val="007749"/>
      </a:accent1>
      <a:accent2>
        <a:srgbClr val="C20831"/>
      </a:accent2>
      <a:accent3>
        <a:srgbClr val="0064A3"/>
      </a:accent3>
      <a:accent4>
        <a:srgbClr val="E8AD00"/>
      </a:accent4>
      <a:accent5>
        <a:srgbClr val="00869A"/>
      </a:accent5>
      <a:accent6>
        <a:srgbClr val="8BB31D"/>
      </a:accent6>
      <a:hlink>
        <a:srgbClr val="0000FF"/>
      </a:hlink>
      <a:folHlink>
        <a:srgbClr val="8B1F61"/>
      </a:folHlink>
    </a:clrScheme>
    <a:fontScheme name="Benutzerdefiniert 1">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74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mobileIT/mobileBusiness u. smartMobility">
  <a:themeElements>
    <a:clrScheme name="FZI2">
      <a:dk1>
        <a:sysClr val="windowText" lastClr="000000"/>
      </a:dk1>
      <a:lt1>
        <a:srgbClr val="FFFFFF"/>
      </a:lt1>
      <a:dk2>
        <a:srgbClr val="000000"/>
      </a:dk2>
      <a:lt2>
        <a:srgbClr val="FFFFFF"/>
      </a:lt2>
      <a:accent1>
        <a:srgbClr val="007749"/>
      </a:accent1>
      <a:accent2>
        <a:srgbClr val="C20831"/>
      </a:accent2>
      <a:accent3>
        <a:srgbClr val="0064A3"/>
      </a:accent3>
      <a:accent4>
        <a:srgbClr val="E8AD00"/>
      </a:accent4>
      <a:accent5>
        <a:srgbClr val="00869A"/>
      </a:accent5>
      <a:accent6>
        <a:srgbClr val="8BB31D"/>
      </a:accent6>
      <a:hlink>
        <a:srgbClr val="0000FF"/>
      </a:hlink>
      <a:folHlink>
        <a:srgbClr val="8B1F61"/>
      </a:folHlink>
    </a:clrScheme>
    <a:fontScheme name="Benutzerdefiniert 1">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74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Service Robotics">
  <a:themeElements>
    <a:clrScheme name="FZI2">
      <a:dk1>
        <a:sysClr val="windowText" lastClr="000000"/>
      </a:dk1>
      <a:lt1>
        <a:srgbClr val="FFFFFF"/>
      </a:lt1>
      <a:dk2>
        <a:srgbClr val="000000"/>
      </a:dk2>
      <a:lt2>
        <a:srgbClr val="FFFFFF"/>
      </a:lt2>
      <a:accent1>
        <a:srgbClr val="007749"/>
      </a:accent1>
      <a:accent2>
        <a:srgbClr val="C20831"/>
      </a:accent2>
      <a:accent3>
        <a:srgbClr val="0064A3"/>
      </a:accent3>
      <a:accent4>
        <a:srgbClr val="E8AD00"/>
      </a:accent4>
      <a:accent5>
        <a:srgbClr val="00869A"/>
      </a:accent5>
      <a:accent6>
        <a:srgbClr val="8BB31D"/>
      </a:accent6>
      <a:hlink>
        <a:srgbClr val="0000FF"/>
      </a:hlink>
      <a:folHlink>
        <a:srgbClr val="8B1F61"/>
      </a:folHlink>
    </a:clrScheme>
    <a:fontScheme name="Benutzerdefiniert 1">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74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smartAutomation">
  <a:themeElements>
    <a:clrScheme name="FZI2">
      <a:dk1>
        <a:sysClr val="windowText" lastClr="000000"/>
      </a:dk1>
      <a:lt1>
        <a:srgbClr val="FFFFFF"/>
      </a:lt1>
      <a:dk2>
        <a:srgbClr val="000000"/>
      </a:dk2>
      <a:lt2>
        <a:srgbClr val="FFFFFF"/>
      </a:lt2>
      <a:accent1>
        <a:srgbClr val="007749"/>
      </a:accent1>
      <a:accent2>
        <a:srgbClr val="C20831"/>
      </a:accent2>
      <a:accent3>
        <a:srgbClr val="0064A3"/>
      </a:accent3>
      <a:accent4>
        <a:srgbClr val="E8AD00"/>
      </a:accent4>
      <a:accent5>
        <a:srgbClr val="00869A"/>
      </a:accent5>
      <a:accent6>
        <a:srgbClr val="8BB31D"/>
      </a:accent6>
      <a:hlink>
        <a:srgbClr val="0000FF"/>
      </a:hlink>
      <a:folHlink>
        <a:srgbClr val="8B1F61"/>
      </a:folHlink>
    </a:clrScheme>
    <a:fontScheme name="Benutzerdefiniert 1">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74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smartEnergy">
  <a:themeElements>
    <a:clrScheme name="FZI2">
      <a:dk1>
        <a:sysClr val="windowText" lastClr="000000"/>
      </a:dk1>
      <a:lt1>
        <a:srgbClr val="FFFFFF"/>
      </a:lt1>
      <a:dk2>
        <a:srgbClr val="000000"/>
      </a:dk2>
      <a:lt2>
        <a:srgbClr val="FFFFFF"/>
      </a:lt2>
      <a:accent1>
        <a:srgbClr val="007749"/>
      </a:accent1>
      <a:accent2>
        <a:srgbClr val="C20831"/>
      </a:accent2>
      <a:accent3>
        <a:srgbClr val="0064A3"/>
      </a:accent3>
      <a:accent4>
        <a:srgbClr val="E8AD00"/>
      </a:accent4>
      <a:accent5>
        <a:srgbClr val="00869A"/>
      </a:accent5>
      <a:accent6>
        <a:srgbClr val="8BB31D"/>
      </a:accent6>
      <a:hlink>
        <a:srgbClr val="0000FF"/>
      </a:hlink>
      <a:folHlink>
        <a:srgbClr val="8B1F61"/>
      </a:folHlink>
    </a:clrScheme>
    <a:fontScheme name="Benutzerdefiniert 1">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74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House of Living Labs">
  <a:themeElements>
    <a:clrScheme name="FZI2">
      <a:dk1>
        <a:sysClr val="windowText" lastClr="000000"/>
      </a:dk1>
      <a:lt1>
        <a:srgbClr val="FFFFFF"/>
      </a:lt1>
      <a:dk2>
        <a:srgbClr val="000000"/>
      </a:dk2>
      <a:lt2>
        <a:srgbClr val="FFFFFF"/>
      </a:lt2>
      <a:accent1>
        <a:srgbClr val="007749"/>
      </a:accent1>
      <a:accent2>
        <a:srgbClr val="C20831"/>
      </a:accent2>
      <a:accent3>
        <a:srgbClr val="0064A3"/>
      </a:accent3>
      <a:accent4>
        <a:srgbClr val="E8AD00"/>
      </a:accent4>
      <a:accent5>
        <a:srgbClr val="00869A"/>
      </a:accent5>
      <a:accent6>
        <a:srgbClr val="8BB31D"/>
      </a:accent6>
      <a:hlink>
        <a:srgbClr val="0000FF"/>
      </a:hlink>
      <a:folHlink>
        <a:srgbClr val="8B1F61"/>
      </a:folHlink>
    </a:clrScheme>
    <a:fontScheme name="Benutzerdefiniert 1">
      <a:majorFont>
        <a:latin typeface="Arial Narrow"/>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74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9.xml><?xml version="1.0" encoding="utf-8"?>
<a:theme xmlns:a="http://schemas.openxmlformats.org/drawingml/2006/main" name="smartSecurity / Software-Entwicklu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FZI-Folienmaster_07-2010</Template>
  <TotalTime>0</TotalTime>
  <Words>1032</Words>
  <Application>Microsoft Office PowerPoint</Application>
  <PresentationFormat>Bildschirmpräsentation (16:9)</PresentationFormat>
  <Paragraphs>234</Paragraphs>
  <Slides>24</Slides>
  <Notes>0</Notes>
  <HiddenSlides>0</HiddenSlides>
  <MMClips>0</MMClips>
  <ScaleCrop>false</ScaleCrop>
  <HeadingPairs>
    <vt:vector size="6" baseType="variant">
      <vt:variant>
        <vt:lpstr>Verwendete Schriftarten</vt:lpstr>
      </vt:variant>
      <vt:variant>
        <vt:i4>6</vt:i4>
      </vt:variant>
      <vt:variant>
        <vt:lpstr>Design</vt:lpstr>
      </vt:variant>
      <vt:variant>
        <vt:i4>9</vt:i4>
      </vt:variant>
      <vt:variant>
        <vt:lpstr>Folientitel</vt:lpstr>
      </vt:variant>
      <vt:variant>
        <vt:i4>24</vt:i4>
      </vt:variant>
    </vt:vector>
  </HeadingPairs>
  <TitlesOfParts>
    <vt:vector size="39" baseType="lpstr">
      <vt:lpstr>Arial</vt:lpstr>
      <vt:lpstr>Arial Narrow</vt:lpstr>
      <vt:lpstr>Calibri</vt:lpstr>
      <vt:lpstr>Calibri Light</vt:lpstr>
      <vt:lpstr>Symbol</vt:lpstr>
      <vt:lpstr>Wingdings</vt:lpstr>
      <vt:lpstr>FZI-Folienmaster_07-2010</vt:lpstr>
      <vt:lpstr>AAL u. smartHome</vt:lpstr>
      <vt:lpstr>Automotive</vt:lpstr>
      <vt:lpstr>mobileIT/mobileBusiness u. smartMobility</vt:lpstr>
      <vt:lpstr>Service Robotics</vt:lpstr>
      <vt:lpstr>smartAutomation</vt:lpstr>
      <vt:lpstr>smartEnergy</vt:lpstr>
      <vt:lpstr>House of Living Labs</vt:lpstr>
      <vt:lpstr>smartSecurity / Software-Entwicklung</vt:lpstr>
      <vt:lpstr>Flexibility Model</vt:lpstr>
      <vt:lpstr>Initial Remarks</vt:lpstr>
      <vt:lpstr>Initial Thoughts</vt:lpstr>
      <vt:lpstr>Model</vt:lpstr>
      <vt:lpstr>Internal Model</vt:lpstr>
      <vt:lpstr>Internal Model – Flexibility vs. Task</vt:lpstr>
      <vt:lpstr>Internal Model - Parameters</vt:lpstr>
      <vt:lpstr>Power vs. Energy</vt:lpstr>
      <vt:lpstr>Reading the plots</vt:lpstr>
      <vt:lpstr>Termination Time</vt:lpstr>
      <vt:lpstr>Running Time</vt:lpstr>
      <vt:lpstr>Internal Model - Example</vt:lpstr>
      <vt:lpstr>Remarks</vt:lpstr>
      <vt:lpstr>ExternAL Model</vt:lpstr>
      <vt:lpstr>Internal vs. External</vt:lpstr>
      <vt:lpstr>Example</vt:lpstr>
      <vt:lpstr>Example</vt:lpstr>
      <vt:lpstr>Example</vt:lpstr>
      <vt:lpstr>Example</vt:lpstr>
      <vt:lpstr>Example</vt:lpstr>
      <vt:lpstr>Example</vt:lpstr>
      <vt:lpstr>Example</vt:lpstr>
      <vt:lpstr>Example</vt:lpstr>
      <vt:lpstr>Final Remarks</vt:lpstr>
    </vt:vector>
  </TitlesOfParts>
  <Company>FZI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Forschungsplan 2011</dc:title>
  <dc:creator>Johanna Barsch</dc:creator>
  <cp:lastModifiedBy>Kevin Foerderer</cp:lastModifiedBy>
  <cp:revision>659</cp:revision>
  <dcterms:created xsi:type="dcterms:W3CDTF">2010-11-08T14:25:54Z</dcterms:created>
  <dcterms:modified xsi:type="dcterms:W3CDTF">2017-08-03T13:16:11Z</dcterms:modified>
</cp:coreProperties>
</file>