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82" r:id="rId4"/>
    <p:sldId id="284" r:id="rId5"/>
    <p:sldId id="283" r:id="rId6"/>
    <p:sldId id="285" r:id="rId7"/>
    <p:sldId id="258" r:id="rId8"/>
    <p:sldId id="259" r:id="rId9"/>
    <p:sldId id="260" r:id="rId10"/>
    <p:sldId id="261" r:id="rId11"/>
    <p:sldId id="262" r:id="rId12"/>
    <p:sldId id="263" r:id="rId13"/>
    <p:sldId id="264" r:id="rId14"/>
    <p:sldId id="286"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59130E80-BA68-4A5E-A4AA-CEE41954E503}" type="datetimeFigureOut">
              <a:rPr lang="en-US" smtClean="0"/>
              <a:pPr/>
              <a:t>8/11/2021</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503FCFC-5F30-45A0-B59A-EBF384E46DA5}"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130E80-BA68-4A5E-A4AA-CEE41954E503}" type="datetimeFigureOut">
              <a:rPr lang="en-US" smtClean="0"/>
              <a:pPr/>
              <a:t>8/11/2021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503FCFC-5F30-45A0-B59A-EBF384E46D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130E80-BA68-4A5E-A4AA-CEE41954E503}" type="datetimeFigureOut">
              <a:rPr lang="en-US" smtClean="0"/>
              <a:pPr/>
              <a:t>8/11/2021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503FCFC-5F30-45A0-B59A-EBF384E46DA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8/11/2021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xmlns="" id="{7E9BCB5A-9765-46B3-8024-522FDFBD4395}"/>
              </a:ext>
            </a:extLst>
          </p:cNvPr>
          <p:cNvSpPr>
            <a:spLocks noGrp="1"/>
          </p:cNvSpPr>
          <p:nvPr>
            <p:ph type="title"/>
          </p:nvPr>
        </p:nvSpPr>
        <p:spPr>
          <a:xfrm>
            <a:off x="571500" y="427039"/>
            <a:ext cx="82296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xmlns="" id="{ABC7395B-BA29-4C79-BEEB-EE53CCFC2685}"/>
              </a:ext>
            </a:extLst>
          </p:cNvPr>
          <p:cNvSpPr>
            <a:spLocks noGrp="1"/>
          </p:cNvSpPr>
          <p:nvPr>
            <p:ph idx="1" hasCustomPrompt="1"/>
          </p:nvPr>
        </p:nvSpPr>
        <p:spPr>
          <a:xfrm>
            <a:off x="571500" y="1752602"/>
            <a:ext cx="82296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xmlns="" id="{6A950C3E-4668-4901-9878-0DF46FD8E602}"/>
              </a:ext>
            </a:extLst>
          </p:cNvPr>
          <p:cNvSpPr txBox="1">
            <a:spLocks/>
          </p:cNvSpPr>
          <p:nvPr userDrawn="1"/>
        </p:nvSpPr>
        <p:spPr>
          <a:xfrm>
            <a:off x="6667500" y="6508753"/>
            <a:ext cx="21336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xmlns="" val="352991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130E80-BA68-4A5E-A4AA-CEE41954E503}" type="datetimeFigureOut">
              <a:rPr lang="en-US" smtClean="0"/>
              <a:pPr/>
              <a:t>8/11/2021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503FCFC-5F30-45A0-B59A-EBF384E46D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59130E80-BA68-4A5E-A4AA-CEE41954E503}" type="datetimeFigureOut">
              <a:rPr lang="en-US" smtClean="0"/>
              <a:pPr/>
              <a:t>8/11/2021</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503FCFC-5F30-45A0-B59A-EBF384E46DA5}"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9130E80-BA68-4A5E-A4AA-CEE41954E503}" type="datetimeFigureOut">
              <a:rPr lang="en-US" smtClean="0"/>
              <a:pPr/>
              <a:t>8/11/2021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7503FCFC-5F30-45A0-B59A-EBF384E46DA5}"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9130E80-BA68-4A5E-A4AA-CEE41954E503}" type="datetimeFigureOut">
              <a:rPr lang="en-US" smtClean="0"/>
              <a:pPr/>
              <a:t>8/11/2021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7503FCFC-5F30-45A0-B59A-EBF384E46D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9130E80-BA68-4A5E-A4AA-CEE41954E503}" type="datetimeFigureOut">
              <a:rPr lang="en-US" smtClean="0"/>
              <a:pPr/>
              <a:t>8/11/2021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503FCFC-5F30-45A0-B59A-EBF384E46DA5}"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9130E80-BA68-4A5E-A4AA-CEE41954E503}" type="datetimeFigureOut">
              <a:rPr lang="en-US" smtClean="0"/>
              <a:pPr/>
              <a:t>8/11/2021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503FCFC-5F30-45A0-B59A-EBF384E46D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59130E80-BA68-4A5E-A4AA-CEE41954E503}" type="datetimeFigureOut">
              <a:rPr lang="en-US" smtClean="0"/>
              <a:pPr/>
              <a:t>8/11/2021</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503FCFC-5F30-45A0-B59A-EBF384E46DA5}"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59130E80-BA68-4A5E-A4AA-CEE41954E503}" type="datetimeFigureOut">
              <a:rPr lang="en-US" smtClean="0"/>
              <a:pPr/>
              <a:t>8/11/2021</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503FCFC-5F30-45A0-B59A-EBF384E46DA5}"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9130E80-BA68-4A5E-A4AA-CEE41954E503}" type="datetimeFigureOut">
              <a:rPr lang="en-US" smtClean="0"/>
              <a:pPr/>
              <a:t>8/11/2021</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7503FCFC-5F30-45A0-B59A-EBF384E46DA5}"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Programming_language" TargetMode="External"/><Relationship Id="rId3" Type="http://schemas.openxmlformats.org/officeDocument/2006/relationships/hyperlink" Target="https://en.wikipedia.org/wiki/Microsoft" TargetMode="External"/><Relationship Id="rId7" Type="http://schemas.openxmlformats.org/officeDocument/2006/relationships/hyperlink" Target="https://en.wikipedia.org/wiki/Infrastructure_as_a_service" TargetMode="External"/><Relationship Id="rId2" Type="http://schemas.openxmlformats.org/officeDocument/2006/relationships/hyperlink" Target="https://en.wikipedia.org/wiki/Cloud_computing" TargetMode="External"/><Relationship Id="rId1" Type="http://schemas.openxmlformats.org/officeDocument/2006/relationships/slideLayout" Target="../slideLayouts/slideLayout12.xml"/><Relationship Id="rId6" Type="http://schemas.openxmlformats.org/officeDocument/2006/relationships/hyperlink" Target="https://en.wikipedia.org/wiki/Platform_as_a_service" TargetMode="External"/><Relationship Id="rId5" Type="http://schemas.openxmlformats.org/officeDocument/2006/relationships/hyperlink" Target="https://en.wikipedia.org/wiki/Software_as_a_service" TargetMode="External"/><Relationship Id="rId4" Type="http://schemas.openxmlformats.org/officeDocument/2006/relationships/hyperlink" Target="https://en.wikipedia.org/wiki/Data_center" TargetMode="External"/><Relationship Id="rId9" Type="http://schemas.openxmlformats.org/officeDocument/2006/relationships/hyperlink" Target="https://en.wikipedia.org/wiki/Microsoft_Azure"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en-us/product-categories/identity/" TargetMode="External"/><Relationship Id="rId2" Type="http://schemas.openxmlformats.org/officeDocument/2006/relationships/hyperlink" Target="https://en.wikipedia.org/w/index.php?title=Azure_Active_Directory&amp;action=edit&amp;redlink=1"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Azure/azure-quickstart-templates" TargetMode="Externa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216023"/>
          </a:xfrm>
        </p:spPr>
        <p:txBody>
          <a:bodyPr>
            <a:normAutofit fontScale="90000"/>
          </a:bodyPr>
          <a:lstStyle/>
          <a:p>
            <a:r>
              <a:rPr lang="en-IN" dirty="0" smtClean="0"/>
              <a:t>.</a:t>
            </a:r>
            <a:endParaRPr lang="en-US" dirty="0"/>
          </a:p>
        </p:txBody>
      </p:sp>
      <p:sp>
        <p:nvSpPr>
          <p:cNvPr id="3" name="Subtitle 2"/>
          <p:cNvSpPr>
            <a:spLocks noGrp="1"/>
          </p:cNvSpPr>
          <p:nvPr>
            <p:ph type="subTitle" idx="1"/>
          </p:nvPr>
        </p:nvSpPr>
        <p:spPr>
          <a:xfrm>
            <a:off x="1371600" y="836712"/>
            <a:ext cx="6400800" cy="4802088"/>
          </a:xfrm>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179512" y="116632"/>
            <a:ext cx="8784976" cy="662473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179512" y="116632"/>
            <a:ext cx="8784976" cy="662473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179512" y="116632"/>
            <a:ext cx="8784976" cy="662473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179512" y="116632"/>
            <a:ext cx="8784976" cy="662473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3" name="Content Placeholder 2"/>
          <p:cNvSpPr>
            <a:spLocks noGrp="1"/>
          </p:cNvSpPr>
          <p:nvPr>
            <p:ph idx="1"/>
          </p:nvPr>
        </p:nvSpPr>
        <p:spPr/>
        <p:txBody>
          <a:bodyPr>
            <a:normAutofit fontScale="92500"/>
          </a:bodyPr>
          <a:lstStyle/>
          <a:p>
            <a:r>
              <a:rPr lang="en-US" dirty="0" smtClean="0"/>
              <a:t>The template is a JavaScript Object Notation</a:t>
            </a:r>
          </a:p>
          <a:p>
            <a:pPr>
              <a:buNone/>
            </a:pPr>
            <a:r>
              <a:rPr lang="en-US" dirty="0" smtClean="0"/>
              <a:t> (</a:t>
            </a:r>
            <a:r>
              <a:rPr lang="en-US" dirty="0" smtClean="0"/>
              <a:t>JSON) file that defines the infrastructure and configuration for your project. </a:t>
            </a:r>
            <a:r>
              <a:rPr lang="en-US" dirty="0" smtClean="0"/>
              <a:t>The template </a:t>
            </a:r>
            <a:r>
              <a:rPr lang="en-US" dirty="0" smtClean="0"/>
              <a:t>uses declarative syntax, which lets you state what you intend to </a:t>
            </a:r>
            <a:r>
              <a:rPr lang="en-US" dirty="0" smtClean="0"/>
              <a:t>deploy without </a:t>
            </a:r>
            <a:r>
              <a:rPr lang="en-US" dirty="0" smtClean="0"/>
              <a:t>having to write the sequence of programming commands to create it. In </a:t>
            </a:r>
            <a:r>
              <a:rPr lang="en-US" dirty="0" smtClean="0"/>
              <a:t>the template</a:t>
            </a:r>
            <a:r>
              <a:rPr lang="en-US" dirty="0" smtClean="0"/>
              <a:t>, you specify the resources to deploy and the properties for those resources.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cstate="print"/>
          <a:srcRect/>
          <a:stretch>
            <a:fillRect/>
          </a:stretch>
        </p:blipFill>
        <p:spPr bwMode="auto">
          <a:xfrm>
            <a:off x="179512" y="116632"/>
            <a:ext cx="8784975" cy="662473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cstate="print"/>
          <a:srcRect/>
          <a:stretch>
            <a:fillRect/>
          </a:stretch>
        </p:blipFill>
        <p:spPr bwMode="auto">
          <a:xfrm>
            <a:off x="179512" y="116632"/>
            <a:ext cx="8784975" cy="6624736"/>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cstate="print"/>
          <a:srcRect/>
          <a:stretch>
            <a:fillRect/>
          </a:stretch>
        </p:blipFill>
        <p:spPr bwMode="auto">
          <a:xfrm>
            <a:off x="179512" y="116632"/>
            <a:ext cx="8784976" cy="662473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cstate="print"/>
          <a:srcRect/>
          <a:stretch>
            <a:fillRect/>
          </a:stretch>
        </p:blipFill>
        <p:spPr bwMode="auto">
          <a:xfrm>
            <a:off x="179512" y="116632"/>
            <a:ext cx="8856984" cy="662473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cstate="print"/>
          <a:srcRect/>
          <a:stretch>
            <a:fillRect/>
          </a:stretch>
        </p:blipFill>
        <p:spPr bwMode="auto">
          <a:xfrm>
            <a:off x="179512" y="116632"/>
            <a:ext cx="8784976" cy="662473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2DD60C-B61A-458F-B172-6B2A2FA12F3A}"/>
              </a:ext>
            </a:extLst>
          </p:cNvPr>
          <p:cNvSpPr>
            <a:spLocks noGrp="1"/>
          </p:cNvSpPr>
          <p:nvPr>
            <p:ph type="title"/>
          </p:nvPr>
        </p:nvSpPr>
        <p:spPr>
          <a:xfrm>
            <a:off x="571500" y="461908"/>
            <a:ext cx="8134350" cy="831877"/>
          </a:xfrm>
        </p:spPr>
        <p:style>
          <a:lnRef idx="1">
            <a:schemeClr val="dk1"/>
          </a:lnRef>
          <a:fillRef idx="2">
            <a:schemeClr val="dk1"/>
          </a:fillRef>
          <a:effectRef idx="1">
            <a:schemeClr val="dk1"/>
          </a:effectRef>
          <a:fontRef idx="minor">
            <a:schemeClr val="dk1"/>
          </a:fontRef>
        </p:style>
        <p:txBody>
          <a:bodyPr>
            <a:normAutofit fontScale="90000"/>
          </a:bodyPr>
          <a:lstStyle/>
          <a:p>
            <a:r>
              <a:rPr lang="en-US" b="1" u="sng" dirty="0" smtClean="0">
                <a:latin typeface="+mj-lt"/>
              </a:rPr>
              <a:t>Group Members And Mentor</a:t>
            </a:r>
            <a:r>
              <a:rPr lang="en-US" b="1" i="1" u="sng" dirty="0" smtClean="0">
                <a:latin typeface="+mj-lt"/>
              </a:rPr>
              <a:t>.</a:t>
            </a:r>
            <a:endParaRPr lang="en-US" b="1" i="1" u="sng" dirty="0">
              <a:latin typeface="+mj-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17077868"/>
              </p:ext>
            </p:extLst>
          </p:nvPr>
        </p:nvGraphicFramePr>
        <p:xfrm>
          <a:off x="571499" y="3689273"/>
          <a:ext cx="8377852" cy="2530428"/>
        </p:xfrm>
        <a:graphic>
          <a:graphicData uri="http://schemas.openxmlformats.org/drawingml/2006/table">
            <a:tbl>
              <a:tblPr firstRow="1" bandRow="1">
                <a:tableStyleId>{D7AC3CCA-C797-4891-BE02-D94E43425B78}</a:tableStyleId>
              </a:tblPr>
              <a:tblGrid>
                <a:gridCol w="2094463"/>
                <a:gridCol w="2094463"/>
                <a:gridCol w="2094463"/>
                <a:gridCol w="2094463"/>
              </a:tblGrid>
              <a:tr h="354604">
                <a:tc>
                  <a:txBody>
                    <a:bodyPr/>
                    <a:lstStyle/>
                    <a:p>
                      <a:r>
                        <a:rPr lang="en-US" dirty="0" smtClean="0"/>
                        <a:t>NAME</a:t>
                      </a:r>
                      <a:endParaRPr lang="en-US" dirty="0"/>
                    </a:p>
                  </a:txBody>
                  <a:tcPr marL="68580" marR="68580"/>
                </a:tc>
                <a:tc>
                  <a:txBody>
                    <a:bodyPr/>
                    <a:lstStyle/>
                    <a:p>
                      <a:r>
                        <a:rPr lang="en-US" dirty="0" smtClean="0"/>
                        <a:t>PHONE</a:t>
                      </a:r>
                      <a:r>
                        <a:rPr lang="en-US" baseline="0" dirty="0" smtClean="0"/>
                        <a:t> NO.</a:t>
                      </a:r>
                      <a:endParaRPr lang="en-US" dirty="0"/>
                    </a:p>
                  </a:txBody>
                  <a:tcPr marL="68580" marR="68580"/>
                </a:tc>
                <a:tc>
                  <a:txBody>
                    <a:bodyPr/>
                    <a:lstStyle/>
                    <a:p>
                      <a:r>
                        <a:rPr lang="en-US" dirty="0" smtClean="0"/>
                        <a:t>SAP ID </a:t>
                      </a:r>
                      <a:endParaRPr lang="en-US" dirty="0"/>
                    </a:p>
                  </a:txBody>
                  <a:tcPr marL="68580" marR="68580"/>
                </a:tc>
                <a:tc>
                  <a:txBody>
                    <a:bodyPr/>
                    <a:lstStyle/>
                    <a:p>
                      <a:r>
                        <a:rPr lang="en-US" dirty="0" smtClean="0"/>
                        <a:t>BRANCH</a:t>
                      </a:r>
                      <a:endParaRPr lang="en-US" dirty="0"/>
                    </a:p>
                  </a:txBody>
                  <a:tcPr marL="68580" marR="68580"/>
                </a:tc>
              </a:tr>
              <a:tr h="354604">
                <a:tc>
                  <a:txBody>
                    <a:bodyPr/>
                    <a:lstStyle/>
                    <a:p>
                      <a:r>
                        <a:rPr lang="en-US" dirty="0" smtClean="0"/>
                        <a:t>ASHWANI</a:t>
                      </a:r>
                      <a:r>
                        <a:rPr lang="en-US" baseline="0" dirty="0" smtClean="0"/>
                        <a:t> SINGH</a:t>
                      </a:r>
                      <a:endParaRPr lang="en-US" dirty="0"/>
                    </a:p>
                  </a:txBody>
                  <a:tcPr marL="68580" marR="68580"/>
                </a:tc>
                <a:tc>
                  <a:txBody>
                    <a:bodyPr/>
                    <a:lstStyle/>
                    <a:p>
                      <a:r>
                        <a:rPr lang="en-US" dirty="0" smtClean="0"/>
                        <a:t>6387928434</a:t>
                      </a:r>
                      <a:endParaRPr lang="en-US" dirty="0"/>
                    </a:p>
                  </a:txBody>
                  <a:tcPr marL="68580" marR="68580"/>
                </a:tc>
                <a:tc>
                  <a:txBody>
                    <a:bodyPr/>
                    <a:lstStyle/>
                    <a:p>
                      <a:r>
                        <a:rPr lang="en-US" dirty="0" smtClean="0"/>
                        <a:t>500068763</a:t>
                      </a:r>
                      <a:endParaRPr lang="en-US" dirty="0"/>
                    </a:p>
                  </a:txBody>
                  <a:tcPr marL="68580" marR="68580"/>
                </a:tc>
                <a:tc>
                  <a:txBody>
                    <a:bodyPr/>
                    <a:lstStyle/>
                    <a:p>
                      <a:r>
                        <a:rPr lang="en-US" dirty="0" smtClean="0"/>
                        <a:t>CLOUD</a:t>
                      </a:r>
                      <a:endParaRPr lang="en-US" dirty="0"/>
                    </a:p>
                  </a:txBody>
                  <a:tcPr marL="68580" marR="68580"/>
                </a:tc>
              </a:tr>
              <a:tr h="354604">
                <a:tc>
                  <a:txBody>
                    <a:bodyPr/>
                    <a:lstStyle/>
                    <a:p>
                      <a:r>
                        <a:rPr lang="en-US" dirty="0" smtClean="0"/>
                        <a:t>AYUSH</a:t>
                      </a:r>
                      <a:r>
                        <a:rPr lang="en-US" baseline="0" dirty="0" smtClean="0"/>
                        <a:t> KUMAR TODARIA</a:t>
                      </a:r>
                      <a:endParaRPr lang="en-US" dirty="0"/>
                    </a:p>
                  </a:txBody>
                  <a:tcPr marL="68580" marR="68580"/>
                </a:tc>
                <a:tc>
                  <a:txBody>
                    <a:bodyPr/>
                    <a:lstStyle/>
                    <a:p>
                      <a:r>
                        <a:rPr lang="en-US" dirty="0" smtClean="0"/>
                        <a:t>9129303313</a:t>
                      </a:r>
                      <a:endParaRPr lang="en-US" dirty="0"/>
                    </a:p>
                  </a:txBody>
                  <a:tcPr marL="68580" marR="68580"/>
                </a:tc>
                <a:tc>
                  <a:txBody>
                    <a:bodyPr/>
                    <a:lstStyle/>
                    <a:p>
                      <a:r>
                        <a:rPr lang="en-US" dirty="0" smtClean="0"/>
                        <a:t>500069522</a:t>
                      </a:r>
                      <a:endParaRPr lang="en-US" dirty="0"/>
                    </a:p>
                  </a:txBody>
                  <a:tcPr marL="68580" marR="68580"/>
                </a:tc>
                <a:tc>
                  <a:txBody>
                    <a:bodyPr/>
                    <a:lstStyle/>
                    <a:p>
                      <a:r>
                        <a:rPr lang="en-US" dirty="0" smtClean="0"/>
                        <a:t>BFSI</a:t>
                      </a:r>
                      <a:endParaRPr lang="en-US" dirty="0"/>
                    </a:p>
                  </a:txBody>
                  <a:tcPr marL="68580" marR="68580"/>
                </a:tc>
              </a:tr>
              <a:tr h="579414">
                <a:tc>
                  <a:txBody>
                    <a:bodyPr/>
                    <a:lstStyle/>
                    <a:p>
                      <a:r>
                        <a:rPr lang="en-US" dirty="0" smtClean="0"/>
                        <a:t>AMAAN</a:t>
                      </a:r>
                      <a:r>
                        <a:rPr lang="en-US" baseline="0" dirty="0" smtClean="0"/>
                        <a:t> ANSARI</a:t>
                      </a:r>
                      <a:endParaRPr lang="en-US" dirty="0" smtClean="0"/>
                    </a:p>
                  </a:txBody>
                  <a:tcPr marL="68580" marR="68580"/>
                </a:tc>
                <a:tc>
                  <a:txBody>
                    <a:bodyPr/>
                    <a:lstStyle/>
                    <a:p>
                      <a:pPr algn="l"/>
                      <a:r>
                        <a:rPr lang="en-US" dirty="0" smtClean="0"/>
                        <a:t>8941919008                                      </a:t>
                      </a:r>
                      <a:endParaRPr lang="en-US" dirty="0"/>
                    </a:p>
                  </a:txBody>
                  <a:tcPr marL="68580" marR="68580"/>
                </a:tc>
                <a:tc>
                  <a:txBody>
                    <a:bodyPr/>
                    <a:lstStyle/>
                    <a:p>
                      <a:r>
                        <a:rPr lang="en-US" dirty="0" smtClean="0"/>
                        <a:t>500067262</a:t>
                      </a:r>
                      <a:endParaRPr lang="en-US" dirty="0"/>
                    </a:p>
                  </a:txBody>
                  <a:tcPr marL="68580" marR="68580"/>
                </a:tc>
                <a:tc>
                  <a:txBody>
                    <a:bodyPr/>
                    <a:lstStyle/>
                    <a:p>
                      <a:r>
                        <a:rPr lang="en-US" dirty="0" smtClean="0"/>
                        <a:t>CLOUD</a:t>
                      </a:r>
                      <a:endParaRPr lang="en-US" dirty="0"/>
                    </a:p>
                  </a:txBody>
                  <a:tcPr marL="68580" marR="68580"/>
                </a:tc>
              </a:tr>
              <a:tr h="579414">
                <a:tc>
                  <a:txBody>
                    <a:bodyPr/>
                    <a:lstStyle/>
                    <a:p>
                      <a:r>
                        <a:rPr lang="en-US" dirty="0" smtClean="0"/>
                        <a:t>GAURAV</a:t>
                      </a:r>
                      <a:r>
                        <a:rPr lang="en-US" baseline="0" dirty="0" smtClean="0"/>
                        <a:t> GUPTA</a:t>
                      </a:r>
                      <a:endParaRPr lang="en-US" dirty="0"/>
                    </a:p>
                  </a:txBody>
                  <a:tcPr marL="68580" marR="68580"/>
                </a:tc>
                <a:tc>
                  <a:txBody>
                    <a:bodyPr/>
                    <a:lstStyle/>
                    <a:p>
                      <a:pPr algn="l"/>
                      <a:r>
                        <a:rPr lang="en-US" dirty="0" smtClean="0"/>
                        <a:t>8949081342</a:t>
                      </a:r>
                      <a:endParaRPr lang="en-US" dirty="0"/>
                    </a:p>
                  </a:txBody>
                  <a:tcPr marL="68580" marR="68580"/>
                </a:tc>
                <a:tc>
                  <a:txBody>
                    <a:bodyPr/>
                    <a:lstStyle/>
                    <a:p>
                      <a:r>
                        <a:rPr lang="en-US" dirty="0" smtClean="0"/>
                        <a:t>500068658</a:t>
                      </a:r>
                      <a:endParaRPr lang="en-US" dirty="0"/>
                    </a:p>
                  </a:txBody>
                  <a:tcPr marL="68580" marR="68580"/>
                </a:tc>
                <a:tc>
                  <a:txBody>
                    <a:bodyPr/>
                    <a:lstStyle/>
                    <a:p>
                      <a:r>
                        <a:rPr lang="en-US" dirty="0" smtClean="0"/>
                        <a:t>CLOUD</a:t>
                      </a:r>
                      <a:endParaRPr lang="en-US" dirty="0"/>
                    </a:p>
                  </a:txBody>
                  <a:tcPr marL="68580" marR="68580"/>
                </a:tc>
              </a:tr>
            </a:tbl>
          </a:graphicData>
        </a:graphic>
      </p:graphicFrame>
      <p:sp>
        <p:nvSpPr>
          <p:cNvPr id="5" name="Rectangle 4"/>
          <p:cNvSpPr/>
          <p:nvPr/>
        </p:nvSpPr>
        <p:spPr>
          <a:xfrm>
            <a:off x="1403648" y="1844824"/>
            <a:ext cx="5760640" cy="400110"/>
          </a:xfrm>
          <a:prstGeom prst="rect">
            <a:avLst/>
          </a:prstGeom>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pPr algn="ctr"/>
            <a:r>
              <a:rPr lang="en-US" sz="2000" u="sng"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itchFamily="34" charset="0"/>
              </a:rPr>
              <a:t>MENTOR AND TEAM LEADER</a:t>
            </a:r>
            <a:endParaRPr lang="en-US" sz="2000" u="sng"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itchFamily="34" charset="0"/>
            </a:endParaRPr>
          </a:p>
        </p:txBody>
      </p:sp>
      <p:sp>
        <p:nvSpPr>
          <p:cNvPr id="7" name="Rectangle 6"/>
          <p:cNvSpPr/>
          <p:nvPr/>
        </p:nvSpPr>
        <p:spPr>
          <a:xfrm>
            <a:off x="1403648" y="2492897"/>
            <a:ext cx="5760640"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0" algn="ctr"/>
            <a:r>
              <a:rPr lang="en-US" sz="2400" b="1" u="sng" dirty="0" smtClean="0">
                <a:ln w="17780" cmpd="sng">
                  <a:solidFill>
                    <a:srgbClr val="FFFFFF"/>
                  </a:solidFill>
                  <a:prstDash val="solid"/>
                  <a:miter lim="800000"/>
                </a:ln>
                <a:solidFill>
                  <a:schemeClr val="accent2">
                    <a:lumMod val="50000"/>
                  </a:schemeClr>
                </a:solidFill>
                <a:effectLst>
                  <a:outerShdw blurRad="50800" algn="tl" rotWithShape="0">
                    <a:srgbClr val="000000"/>
                  </a:outerShdw>
                </a:effectLst>
                <a:latin typeface="Arial Black" pitchFamily="34" charset="0"/>
              </a:rPr>
              <a:t>Mr. </a:t>
            </a:r>
            <a:r>
              <a:rPr lang="en-US" sz="2400" b="1" u="sng" dirty="0" err="1" smtClean="0">
                <a:ln w="17780" cmpd="sng">
                  <a:solidFill>
                    <a:srgbClr val="FFFFFF"/>
                  </a:solidFill>
                  <a:prstDash val="solid"/>
                  <a:miter lim="800000"/>
                </a:ln>
                <a:solidFill>
                  <a:schemeClr val="accent2">
                    <a:lumMod val="50000"/>
                  </a:schemeClr>
                </a:solidFill>
                <a:effectLst>
                  <a:outerShdw blurRad="50800" algn="tl" rotWithShape="0">
                    <a:srgbClr val="000000"/>
                  </a:outerShdw>
                </a:effectLst>
                <a:latin typeface="Arial Black" pitchFamily="34" charset="0"/>
              </a:rPr>
              <a:t>Anushree</a:t>
            </a:r>
            <a:r>
              <a:rPr lang="en-US" sz="2400" b="1" u="sng" dirty="0" smtClean="0">
                <a:ln w="17780" cmpd="sng">
                  <a:solidFill>
                    <a:srgbClr val="FFFFFF"/>
                  </a:solidFill>
                  <a:prstDash val="solid"/>
                  <a:miter lim="800000"/>
                </a:ln>
                <a:solidFill>
                  <a:schemeClr val="accent2">
                    <a:lumMod val="50000"/>
                  </a:schemeClr>
                </a:solidFill>
                <a:effectLst>
                  <a:outerShdw blurRad="50800" algn="tl" rotWithShape="0">
                    <a:srgbClr val="000000"/>
                  </a:outerShdw>
                </a:effectLst>
                <a:latin typeface="Arial Black" pitchFamily="34" charset="0"/>
              </a:rPr>
              <a:t> </a:t>
            </a:r>
            <a:r>
              <a:rPr lang="en-US" sz="2400" b="1" u="sng" dirty="0" err="1" smtClean="0">
                <a:ln w="17780" cmpd="sng">
                  <a:solidFill>
                    <a:srgbClr val="FFFFFF"/>
                  </a:solidFill>
                  <a:prstDash val="solid"/>
                  <a:miter lim="800000"/>
                </a:ln>
                <a:solidFill>
                  <a:schemeClr val="accent2">
                    <a:lumMod val="50000"/>
                  </a:schemeClr>
                </a:solidFill>
                <a:effectLst>
                  <a:outerShdw blurRad="50800" algn="tl" rotWithShape="0">
                    <a:srgbClr val="000000"/>
                  </a:outerShdw>
                </a:effectLst>
                <a:latin typeface="Arial Black" pitchFamily="34" charset="0"/>
              </a:rPr>
              <a:t>Sah</a:t>
            </a:r>
            <a:endParaRPr lang="en-US" sz="2400" b="1" u="sng" dirty="0" smtClean="0">
              <a:ln w="17780" cmpd="sng">
                <a:solidFill>
                  <a:srgbClr val="FFFFFF"/>
                </a:solidFill>
                <a:prstDash val="solid"/>
                <a:miter lim="800000"/>
              </a:ln>
              <a:solidFill>
                <a:schemeClr val="accent2">
                  <a:lumMod val="50000"/>
                </a:schemeClr>
              </a:solidFill>
              <a:effectLst>
                <a:outerShdw blurRad="50800" algn="tl" rotWithShape="0">
                  <a:srgbClr val="000000"/>
                </a:outerShdw>
              </a:effectLst>
              <a:latin typeface="Arial Black" pitchFamily="34" charset="0"/>
            </a:endParaRPr>
          </a:p>
          <a:p>
            <a:pPr lvl="0" algn="ctr"/>
            <a:r>
              <a:rPr lang="en-IN"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And  </a:t>
            </a:r>
            <a:r>
              <a:rPr lang="en-IN" sz="24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Tushar</a:t>
            </a:r>
            <a:r>
              <a:rPr lang="en-IN"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IN" sz="24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Mittal</a:t>
            </a:r>
            <a:endParaRPr lang="en-US"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xmlns="" val="87241979"/>
      </p:ext>
    </p:ext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cstate="print"/>
          <a:srcRect/>
          <a:stretch>
            <a:fillRect/>
          </a:stretch>
        </p:blipFill>
        <p:spPr bwMode="auto">
          <a:xfrm>
            <a:off x="179512" y="116632"/>
            <a:ext cx="8784976" cy="6624736"/>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8352928" cy="1296144"/>
          </a:xfrm>
        </p:spPr>
        <p:txBody>
          <a:bodyPr>
            <a:normAutofit/>
          </a:bodyPr>
          <a:lstStyle/>
          <a:p>
            <a:r>
              <a:rPr lang="en-US" dirty="0" smtClean="0"/>
              <a:t>Project Demonstration </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latin typeface="Times New Roman" pitchFamily="18" charset="0"/>
                <a:cs typeface="Times New Roman" pitchFamily="18" charset="0"/>
              </a:rPr>
              <a:t>Microsoft Azure</a:t>
            </a:r>
            <a:r>
              <a:rPr lang="en-US" dirty="0" smtClean="0">
                <a:latin typeface="Times New Roman" pitchFamily="18" charset="0"/>
                <a:cs typeface="Times New Roman" pitchFamily="18" charset="0"/>
              </a:rPr>
              <a:t>, commonly referred to as </a:t>
            </a:r>
            <a:r>
              <a:rPr lang="en-US" b="1" dirty="0" smtClean="0">
                <a:latin typeface="Times New Roman" pitchFamily="18" charset="0"/>
                <a:cs typeface="Times New Roman" pitchFamily="18" charset="0"/>
              </a:rPr>
              <a:t>Azure</a:t>
            </a:r>
            <a:r>
              <a:rPr lang="en-US" dirty="0" smtClean="0">
                <a:latin typeface="Times New Roman" pitchFamily="18" charset="0"/>
                <a:cs typeface="Times New Roman" pitchFamily="18" charset="0"/>
              </a:rPr>
              <a:t> also is a </a:t>
            </a:r>
            <a:r>
              <a:rPr lang="en-US" dirty="0" smtClean="0">
                <a:latin typeface="Times New Roman" pitchFamily="18" charset="0"/>
                <a:cs typeface="Times New Roman" pitchFamily="18" charset="0"/>
                <a:hlinkClick r:id="rId2" tooltip="Cloud computing"/>
              </a:rPr>
              <a:t>cloud computing</a:t>
            </a:r>
            <a:r>
              <a:rPr lang="en-US" dirty="0" smtClean="0">
                <a:latin typeface="Times New Roman" pitchFamily="18" charset="0"/>
                <a:cs typeface="Times New Roman" pitchFamily="18" charset="0"/>
              </a:rPr>
              <a:t> service created by </a:t>
            </a:r>
            <a:r>
              <a:rPr lang="en-US" dirty="0" smtClean="0">
                <a:latin typeface="Times New Roman" pitchFamily="18" charset="0"/>
                <a:cs typeface="Times New Roman" pitchFamily="18" charset="0"/>
                <a:hlinkClick r:id="rId3" tooltip="Microsoft"/>
              </a:rPr>
              <a:t>Microsoft</a:t>
            </a:r>
            <a:r>
              <a:rPr lang="en-US" dirty="0" smtClean="0">
                <a:latin typeface="Times New Roman" pitchFamily="18" charset="0"/>
                <a:cs typeface="Times New Roman" pitchFamily="18" charset="0"/>
              </a:rPr>
              <a:t> for building, testing, deploying, and managing applications and services through Microsoft-managed </a:t>
            </a:r>
            <a:r>
              <a:rPr lang="en-US" dirty="0" smtClean="0">
                <a:latin typeface="Times New Roman" pitchFamily="18" charset="0"/>
                <a:cs typeface="Times New Roman" pitchFamily="18" charset="0"/>
                <a:hlinkClick r:id="rId4" tooltip="Data center"/>
              </a:rPr>
              <a:t>data centers</a:t>
            </a:r>
            <a:r>
              <a:rPr lang="en-US" dirty="0" smtClean="0">
                <a:latin typeface="Times New Roman" pitchFamily="18" charset="0"/>
                <a:cs typeface="Times New Roman" pitchFamily="18" charset="0"/>
              </a:rPr>
              <a:t>. It provides </a:t>
            </a:r>
            <a:r>
              <a:rPr lang="en-US" dirty="0" smtClean="0">
                <a:latin typeface="Times New Roman" pitchFamily="18" charset="0"/>
                <a:cs typeface="Times New Roman" pitchFamily="18" charset="0"/>
                <a:hlinkClick r:id="rId5" tooltip="Software as a service"/>
              </a:rPr>
              <a:t>software as a service (</a:t>
            </a:r>
            <a:r>
              <a:rPr lang="en-US" dirty="0" err="1" smtClean="0">
                <a:latin typeface="Times New Roman" pitchFamily="18" charset="0"/>
                <a:cs typeface="Times New Roman" pitchFamily="18" charset="0"/>
                <a:hlinkClick r:id="rId5" tooltip="Software as a service"/>
              </a:rPr>
              <a:t>SaaS</a:t>
            </a:r>
            <a:r>
              <a:rPr lang="en-US" dirty="0" smtClean="0">
                <a:latin typeface="Times New Roman" pitchFamily="18" charset="0"/>
                <a:cs typeface="Times New Roman" pitchFamily="18" charset="0"/>
                <a:hlinkClick r:id="rId5" tooltip="Software as a service"/>
              </a:rPr>
              <a: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hlinkClick r:id="rId6" tooltip="Platform as a service"/>
              </a:rPr>
              <a:t>platform as a service (</a:t>
            </a:r>
            <a:r>
              <a:rPr lang="en-US" dirty="0" err="1" smtClean="0">
                <a:latin typeface="Times New Roman" pitchFamily="18" charset="0"/>
                <a:cs typeface="Times New Roman" pitchFamily="18" charset="0"/>
                <a:hlinkClick r:id="rId6" tooltip="Platform as a service"/>
              </a:rPr>
              <a:t>PaaS</a:t>
            </a:r>
            <a:r>
              <a:rPr lang="en-US" dirty="0" smtClean="0">
                <a:latin typeface="Times New Roman" pitchFamily="18" charset="0"/>
                <a:cs typeface="Times New Roman" pitchFamily="18" charset="0"/>
                <a:hlinkClick r:id="rId6" tooltip="Platform as a service"/>
              </a:rPr>
              <a:t>)</a:t>
            </a:r>
            <a:r>
              <a:rPr lang="en-US" dirty="0" smtClean="0">
                <a:latin typeface="Times New Roman" pitchFamily="18" charset="0"/>
                <a:cs typeface="Times New Roman" pitchFamily="18" charset="0"/>
              </a:rPr>
              <a:t> and </a:t>
            </a:r>
            <a:r>
              <a:rPr lang="en-US" dirty="0" smtClean="0">
                <a:latin typeface="Times New Roman" pitchFamily="18" charset="0"/>
                <a:cs typeface="Times New Roman" pitchFamily="18" charset="0"/>
                <a:hlinkClick r:id="rId7" tooltip="Infrastructure as a service"/>
              </a:rPr>
              <a:t>infrastructure as a service (</a:t>
            </a:r>
            <a:r>
              <a:rPr lang="en-US" dirty="0" err="1" smtClean="0">
                <a:latin typeface="Times New Roman" pitchFamily="18" charset="0"/>
                <a:cs typeface="Times New Roman" pitchFamily="18" charset="0"/>
                <a:hlinkClick r:id="rId7" tooltip="Infrastructure as a service"/>
              </a:rPr>
              <a:t>IaaS</a:t>
            </a:r>
            <a:r>
              <a:rPr lang="en-US" dirty="0" smtClean="0">
                <a:latin typeface="Times New Roman" pitchFamily="18" charset="0"/>
                <a:cs typeface="Times New Roman" pitchFamily="18" charset="0"/>
                <a:hlinkClick r:id="rId7" tooltip="Infrastructure as a service"/>
              </a:rPr>
              <a:t>)</a:t>
            </a:r>
            <a:r>
              <a:rPr lang="en-US" dirty="0" smtClean="0">
                <a:latin typeface="Times New Roman" pitchFamily="18" charset="0"/>
                <a:cs typeface="Times New Roman" pitchFamily="18" charset="0"/>
              </a:rPr>
              <a:t> and supports many different </a:t>
            </a:r>
            <a:r>
              <a:rPr lang="en-US" dirty="0" smtClean="0">
                <a:latin typeface="Times New Roman" pitchFamily="18" charset="0"/>
                <a:cs typeface="Times New Roman" pitchFamily="18" charset="0"/>
                <a:hlinkClick r:id="rId8" tooltip="Programming language"/>
              </a:rPr>
              <a:t>programming languages</a:t>
            </a:r>
            <a:r>
              <a:rPr lang="en-US" dirty="0" smtClean="0">
                <a:latin typeface="Times New Roman" pitchFamily="18" charset="0"/>
                <a:cs typeface="Times New Roman" pitchFamily="18" charset="0"/>
              </a:rPr>
              <a:t>, tools, and frameworks, including both Microsoft-specific and third-party software and systems.</a:t>
            </a:r>
          </a:p>
          <a:p>
            <a:r>
              <a:rPr lang="en-US" dirty="0" smtClean="0">
                <a:latin typeface="Times New Roman" pitchFamily="18" charset="0"/>
                <a:cs typeface="Times New Roman" pitchFamily="18" charset="0"/>
              </a:rPr>
              <a:t>Azure, announced at Microsoft's Professional Developers Conference (PDC) in October 2008, went by the internal project codename "Project Red Dog",</a:t>
            </a:r>
            <a:r>
              <a:rPr lang="en-US" baseline="30000" dirty="0" smtClean="0">
                <a:latin typeface="Times New Roman" pitchFamily="18" charset="0"/>
                <a:cs typeface="Times New Roman" pitchFamily="18" charset="0"/>
                <a:hlinkClick r:id="rId9"/>
              </a:rPr>
              <a:t>[5]</a:t>
            </a:r>
            <a:r>
              <a:rPr lang="en-US" dirty="0" smtClean="0">
                <a:latin typeface="Times New Roman" pitchFamily="18" charset="0"/>
                <a:cs typeface="Times New Roman" pitchFamily="18" charset="0"/>
              </a:rPr>
              <a:t> and formally released in February 2010, as </a:t>
            </a:r>
            <a:r>
              <a:rPr lang="en-US" b="1" dirty="0" smtClean="0">
                <a:latin typeface="Times New Roman" pitchFamily="18" charset="0"/>
                <a:cs typeface="Times New Roman" pitchFamily="18" charset="0"/>
              </a:rPr>
              <a:t>Windows Azure</a:t>
            </a:r>
            <a:r>
              <a:rPr lang="en-US" dirty="0" smtClean="0">
                <a:latin typeface="Times New Roman" pitchFamily="18" charset="0"/>
                <a:cs typeface="Times New Roman" pitchFamily="18" charset="0"/>
              </a:rPr>
              <a:t> before being renamed to Microsoft Azure on March 25, 2014.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571500" y="381320"/>
            <a:ext cx="8229600" cy="45719"/>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571500" y="836712"/>
            <a:ext cx="8229600" cy="5441853"/>
          </a:xfrm>
        </p:spPr>
        <p:txBody>
          <a:bodyPr>
            <a:normAutofit/>
          </a:bodyPr>
          <a:lstStyle/>
          <a:p>
            <a:r>
              <a:rPr lang="en-US" sz="2600" dirty="0" smtClean="0">
                <a:hlinkClick r:id="rId2" tooltip="Azure Active Directory (page does not exist)"/>
              </a:rPr>
              <a:t>Azure Active Directory</a:t>
            </a:r>
            <a:r>
              <a:rPr lang="en-US" sz="2600" dirty="0" smtClean="0"/>
              <a:t> is used to synchronize on-premises directories and enable single sign-on. </a:t>
            </a:r>
            <a:r>
              <a:rPr lang="en-US" sz="2600" dirty="0" smtClean="0">
                <a:hlinkClick r:id="rId3"/>
              </a:rPr>
              <a:t>[1]</a:t>
            </a:r>
            <a:endParaRPr lang="en-US" sz="2600" dirty="0" smtClean="0"/>
          </a:p>
          <a:p>
            <a:r>
              <a:rPr lang="en-US" sz="2600" dirty="0" smtClean="0"/>
              <a:t>Azure Active Directory B2C allows the use of consumer identity and access management in the cloud.</a:t>
            </a:r>
          </a:p>
          <a:p>
            <a:r>
              <a:rPr lang="en-US" sz="2600" dirty="0" smtClean="0"/>
              <a:t>Azure Active Directory Domain Services is used to join Azure virtual machines to a domain without domain controllers.</a:t>
            </a:r>
          </a:p>
          <a:p>
            <a:r>
              <a:rPr lang="en-US" sz="2600" dirty="0" smtClean="0"/>
              <a:t>Azure information protection can be used to protect sensitive information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4301108" cy="1143000"/>
          </a:xfrm>
        </p:spPr>
        <p:txBody>
          <a:bodyPr>
            <a:normAutofit fontScale="90000"/>
          </a:bodyPr>
          <a:lstStyle/>
          <a:p>
            <a:r>
              <a:rPr lang="en-US" dirty="0" smtClean="0"/>
              <a:t>ARM Templates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ARM template is a JSON (JavaScript Object Notation) script. This script includes the resource(s) that are being deployed to an Azure Resource Group.</a:t>
            </a:r>
          </a:p>
          <a:p>
            <a:r>
              <a:rPr lang="en-US" dirty="0" smtClean="0"/>
              <a:t>In most cases, resources are provisioned from the Azure Portal. But, what if we want to repeat a deployment more than once? At that point the concept of ARM Template came up, which we can use to make the deployments by running a simple </a:t>
            </a:r>
            <a:r>
              <a:rPr lang="en-US" dirty="0" err="1" smtClean="0"/>
              <a:t>PowerShell</a:t>
            </a:r>
            <a:r>
              <a:rPr lang="en-US" dirty="0" smtClean="0"/>
              <a:t> script.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20688"/>
            <a:ext cx="7541468" cy="949351"/>
          </a:xfrm>
        </p:spPr>
        <p:txBody>
          <a:bodyPr>
            <a:noAutofit/>
          </a:bodyPr>
          <a:lstStyle/>
          <a:p>
            <a:r>
              <a:rPr lang="en-US" sz="3200" dirty="0" smtClean="0"/>
              <a:t>How can way Create An ARM Template</a:t>
            </a:r>
            <a:br>
              <a:rPr lang="en-US" sz="3200" dirty="0" smtClean="0"/>
            </a:br>
            <a:endParaRPr lang="en-US" sz="3200" dirty="0"/>
          </a:p>
        </p:txBody>
      </p:sp>
      <p:sp>
        <p:nvSpPr>
          <p:cNvPr id="3" name="Content Placeholder 2"/>
          <p:cNvSpPr>
            <a:spLocks noGrp="1"/>
          </p:cNvSpPr>
          <p:nvPr>
            <p:ph idx="1"/>
          </p:nvPr>
        </p:nvSpPr>
        <p:spPr/>
        <p:txBody>
          <a:bodyPr/>
          <a:lstStyle/>
          <a:p>
            <a:r>
              <a:rPr lang="en-US" dirty="0" smtClean="0"/>
              <a:t>There are more than one ways to get started with ARM </a:t>
            </a:r>
            <a:r>
              <a:rPr lang="en-US" dirty="0" err="1" smtClean="0"/>
              <a:t>Template:Azure</a:t>
            </a:r>
            <a:r>
              <a:rPr lang="en-US" dirty="0" smtClean="0"/>
              <a:t> Portal (From the Automation Script &amp; Custom deployment).</a:t>
            </a:r>
          </a:p>
          <a:p>
            <a:r>
              <a:rPr lang="en-US" dirty="0" err="1" smtClean="0"/>
              <a:t>GitHub</a:t>
            </a:r>
            <a:r>
              <a:rPr lang="en-US" dirty="0" smtClean="0"/>
              <a:t> (From the section Azure Quick Templates).</a:t>
            </a:r>
          </a:p>
          <a:p>
            <a:r>
              <a:rPr lang="en-US" dirty="0" smtClean="0"/>
              <a:t>Visual Studio.</a:t>
            </a:r>
          </a:p>
          <a:p>
            <a:r>
              <a:rPr lang="en-US" dirty="0" smtClean="0"/>
              <a:t>Visual Studio Code.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571500" y="332656"/>
            <a:ext cx="8229600" cy="94383"/>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571500" y="908720"/>
            <a:ext cx="8229600" cy="5369845"/>
          </a:xfrm>
        </p:spPr>
        <p:txBody>
          <a:bodyPr>
            <a:normAutofit fontScale="77500" lnSpcReduction="20000"/>
          </a:bodyPr>
          <a:lstStyle/>
          <a:p>
            <a:pPr>
              <a:buNone/>
            </a:pPr>
            <a:r>
              <a:rPr lang="en-US" dirty="0" smtClean="0"/>
              <a:t>  Azure Portal:</a:t>
            </a:r>
          </a:p>
          <a:p>
            <a:pPr>
              <a:buNone/>
            </a:pPr>
            <a:endParaRPr lang="en-US" dirty="0" smtClean="0"/>
          </a:p>
          <a:p>
            <a:r>
              <a:rPr lang="en-US" dirty="0" smtClean="0"/>
              <a:t>The first place we can view an ARM Template is the Azure Portal. There are several ways to work with ARM Templates like Automation Script (when a resource is deployed), custom deployment (deploy resources using common templates, Load templates from </a:t>
            </a:r>
            <a:r>
              <a:rPr lang="en-US" dirty="0" err="1" smtClean="0"/>
              <a:t>GitHub</a:t>
            </a:r>
            <a:r>
              <a:rPr lang="en-US" dirty="0" smtClean="0"/>
              <a:t> or deploy one from scratch).</a:t>
            </a:r>
            <a:br>
              <a:rPr lang="en-US" dirty="0" smtClean="0"/>
            </a:br>
            <a:r>
              <a:rPr lang="en-US" dirty="0" smtClean="0"/>
              <a:t/>
            </a:r>
            <a:br>
              <a:rPr lang="en-US" dirty="0" smtClean="0"/>
            </a:br>
            <a:r>
              <a:rPr lang="en-US" dirty="0" smtClean="0"/>
              <a:t/>
            </a:r>
            <a:br>
              <a:rPr lang="en-US" dirty="0" smtClean="0"/>
            </a:br>
            <a:r>
              <a:rPr lang="en-US" dirty="0" smtClean="0"/>
              <a:t>Automation Script: </a:t>
            </a:r>
          </a:p>
          <a:p>
            <a:endParaRPr lang="en-US" dirty="0" smtClean="0"/>
          </a:p>
          <a:p>
            <a:r>
              <a:rPr lang="en-US" dirty="0" smtClean="0"/>
              <a:t>From the Virtual Machine left blade, click </a:t>
            </a:r>
            <a:r>
              <a:rPr lang="en-US" b="1" dirty="0" smtClean="0"/>
              <a:t>Automation script</a:t>
            </a:r>
            <a:r>
              <a:rPr lang="en-US" dirty="0" smtClean="0"/>
              <a:t>. This is the easy way because we can view and download the template just by clicking some buttons. </a:t>
            </a:r>
            <a:br>
              <a:rPr lang="en-US" dirty="0" smtClean="0"/>
            </a:b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2" cstate="print"/>
          <a:srcRect/>
          <a:stretch>
            <a:fillRect/>
          </a:stretch>
        </p:blipFill>
        <p:spPr bwMode="auto">
          <a:xfrm>
            <a:off x="179512" y="116632"/>
            <a:ext cx="8784976" cy="648072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7181428" cy="1224136"/>
          </a:xfrm>
        </p:spPr>
        <p:txBody>
          <a:bodyPr>
            <a:noAutofit/>
          </a:bodyPr>
          <a:lstStyle/>
          <a:p>
            <a:r>
              <a:rPr lang="en-US" sz="2400" dirty="0" smtClean="0"/>
              <a:t/>
            </a:r>
            <a:br>
              <a:rPr lang="en-US" sz="2400" dirty="0" smtClean="0"/>
            </a:br>
            <a:r>
              <a:rPr lang="en-US" sz="2400" dirty="0" smtClean="0">
                <a:solidFill>
                  <a:srgbClr val="FFFF00"/>
                </a:solidFill>
              </a:rPr>
              <a:t>Custom Deployment </a:t>
            </a:r>
            <a:r>
              <a:rPr lang="en-US" sz="2400" dirty="0" smtClean="0"/>
              <a:t>: To create a custom deployment we must follow the next steps : Search for the service [</a:t>
            </a:r>
            <a:r>
              <a:rPr lang="en-US" sz="2400" b="1" dirty="0" smtClean="0"/>
              <a:t>Template deployment</a:t>
            </a:r>
            <a:r>
              <a:rPr lang="en-US" sz="2400" dirty="0" smtClean="0"/>
              <a:t>] - Select and click </a:t>
            </a:r>
            <a:r>
              <a:rPr lang="en-US" sz="2400" b="1" dirty="0" smtClean="0"/>
              <a:t>Create</a:t>
            </a:r>
            <a:r>
              <a:rPr lang="en-US" sz="2400" dirty="0" smtClean="0"/>
              <a:t> .</a:t>
            </a:r>
            <a:endParaRPr lang="en-US" sz="2400"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179512" y="1752600"/>
            <a:ext cx="8784975" cy="491676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188640"/>
            <a:ext cx="8229600" cy="1381399"/>
          </a:xfrm>
        </p:spPr>
        <p:txBody>
          <a:bodyPr>
            <a:noAutofit/>
          </a:bodyPr>
          <a:lstStyle/>
          <a:p>
            <a:r>
              <a:rPr lang="en-US" sz="1800" dirty="0" smtClean="0"/>
              <a:t/>
            </a:r>
            <a:br>
              <a:rPr lang="en-US" sz="1800" dirty="0" smtClean="0"/>
            </a:br>
            <a:r>
              <a:rPr lang="en-US" sz="1800" dirty="0" err="1" smtClean="0">
                <a:solidFill>
                  <a:srgbClr val="FFFF00"/>
                </a:solidFill>
              </a:rPr>
              <a:t>Github</a:t>
            </a:r>
            <a:r>
              <a:rPr lang="en-US" sz="1800" dirty="0" smtClean="0"/>
              <a:t> : A huge collection of ARM Templates can be found on </a:t>
            </a:r>
            <a:r>
              <a:rPr lang="en-US" sz="1800" dirty="0" err="1" smtClean="0"/>
              <a:t>GitHub</a:t>
            </a:r>
            <a:r>
              <a:rPr lang="en-US" sz="1800" dirty="0" smtClean="0"/>
              <a:t>. </a:t>
            </a:r>
            <a:br>
              <a:rPr lang="en-US" sz="1800" dirty="0" smtClean="0"/>
            </a:br>
            <a:r>
              <a:rPr lang="en-US" sz="1800" dirty="0" smtClean="0"/>
              <a:t>We just need to open an internet browser, type in the address </a:t>
            </a:r>
            <a:r>
              <a:rPr lang="en-US" sz="1800" dirty="0" smtClean="0">
                <a:hlinkClick r:id="rId2"/>
              </a:rPr>
              <a:t>https://github.com/Azure/azure-quickstart-templates  </a:t>
            </a:r>
            <a:r>
              <a:rPr lang="en-US" sz="1800" dirty="0" smtClean="0"/>
              <a:t>, and click Enter.</a:t>
            </a:r>
            <a:endParaRPr lang="en-US" sz="1800" dirty="0"/>
          </a:p>
        </p:txBody>
      </p:sp>
      <p:pic>
        <p:nvPicPr>
          <p:cNvPr id="16386" name="Picture 2"/>
          <p:cNvPicPr>
            <a:picLocks noGrp="1" noChangeAspect="1" noChangeArrowheads="1"/>
          </p:cNvPicPr>
          <p:nvPr>
            <p:ph idx="1"/>
          </p:nvPr>
        </p:nvPicPr>
        <p:blipFill>
          <a:blip r:embed="rId3" cstate="print"/>
          <a:srcRect/>
          <a:stretch>
            <a:fillRect/>
          </a:stretch>
        </p:blipFill>
        <p:spPr bwMode="auto">
          <a:xfrm>
            <a:off x="179512" y="1916832"/>
            <a:ext cx="8784976" cy="4824536"/>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600" dirty="0" smtClean="0"/>
              <a:t/>
            </a:r>
            <a:br>
              <a:rPr lang="en-US" sz="1600" dirty="0" smtClean="0"/>
            </a:br>
            <a:r>
              <a:rPr lang="en-US" sz="1600" dirty="0" smtClean="0">
                <a:solidFill>
                  <a:srgbClr val="FFFF00"/>
                </a:solidFill>
              </a:rPr>
              <a:t>Visual Studio </a:t>
            </a:r>
            <a:r>
              <a:rPr lang="en-US" sz="1600" dirty="0" smtClean="0"/>
              <a:t>: We can also deploy an ARM template from Visual Studio, we just need to follow the next steps. From </a:t>
            </a:r>
            <a:r>
              <a:rPr lang="en-US" sz="1600" b="1" dirty="0" smtClean="0"/>
              <a:t>File</a:t>
            </a:r>
            <a:r>
              <a:rPr lang="en-US" sz="1600" dirty="0" smtClean="0"/>
              <a:t> - </a:t>
            </a:r>
            <a:r>
              <a:rPr lang="en-US" sz="1600" b="1" dirty="0" smtClean="0"/>
              <a:t>New</a:t>
            </a:r>
            <a:r>
              <a:rPr lang="en-US" sz="1600" dirty="0" smtClean="0"/>
              <a:t> - </a:t>
            </a:r>
            <a:r>
              <a:rPr lang="en-US" sz="1600" b="1" dirty="0" smtClean="0"/>
              <a:t>Project..., </a:t>
            </a:r>
            <a:r>
              <a:rPr lang="en-US" sz="1600" dirty="0" smtClean="0"/>
              <a:t>select </a:t>
            </a:r>
            <a:r>
              <a:rPr lang="en-US" sz="1600" b="1" dirty="0" smtClean="0"/>
              <a:t>Visual C#</a:t>
            </a:r>
            <a:r>
              <a:rPr lang="en-US" sz="1600" dirty="0" smtClean="0"/>
              <a:t> - </a:t>
            </a:r>
            <a:r>
              <a:rPr lang="en-US" sz="1600" b="1" dirty="0" smtClean="0"/>
              <a:t>Cloud</a:t>
            </a:r>
            <a:r>
              <a:rPr lang="en-US" sz="1600" dirty="0" smtClean="0"/>
              <a:t> - </a:t>
            </a:r>
            <a:r>
              <a:rPr lang="en-US" sz="1600" b="1" dirty="0" smtClean="0"/>
              <a:t>Azure Resource Group</a:t>
            </a:r>
            <a:r>
              <a:rPr lang="en-US" sz="1600" dirty="0" smtClean="0"/>
              <a:t> and click </a:t>
            </a:r>
            <a:r>
              <a:rPr lang="en-US" sz="1600" b="1" dirty="0" smtClean="0"/>
              <a:t>OK</a:t>
            </a:r>
            <a:r>
              <a:rPr lang="en-US" sz="1600" dirty="0" smtClean="0"/>
              <a:t>. </a:t>
            </a:r>
            <a:endParaRPr lang="en-US" sz="1600" dirty="0"/>
          </a:p>
        </p:txBody>
      </p:sp>
      <p:pic>
        <p:nvPicPr>
          <p:cNvPr id="17410" name="Picture 2"/>
          <p:cNvPicPr>
            <a:picLocks noGrp="1" noChangeAspect="1" noChangeArrowheads="1"/>
          </p:cNvPicPr>
          <p:nvPr>
            <p:ph idx="1"/>
          </p:nvPr>
        </p:nvPicPr>
        <p:blipFill>
          <a:blip r:embed="rId2" cstate="print"/>
          <a:srcRect/>
          <a:stretch>
            <a:fillRect/>
          </a:stretch>
        </p:blipFill>
        <p:spPr bwMode="auto">
          <a:xfrm>
            <a:off x="179512" y="1700808"/>
            <a:ext cx="8784976" cy="504056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r>
              <a:rPr lang="en-US" dirty="0" smtClean="0"/>
              <a:t>Objective</a:t>
            </a:r>
          </a:p>
          <a:p>
            <a:r>
              <a:rPr lang="en-US" dirty="0" smtClean="0"/>
              <a:t>Abstract</a:t>
            </a:r>
          </a:p>
          <a:p>
            <a:r>
              <a:rPr lang="en-US" dirty="0" smtClean="0"/>
              <a:t>Introduction</a:t>
            </a:r>
          </a:p>
          <a:p>
            <a:r>
              <a:rPr lang="en-US" dirty="0" smtClean="0"/>
              <a:t>Technology used</a:t>
            </a:r>
          </a:p>
          <a:p>
            <a:r>
              <a:rPr lang="en-US" dirty="0" smtClean="0"/>
              <a:t>Project Demonstration</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Deploy An ARM Template</a:t>
            </a:r>
            <a:br>
              <a:rPr lang="en-US" dirty="0" smtClean="0"/>
            </a:br>
            <a:endParaRPr lang="en-US" dirty="0"/>
          </a:p>
        </p:txBody>
      </p:sp>
      <p:sp>
        <p:nvSpPr>
          <p:cNvPr id="3" name="Content Placeholder 2"/>
          <p:cNvSpPr>
            <a:spLocks noGrp="1"/>
          </p:cNvSpPr>
          <p:nvPr>
            <p:ph idx="1"/>
          </p:nvPr>
        </p:nvSpPr>
        <p:spPr>
          <a:xfrm>
            <a:off x="571500" y="1268760"/>
            <a:ext cx="8229600" cy="5009805"/>
          </a:xfrm>
        </p:spPr>
        <p:txBody>
          <a:bodyPr>
            <a:noAutofit/>
          </a:bodyPr>
          <a:lstStyle/>
          <a:p>
            <a:pPr>
              <a:buNone/>
            </a:pPr>
            <a:endParaRPr lang="en-US" sz="1400" dirty="0" smtClean="0"/>
          </a:p>
          <a:p>
            <a:endParaRPr lang="en-US" sz="1400" dirty="0" smtClean="0"/>
          </a:p>
          <a:p>
            <a:r>
              <a:rPr lang="en-US" sz="1400" dirty="0" smtClean="0"/>
              <a:t>In the following example suppose that we have already created an ARM template and are trying to deploy it. When we download the template.zip file and unzip it we can see the following files :</a:t>
            </a:r>
            <a:r>
              <a:rPr lang="en-US" sz="1400" b="1" dirty="0" smtClean="0"/>
              <a:t>deploy.ps1</a:t>
            </a:r>
            <a:r>
              <a:rPr lang="en-US" sz="1400" dirty="0" smtClean="0"/>
              <a:t> : A </a:t>
            </a:r>
            <a:r>
              <a:rPr lang="en-US" sz="1400" dirty="0" err="1" smtClean="0"/>
              <a:t>powershell</a:t>
            </a:r>
            <a:r>
              <a:rPr lang="en-US" sz="1400" dirty="0" smtClean="0"/>
              <a:t> script for template deployment.</a:t>
            </a:r>
          </a:p>
          <a:p>
            <a:r>
              <a:rPr lang="en-US" sz="1400" b="1" dirty="0" smtClean="0"/>
              <a:t>deploy.sh</a:t>
            </a:r>
            <a:r>
              <a:rPr lang="en-US" sz="1400" dirty="0" smtClean="0"/>
              <a:t> : A bash script that will deploy the ARM template.</a:t>
            </a:r>
          </a:p>
          <a:p>
            <a:r>
              <a:rPr lang="en-US" sz="1400" b="1" dirty="0" err="1" smtClean="0"/>
              <a:t>deployer.rb</a:t>
            </a:r>
            <a:r>
              <a:rPr lang="en-US" sz="1400" dirty="0" smtClean="0"/>
              <a:t> : A ruby script that will deploy the ARM template.</a:t>
            </a:r>
          </a:p>
          <a:p>
            <a:r>
              <a:rPr lang="en-US" sz="1400" b="1" dirty="0" err="1" smtClean="0"/>
              <a:t>DeploymentHelper.cs</a:t>
            </a:r>
            <a:r>
              <a:rPr lang="en-US" sz="1400" dirty="0" smtClean="0"/>
              <a:t> : A C# file with the template deployment.</a:t>
            </a:r>
          </a:p>
          <a:p>
            <a:r>
              <a:rPr lang="en-US" sz="1400" b="1" dirty="0" err="1" smtClean="0"/>
              <a:t>parameters.json</a:t>
            </a:r>
            <a:r>
              <a:rPr lang="en-US" sz="1400" dirty="0" smtClean="0"/>
              <a:t> : A JSON file that includes all the parameters for the deployment.</a:t>
            </a:r>
          </a:p>
          <a:p>
            <a:r>
              <a:rPr lang="en-US" sz="1400" b="1" dirty="0" err="1" smtClean="0"/>
              <a:t>template.json</a:t>
            </a:r>
            <a:r>
              <a:rPr lang="en-US" sz="1400" dirty="0" smtClean="0"/>
              <a:t> :  A JSON file that include the main deployment.</a:t>
            </a:r>
          </a:p>
          <a:p>
            <a:endParaRPr lang="en-US" sz="1400" dirty="0" smtClean="0"/>
          </a:p>
          <a:p>
            <a:r>
              <a:rPr lang="en-US" sz="1400" dirty="0" smtClean="0"/>
              <a:t>  After we do all the necessary configuration in the </a:t>
            </a:r>
            <a:r>
              <a:rPr lang="en-US" sz="1400" dirty="0" err="1" smtClean="0"/>
              <a:t>parameters.json</a:t>
            </a:r>
            <a:r>
              <a:rPr lang="en-US" sz="1400" dirty="0" smtClean="0"/>
              <a:t> and </a:t>
            </a:r>
            <a:r>
              <a:rPr lang="en-US" sz="1400" dirty="0" err="1" smtClean="0"/>
              <a:t>template.json</a:t>
            </a:r>
            <a:r>
              <a:rPr lang="en-US" sz="1400" dirty="0" smtClean="0"/>
              <a:t> files, we execute the following script.</a:t>
            </a:r>
            <a:br>
              <a:rPr lang="en-US" sz="1400" dirty="0" smtClean="0"/>
            </a:br>
            <a:r>
              <a:rPr lang="en-US" sz="1400" dirty="0" smtClean="0"/>
              <a:t/>
            </a:r>
            <a:br>
              <a:rPr lang="en-US" sz="1400" dirty="0" smtClean="0"/>
            </a:br>
            <a:r>
              <a:rPr lang="en-US" sz="1400" dirty="0" smtClean="0"/>
              <a:t>Login-</a:t>
            </a:r>
            <a:r>
              <a:rPr lang="en-US" sz="1400" dirty="0" err="1" smtClean="0"/>
              <a:t>AzureRmAccount</a:t>
            </a:r>
            <a:endParaRPr lang="en-US" sz="1400" dirty="0" smtClean="0"/>
          </a:p>
          <a:p>
            <a:r>
              <a:rPr lang="en-US" sz="1400" dirty="0" smtClean="0"/>
              <a:t> </a:t>
            </a:r>
          </a:p>
          <a:p>
            <a:r>
              <a:rPr lang="en-US" sz="1400" dirty="0" smtClean="0"/>
              <a:t>Set-</a:t>
            </a:r>
            <a:r>
              <a:rPr lang="en-US" sz="1400" dirty="0" err="1" smtClean="0"/>
              <a:t>AzureRmContext</a:t>
            </a:r>
            <a:r>
              <a:rPr lang="en-US" sz="1400" dirty="0" smtClean="0"/>
              <a:t> -</a:t>
            </a:r>
            <a:r>
              <a:rPr lang="en-US" sz="1400" dirty="0" err="1" smtClean="0"/>
              <a:t>SubscriptionId</a:t>
            </a:r>
            <a:r>
              <a:rPr lang="en-US" sz="1400" dirty="0" smtClean="0"/>
              <a:t> '</a:t>
            </a:r>
            <a:r>
              <a:rPr lang="en-US" sz="1400" dirty="0" err="1" smtClean="0"/>
              <a:t>aaaaaaaa-bbbb-cccc-dddd-eeeeeeeeeee</a:t>
            </a:r>
            <a:r>
              <a:rPr lang="en-US" sz="1400" dirty="0" smtClean="0"/>
              <a:t>'</a:t>
            </a:r>
          </a:p>
          <a:p>
            <a:r>
              <a:rPr lang="en-US" sz="1400" dirty="0" smtClean="0"/>
              <a:t> </a:t>
            </a:r>
          </a:p>
          <a:p>
            <a:r>
              <a:rPr lang="en-US" sz="1400" dirty="0" smtClean="0"/>
              <a:t>New-</a:t>
            </a:r>
            <a:r>
              <a:rPr lang="en-US" sz="1400" dirty="0" err="1" smtClean="0"/>
              <a:t>AzureRmResourceGroup</a:t>
            </a:r>
            <a:r>
              <a:rPr lang="en-US" sz="1400" dirty="0" smtClean="0"/>
              <a:t> -Name </a:t>
            </a:r>
            <a:r>
              <a:rPr lang="en-US" sz="1400" dirty="0" err="1" smtClean="0"/>
              <a:t>ResourceGroupName</a:t>
            </a:r>
            <a:r>
              <a:rPr lang="en-US" sz="1400" dirty="0" smtClean="0"/>
              <a:t> -Location "West Europe"</a:t>
            </a:r>
          </a:p>
          <a:p>
            <a:r>
              <a:rPr lang="en-US" sz="1400" dirty="0" smtClean="0"/>
              <a:t> </a:t>
            </a:r>
          </a:p>
          <a:p>
            <a:r>
              <a:rPr lang="en-US" sz="1400" dirty="0" smtClean="0"/>
              <a:t>New-</a:t>
            </a:r>
            <a:r>
              <a:rPr lang="en-US" sz="1400" dirty="0" err="1" smtClean="0"/>
              <a:t>AzureRmResourceGroupDeployment</a:t>
            </a:r>
            <a:r>
              <a:rPr lang="en-US" sz="1400" dirty="0" smtClean="0"/>
              <a:t> -Name </a:t>
            </a:r>
            <a:r>
              <a:rPr lang="en-US" sz="1400" dirty="0" err="1" smtClean="0"/>
              <a:t>ExampleDeployment</a:t>
            </a:r>
            <a:r>
              <a:rPr lang="en-US" sz="1400" dirty="0" smtClean="0"/>
              <a:t> -</a:t>
            </a:r>
            <a:r>
              <a:rPr lang="en-US" sz="1400" dirty="0" err="1" smtClean="0"/>
              <a:t>ResourceGroupName</a:t>
            </a:r>
            <a:r>
              <a:rPr lang="en-US" sz="1400" dirty="0" smtClean="0"/>
              <a:t> </a:t>
            </a:r>
            <a:r>
              <a:rPr lang="en-US" sz="1400" dirty="0" err="1" smtClean="0"/>
              <a:t>ResourceGroupName</a:t>
            </a:r>
            <a:r>
              <a:rPr lang="en-US" sz="1400" dirty="0" smtClean="0"/>
              <a:t> `</a:t>
            </a:r>
          </a:p>
          <a:p>
            <a:r>
              <a:rPr lang="en-US" sz="1400" dirty="0" smtClean="0"/>
              <a:t>  -</a:t>
            </a:r>
            <a:r>
              <a:rPr lang="en-US" sz="1400" dirty="0" err="1" smtClean="0"/>
              <a:t>TemplateFile</a:t>
            </a:r>
            <a:r>
              <a:rPr lang="en-US" sz="1400" dirty="0" smtClean="0"/>
              <a:t> C:\MyTemplates\template\template.json `</a:t>
            </a:r>
          </a:p>
          <a:p>
            <a:r>
              <a:rPr lang="en-US" sz="1400" dirty="0" smtClean="0"/>
              <a:t>  -</a:t>
            </a:r>
            <a:r>
              <a:rPr lang="en-US" sz="1400" dirty="0" err="1" smtClean="0"/>
              <a:t>TemplateParameterFile</a:t>
            </a:r>
            <a:r>
              <a:rPr lang="en-US" sz="1400" dirty="0" smtClean="0"/>
              <a:t> C:\MyTemplates\template\parameters.json</a:t>
            </a:r>
          </a:p>
          <a:p>
            <a:r>
              <a:rPr lang="en-US" sz="1400" dirty="0" smtClean="0"/>
              <a:t/>
            </a:r>
            <a:br>
              <a:rPr lang="en-US" sz="1400" dirty="0" smtClean="0"/>
            </a:br>
            <a:endParaRPr lang="en-US"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427039"/>
            <a:ext cx="8229600" cy="121641"/>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571500" y="404664"/>
            <a:ext cx="8229600" cy="5873901"/>
          </a:xfrm>
        </p:spPr>
        <p:txBody>
          <a:bodyPr/>
          <a:lstStyle/>
          <a:p>
            <a:endParaRPr lang="en-US" dirty="0" smtClean="0"/>
          </a:p>
          <a:p>
            <a:endParaRPr lang="en-US" dirty="0" smtClean="0"/>
          </a:p>
          <a:p>
            <a:endParaRPr lang="en-US" dirty="0" smtClean="0"/>
          </a:p>
          <a:p>
            <a:endParaRPr lang="en-US" dirty="0" smtClean="0"/>
          </a:p>
          <a:p>
            <a:endParaRPr lang="en-US" sz="5000" dirty="0" smtClean="0"/>
          </a:p>
          <a:p>
            <a:pPr>
              <a:buNone/>
            </a:pPr>
            <a:r>
              <a:rPr lang="en-US" sz="5000" dirty="0" smtClean="0"/>
              <a:t>                Thank you</a:t>
            </a:r>
            <a:endParaRPr lang="en-US" sz="5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To implement infrastructure as code for your Azure solutions, use Azure </a:t>
            </a:r>
            <a:r>
              <a:rPr lang="en-US" dirty="0" smtClean="0"/>
              <a:t>Resource Manager </a:t>
            </a:r>
            <a:r>
              <a:rPr lang="en-US" dirty="0" smtClean="0"/>
              <a:t>templates (ARM templates).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Three-tier architecture is a well-established software application architecture </a:t>
            </a:r>
            <a:r>
              <a:rPr lang="en-US" dirty="0" smtClean="0"/>
              <a:t>that organizes </a:t>
            </a:r>
            <a:r>
              <a:rPr lang="en-US" dirty="0" smtClean="0"/>
              <a:t>applications into three logical and physical computing tiers: the </a:t>
            </a:r>
            <a:r>
              <a:rPr lang="en-US" dirty="0" smtClean="0"/>
              <a:t>presentation tier</a:t>
            </a:r>
            <a:r>
              <a:rPr lang="en-US" dirty="0" smtClean="0"/>
              <a:t>, or user interface; the application tier, where data is processed; and the data </a:t>
            </a:r>
            <a:r>
              <a:rPr lang="en-US" dirty="0" smtClean="0"/>
              <a:t>tier, where </a:t>
            </a:r>
            <a:r>
              <a:rPr lang="en-US" dirty="0" smtClean="0"/>
              <a:t>the data associated with the application is stored and managed.</a:t>
            </a:r>
          </a:p>
          <a:p>
            <a:r>
              <a:rPr lang="en-US" dirty="0" smtClean="0"/>
              <a:t>The chief benefit of three-tier architecture is that because each tier runs on its </a:t>
            </a:r>
            <a:r>
              <a:rPr lang="en-US" dirty="0" smtClean="0"/>
              <a:t>own infrastructure</a:t>
            </a:r>
            <a:r>
              <a:rPr lang="en-US" dirty="0" smtClean="0"/>
              <a:t>, each tier can be developed simultaneously by a separate </a:t>
            </a:r>
            <a:r>
              <a:rPr lang="en-US" dirty="0" smtClean="0"/>
              <a:t>development team</a:t>
            </a:r>
            <a:r>
              <a:rPr lang="en-US" dirty="0" smtClean="0"/>
              <a:t>, and can be updated or scaled as needed without impacting the other tiers.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3-tier architecture is a type of software architecture which is composed of </a:t>
            </a:r>
            <a:r>
              <a:rPr lang="en-US" dirty="0" smtClean="0"/>
              <a:t>three “tiers</a:t>
            </a:r>
            <a:r>
              <a:rPr lang="en-US" dirty="0" smtClean="0"/>
              <a:t>” or “layers” of logical computing. They are often used in applications as a </a:t>
            </a:r>
            <a:r>
              <a:rPr lang="en-US" dirty="0" smtClean="0"/>
              <a:t>specific type </a:t>
            </a:r>
            <a:r>
              <a:rPr lang="en-US" dirty="0" smtClean="0"/>
              <a:t>of client-server system. 3-tier architectures provide many benefits for </a:t>
            </a:r>
            <a:r>
              <a:rPr lang="en-US" dirty="0" smtClean="0"/>
              <a:t>production and </a:t>
            </a:r>
            <a:r>
              <a:rPr lang="en-US" dirty="0" smtClean="0"/>
              <a:t>development environments by modularizing the user interface, business logic, </a:t>
            </a:r>
            <a:r>
              <a:rPr lang="en-US" dirty="0" smtClean="0"/>
              <a:t>and data </a:t>
            </a:r>
            <a:r>
              <a:rPr lang="en-US" dirty="0" smtClean="0"/>
              <a:t>storage layers. Doing so gives greater flexibility to development teams </a:t>
            </a:r>
            <a:r>
              <a:rPr lang="en-US" dirty="0" smtClean="0"/>
              <a:t>by allowing </a:t>
            </a:r>
            <a:r>
              <a:rPr lang="en-US" dirty="0" smtClean="0"/>
              <a:t>them to update a specific part of an application independently of the </a:t>
            </a:r>
            <a:r>
              <a:rPr lang="en-US" dirty="0" smtClean="0"/>
              <a:t>other parts</a:t>
            </a:r>
            <a:r>
              <a:rPr lang="en-US" dirty="0" smtClean="0"/>
              <a:t>. This added flexibility can improve overall time-to-market and </a:t>
            </a:r>
            <a:r>
              <a:rPr lang="en-US" dirty="0" smtClean="0"/>
              <a:t>decrease development </a:t>
            </a:r>
            <a:r>
              <a:rPr lang="en-US" dirty="0" smtClean="0"/>
              <a:t>cycle times by giving development teams the ability to replace </a:t>
            </a:r>
            <a:r>
              <a:rPr lang="en-US" dirty="0" smtClean="0"/>
              <a:t>or upgrade </a:t>
            </a:r>
            <a:r>
              <a:rPr lang="en-US" dirty="0" smtClean="0"/>
              <a:t>independent tiers without affecting the other parts of the system.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of 3-Tier Architecture </a:t>
            </a:r>
            <a:br>
              <a:rPr lang="en-US" dirty="0" smtClean="0"/>
            </a:br>
            <a:endParaRPr lang="en-US" dirty="0"/>
          </a:p>
        </p:txBody>
      </p:sp>
      <p:sp>
        <p:nvSpPr>
          <p:cNvPr id="3" name="Content Placeholder 2"/>
          <p:cNvSpPr>
            <a:spLocks noGrp="1"/>
          </p:cNvSpPr>
          <p:nvPr>
            <p:ph idx="1"/>
          </p:nvPr>
        </p:nvSpPr>
        <p:spPr/>
        <p:txBody>
          <a:bodyPr/>
          <a:lstStyle/>
          <a:p>
            <a:pPr>
              <a:buNone/>
            </a:pPr>
            <a:endParaRPr lang="en-US" dirty="0" smtClean="0"/>
          </a:p>
          <a:p>
            <a:r>
              <a:rPr lang="en-US" dirty="0" smtClean="0"/>
              <a:t>Single Tier</a:t>
            </a:r>
          </a:p>
          <a:p>
            <a:r>
              <a:rPr lang="en-US" dirty="0" smtClean="0"/>
              <a:t>Dual Tier</a:t>
            </a:r>
          </a:p>
          <a:p>
            <a:r>
              <a:rPr lang="en-US" dirty="0" smtClean="0"/>
              <a:t>3-Tier</a:t>
            </a:r>
          </a:p>
          <a:p>
            <a:r>
              <a:rPr lang="en-US" dirty="0" smtClean="0"/>
              <a:t>………..</a:t>
            </a:r>
          </a:p>
          <a:p>
            <a:r>
              <a:rPr lang="en-US" dirty="0" smtClean="0"/>
              <a:t>N Tier</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476672"/>
            <a:ext cx="8229600" cy="1143000"/>
          </a:xfrm>
        </p:spPr>
        <p:txBody>
          <a:bodyPr/>
          <a:lstStyle/>
          <a:p>
            <a:r>
              <a:rPr lang="en-US" dirty="0" smtClean="0"/>
              <a:t> </a:t>
            </a:r>
            <a:endParaRPr lang="en-US" dirty="0"/>
          </a:p>
        </p:txBody>
      </p:sp>
      <p:pic>
        <p:nvPicPr>
          <p:cNvPr id="1028" name="Picture 4"/>
          <p:cNvPicPr>
            <a:picLocks noGrp="1" noChangeAspect="1" noChangeArrowheads="1"/>
          </p:cNvPicPr>
          <p:nvPr>
            <p:ph idx="1"/>
          </p:nvPr>
        </p:nvPicPr>
        <p:blipFill>
          <a:blip r:embed="rId2" cstate="print"/>
          <a:srcRect/>
          <a:stretch>
            <a:fillRect/>
          </a:stretch>
        </p:blipFill>
        <p:spPr bwMode="auto">
          <a:xfrm>
            <a:off x="179512" y="116632"/>
            <a:ext cx="8784976" cy="662473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179512" y="116632"/>
            <a:ext cx="8784975" cy="6624736"/>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145</TotalTime>
  <Words>531</Words>
  <Application>Microsoft Office PowerPoint</Application>
  <PresentationFormat>On-screen Show (4:3)</PresentationFormat>
  <Paragraphs>101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Foundry</vt:lpstr>
      <vt:lpstr>.</vt:lpstr>
      <vt:lpstr>Group Members And Mentor.</vt:lpstr>
      <vt:lpstr>Index</vt:lpstr>
      <vt:lpstr>Objective</vt:lpstr>
      <vt:lpstr>Abstract</vt:lpstr>
      <vt:lpstr>Introduction</vt:lpstr>
      <vt:lpstr>Evolution of 3-Tier Architecture  </vt:lpstr>
      <vt:lpstr> </vt:lpstr>
      <vt:lpstr>Slide 9</vt:lpstr>
      <vt:lpstr>Slide 10</vt:lpstr>
      <vt:lpstr>Slide 11</vt:lpstr>
      <vt:lpstr>Slide 12</vt:lpstr>
      <vt:lpstr>Slide 13</vt:lpstr>
      <vt:lpstr>Technology used</vt:lpstr>
      <vt:lpstr>Slide 15</vt:lpstr>
      <vt:lpstr>Slide 16</vt:lpstr>
      <vt:lpstr>Slide 17</vt:lpstr>
      <vt:lpstr>Slide 18</vt:lpstr>
      <vt:lpstr>Slide 19</vt:lpstr>
      <vt:lpstr>Slide 20</vt:lpstr>
      <vt:lpstr>Project Demonstration </vt:lpstr>
      <vt:lpstr>.</vt:lpstr>
      <vt:lpstr>ARM Templates</vt:lpstr>
      <vt:lpstr>How can way Create An ARM Template </vt:lpstr>
      <vt:lpstr>,</vt:lpstr>
      <vt:lpstr>Slide 26</vt:lpstr>
      <vt:lpstr> Custom Deployment : To create a custom deployment we must follow the next steps : Search for the service [Template deployment] - Select and click Create .</vt:lpstr>
      <vt:lpstr> Github : A huge collection of ARM Templates can be found on GitHub.  We just need to open an internet browser, type in the address https://github.com/Azure/azure-quickstart-templates  , and click Enter.</vt:lpstr>
      <vt:lpstr> Visual Studio : We can also deploy an ARM template from Visual Studio, we just need to follow the next steps. From File - New - Project..., select Visual C# - Cloud - Azure Resource Group and click OK. </vt:lpstr>
      <vt:lpstr>How To Deploy An ARM Template </vt:lpstr>
      <vt:lpstr>.</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4</cp:revision>
  <dcterms:created xsi:type="dcterms:W3CDTF">2021-07-29T14:19:42Z</dcterms:created>
  <dcterms:modified xsi:type="dcterms:W3CDTF">2021-08-11T11:43:02Z</dcterms:modified>
</cp:coreProperties>
</file>