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87" r:id="rId3"/>
    <p:sldId id="273" r:id="rId4"/>
    <p:sldId id="274" r:id="rId5"/>
    <p:sldId id="275" r:id="rId6"/>
    <p:sldId id="276" r:id="rId7"/>
    <p:sldId id="277" r:id="rId8"/>
    <p:sldId id="282" r:id="rId9"/>
    <p:sldId id="278" r:id="rId10"/>
    <p:sldId id="280" r:id="rId11"/>
    <p:sldId id="279" r:id="rId12"/>
    <p:sldId id="283" r:id="rId13"/>
    <p:sldId id="281" r:id="rId14"/>
    <p:sldId id="284" r:id="rId15"/>
    <p:sldId id="285" r:id="rId16"/>
    <p:sldId id="286" r:id="rId17"/>
    <p:sldId id="288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FF0000"/>
    <a:srgbClr val="02B04F"/>
    <a:srgbClr val="F852FF"/>
    <a:srgbClr val="3C2687"/>
    <a:srgbClr val="482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5728"/>
  </p:normalViewPr>
  <p:slideViewPr>
    <p:cSldViewPr snapToGrid="0" snapToObjects="1">
      <p:cViewPr>
        <p:scale>
          <a:sx n="100" d="100"/>
          <a:sy n="100" d="100"/>
        </p:scale>
        <p:origin x="2064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22:27:4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7314E-9A96-D746-96C6-9C3FEA61CDF1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4AE2-17C0-454A-9F73-050B562D8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9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developed by Henry and me</a:t>
            </a:r>
          </a:p>
          <a:p>
            <a:r>
              <a:rPr lang="en-US" dirty="0"/>
              <a:t>Machine learning ensemble method</a:t>
            </a:r>
          </a:p>
          <a:p>
            <a:r>
              <a:rPr lang="en-US" dirty="0"/>
              <a:t>Intended to be user-friendly – ask for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24AE2-17C0-454A-9F73-050B562D8E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24AE2-17C0-454A-9F73-050B562D8E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1-se method: chooses the largest smoothing parameter within one standard error of the optimum.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24AE2-17C0-454A-9F73-050B562D8E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79C8-3BE7-4319-A865-5C238AFB6D40}" type="datetimeFigureOut">
              <a:rPr lang="en-US" smtClean="0"/>
              <a:pPr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F586-FC2A-41B8-A672-076ECFF9C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.pd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66.png"/><Relationship Id="rId3" Type="http://schemas.openxmlformats.org/officeDocument/2006/relationships/image" Target="../media/image53.png"/><Relationship Id="rId21" Type="http://schemas.openxmlformats.org/officeDocument/2006/relationships/image" Target="../media/image69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" Type="http://schemas.openxmlformats.org/officeDocument/2006/relationships/image" Target="../media/image52.png"/><Relationship Id="rId16" Type="http://schemas.openxmlformats.org/officeDocument/2006/relationships/image" Target="../media/image21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19" Type="http://schemas.openxmlformats.org/officeDocument/2006/relationships/image" Target="../media/image6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customXml" Target="../ink/ink1.xml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3142" y="784396"/>
            <a:ext cx="7810500" cy="38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53142" y="6433865"/>
            <a:ext cx="78105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3" y="2790481"/>
            <a:ext cx="556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GothamHTF-Medium"/>
                <a:cs typeface="GothamHTF-Medium"/>
              </a:rPr>
              <a:t>caretStack</a:t>
            </a:r>
            <a:endParaRPr lang="en-US" sz="3600" dirty="0">
              <a:latin typeface="GothamHTF-Medium"/>
              <a:cs typeface="GothamHTF-Medium"/>
            </a:endParaRPr>
          </a:p>
        </p:txBody>
      </p:sp>
      <p:pic>
        <p:nvPicPr>
          <p:cNvPr id="9" name="Picture 8" descr="LIBR_full_color_logo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18837" y="163009"/>
            <a:ext cx="2651577" cy="503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2B715A-2A95-AE49-A826-D3D2D1DD6A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90013"/>
                <a:ext cx="8229600" cy="868547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with tuning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trained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partitions and then is used to predict the testing set. The predicted values are compared to the observed values to obtain an R-square.</a:t>
                </a:r>
                <a:endParaRPr lang="en-US" sz="2000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2B715A-2A95-AE49-A826-D3D2D1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90013"/>
                <a:ext cx="8229600" cy="868547"/>
              </a:xfrm>
              <a:blipFill>
                <a:blip r:embed="rId2"/>
                <a:stretch>
                  <a:fillRect t="-13043" r="-46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D45FCD2-6343-1B44-B750-16A61C31001E}"/>
              </a:ext>
            </a:extLst>
          </p:cNvPr>
          <p:cNvGrpSpPr/>
          <p:nvPr/>
        </p:nvGrpSpPr>
        <p:grpSpPr>
          <a:xfrm>
            <a:off x="2752224" y="2014582"/>
            <a:ext cx="916530" cy="935726"/>
            <a:chOff x="948777" y="2653825"/>
            <a:chExt cx="1313159" cy="1340663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9EE9AFD-C45F-CF47-BC60-DF129C993F04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DB0FB75-016F-2843-8E11-F12B1504AA12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394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DB0FB75-016F-2843-8E11-F12B1504A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3943" cy="5291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368905E-9DD1-C74A-9B61-8DCF62345F9A}"/>
              </a:ext>
            </a:extLst>
          </p:cNvPr>
          <p:cNvGrpSpPr/>
          <p:nvPr/>
        </p:nvGrpSpPr>
        <p:grpSpPr>
          <a:xfrm>
            <a:off x="3668754" y="2014582"/>
            <a:ext cx="916530" cy="935726"/>
            <a:chOff x="948777" y="2653825"/>
            <a:chExt cx="1313159" cy="1340663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D0429B7-EA4A-2C44-8C6F-CF1C52214468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ECE8761-58D5-D446-B22D-7D06792FBB67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ECE8761-58D5-D446-B22D-7D06792FB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11B4CD0-5AD9-0D46-A23C-6F7D372FD78E}"/>
              </a:ext>
            </a:extLst>
          </p:cNvPr>
          <p:cNvGrpSpPr/>
          <p:nvPr/>
        </p:nvGrpSpPr>
        <p:grpSpPr>
          <a:xfrm>
            <a:off x="4585284" y="2014582"/>
            <a:ext cx="916530" cy="935726"/>
            <a:chOff x="948777" y="2653825"/>
            <a:chExt cx="1313161" cy="1340663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A7BDB17-783C-344F-86E9-B7F774018473}"/>
                </a:ext>
              </a:extLst>
            </p:cNvPr>
            <p:cNvSpPr/>
            <p:nvPr/>
          </p:nvSpPr>
          <p:spPr>
            <a:xfrm>
              <a:off x="948777" y="2653825"/>
              <a:ext cx="1313161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450EDD6-C42C-0848-AEC5-933C65202785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450EDD6-C42C-0848-AEC5-933C65202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45E72FC-7424-1745-9334-045463D05173}"/>
              </a:ext>
            </a:extLst>
          </p:cNvPr>
          <p:cNvGrpSpPr/>
          <p:nvPr/>
        </p:nvGrpSpPr>
        <p:grpSpPr>
          <a:xfrm>
            <a:off x="5501813" y="2014582"/>
            <a:ext cx="1018444" cy="935726"/>
            <a:chOff x="948776" y="2653825"/>
            <a:chExt cx="1459176" cy="1340663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4A43B6-09CF-684F-8E6A-081A7A2DDF2B}"/>
                </a:ext>
              </a:extLst>
            </p:cNvPr>
            <p:cNvSpPr/>
            <p:nvPr/>
          </p:nvSpPr>
          <p:spPr>
            <a:xfrm>
              <a:off x="948776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34639A6-F073-9B49-B3C3-3BD8EB42054F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34639A6-F073-9B49-B3C3-3BD8EB420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3C8BB-008B-AA4A-A5D4-B716912D4EC8}"/>
                  </a:ext>
                </a:extLst>
              </p:cNvPr>
              <p:cNvSpPr txBox="1"/>
              <p:nvPr/>
            </p:nvSpPr>
            <p:spPr>
              <a:xfrm>
                <a:off x="4020079" y="3918139"/>
                <a:ext cx="1119473" cy="682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3C8BB-008B-AA4A-A5D4-B716912D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79" y="3918139"/>
                <a:ext cx="1119473" cy="682238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87CE4B8-92F3-814A-9D9D-7955D38FA43F}"/>
              </a:ext>
            </a:extLst>
          </p:cNvPr>
          <p:cNvGrpSpPr/>
          <p:nvPr/>
        </p:nvGrpSpPr>
        <p:grpSpPr>
          <a:xfrm>
            <a:off x="1200869" y="3813908"/>
            <a:ext cx="916530" cy="935726"/>
            <a:chOff x="948777" y="2653825"/>
            <a:chExt cx="1313159" cy="134066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A992FEC-121A-6744-824C-C8D2BD96A8DF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E89E7DA-8385-AB49-A1DC-69D31256BFBA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4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E89E7DA-8385-AB49-A1DC-69D31256B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4" cy="5291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60A934-12BC-3948-AB87-430FEB1BA2A6}"/>
              </a:ext>
            </a:extLst>
          </p:cNvPr>
          <p:cNvCxnSpPr/>
          <p:nvPr/>
        </p:nvCxnSpPr>
        <p:spPr>
          <a:xfrm>
            <a:off x="4579816" y="3055815"/>
            <a:ext cx="0" cy="6096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1EBC15B-F4B2-024D-AB24-31B28E673C9E}"/>
              </a:ext>
            </a:extLst>
          </p:cNvPr>
          <p:cNvCxnSpPr>
            <a:cxnSpLocks/>
          </p:cNvCxnSpPr>
          <p:nvPr/>
        </p:nvCxnSpPr>
        <p:spPr>
          <a:xfrm>
            <a:off x="2274277" y="4275481"/>
            <a:ext cx="15050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90316AD-0326-E648-8547-F11566DFF02C}"/>
              </a:ext>
            </a:extLst>
          </p:cNvPr>
          <p:cNvCxnSpPr>
            <a:cxnSpLocks/>
          </p:cNvCxnSpPr>
          <p:nvPr/>
        </p:nvCxnSpPr>
        <p:spPr>
          <a:xfrm>
            <a:off x="5396523" y="4275481"/>
            <a:ext cx="15050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095B8F-1349-BD44-94E0-9CAF6B5BDE13}"/>
                  </a:ext>
                </a:extLst>
              </p:cNvPr>
              <p:cNvSpPr txBox="1"/>
              <p:nvPr/>
            </p:nvSpPr>
            <p:spPr>
              <a:xfrm>
                <a:off x="7121458" y="3966871"/>
                <a:ext cx="7411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095B8F-1349-BD44-94E0-9CAF6B5BD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458" y="3966871"/>
                <a:ext cx="74116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2B715A-2A95-AE49-A826-D3D2D1DD6A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90013"/>
                <a:ext cx="8229600" cy="868547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Each train test split in the inner loop is referred to as a </a:t>
                </a:r>
                <a:r>
                  <a:rPr lang="en-US" sz="1800" i="1" dirty="0"/>
                  <a:t>fold.</a:t>
                </a:r>
                <a:r>
                  <a:rPr lang="en-US" sz="1800" dirty="0"/>
                  <a:t>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with tuning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will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for each fold.</a:t>
                </a:r>
                <a:endParaRPr lang="en-US" sz="1800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2B715A-2A95-AE49-A826-D3D2D1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90013"/>
                <a:ext cx="8229600" cy="868547"/>
              </a:xfrm>
              <a:blipFill>
                <a:blip r:embed="rId2"/>
                <a:stretch>
                  <a:fillRect l="-154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3FDC204-D210-1349-A8E3-335D428CA15E}"/>
              </a:ext>
            </a:extLst>
          </p:cNvPr>
          <p:cNvGrpSpPr/>
          <p:nvPr/>
        </p:nvGrpSpPr>
        <p:grpSpPr>
          <a:xfrm>
            <a:off x="4006299" y="959275"/>
            <a:ext cx="916530" cy="935726"/>
            <a:chOff x="948777" y="2653824"/>
            <a:chExt cx="1313159" cy="1340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47FFEA-ABD2-124F-B6E6-029E9FCF96E9}"/>
                </a:ext>
              </a:extLst>
            </p:cNvPr>
            <p:cNvSpPr/>
            <p:nvPr/>
          </p:nvSpPr>
          <p:spPr>
            <a:xfrm>
              <a:off x="948777" y="2653824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8E8525-8024-0549-9CE8-FA033F394CD8}"/>
                    </a:ext>
                  </a:extLst>
                </p:cNvPr>
                <p:cNvSpPr txBox="1"/>
                <p:nvPr/>
              </p:nvSpPr>
              <p:spPr>
                <a:xfrm>
                  <a:off x="1113075" y="3049541"/>
                  <a:ext cx="114394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8E8525-8024-0549-9CE8-FA033F394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1"/>
                  <a:ext cx="1143943" cy="5291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4C4D27-5095-EB4A-9F27-0022A973A5F1}"/>
              </a:ext>
            </a:extLst>
          </p:cNvPr>
          <p:cNvGrpSpPr/>
          <p:nvPr/>
        </p:nvGrpSpPr>
        <p:grpSpPr>
          <a:xfrm>
            <a:off x="4926979" y="958563"/>
            <a:ext cx="916530" cy="935726"/>
            <a:chOff x="948777" y="2653825"/>
            <a:chExt cx="1313159" cy="1340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D5DF23-12C7-B64C-AB45-FD031A9699B3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1C7881-F773-5B46-B853-FFDE22E20C2A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1C7881-F773-5B46-B853-FFDE22E20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E58A00-EEB1-FF42-83EE-4AE34C644370}"/>
              </a:ext>
            </a:extLst>
          </p:cNvPr>
          <p:cNvGrpSpPr/>
          <p:nvPr/>
        </p:nvGrpSpPr>
        <p:grpSpPr>
          <a:xfrm>
            <a:off x="5843509" y="958563"/>
            <a:ext cx="916530" cy="935726"/>
            <a:chOff x="948777" y="2653825"/>
            <a:chExt cx="1313159" cy="1340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343CD5-582C-234B-98A8-4255F3E4F909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039CDE4-E2F3-1844-A97C-E933599A3661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039CDE4-E2F3-1844-A97C-E933599A3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34B162-1E09-F54A-938E-C46210B77C53}"/>
              </a:ext>
            </a:extLst>
          </p:cNvPr>
          <p:cNvGrpSpPr/>
          <p:nvPr/>
        </p:nvGrpSpPr>
        <p:grpSpPr>
          <a:xfrm>
            <a:off x="6760039" y="958563"/>
            <a:ext cx="916530" cy="935726"/>
            <a:chOff x="948777" y="2653825"/>
            <a:chExt cx="1313161" cy="13406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87AFA4-75A6-9D40-AB0D-756C731B1517}"/>
                </a:ext>
              </a:extLst>
            </p:cNvPr>
            <p:cNvSpPr/>
            <p:nvPr/>
          </p:nvSpPr>
          <p:spPr>
            <a:xfrm>
              <a:off x="948777" y="2653825"/>
              <a:ext cx="1313161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74344F6-CE90-3A44-AEE3-E39E7EBCE819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74344F6-CE90-3A44-AEE3-E39E7EBCE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19455D-B4BD-4944-AB0D-82D4C8DE3869}"/>
              </a:ext>
            </a:extLst>
          </p:cNvPr>
          <p:cNvGrpSpPr/>
          <p:nvPr/>
        </p:nvGrpSpPr>
        <p:grpSpPr>
          <a:xfrm>
            <a:off x="7676568" y="958563"/>
            <a:ext cx="1018444" cy="935726"/>
            <a:chOff x="948776" y="2653825"/>
            <a:chExt cx="1459176" cy="13406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C39F05-A02C-6440-9A3E-02C8112279F9}"/>
                </a:ext>
              </a:extLst>
            </p:cNvPr>
            <p:cNvSpPr/>
            <p:nvPr/>
          </p:nvSpPr>
          <p:spPr>
            <a:xfrm>
              <a:off x="948776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3D0AC4-7A3B-354D-B762-041F2D9490A2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3D0AC4-7A3B-354D-B762-041F2D949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A671BC-940C-B045-8D36-E7B260BC8C19}"/>
              </a:ext>
            </a:extLst>
          </p:cNvPr>
          <p:cNvGrpSpPr/>
          <p:nvPr/>
        </p:nvGrpSpPr>
        <p:grpSpPr>
          <a:xfrm>
            <a:off x="4006299" y="2096413"/>
            <a:ext cx="916530" cy="935726"/>
            <a:chOff x="948777" y="2653824"/>
            <a:chExt cx="1313159" cy="13406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8B8A4F-0685-0B4A-B4A3-6C4E304C5B19}"/>
                </a:ext>
              </a:extLst>
            </p:cNvPr>
            <p:cNvSpPr/>
            <p:nvPr/>
          </p:nvSpPr>
          <p:spPr>
            <a:xfrm>
              <a:off x="948777" y="2653824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40AC05-D034-154C-9B02-A3DDB6D3C651}"/>
                    </a:ext>
                  </a:extLst>
                </p:cNvPr>
                <p:cNvSpPr txBox="1"/>
                <p:nvPr/>
              </p:nvSpPr>
              <p:spPr>
                <a:xfrm>
                  <a:off x="1113075" y="3049541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40AC05-D034-154C-9B02-A3DDB6D3C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1"/>
                  <a:ext cx="1146973" cy="5291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26AF32-0B50-5844-B024-E26B229178E5}"/>
              </a:ext>
            </a:extLst>
          </p:cNvPr>
          <p:cNvGrpSpPr/>
          <p:nvPr/>
        </p:nvGrpSpPr>
        <p:grpSpPr>
          <a:xfrm>
            <a:off x="4926979" y="2095701"/>
            <a:ext cx="916530" cy="935726"/>
            <a:chOff x="948777" y="2653825"/>
            <a:chExt cx="1313159" cy="134066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CB0664-E203-9B41-ADAB-DDD1E51ADED0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EBA009A-86B0-3344-AAB2-D8DF5F22BB52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EBA009A-86B0-3344-AAB2-D8DF5F22B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8AEEF6-F381-6B4A-83AA-6FB97A10895E}"/>
              </a:ext>
            </a:extLst>
          </p:cNvPr>
          <p:cNvGrpSpPr/>
          <p:nvPr/>
        </p:nvGrpSpPr>
        <p:grpSpPr>
          <a:xfrm>
            <a:off x="5843509" y="2095701"/>
            <a:ext cx="916530" cy="935726"/>
            <a:chOff x="948777" y="2653825"/>
            <a:chExt cx="1313159" cy="13406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7C4FB4B-E646-B349-B29F-2F59516E89AA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216770-7527-1444-B74A-85DBA3E6057A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216770-7527-1444-B74A-85DBA3E60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F58121B-6A74-4542-946A-38841295676A}"/>
              </a:ext>
            </a:extLst>
          </p:cNvPr>
          <p:cNvGrpSpPr/>
          <p:nvPr/>
        </p:nvGrpSpPr>
        <p:grpSpPr>
          <a:xfrm>
            <a:off x="6760039" y="2095701"/>
            <a:ext cx="916530" cy="935726"/>
            <a:chOff x="948777" y="2653825"/>
            <a:chExt cx="1313161" cy="13406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9E3580-6A61-714D-BE54-6D7730C72E1F}"/>
                </a:ext>
              </a:extLst>
            </p:cNvPr>
            <p:cNvSpPr/>
            <p:nvPr/>
          </p:nvSpPr>
          <p:spPr>
            <a:xfrm>
              <a:off x="948777" y="2653825"/>
              <a:ext cx="1313161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4324DC7-897C-764D-AA6E-B6427530EA96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4324DC7-897C-764D-AA6E-B6427530E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9AC832-EDDE-524A-9921-F560ED771BCE}"/>
              </a:ext>
            </a:extLst>
          </p:cNvPr>
          <p:cNvGrpSpPr/>
          <p:nvPr/>
        </p:nvGrpSpPr>
        <p:grpSpPr>
          <a:xfrm>
            <a:off x="7676568" y="2095701"/>
            <a:ext cx="1018444" cy="935726"/>
            <a:chOff x="948776" y="2653825"/>
            <a:chExt cx="1459177" cy="134066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3F599B-A7C6-CE43-842A-6DCD8EB555A6}"/>
                </a:ext>
              </a:extLst>
            </p:cNvPr>
            <p:cNvSpPr/>
            <p:nvPr/>
          </p:nvSpPr>
          <p:spPr>
            <a:xfrm>
              <a:off x="948776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84E66E6-2A74-2B47-A786-2B321422E3CB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1322534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84E66E6-2A74-2B47-A786-2B321422E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1322534" cy="5291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BCF21C8-F180-4345-8A3F-36CB481C3368}"/>
              </a:ext>
            </a:extLst>
          </p:cNvPr>
          <p:cNvGrpSpPr/>
          <p:nvPr/>
        </p:nvGrpSpPr>
        <p:grpSpPr>
          <a:xfrm>
            <a:off x="4006299" y="3232125"/>
            <a:ext cx="916530" cy="935726"/>
            <a:chOff x="948777" y="2653824"/>
            <a:chExt cx="1313159" cy="134066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94E1B3-8193-854F-8F2D-9E60A18C9683}"/>
                </a:ext>
              </a:extLst>
            </p:cNvPr>
            <p:cNvSpPr/>
            <p:nvPr/>
          </p:nvSpPr>
          <p:spPr>
            <a:xfrm>
              <a:off x="948777" y="2653824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4311729-91AE-704B-A5DC-621F354D4065}"/>
                    </a:ext>
                  </a:extLst>
                </p:cNvPr>
                <p:cNvSpPr txBox="1"/>
                <p:nvPr/>
              </p:nvSpPr>
              <p:spPr>
                <a:xfrm>
                  <a:off x="1113075" y="3049541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4311729-91AE-704B-A5DC-621F354D4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1"/>
                  <a:ext cx="1146973" cy="5291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7A33AC-30B6-1C4D-9575-EFF544A655C0}"/>
              </a:ext>
            </a:extLst>
          </p:cNvPr>
          <p:cNvGrpSpPr/>
          <p:nvPr/>
        </p:nvGrpSpPr>
        <p:grpSpPr>
          <a:xfrm>
            <a:off x="4926979" y="3231413"/>
            <a:ext cx="916530" cy="935726"/>
            <a:chOff x="948777" y="2653825"/>
            <a:chExt cx="1313159" cy="134066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4E3118-F456-D64C-AFA0-1A25326D2B91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3D01DDF-E1A9-704E-BE0D-E6DA68EC8CBA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3D01DDF-E1A9-704E-BE0D-E6DA68EC8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55CDB7-8949-1141-B183-7439641C7119}"/>
              </a:ext>
            </a:extLst>
          </p:cNvPr>
          <p:cNvGrpSpPr/>
          <p:nvPr/>
        </p:nvGrpSpPr>
        <p:grpSpPr>
          <a:xfrm>
            <a:off x="5843509" y="3231413"/>
            <a:ext cx="916530" cy="935726"/>
            <a:chOff x="948777" y="2653825"/>
            <a:chExt cx="1313159" cy="134066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690DE59-0054-4D4D-9844-6648CB7795F9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40BDF4-B3F6-2847-BE32-FB3F7DB58D9B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40BDF4-B3F6-2847-BE32-FB3F7DB58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9A8D333-F20F-C54C-85B2-61DF7580B6BE}"/>
              </a:ext>
            </a:extLst>
          </p:cNvPr>
          <p:cNvGrpSpPr/>
          <p:nvPr/>
        </p:nvGrpSpPr>
        <p:grpSpPr>
          <a:xfrm>
            <a:off x="6760039" y="3231413"/>
            <a:ext cx="916530" cy="935726"/>
            <a:chOff x="948777" y="2653825"/>
            <a:chExt cx="1313161" cy="134066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09EF01D-DF56-6B44-AE93-F311554739A6}"/>
                </a:ext>
              </a:extLst>
            </p:cNvPr>
            <p:cNvSpPr/>
            <p:nvPr/>
          </p:nvSpPr>
          <p:spPr>
            <a:xfrm>
              <a:off x="948777" y="2653825"/>
              <a:ext cx="1313161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49487DF-2914-8448-9A1A-A06B4972472C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49487DF-2914-8448-9A1A-A06B49724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68A38C7-D73B-F346-9789-C028B7D53E7E}"/>
              </a:ext>
            </a:extLst>
          </p:cNvPr>
          <p:cNvGrpSpPr/>
          <p:nvPr/>
        </p:nvGrpSpPr>
        <p:grpSpPr>
          <a:xfrm>
            <a:off x="7676568" y="3231413"/>
            <a:ext cx="1018444" cy="935726"/>
            <a:chOff x="948776" y="2653825"/>
            <a:chExt cx="1459176" cy="13406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BD13BCA-FBFA-8544-923F-5C934DB334F8}"/>
                </a:ext>
              </a:extLst>
            </p:cNvPr>
            <p:cNvSpPr/>
            <p:nvPr/>
          </p:nvSpPr>
          <p:spPr>
            <a:xfrm>
              <a:off x="948776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E99793D-DB90-C349-8F85-C7D7DB34F0D1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E99793D-DB90-C349-8F85-C7D7DB34F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D95F62-39E1-AF4E-AA8D-A1A0817A1CC5}"/>
              </a:ext>
            </a:extLst>
          </p:cNvPr>
          <p:cNvGrpSpPr/>
          <p:nvPr/>
        </p:nvGrpSpPr>
        <p:grpSpPr>
          <a:xfrm>
            <a:off x="4006299" y="5035686"/>
            <a:ext cx="916530" cy="935726"/>
            <a:chOff x="948777" y="2653824"/>
            <a:chExt cx="1313159" cy="134066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F9D9AB4-1EB1-7545-9797-39200218DB56}"/>
                </a:ext>
              </a:extLst>
            </p:cNvPr>
            <p:cNvSpPr/>
            <p:nvPr/>
          </p:nvSpPr>
          <p:spPr>
            <a:xfrm>
              <a:off x="948777" y="2653824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BE0563A-E102-DA44-90FB-CDA75B3C1E44}"/>
                    </a:ext>
                  </a:extLst>
                </p:cNvPr>
                <p:cNvSpPr txBox="1"/>
                <p:nvPr/>
              </p:nvSpPr>
              <p:spPr>
                <a:xfrm>
                  <a:off x="1113075" y="3049541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BE0563A-E102-DA44-90FB-CDA75B3C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1"/>
                  <a:ext cx="1146973" cy="5291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FE7FFF-0197-304B-99AF-CF6D0EA4AFE1}"/>
              </a:ext>
            </a:extLst>
          </p:cNvPr>
          <p:cNvGrpSpPr/>
          <p:nvPr/>
        </p:nvGrpSpPr>
        <p:grpSpPr>
          <a:xfrm>
            <a:off x="4926979" y="5034974"/>
            <a:ext cx="916530" cy="935726"/>
            <a:chOff x="948777" y="2653825"/>
            <a:chExt cx="1313159" cy="134066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907B77B-B581-9B40-B4EB-B667C531BE38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C7F0496-CC93-A54D-89B7-56B94B8B3ED8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C7F0496-CC93-A54D-89B7-56B94B8B3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D17E011-8DED-1A41-8457-4809F511F91D}"/>
              </a:ext>
            </a:extLst>
          </p:cNvPr>
          <p:cNvGrpSpPr/>
          <p:nvPr/>
        </p:nvGrpSpPr>
        <p:grpSpPr>
          <a:xfrm>
            <a:off x="5843509" y="5034974"/>
            <a:ext cx="916530" cy="935726"/>
            <a:chOff x="948777" y="2653825"/>
            <a:chExt cx="1313159" cy="134066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F9930D-C50F-EE4F-940B-6F4A0759FF03}"/>
                </a:ext>
              </a:extLst>
            </p:cNvPr>
            <p:cNvSpPr/>
            <p:nvPr/>
          </p:nvSpPr>
          <p:spPr>
            <a:xfrm>
              <a:off x="948777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AA1937D-312E-0E41-8E96-70323AB0B1A1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AA1937D-312E-0E41-8E96-70323AB0B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1146973" cy="5291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A36A591-DCF0-6A45-913C-FBC19183725F}"/>
              </a:ext>
            </a:extLst>
          </p:cNvPr>
          <p:cNvGrpSpPr/>
          <p:nvPr/>
        </p:nvGrpSpPr>
        <p:grpSpPr>
          <a:xfrm>
            <a:off x="6760039" y="5034974"/>
            <a:ext cx="916530" cy="935726"/>
            <a:chOff x="948777" y="2653825"/>
            <a:chExt cx="1313161" cy="134066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B79107-9497-5247-A42B-6855FDABDB70}"/>
                </a:ext>
              </a:extLst>
            </p:cNvPr>
            <p:cNvSpPr/>
            <p:nvPr/>
          </p:nvSpPr>
          <p:spPr>
            <a:xfrm>
              <a:off x="948777" y="2653825"/>
              <a:ext cx="1313161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73A76C5-1659-624F-85D8-965C29EBCCA8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73A76C5-1659-624F-85D8-965C29EBC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84576CD-FBC8-1C48-AEF4-B3934D1C9FE7}"/>
              </a:ext>
            </a:extLst>
          </p:cNvPr>
          <p:cNvGrpSpPr/>
          <p:nvPr/>
        </p:nvGrpSpPr>
        <p:grpSpPr>
          <a:xfrm>
            <a:off x="7676568" y="5034974"/>
            <a:ext cx="1018444" cy="935726"/>
            <a:chOff x="948776" y="2653825"/>
            <a:chExt cx="1459176" cy="134066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DD51DD5-9C92-F044-BF2F-95AABA545E60}"/>
                </a:ext>
              </a:extLst>
            </p:cNvPr>
            <p:cNvSpPr/>
            <p:nvPr/>
          </p:nvSpPr>
          <p:spPr>
            <a:xfrm>
              <a:off x="948776" y="2653825"/>
              <a:ext cx="1313159" cy="134066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B10DF42-6589-B348-8681-ADE8384CD3F0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B10DF42-6589-B348-8681-ADE8384CD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1322533" cy="52916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DAB4098-FFFB-7A47-8D46-4EE84F11D1ED}"/>
              </a:ext>
            </a:extLst>
          </p:cNvPr>
          <p:cNvSpPr txBox="1"/>
          <p:nvPr/>
        </p:nvSpPr>
        <p:spPr>
          <a:xfrm rot="5400000">
            <a:off x="6403691" y="44744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431A692-0A45-1D48-AF86-1B21C4B8F302}"/>
              </a:ext>
            </a:extLst>
          </p:cNvPr>
          <p:cNvGrpSpPr/>
          <p:nvPr/>
        </p:nvGrpSpPr>
        <p:grpSpPr>
          <a:xfrm>
            <a:off x="2405853" y="6171396"/>
            <a:ext cx="6187246" cy="739099"/>
            <a:chOff x="2405853" y="6171396"/>
            <a:chExt cx="6187246" cy="739099"/>
          </a:xfrm>
        </p:grpSpPr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39B3D80C-4C57-484F-953D-C4B63E00BBD0}"/>
                </a:ext>
              </a:extLst>
            </p:cNvPr>
            <p:cNvSpPr/>
            <p:nvPr/>
          </p:nvSpPr>
          <p:spPr>
            <a:xfrm rot="16200000">
              <a:off x="6580741" y="4513487"/>
              <a:ext cx="354448" cy="3670268"/>
            </a:xfrm>
            <a:prstGeom prst="leftBrace">
              <a:avLst>
                <a:gd name="adj1" fmla="val 70071"/>
                <a:gd name="adj2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25FEFFB-9B61-0B49-B9BB-C7458F763962}"/>
                </a:ext>
              </a:extLst>
            </p:cNvPr>
            <p:cNvSpPr txBox="1"/>
            <p:nvPr/>
          </p:nvSpPr>
          <p:spPr>
            <a:xfrm>
              <a:off x="6127536" y="6541163"/>
              <a:ext cx="12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5D5B5C7C-2591-7E4E-BAAE-6569673D772A}"/>
                </a:ext>
              </a:extLst>
            </p:cNvPr>
            <p:cNvSpPr/>
            <p:nvPr/>
          </p:nvSpPr>
          <p:spPr>
            <a:xfrm rot="16200000">
              <a:off x="2899459" y="5905726"/>
              <a:ext cx="273646" cy="804985"/>
            </a:xfrm>
            <a:prstGeom prst="leftBrace">
              <a:avLst>
                <a:gd name="adj1" fmla="val 70071"/>
                <a:gd name="adj2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8F2CFA7-2C69-E245-B926-66C9445F54E9}"/>
                </a:ext>
              </a:extLst>
            </p:cNvPr>
            <p:cNvSpPr txBox="1"/>
            <p:nvPr/>
          </p:nvSpPr>
          <p:spPr>
            <a:xfrm>
              <a:off x="2405853" y="6521417"/>
              <a:ext cx="1260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Testing set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38ABFB-5DA3-3441-BAA9-178B88479CD0}"/>
                  </a:ext>
                </a:extLst>
              </p:cNvPr>
              <p:cNvSpPr txBox="1"/>
              <p:nvPr/>
            </p:nvSpPr>
            <p:spPr>
              <a:xfrm>
                <a:off x="1130115" y="1290312"/>
                <a:ext cx="600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38ABFB-5DA3-3441-BAA9-178B88479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15" y="1290312"/>
                <a:ext cx="600805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D1B7FB-BDFF-6D42-AC1D-17524A7E3A48}"/>
                  </a:ext>
                </a:extLst>
              </p:cNvPr>
              <p:cNvSpPr txBox="1"/>
              <p:nvPr/>
            </p:nvSpPr>
            <p:spPr>
              <a:xfrm>
                <a:off x="1116346" y="2316832"/>
                <a:ext cx="600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D1B7FB-BDFF-6D42-AC1D-17524A7E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6" y="2316832"/>
                <a:ext cx="600805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7F7F0AB-3273-2E49-BBD5-8708294B8546}"/>
                  </a:ext>
                </a:extLst>
              </p:cNvPr>
              <p:cNvSpPr txBox="1"/>
              <p:nvPr/>
            </p:nvSpPr>
            <p:spPr>
              <a:xfrm>
                <a:off x="1116346" y="3452544"/>
                <a:ext cx="600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7F7F0AB-3273-2E49-BBD5-8708294B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6" y="3452544"/>
                <a:ext cx="60080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232475A-20CD-2E43-AA31-F3F6F5B5C20E}"/>
                  </a:ext>
                </a:extLst>
              </p:cNvPr>
              <p:cNvSpPr txBox="1"/>
              <p:nvPr/>
            </p:nvSpPr>
            <p:spPr>
              <a:xfrm>
                <a:off x="1116346" y="5106023"/>
                <a:ext cx="600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232475A-20CD-2E43-AA31-F3F6F5B5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6" y="5106023"/>
                <a:ext cx="60080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9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-0.1574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2.59259E-6 L -0.25139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1007 -2.5925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1.85185E-6 L -0.35121 -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1007 -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0069 -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55208 -4.8148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10018 3.703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0017 -4.8148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0018 -4.8148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18 0 " pathEditMode="relative" ptsTypes="AA">
                                      <p:cBhvr>
                                        <p:cTn id="4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3E8150-058A-FE4B-B985-CA0E15D0A8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This process is repeated for all parameter combinations, producing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values.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3E8150-058A-FE4B-B985-CA0E15D0A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11F2B-9BBB-4640-ABD9-A99B2DA54C87}"/>
                  </a:ext>
                </a:extLst>
              </p:cNvPr>
              <p:cNvSpPr txBox="1"/>
              <p:nvPr/>
            </p:nvSpPr>
            <p:spPr>
              <a:xfrm>
                <a:off x="2117558" y="3856272"/>
                <a:ext cx="495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D11F2B-9BBB-4640-ABD9-A99B2DA54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58" y="3856272"/>
                <a:ext cx="495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2DB70-2BB0-3A44-9186-284A72F7668D}"/>
                  </a:ext>
                </a:extLst>
              </p:cNvPr>
              <p:cNvSpPr txBox="1"/>
              <p:nvPr/>
            </p:nvSpPr>
            <p:spPr>
              <a:xfrm>
                <a:off x="3647971" y="2690242"/>
                <a:ext cx="461280" cy="36933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2DB70-2BB0-3A44-9186-284A72F76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971" y="2690242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0F7172-6BB4-9F4D-A9EC-F7371154E81A}"/>
                  </a:ext>
                </a:extLst>
              </p:cNvPr>
              <p:cNvSpPr/>
              <p:nvPr/>
            </p:nvSpPr>
            <p:spPr>
              <a:xfrm>
                <a:off x="3645310" y="3273257"/>
                <a:ext cx="466603" cy="369332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0F7172-6BB4-9F4D-A9EC-F7371154E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10" y="3273257"/>
                <a:ext cx="466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D4F6B9-4907-A54F-9933-5965ACCE79FC}"/>
                  </a:ext>
                </a:extLst>
              </p:cNvPr>
              <p:cNvSpPr/>
              <p:nvPr/>
            </p:nvSpPr>
            <p:spPr>
              <a:xfrm>
                <a:off x="3645310" y="3856272"/>
                <a:ext cx="466603" cy="369332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D4F6B9-4907-A54F-9933-5965ACCE7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10" y="3856272"/>
                <a:ext cx="4666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D1C269-D549-7F4E-B4E5-EA732CDEEDD1}"/>
                  </a:ext>
                </a:extLst>
              </p:cNvPr>
              <p:cNvSpPr/>
              <p:nvPr/>
            </p:nvSpPr>
            <p:spPr>
              <a:xfrm>
                <a:off x="3657204" y="4996333"/>
                <a:ext cx="442814" cy="388761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D1C269-D549-7F4E-B4E5-EA732CDEE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204" y="4996333"/>
                <a:ext cx="442814" cy="38876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F9E9A63-F657-FD41-B2BC-C7C7BC92DFAC}"/>
              </a:ext>
            </a:extLst>
          </p:cNvPr>
          <p:cNvSpPr txBox="1"/>
          <p:nvPr/>
        </p:nvSpPr>
        <p:spPr>
          <a:xfrm rot="5400000">
            <a:off x="3768296" y="4426303"/>
            <a:ext cx="3433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7304C2-6D73-154E-9033-DE014921985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613398" y="2874908"/>
            <a:ext cx="1034573" cy="116603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8C0EC-111E-604E-A67B-7526805A1E7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613398" y="3457923"/>
            <a:ext cx="1031912" cy="58301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1290EC-80DD-0D44-ADC0-1CE597A343D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613398" y="4040938"/>
            <a:ext cx="1031912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EF1C-1FF5-B940-9B37-369907EFFFB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613398" y="4040938"/>
            <a:ext cx="1043806" cy="1149776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2377EF-EFEE-1446-85C5-7378982307F7}"/>
              </a:ext>
            </a:extLst>
          </p:cNvPr>
          <p:cNvCxnSpPr/>
          <p:nvPr/>
        </p:nvCxnSpPr>
        <p:spPr>
          <a:xfrm>
            <a:off x="4193865" y="2874908"/>
            <a:ext cx="907524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7226B3-E365-F741-A302-50B1172AC8F3}"/>
              </a:ext>
            </a:extLst>
          </p:cNvPr>
          <p:cNvCxnSpPr/>
          <p:nvPr/>
        </p:nvCxnSpPr>
        <p:spPr>
          <a:xfrm>
            <a:off x="4193865" y="3457923"/>
            <a:ext cx="907524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178337-37E7-9E47-89EE-A03EC39B9929}"/>
              </a:ext>
            </a:extLst>
          </p:cNvPr>
          <p:cNvCxnSpPr/>
          <p:nvPr/>
        </p:nvCxnSpPr>
        <p:spPr>
          <a:xfrm>
            <a:off x="4193865" y="4034913"/>
            <a:ext cx="907524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1582E0-1DEF-9247-8EE6-48DECB31C88A}"/>
              </a:ext>
            </a:extLst>
          </p:cNvPr>
          <p:cNvCxnSpPr/>
          <p:nvPr/>
        </p:nvCxnSpPr>
        <p:spPr>
          <a:xfrm>
            <a:off x="4193865" y="5190714"/>
            <a:ext cx="907524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AC9AFA-A057-A045-B111-DA2E8377667C}"/>
                  </a:ext>
                </a:extLst>
              </p:cNvPr>
              <p:cNvSpPr txBox="1"/>
              <p:nvPr/>
            </p:nvSpPr>
            <p:spPr>
              <a:xfrm>
                <a:off x="5211395" y="2690242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’s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AC9AFA-A057-A045-B111-DA2E83776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95" y="2690242"/>
                <a:ext cx="936154" cy="369332"/>
              </a:xfrm>
              <a:prstGeom prst="rect">
                <a:avLst/>
              </a:prstGeom>
              <a:blipFill>
                <a:blip r:embed="rId8"/>
                <a:stretch>
                  <a:fillRect t="-6667" r="-54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4074EF-9296-4546-9497-7E3361CF2120}"/>
                  </a:ext>
                </a:extLst>
              </p:cNvPr>
              <p:cNvSpPr txBox="1"/>
              <p:nvPr/>
            </p:nvSpPr>
            <p:spPr>
              <a:xfrm>
                <a:off x="5211395" y="3258084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’s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4074EF-9296-4546-9497-7E3361CF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95" y="3258084"/>
                <a:ext cx="936154" cy="369332"/>
              </a:xfrm>
              <a:prstGeom prst="rect">
                <a:avLst/>
              </a:prstGeom>
              <a:blipFill>
                <a:blip r:embed="rId9"/>
                <a:stretch>
                  <a:fillRect t="-6667" r="-54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D5AD4C-C20F-484B-BA92-C74D7E08F763}"/>
                  </a:ext>
                </a:extLst>
              </p:cNvPr>
              <p:cNvSpPr txBox="1"/>
              <p:nvPr/>
            </p:nvSpPr>
            <p:spPr>
              <a:xfrm>
                <a:off x="5206080" y="3856272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’s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D5AD4C-C20F-484B-BA92-C74D7E08F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80" y="3856272"/>
                <a:ext cx="936154" cy="369332"/>
              </a:xfrm>
              <a:prstGeom prst="rect">
                <a:avLst/>
              </a:prstGeom>
              <a:blipFill>
                <a:blip r:embed="rId10"/>
                <a:stretch>
                  <a:fillRect t="-6667" r="-5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BBC08-6B21-3A45-B9F7-CFDEADF936BB}"/>
                  </a:ext>
                </a:extLst>
              </p:cNvPr>
              <p:cNvSpPr txBox="1"/>
              <p:nvPr/>
            </p:nvSpPr>
            <p:spPr>
              <a:xfrm>
                <a:off x="5206080" y="5006047"/>
                <a:ext cx="9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’s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BBC08-6B21-3A45-B9F7-CFDEADF9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80" y="5006047"/>
                <a:ext cx="936154" cy="369332"/>
              </a:xfrm>
              <a:prstGeom prst="rect">
                <a:avLst/>
              </a:prstGeom>
              <a:blipFill>
                <a:blip r:embed="rId11"/>
                <a:stretch>
                  <a:fillRect t="-6667" r="-5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87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3FE017F-0EBC-574C-8316-4E816C4ED600}"/>
              </a:ext>
            </a:extLst>
          </p:cNvPr>
          <p:cNvSpPr/>
          <p:nvPr/>
        </p:nvSpPr>
        <p:spPr>
          <a:xfrm>
            <a:off x="0" y="1645920"/>
            <a:ext cx="9160073" cy="43629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BA5346-238E-7F46-8BA9-4FC0B318A7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optimal tuning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2400" dirty="0"/>
                  <a:t>, are chosen via random search and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sz="2400" dirty="0"/>
                  <a:t> rule. The fit associated with the optimal tuning parameters will be denoted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BA5346-238E-7F46-8BA9-4FC0B318A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890" r="-30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50F970D-7685-5B4E-9E30-AFC56464E1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334326" y="3329971"/>
            <a:ext cx="664589" cy="366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146CB6-44BC-E541-B15D-1AF38F6687E6}"/>
              </a:ext>
            </a:extLst>
          </p:cNvPr>
          <p:cNvSpPr/>
          <p:nvPr/>
        </p:nvSpPr>
        <p:spPr>
          <a:xfrm>
            <a:off x="2588217" y="2123268"/>
            <a:ext cx="4068305" cy="308416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DA4225-D2DF-494C-BB5B-C39025C1335F}"/>
              </a:ext>
            </a:extLst>
          </p:cNvPr>
          <p:cNvSpPr/>
          <p:nvPr/>
        </p:nvSpPr>
        <p:spPr>
          <a:xfrm>
            <a:off x="2708825" y="3435446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29032-3E18-3E45-89AB-81CD09CC591D}"/>
              </a:ext>
            </a:extLst>
          </p:cNvPr>
          <p:cNvSpPr/>
          <p:nvPr/>
        </p:nvSpPr>
        <p:spPr>
          <a:xfrm>
            <a:off x="2974737" y="2920859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86F880-0188-F647-BF13-4E88003293EF}"/>
              </a:ext>
            </a:extLst>
          </p:cNvPr>
          <p:cNvCxnSpPr/>
          <p:nvPr/>
        </p:nvCxnSpPr>
        <p:spPr>
          <a:xfrm>
            <a:off x="2588217" y="3353947"/>
            <a:ext cx="4068305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5C05875-ED3E-DE47-B91D-1C3D67BD09A2}"/>
              </a:ext>
            </a:extLst>
          </p:cNvPr>
          <p:cNvSpPr/>
          <p:nvPr/>
        </p:nvSpPr>
        <p:spPr>
          <a:xfrm>
            <a:off x="3243801" y="2838418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350CB6-9347-F54A-B688-BA8626802FA4}"/>
              </a:ext>
            </a:extLst>
          </p:cNvPr>
          <p:cNvSpPr/>
          <p:nvPr/>
        </p:nvSpPr>
        <p:spPr>
          <a:xfrm>
            <a:off x="3512865" y="2819758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F8040D-9BF9-9349-B428-4F9A04C79096}"/>
              </a:ext>
            </a:extLst>
          </p:cNvPr>
          <p:cNvSpPr/>
          <p:nvPr/>
        </p:nvSpPr>
        <p:spPr>
          <a:xfrm>
            <a:off x="3784721" y="3234981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D34A90-DF2B-F641-9745-5B3748FCF61E}"/>
              </a:ext>
            </a:extLst>
          </p:cNvPr>
          <p:cNvSpPr/>
          <p:nvPr/>
        </p:nvSpPr>
        <p:spPr>
          <a:xfrm>
            <a:off x="4062092" y="3276171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DD7C42-C0AC-8545-A4AE-7CD3FC3A47B1}"/>
              </a:ext>
            </a:extLst>
          </p:cNvPr>
          <p:cNvSpPr/>
          <p:nvPr/>
        </p:nvSpPr>
        <p:spPr>
          <a:xfrm>
            <a:off x="4323349" y="3537428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6EF6A6-7CA7-FD48-AC46-93A8705C98CE}"/>
              </a:ext>
            </a:extLst>
          </p:cNvPr>
          <p:cNvSpPr/>
          <p:nvPr/>
        </p:nvSpPr>
        <p:spPr>
          <a:xfrm>
            <a:off x="4587871" y="3850937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626D11-1A7C-DF49-A639-9832F069452E}"/>
              </a:ext>
            </a:extLst>
          </p:cNvPr>
          <p:cNvSpPr/>
          <p:nvPr/>
        </p:nvSpPr>
        <p:spPr>
          <a:xfrm>
            <a:off x="4849128" y="3981565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D4E1B4-B5FF-2A4B-A350-2D16216FAA2B}"/>
              </a:ext>
            </a:extLst>
          </p:cNvPr>
          <p:cNvSpPr/>
          <p:nvPr/>
        </p:nvSpPr>
        <p:spPr>
          <a:xfrm>
            <a:off x="5133245" y="4197103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0F2EB7-E9A9-2948-8ACC-E5D58EC47E51}"/>
              </a:ext>
            </a:extLst>
          </p:cNvPr>
          <p:cNvSpPr/>
          <p:nvPr/>
        </p:nvSpPr>
        <p:spPr>
          <a:xfrm>
            <a:off x="5391237" y="4464892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D8B3A0-36F4-E44A-A70C-7249C6542A3D}"/>
              </a:ext>
            </a:extLst>
          </p:cNvPr>
          <p:cNvSpPr/>
          <p:nvPr/>
        </p:nvSpPr>
        <p:spPr>
          <a:xfrm>
            <a:off x="5659026" y="4713086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A19C4C-8084-DF41-B3C0-A03E4C93B2C3}"/>
              </a:ext>
            </a:extLst>
          </p:cNvPr>
          <p:cNvSpPr/>
          <p:nvPr/>
        </p:nvSpPr>
        <p:spPr>
          <a:xfrm>
            <a:off x="5926815" y="4628177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88632B-3936-8543-9B89-740009B6F8B0}"/>
              </a:ext>
            </a:extLst>
          </p:cNvPr>
          <p:cNvSpPr/>
          <p:nvPr/>
        </p:nvSpPr>
        <p:spPr>
          <a:xfrm>
            <a:off x="6201135" y="4749008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6B3C7F-DA02-A744-AB1B-2862BE1A46E7}"/>
              </a:ext>
            </a:extLst>
          </p:cNvPr>
          <p:cNvSpPr/>
          <p:nvPr/>
        </p:nvSpPr>
        <p:spPr>
          <a:xfrm>
            <a:off x="6468923" y="4948216"/>
            <a:ext cx="77776" cy="77776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28CE45-9C08-D74A-B48D-02894CF49D8A}"/>
                  </a:ext>
                </a:extLst>
              </p:cNvPr>
              <p:cNvSpPr txBox="1"/>
              <p:nvPr/>
            </p:nvSpPr>
            <p:spPr>
              <a:xfrm>
                <a:off x="6656522" y="3151204"/>
                <a:ext cx="212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max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28CE45-9C08-D74A-B48D-02894CF4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22" y="3151204"/>
                <a:ext cx="212936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66E8FEA-553C-E04A-848C-2D3D53DBACC1}"/>
              </a:ext>
            </a:extLst>
          </p:cNvPr>
          <p:cNvSpPr txBox="1"/>
          <p:nvPr/>
        </p:nvSpPr>
        <p:spPr>
          <a:xfrm>
            <a:off x="6582310" y="5285207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(Complex)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4A63ED-BC98-2C4D-86CB-DA01BB5E696F}"/>
              </a:ext>
            </a:extLst>
          </p:cNvPr>
          <p:cNvSpPr txBox="1"/>
          <p:nvPr/>
        </p:nvSpPr>
        <p:spPr>
          <a:xfrm>
            <a:off x="1602774" y="529452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(Simple)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E0566-BCC8-894A-A527-2A2819AB4390}"/>
                  </a:ext>
                </a:extLst>
              </p:cNvPr>
              <p:cNvSpPr txBox="1"/>
              <p:nvPr/>
            </p:nvSpPr>
            <p:spPr>
              <a:xfrm>
                <a:off x="2747713" y="5338632"/>
                <a:ext cx="65223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E0566-BCC8-894A-A527-2A2819AB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713" y="5338632"/>
                <a:ext cx="652230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1B28C8-3F6F-7844-830A-43186B4F69F4}"/>
              </a:ext>
            </a:extLst>
          </p:cNvPr>
          <p:cNvCxnSpPr/>
          <p:nvPr/>
        </p:nvCxnSpPr>
        <p:spPr>
          <a:xfrm>
            <a:off x="3004916" y="3076411"/>
            <a:ext cx="0" cy="2113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A81294-CE30-3849-9036-A2F19FF00B72}"/>
              </a:ext>
            </a:extLst>
          </p:cNvPr>
          <p:cNvCxnSpPr>
            <a:cxnSpLocks/>
          </p:cNvCxnSpPr>
          <p:nvPr/>
        </p:nvCxnSpPr>
        <p:spPr>
          <a:xfrm>
            <a:off x="3543044" y="2924914"/>
            <a:ext cx="0" cy="410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7A3BE-6EB1-C544-B609-94BB20869020}"/>
                  </a:ext>
                </a:extLst>
              </p:cNvPr>
              <p:cNvSpPr txBox="1"/>
              <p:nvPr/>
            </p:nvSpPr>
            <p:spPr>
              <a:xfrm>
                <a:off x="3447009" y="2521286"/>
                <a:ext cx="89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7A3BE-6EB1-C544-B609-94BB208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009" y="2521286"/>
                <a:ext cx="891334" cy="369332"/>
              </a:xfrm>
              <a:prstGeom prst="rect">
                <a:avLst/>
              </a:prstGeom>
              <a:blipFill>
                <a:blip r:embed="rId7"/>
                <a:stretch>
                  <a:fillRect l="-56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C4DB79-3E27-C646-8569-8D5D1148358E}"/>
                  </a:ext>
                </a:extLst>
              </p:cNvPr>
              <p:cNvSpPr txBox="1"/>
              <p:nvPr/>
            </p:nvSpPr>
            <p:spPr>
              <a:xfrm>
                <a:off x="3765626" y="5327179"/>
                <a:ext cx="16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combinations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C4DB79-3E27-C646-8569-8D5D11483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626" y="5327179"/>
                <a:ext cx="1644489" cy="369332"/>
              </a:xfrm>
              <a:prstGeom prst="rect">
                <a:avLst/>
              </a:prstGeom>
              <a:blipFill>
                <a:blip r:embed="rId8"/>
                <a:stretch>
                  <a:fillRect t="-6667" r="-2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A0F4474-D2BE-E449-90DB-43236B4CCF73}"/>
              </a:ext>
            </a:extLst>
          </p:cNvPr>
          <p:cNvSpPr txBox="1"/>
          <p:nvPr/>
        </p:nvSpPr>
        <p:spPr>
          <a:xfrm>
            <a:off x="2629638" y="5118034"/>
            <a:ext cx="406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|    |     |     |    |     |     |     |    |     |     |    |     |    |     |</a:t>
            </a:r>
          </a:p>
          <a:p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8FC1D3-46B3-8442-9E77-0D994D084926}"/>
                  </a:ext>
                </a:extLst>
              </p:cNvPr>
              <p:cNvSpPr txBox="1"/>
              <p:nvPr/>
            </p:nvSpPr>
            <p:spPr>
              <a:xfrm>
                <a:off x="2109208" y="3556691"/>
                <a:ext cx="499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8FC1D3-46B3-8442-9E77-0D994D08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08" y="3556691"/>
                <a:ext cx="4991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D961F44-8F0D-7B48-9EDB-08E8B4F5C079}"/>
                  </a:ext>
                </a:extLst>
              </p14:cNvPr>
              <p14:cNvContentPartPr/>
              <p14:nvPr/>
            </p14:nvContentPartPr>
            <p14:xfrm>
              <a:off x="9519240" y="494456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D961F44-8F0D-7B48-9EDB-08E8B4F5C0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10600" y="4935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99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29773F-45A3-E848-889C-44DB40FEA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Once we have completed the parameter optimization, we can now stack the model. Our predicted values from each optimized base learner are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. The weight of each model’s prediction is determined by the fit: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29773F-45A3-E848-889C-44DB40FEA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30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98C442-3825-DC4E-923A-3C9AA44A21FF}"/>
                  </a:ext>
                </a:extLst>
              </p:cNvPr>
              <p:cNvSpPr txBox="1"/>
              <p:nvPr/>
            </p:nvSpPr>
            <p:spPr>
              <a:xfrm>
                <a:off x="2405638" y="4971955"/>
                <a:ext cx="4753737" cy="619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98C442-3825-DC4E-923A-3C9AA44A2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38" y="4971955"/>
                <a:ext cx="4753737" cy="619208"/>
              </a:xfrm>
              <a:prstGeom prst="rect">
                <a:avLst/>
              </a:prstGeom>
              <a:blipFill>
                <a:blip r:embed="rId3"/>
                <a:stretch>
                  <a:fillRect t="-10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8524026-AA80-4547-AC41-BC5BFDD33F9B}"/>
              </a:ext>
            </a:extLst>
          </p:cNvPr>
          <p:cNvSpPr txBox="1"/>
          <p:nvPr/>
        </p:nvSpPr>
        <p:spPr>
          <a:xfrm>
            <a:off x="894338" y="4437523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Thus, the stacked model for this replicate is described 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A7ED9B-CA68-2D4A-BAFD-6F3AD9489109}"/>
                  </a:ext>
                </a:extLst>
              </p:cNvPr>
              <p:cNvSpPr txBox="1"/>
              <p:nvPr/>
            </p:nvSpPr>
            <p:spPr>
              <a:xfrm>
                <a:off x="2431746" y="2091454"/>
                <a:ext cx="3924344" cy="1337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A7ED9B-CA68-2D4A-BAFD-6F3AD9489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46" y="2091454"/>
                <a:ext cx="3924344" cy="1337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0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7E9F67-E9DC-5E41-B398-0975ED1D32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The holdout set from the outer loop is then used to test the model and derive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7E9F67-E9DC-5E41-B398-0975ED1D3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3297" r="-30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B9A1E3-61E2-6144-A60A-67719A4BFB0F}"/>
                  </a:ext>
                </a:extLst>
              </p:cNvPr>
              <p:cNvSpPr txBox="1"/>
              <p:nvPr/>
            </p:nvSpPr>
            <p:spPr>
              <a:xfrm>
                <a:off x="2959138" y="4188515"/>
                <a:ext cx="3521797" cy="487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B9A1E3-61E2-6144-A60A-67719A4B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38" y="4188515"/>
                <a:ext cx="3521797" cy="48756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3B69B-BAB5-4342-A8F4-1A9DE893CDC7}"/>
              </a:ext>
            </a:extLst>
          </p:cNvPr>
          <p:cNvCxnSpPr>
            <a:cxnSpLocks/>
          </p:cNvCxnSpPr>
          <p:nvPr/>
        </p:nvCxnSpPr>
        <p:spPr>
          <a:xfrm>
            <a:off x="3434442" y="1895668"/>
            <a:ext cx="0" cy="10206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996D5-BEC4-4648-87CC-53D5FD042E10}"/>
              </a:ext>
            </a:extLst>
          </p:cNvPr>
          <p:cNvCxnSpPr>
            <a:cxnSpLocks/>
          </p:cNvCxnSpPr>
          <p:nvPr/>
        </p:nvCxnSpPr>
        <p:spPr>
          <a:xfrm>
            <a:off x="5675533" y="1895668"/>
            <a:ext cx="0" cy="10206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0A8DD-EAFA-F54E-A79F-740A6AC1B0BF}"/>
                  </a:ext>
                </a:extLst>
              </p:cNvPr>
              <p:cNvSpPr txBox="1"/>
              <p:nvPr/>
            </p:nvSpPr>
            <p:spPr>
              <a:xfrm>
                <a:off x="628413" y="4283661"/>
                <a:ext cx="592227" cy="281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0A8DD-EAFA-F54E-A79F-740A6AC1B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3" y="4283661"/>
                <a:ext cx="592227" cy="281176"/>
              </a:xfrm>
              <a:prstGeom prst="rect">
                <a:avLst/>
              </a:prstGeom>
              <a:blipFill>
                <a:blip r:embed="rId4"/>
                <a:stretch>
                  <a:fillRect r="-2127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323C6-1408-6445-9419-851110024735}"/>
                  </a:ext>
                </a:extLst>
              </p:cNvPr>
              <p:cNvSpPr txBox="1"/>
              <p:nvPr/>
            </p:nvSpPr>
            <p:spPr>
              <a:xfrm>
                <a:off x="2609722" y="2265410"/>
                <a:ext cx="592227" cy="281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323C6-1408-6445-9419-85111002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722" y="2265410"/>
                <a:ext cx="592227" cy="281176"/>
              </a:xfrm>
              <a:prstGeom prst="rect">
                <a:avLst/>
              </a:prstGeom>
              <a:blipFill>
                <a:blip r:embed="rId5"/>
                <a:stretch>
                  <a:fillRect r="-1875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5FF8E-8C85-334B-89F8-78E8937BB4DE}"/>
                  </a:ext>
                </a:extLst>
              </p:cNvPr>
              <p:cNvSpPr txBox="1"/>
              <p:nvPr/>
            </p:nvSpPr>
            <p:spPr>
              <a:xfrm>
                <a:off x="5839155" y="2228360"/>
                <a:ext cx="895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5FF8E-8C85-334B-89F8-78E8937BB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55" y="2228360"/>
                <a:ext cx="8951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43335D4-8DBB-D548-8798-2F5F5469AAEC}"/>
              </a:ext>
            </a:extLst>
          </p:cNvPr>
          <p:cNvSpPr/>
          <p:nvPr/>
        </p:nvSpPr>
        <p:spPr>
          <a:xfrm>
            <a:off x="2376272" y="1898010"/>
            <a:ext cx="4391455" cy="10206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817F6-77CD-2344-9B49-A4DA3E85815B}"/>
              </a:ext>
            </a:extLst>
          </p:cNvPr>
          <p:cNvSpPr/>
          <p:nvPr/>
        </p:nvSpPr>
        <p:spPr>
          <a:xfrm>
            <a:off x="457200" y="3913919"/>
            <a:ext cx="999724" cy="10206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7084F1-367A-5947-BAA6-59D8295D1ECC}"/>
              </a:ext>
            </a:extLst>
          </p:cNvPr>
          <p:cNvSpPr txBox="1"/>
          <p:nvPr/>
        </p:nvSpPr>
        <p:spPr>
          <a:xfrm>
            <a:off x="4458630" y="2265410"/>
            <a:ext cx="261407" cy="281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5179B-C537-884C-8140-C7159A09C41F}"/>
              </a:ext>
            </a:extLst>
          </p:cNvPr>
          <p:cNvCxnSpPr/>
          <p:nvPr/>
        </p:nvCxnSpPr>
        <p:spPr>
          <a:xfrm>
            <a:off x="4720037" y="3073400"/>
            <a:ext cx="0" cy="84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819FD-5930-BA47-8EF3-103B1863AE0C}"/>
              </a:ext>
            </a:extLst>
          </p:cNvPr>
          <p:cNvCxnSpPr>
            <a:cxnSpLocks/>
          </p:cNvCxnSpPr>
          <p:nvPr/>
        </p:nvCxnSpPr>
        <p:spPr>
          <a:xfrm>
            <a:off x="1628137" y="4462921"/>
            <a:ext cx="1109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15AAA7-207F-BB41-9D22-1A88A1A2CCCD}"/>
              </a:ext>
            </a:extLst>
          </p:cNvPr>
          <p:cNvCxnSpPr/>
          <p:nvPr/>
        </p:nvCxnSpPr>
        <p:spPr>
          <a:xfrm>
            <a:off x="6870700" y="44323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FD0541-9A0E-4F42-BC95-1C415CCA5511}"/>
                  </a:ext>
                </a:extLst>
              </p:cNvPr>
              <p:cNvSpPr txBox="1"/>
              <p:nvPr/>
            </p:nvSpPr>
            <p:spPr>
              <a:xfrm>
                <a:off x="7761723" y="4157894"/>
                <a:ext cx="7411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FD0541-9A0E-4F42-BC95-1C415CCA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23" y="4157894"/>
                <a:ext cx="74116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27F096-3E15-F14B-8F4A-FF3B6B274E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0113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Thus, for each replicate,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, there is a corresponding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/>
                  <a:t>, and the associated performance metric,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Performance of the model was summarized by the mean and 95% confidence interval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27F096-3E15-F14B-8F4A-FF3B6B274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011362"/>
              </a:xfrm>
              <a:blipFill>
                <a:blip r:embed="rId2"/>
                <a:stretch>
                  <a:fillRect l="-30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8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D857-B85A-E346-8FB4-B31129C5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must be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F695-6DD8-D946-BF56-C73D28BB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Binary: convert to 0’s and 1’s</a:t>
            </a:r>
          </a:p>
          <a:p>
            <a:r>
              <a:rPr lang="en-US" dirty="0"/>
              <a:t>Categorical (ordinal): rank categories</a:t>
            </a:r>
          </a:p>
          <a:p>
            <a:r>
              <a:rPr lang="en-US" dirty="0"/>
              <a:t>Categorical (nominal): one-hot-encoding. Make each category into a binary variable.</a:t>
            </a:r>
          </a:p>
        </p:txBody>
      </p:sp>
    </p:spTree>
    <p:extLst>
      <p:ext uri="{BB962C8B-B14F-4D97-AF65-F5344CB8AC3E}">
        <p14:creationId xmlns:p14="http://schemas.microsoft.com/office/powerpoint/2010/main" val="28538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9DE8-9891-F44E-BDEE-56F0E394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can be categorical, binary, or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B157-39F0-8147-86BE-1F95885E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and categorical variables must be factors with non-numeric levels.</a:t>
            </a:r>
          </a:p>
        </p:txBody>
      </p:sp>
    </p:spTree>
    <p:extLst>
      <p:ext uri="{BB962C8B-B14F-4D97-AF65-F5344CB8AC3E}">
        <p14:creationId xmlns:p14="http://schemas.microsoft.com/office/powerpoint/2010/main" val="79795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B561-6738-224E-992C-FFA36BF4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DA71-31C1-1544-A125-B14E81A9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Will use KNN imputation to impute missing variables</a:t>
            </a:r>
          </a:p>
          <a:p>
            <a:r>
              <a:rPr lang="en-US" dirty="0"/>
              <a:t>Will remove observations with &gt;.3 missingness (will not do the same check for variables-- make sure you don’t input variables with high missingness)</a:t>
            </a:r>
          </a:p>
          <a:p>
            <a:r>
              <a:rPr lang="en-US" dirty="0"/>
              <a:t>Removes any observations missing the response variable</a:t>
            </a:r>
          </a:p>
          <a:p>
            <a:r>
              <a:rPr lang="en-US" dirty="0"/>
              <a:t>Will not overwrite files that already exist. If you want to run again using the same name, delete existing files.</a:t>
            </a:r>
          </a:p>
          <a:p>
            <a:r>
              <a:rPr lang="en-US" dirty="0"/>
              <a:t>Can do parallel computing for faster processing.</a:t>
            </a:r>
          </a:p>
          <a:p>
            <a:r>
              <a:rPr lang="en-US" dirty="0"/>
              <a:t>New: can use optimized model to make predictions on novel data using function </a:t>
            </a:r>
            <a:r>
              <a:rPr lang="en-US" dirty="0" err="1"/>
              <a:t>stackPred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88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3026-BBC5-E644-93E4-58ADCF08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2AD4-C50C-724A-BCEB-79CFC852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More flexible than other prediction methods – variables are not required to be normal or uncorrelated/independent</a:t>
            </a:r>
          </a:p>
          <a:p>
            <a:r>
              <a:rPr lang="en-US" dirty="0"/>
              <a:t>Usable for a relatively low N/P ratio</a:t>
            </a:r>
          </a:p>
          <a:p>
            <a:r>
              <a:rPr lang="en-US" dirty="0"/>
              <a:t>Can identify a wider variety of relationships (i.e. linear, nonlinear, piecewise relationships and local interactions)</a:t>
            </a:r>
          </a:p>
          <a:p>
            <a:r>
              <a:rPr lang="en-US" dirty="0"/>
              <a:t>Higher accuracy</a:t>
            </a:r>
          </a:p>
          <a:p>
            <a:r>
              <a:rPr lang="en-US" dirty="0"/>
              <a:t>Also gives variable importance</a:t>
            </a:r>
          </a:p>
          <a:p>
            <a:pPr marL="0" indent="0">
              <a:buNone/>
            </a:pPr>
            <a:r>
              <a:rPr lang="en-US" dirty="0"/>
              <a:t>Cons: </a:t>
            </a:r>
          </a:p>
          <a:p>
            <a:r>
              <a:rPr lang="en-US" dirty="0"/>
              <a:t>Takes longer to train</a:t>
            </a:r>
          </a:p>
          <a:p>
            <a:r>
              <a:rPr lang="en-US" dirty="0"/>
              <a:t>More difficult to interpret</a:t>
            </a:r>
          </a:p>
          <a:p>
            <a:r>
              <a:rPr lang="en-US" dirty="0"/>
              <a:t>Always use a simpler method if you can.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7853-7DBE-E84E-9892-825CAA3F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98497-F092-8647-9955-D8BEBAB0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 learner – prediction algorithm, machine learning model</a:t>
            </a:r>
          </a:p>
          <a:p>
            <a:r>
              <a:rPr lang="en-US" dirty="0"/>
              <a:t>Stacking – combining the predictions of more than one machine learning model to increase the accuracy of the final prediction. “Wisdom of crowds” approach.</a:t>
            </a:r>
          </a:p>
          <a:p>
            <a:r>
              <a:rPr lang="en-US" dirty="0"/>
              <a:t>Nested Cross Validation – cross validation performed on more than one level. For this method, we have two levels of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136496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Step 1. The data are split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partitions. Partitions are indexed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89" t="-15385" r="-138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5BB5DFE-956A-4144-8625-E98DE26EDEEC}"/>
              </a:ext>
            </a:extLst>
          </p:cNvPr>
          <p:cNvSpPr/>
          <p:nvPr/>
        </p:nvSpPr>
        <p:spPr>
          <a:xfrm>
            <a:off x="948776" y="2653822"/>
            <a:ext cx="7081443" cy="134066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7B872B-ADF1-8340-B126-6518CCB17C3F}"/>
              </a:ext>
            </a:extLst>
          </p:cNvPr>
          <p:cNvCxnSpPr>
            <a:cxnSpLocks/>
          </p:cNvCxnSpPr>
          <p:nvPr/>
        </p:nvCxnSpPr>
        <p:spPr>
          <a:xfrm>
            <a:off x="2261936" y="2653822"/>
            <a:ext cx="0" cy="13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6867B-3273-D348-9909-B6966126C5BF}"/>
              </a:ext>
            </a:extLst>
          </p:cNvPr>
          <p:cNvCxnSpPr>
            <a:cxnSpLocks/>
          </p:cNvCxnSpPr>
          <p:nvPr/>
        </p:nvCxnSpPr>
        <p:spPr>
          <a:xfrm>
            <a:off x="3651869" y="2653822"/>
            <a:ext cx="0" cy="13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97137-18DD-C84C-972D-B7EBE17AC11C}"/>
              </a:ext>
            </a:extLst>
          </p:cNvPr>
          <p:cNvCxnSpPr>
            <a:cxnSpLocks/>
          </p:cNvCxnSpPr>
          <p:nvPr/>
        </p:nvCxnSpPr>
        <p:spPr>
          <a:xfrm>
            <a:off x="6595596" y="2653822"/>
            <a:ext cx="0" cy="13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C9713-2728-C240-960B-4A46456ECD00}"/>
                  </a:ext>
                </a:extLst>
              </p:cNvPr>
              <p:cNvSpPr txBox="1"/>
              <p:nvPr/>
            </p:nvSpPr>
            <p:spPr>
              <a:xfrm>
                <a:off x="1228455" y="3139487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C9713-2728-C240-960B-4A46456EC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55" y="3139487"/>
                <a:ext cx="7779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4CDA65-F2BE-EA4E-B90B-DB46728BF8FC}"/>
                  </a:ext>
                </a:extLst>
              </p:cNvPr>
              <p:cNvSpPr txBox="1"/>
              <p:nvPr/>
            </p:nvSpPr>
            <p:spPr>
              <a:xfrm>
                <a:off x="2568579" y="3139487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4CDA65-F2BE-EA4E-B90B-DB46728BF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79" y="3139487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291EB2-3EF7-FB41-A1C4-ABA4898EA8B9}"/>
                  </a:ext>
                </a:extLst>
              </p:cNvPr>
              <p:cNvSpPr txBox="1"/>
              <p:nvPr/>
            </p:nvSpPr>
            <p:spPr>
              <a:xfrm>
                <a:off x="6882064" y="3139487"/>
                <a:ext cx="895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291EB2-3EF7-FB41-A1C4-ABA4898EA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64" y="3139487"/>
                <a:ext cx="8951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10255C8-A6DC-144C-8F6B-FA47CA15274F}"/>
              </a:ext>
            </a:extLst>
          </p:cNvPr>
          <p:cNvSpPr/>
          <p:nvPr/>
        </p:nvSpPr>
        <p:spPr>
          <a:xfrm>
            <a:off x="4489497" y="2444922"/>
            <a:ext cx="1358699" cy="1758461"/>
          </a:xfrm>
          <a:prstGeom prst="rect">
            <a:avLst/>
          </a:prstGeom>
          <a:gradFill>
            <a:gsLst>
              <a:gs pos="0">
                <a:srgbClr val="EEECE1">
                  <a:alpha val="0"/>
                </a:srgbClr>
              </a:gs>
              <a:gs pos="81000">
                <a:srgbClr val="EEECE1"/>
              </a:gs>
              <a:gs pos="20000">
                <a:srgbClr val="EEECE1"/>
              </a:gs>
              <a:gs pos="100000">
                <a:srgbClr val="EEECE1">
                  <a:alpha val="0"/>
                </a:srgbClr>
              </a:gs>
            </a:gsLst>
            <a:lin ang="21594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223FD-AB46-294E-A253-C62B54E3A8E0}"/>
              </a:ext>
            </a:extLst>
          </p:cNvPr>
          <p:cNvSpPr txBox="1"/>
          <p:nvPr/>
        </p:nvSpPr>
        <p:spPr>
          <a:xfrm>
            <a:off x="4997164" y="31394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70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CA11-7EBC-D14C-ABC4-BE821175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Step 2. One partition is set aside as a testing set. The other partitions are used as the training set, which is input into the inner loop.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88033-0982-C04D-AB9F-49100CD03F95}"/>
              </a:ext>
            </a:extLst>
          </p:cNvPr>
          <p:cNvGrpSpPr/>
          <p:nvPr/>
        </p:nvGrpSpPr>
        <p:grpSpPr>
          <a:xfrm>
            <a:off x="948777" y="2653822"/>
            <a:ext cx="1313160" cy="1340662"/>
            <a:chOff x="948777" y="2653822"/>
            <a:chExt cx="1313160" cy="13406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66E3B2-6E45-294C-A2BF-9D0C03626B08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DC9713-2728-C240-960B-4A46456ECD00}"/>
                    </a:ext>
                  </a:extLst>
                </p:cNvPr>
                <p:cNvSpPr txBox="1"/>
                <p:nvPr/>
              </p:nvSpPr>
              <p:spPr>
                <a:xfrm>
                  <a:off x="1228455" y="3139487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DC9713-2728-C240-960B-4A46456EC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55" y="3139487"/>
                  <a:ext cx="77790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12F260-D1B3-6844-95D6-03BB2B298E43}"/>
              </a:ext>
            </a:extLst>
          </p:cNvPr>
          <p:cNvGrpSpPr/>
          <p:nvPr/>
        </p:nvGrpSpPr>
        <p:grpSpPr>
          <a:xfrm>
            <a:off x="2261935" y="2444922"/>
            <a:ext cx="5768283" cy="1758461"/>
            <a:chOff x="2261935" y="2444922"/>
            <a:chExt cx="5768283" cy="17584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A54AC5-B274-4346-A4FB-4CF8BEC92AD0}"/>
                </a:ext>
              </a:extLst>
            </p:cNvPr>
            <p:cNvSpPr/>
            <p:nvPr/>
          </p:nvSpPr>
          <p:spPr>
            <a:xfrm>
              <a:off x="2261935" y="2653821"/>
              <a:ext cx="5768283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66867B-3273-D348-9909-B6966126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69" y="2653822"/>
              <a:ext cx="0" cy="1340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097137-18DD-C84C-972D-B7EBE17AC11C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96" y="2653822"/>
              <a:ext cx="0" cy="1340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C4CDA65-F2BE-EA4E-B90B-DB46728BF8FC}"/>
                    </a:ext>
                  </a:extLst>
                </p:cNvPr>
                <p:cNvSpPr txBox="1"/>
                <p:nvPr/>
              </p:nvSpPr>
              <p:spPr>
                <a:xfrm>
                  <a:off x="2568579" y="3139487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C4CDA65-F2BE-EA4E-B90B-DB46728BF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9" y="3139487"/>
                  <a:ext cx="77790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291EB2-3EF7-FB41-A1C4-ABA4898EA8B9}"/>
                    </a:ext>
                  </a:extLst>
                </p:cNvPr>
                <p:cNvSpPr txBox="1"/>
                <p:nvPr/>
              </p:nvSpPr>
              <p:spPr>
                <a:xfrm>
                  <a:off x="6882064" y="3139487"/>
                  <a:ext cx="895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291EB2-3EF7-FB41-A1C4-ABA4898EA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064" y="3139487"/>
                  <a:ext cx="8951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255C8-A6DC-144C-8F6B-FA47CA15274F}"/>
                </a:ext>
              </a:extLst>
            </p:cNvPr>
            <p:cNvSpPr/>
            <p:nvPr/>
          </p:nvSpPr>
          <p:spPr>
            <a:xfrm>
              <a:off x="4489497" y="2444922"/>
              <a:ext cx="1358699" cy="1758461"/>
            </a:xfrm>
            <a:prstGeom prst="rect">
              <a:avLst/>
            </a:prstGeom>
            <a:gradFill>
              <a:gsLst>
                <a:gs pos="0">
                  <a:srgbClr val="EEECE1">
                    <a:alpha val="0"/>
                  </a:srgbClr>
                </a:gs>
                <a:gs pos="81000">
                  <a:srgbClr val="EEECE1"/>
                </a:gs>
                <a:gs pos="20000">
                  <a:srgbClr val="EEECE1"/>
                </a:gs>
                <a:gs pos="100000">
                  <a:srgbClr val="EEECE1">
                    <a:alpha val="0"/>
                  </a:srgbClr>
                </a:gs>
              </a:gsLst>
              <a:lin ang="21594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5223FD-AB46-294E-A253-C62B54E3A8E0}"/>
                </a:ext>
              </a:extLst>
            </p:cNvPr>
            <p:cNvSpPr txBox="1"/>
            <p:nvPr/>
          </p:nvSpPr>
          <p:spPr>
            <a:xfrm>
              <a:off x="4997164" y="313948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80FB9-6C3D-4649-96FA-5BD9B7BD14F2}"/>
              </a:ext>
            </a:extLst>
          </p:cNvPr>
          <p:cNvGrpSpPr/>
          <p:nvPr/>
        </p:nvGrpSpPr>
        <p:grpSpPr>
          <a:xfrm>
            <a:off x="2691781" y="4175497"/>
            <a:ext cx="5768276" cy="931913"/>
            <a:chOff x="2691781" y="4175497"/>
            <a:chExt cx="5768276" cy="931913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04136B4D-3410-FB4C-8C69-44FAEBE82126}"/>
                </a:ext>
              </a:extLst>
            </p:cNvPr>
            <p:cNvSpPr/>
            <p:nvPr/>
          </p:nvSpPr>
          <p:spPr>
            <a:xfrm rot="16200000">
              <a:off x="5305201" y="1562077"/>
              <a:ext cx="541436" cy="5768276"/>
            </a:xfrm>
            <a:prstGeom prst="leftBrace">
              <a:avLst>
                <a:gd name="adj1" fmla="val 129583"/>
                <a:gd name="adj2" fmla="val 5078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0B8051-1B70-7B47-9F7A-A1A38B3F7B75}"/>
                </a:ext>
              </a:extLst>
            </p:cNvPr>
            <p:cNvSpPr txBox="1"/>
            <p:nvPr/>
          </p:nvSpPr>
          <p:spPr>
            <a:xfrm>
              <a:off x="4997164" y="4738078"/>
              <a:ext cx="12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B75AE9-C206-C14A-AC38-7B13076FADC4}"/>
              </a:ext>
            </a:extLst>
          </p:cNvPr>
          <p:cNvGrpSpPr/>
          <p:nvPr/>
        </p:nvGrpSpPr>
        <p:grpSpPr>
          <a:xfrm>
            <a:off x="5051153" y="5259754"/>
            <a:ext cx="1152880" cy="838255"/>
            <a:chOff x="5051153" y="5259754"/>
            <a:chExt cx="1152880" cy="83825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B33CB58-E6D4-FC4E-9401-CE4A7A224008}"/>
                </a:ext>
              </a:extLst>
            </p:cNvPr>
            <p:cNvCxnSpPr/>
            <p:nvPr/>
          </p:nvCxnSpPr>
          <p:spPr>
            <a:xfrm>
              <a:off x="5627593" y="5259754"/>
              <a:ext cx="0" cy="46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30B8A7-0701-A449-ADE5-191438DF5D26}"/>
                </a:ext>
              </a:extLst>
            </p:cNvPr>
            <p:cNvSpPr txBox="1"/>
            <p:nvPr/>
          </p:nvSpPr>
          <p:spPr>
            <a:xfrm>
              <a:off x="5051153" y="5728677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04688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515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2B715A-2A95-AE49-A826-D3D2D1DD6A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90013"/>
                <a:ext cx="8229600" cy="868547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Each train test split is indexed by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/>
                  <a:t> and is referred to as a </a:t>
                </a:r>
                <a:r>
                  <a:rPr lang="en-US" sz="2800" i="1" dirty="0"/>
                  <a:t>replicate.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2B715A-2A95-AE49-A826-D3D2D1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90013"/>
                <a:ext cx="8229600" cy="868547"/>
              </a:xfrm>
              <a:blipFill>
                <a:blip r:embed="rId2"/>
                <a:stretch>
                  <a:fillRect l="-926" t="-11594" r="-1852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3FDC204-D210-1349-A8E3-335D428CA15E}"/>
              </a:ext>
            </a:extLst>
          </p:cNvPr>
          <p:cNvGrpSpPr/>
          <p:nvPr/>
        </p:nvGrpSpPr>
        <p:grpSpPr>
          <a:xfrm>
            <a:off x="4006299" y="959275"/>
            <a:ext cx="916530" cy="935726"/>
            <a:chOff x="948777" y="2653822"/>
            <a:chExt cx="1313160" cy="13406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47FFEA-ABD2-124F-B6E6-029E9FCF96E9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8E8525-8024-0549-9CE8-FA033F394CD8}"/>
                    </a:ext>
                  </a:extLst>
                </p:cNvPr>
                <p:cNvSpPr txBox="1"/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8E8525-8024-0549-9CE8-FA033F394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95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4C4D27-5095-EB4A-9F27-0022A973A5F1}"/>
              </a:ext>
            </a:extLst>
          </p:cNvPr>
          <p:cNvGrpSpPr/>
          <p:nvPr/>
        </p:nvGrpSpPr>
        <p:grpSpPr>
          <a:xfrm>
            <a:off x="4926979" y="958562"/>
            <a:ext cx="916530" cy="935726"/>
            <a:chOff x="948777" y="2653822"/>
            <a:chExt cx="1313160" cy="13406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D5DF23-12C7-B64C-AB45-FD031A9699B3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1C7881-F773-5B46-B853-FFDE22E20C2A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1C7881-F773-5B46-B853-FFDE22E20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5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E58A00-EEB1-FF42-83EE-4AE34C644370}"/>
              </a:ext>
            </a:extLst>
          </p:cNvPr>
          <p:cNvGrpSpPr/>
          <p:nvPr/>
        </p:nvGrpSpPr>
        <p:grpSpPr>
          <a:xfrm>
            <a:off x="5843509" y="958562"/>
            <a:ext cx="916530" cy="935726"/>
            <a:chOff x="948777" y="2653822"/>
            <a:chExt cx="1313160" cy="13406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343CD5-582C-234B-98A8-4255F3E4F909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039CDE4-E2F3-1844-A97C-E933599A3661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039CDE4-E2F3-1844-A97C-E933599A3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5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34B162-1E09-F54A-938E-C46210B77C53}"/>
              </a:ext>
            </a:extLst>
          </p:cNvPr>
          <p:cNvGrpSpPr/>
          <p:nvPr/>
        </p:nvGrpSpPr>
        <p:grpSpPr>
          <a:xfrm>
            <a:off x="6760039" y="958562"/>
            <a:ext cx="916530" cy="935726"/>
            <a:chOff x="948777" y="2653822"/>
            <a:chExt cx="1313160" cy="13406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87AFA4-75A6-9D40-AB0D-756C731B1517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74344F6-CE90-3A44-AEE3-E39E7EBCE819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74344F6-CE90-3A44-AEE3-E39E7EBCE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19455D-B4BD-4944-AB0D-82D4C8DE3869}"/>
              </a:ext>
            </a:extLst>
          </p:cNvPr>
          <p:cNvGrpSpPr/>
          <p:nvPr/>
        </p:nvGrpSpPr>
        <p:grpSpPr>
          <a:xfrm>
            <a:off x="7676568" y="958562"/>
            <a:ext cx="916530" cy="935726"/>
            <a:chOff x="948777" y="2653822"/>
            <a:chExt cx="1313160" cy="13406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C39F05-A02C-6440-9A3E-02C8112279F9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3D0AC4-7A3B-354D-B762-041F2D9490A2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3D0AC4-7A3B-354D-B762-041F2D949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6531" b="-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A671BC-940C-B045-8D36-E7B260BC8C19}"/>
              </a:ext>
            </a:extLst>
          </p:cNvPr>
          <p:cNvGrpSpPr/>
          <p:nvPr/>
        </p:nvGrpSpPr>
        <p:grpSpPr>
          <a:xfrm>
            <a:off x="4006299" y="2096413"/>
            <a:ext cx="916530" cy="935726"/>
            <a:chOff x="948777" y="2653822"/>
            <a:chExt cx="1313160" cy="134066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8B8A4F-0685-0B4A-B4A3-6C4E304C5B19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40AC05-D034-154C-9B02-A3DDB6D3C651}"/>
                    </a:ext>
                  </a:extLst>
                </p:cNvPr>
                <p:cNvSpPr txBox="1"/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40AC05-D034-154C-9B02-A3DDB6D3C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95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26AF32-0B50-5844-B024-E26B229178E5}"/>
              </a:ext>
            </a:extLst>
          </p:cNvPr>
          <p:cNvGrpSpPr/>
          <p:nvPr/>
        </p:nvGrpSpPr>
        <p:grpSpPr>
          <a:xfrm>
            <a:off x="4926979" y="2095700"/>
            <a:ext cx="916530" cy="935726"/>
            <a:chOff x="948777" y="2653822"/>
            <a:chExt cx="1313160" cy="134066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CB0664-E203-9B41-ADAB-DDD1E51ADED0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EBA009A-86B0-3344-AAB2-D8DF5F22BB52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EBA009A-86B0-3344-AAB2-D8DF5F22B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95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8AEEF6-F381-6B4A-83AA-6FB97A10895E}"/>
              </a:ext>
            </a:extLst>
          </p:cNvPr>
          <p:cNvGrpSpPr/>
          <p:nvPr/>
        </p:nvGrpSpPr>
        <p:grpSpPr>
          <a:xfrm>
            <a:off x="5843509" y="2095700"/>
            <a:ext cx="916530" cy="935726"/>
            <a:chOff x="948777" y="2653822"/>
            <a:chExt cx="1313160" cy="134066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7C4FB4B-E646-B349-B29F-2F59516E89AA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216770-7527-1444-B74A-85DBA3E6057A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216770-7527-1444-B74A-85DBA3E60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95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F58121B-6A74-4542-946A-38841295676A}"/>
              </a:ext>
            </a:extLst>
          </p:cNvPr>
          <p:cNvGrpSpPr/>
          <p:nvPr/>
        </p:nvGrpSpPr>
        <p:grpSpPr>
          <a:xfrm>
            <a:off x="6760039" y="2095700"/>
            <a:ext cx="916530" cy="935726"/>
            <a:chOff x="948777" y="2653822"/>
            <a:chExt cx="1313160" cy="13406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9E3580-6A61-714D-BE54-6D7730C72E1F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4324DC7-897C-764D-AA6E-B6427530EA96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4324DC7-897C-764D-AA6E-B6427530E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9AC832-EDDE-524A-9921-F560ED771BCE}"/>
              </a:ext>
            </a:extLst>
          </p:cNvPr>
          <p:cNvGrpSpPr/>
          <p:nvPr/>
        </p:nvGrpSpPr>
        <p:grpSpPr>
          <a:xfrm>
            <a:off x="7676568" y="2095700"/>
            <a:ext cx="916530" cy="935726"/>
            <a:chOff x="948777" y="2653822"/>
            <a:chExt cx="1313160" cy="134066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3F599B-A7C6-CE43-842A-6DCD8EB555A6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84E66E6-2A74-2B47-A786-2B321422E3CB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84E66E6-2A74-2B47-A786-2B321422E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653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BCF21C8-F180-4345-8A3F-36CB481C3368}"/>
              </a:ext>
            </a:extLst>
          </p:cNvPr>
          <p:cNvGrpSpPr/>
          <p:nvPr/>
        </p:nvGrpSpPr>
        <p:grpSpPr>
          <a:xfrm>
            <a:off x="4006299" y="3232125"/>
            <a:ext cx="916530" cy="935726"/>
            <a:chOff x="948777" y="2653822"/>
            <a:chExt cx="1313160" cy="134066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F94E1B3-8193-854F-8F2D-9E60A18C9683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4311729-91AE-704B-A5DC-621F354D4065}"/>
                    </a:ext>
                  </a:extLst>
                </p:cNvPr>
                <p:cNvSpPr txBox="1"/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4311729-91AE-704B-A5DC-621F354D4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954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7A33AC-30B6-1C4D-9575-EFF544A655C0}"/>
              </a:ext>
            </a:extLst>
          </p:cNvPr>
          <p:cNvGrpSpPr/>
          <p:nvPr/>
        </p:nvGrpSpPr>
        <p:grpSpPr>
          <a:xfrm>
            <a:off x="4926979" y="3231412"/>
            <a:ext cx="916530" cy="935726"/>
            <a:chOff x="948777" y="2653822"/>
            <a:chExt cx="1313160" cy="134066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4E3118-F456-D64C-AFA0-1A25326D2B91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3D01DDF-E1A9-704E-BE0D-E6DA68EC8CBA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3D01DDF-E1A9-704E-BE0D-E6DA68EC8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954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55CDB7-8949-1141-B183-7439641C7119}"/>
              </a:ext>
            </a:extLst>
          </p:cNvPr>
          <p:cNvGrpSpPr/>
          <p:nvPr/>
        </p:nvGrpSpPr>
        <p:grpSpPr>
          <a:xfrm>
            <a:off x="5843509" y="3231412"/>
            <a:ext cx="916530" cy="935726"/>
            <a:chOff x="948777" y="2653822"/>
            <a:chExt cx="1313160" cy="134066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690DE59-0054-4D4D-9844-6648CB7795F9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40BDF4-B3F6-2847-BE32-FB3F7DB58D9B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40BDF4-B3F6-2847-BE32-FB3F7DB58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2954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9A8D333-F20F-C54C-85B2-61DF7580B6BE}"/>
              </a:ext>
            </a:extLst>
          </p:cNvPr>
          <p:cNvGrpSpPr/>
          <p:nvPr/>
        </p:nvGrpSpPr>
        <p:grpSpPr>
          <a:xfrm>
            <a:off x="6760039" y="3231412"/>
            <a:ext cx="916530" cy="935726"/>
            <a:chOff x="948777" y="2653822"/>
            <a:chExt cx="1313160" cy="134066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09EF01D-DF56-6B44-AE93-F311554739A6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49487DF-2914-8448-9A1A-A06B4972472C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49487DF-2914-8448-9A1A-A06B49724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68A38C7-D73B-F346-9789-C028B7D53E7E}"/>
              </a:ext>
            </a:extLst>
          </p:cNvPr>
          <p:cNvGrpSpPr/>
          <p:nvPr/>
        </p:nvGrpSpPr>
        <p:grpSpPr>
          <a:xfrm>
            <a:off x="7676568" y="3231412"/>
            <a:ext cx="916530" cy="935726"/>
            <a:chOff x="948777" y="2653822"/>
            <a:chExt cx="1313160" cy="134066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BD13BCA-FBFA-8544-923F-5C934DB334F8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E99793D-DB90-C349-8F85-C7D7DB34F0D1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E99793D-DB90-C349-8F85-C7D7DB34F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6531" b="-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D95F62-39E1-AF4E-AA8D-A1A0817A1CC5}"/>
              </a:ext>
            </a:extLst>
          </p:cNvPr>
          <p:cNvGrpSpPr/>
          <p:nvPr/>
        </p:nvGrpSpPr>
        <p:grpSpPr>
          <a:xfrm>
            <a:off x="4006299" y="5035686"/>
            <a:ext cx="916530" cy="935726"/>
            <a:chOff x="948777" y="2653822"/>
            <a:chExt cx="1313160" cy="134066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F9D9AB4-1EB1-7545-9797-39200218DB56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BE0563A-E102-DA44-90FB-CDA75B3C1E44}"/>
                    </a:ext>
                  </a:extLst>
                </p:cNvPr>
                <p:cNvSpPr txBox="1"/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BE0563A-E102-DA44-90FB-CDA75B3C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075" y="3049542"/>
                  <a:ext cx="777905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954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FE7FFF-0197-304B-99AF-CF6D0EA4AFE1}"/>
              </a:ext>
            </a:extLst>
          </p:cNvPr>
          <p:cNvGrpSpPr/>
          <p:nvPr/>
        </p:nvGrpSpPr>
        <p:grpSpPr>
          <a:xfrm>
            <a:off x="4926979" y="5034973"/>
            <a:ext cx="916530" cy="935726"/>
            <a:chOff x="948777" y="2653822"/>
            <a:chExt cx="1313160" cy="13406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907B77B-B581-9B40-B4EB-B667C531BE38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C7F0496-CC93-A54D-89B7-56B94B8B3ED8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C7F0496-CC93-A54D-89B7-56B94B8B3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954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D17E011-8DED-1A41-8457-4809F511F91D}"/>
              </a:ext>
            </a:extLst>
          </p:cNvPr>
          <p:cNvGrpSpPr/>
          <p:nvPr/>
        </p:nvGrpSpPr>
        <p:grpSpPr>
          <a:xfrm>
            <a:off x="5843509" y="5034973"/>
            <a:ext cx="916530" cy="935726"/>
            <a:chOff x="948777" y="2653822"/>
            <a:chExt cx="1313160" cy="134066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F9930D-C50F-EE4F-940B-6F4A0759FF03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AA1937D-312E-0E41-8E96-70323AB0B1A1}"/>
                    </a:ext>
                  </a:extLst>
                </p:cNvPr>
                <p:cNvSpPr txBox="1"/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AA1937D-312E-0E41-8E96-70323AB0B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129" y="3050564"/>
                  <a:ext cx="777905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2954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A36A591-DCF0-6A45-913C-FBC19183725F}"/>
              </a:ext>
            </a:extLst>
          </p:cNvPr>
          <p:cNvGrpSpPr/>
          <p:nvPr/>
        </p:nvGrpSpPr>
        <p:grpSpPr>
          <a:xfrm>
            <a:off x="6760039" y="5034973"/>
            <a:ext cx="916530" cy="935726"/>
            <a:chOff x="948777" y="2653822"/>
            <a:chExt cx="1313160" cy="13406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B79107-9497-5247-A42B-6855FDABDB70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73A76C5-1659-624F-85D8-965C29EBCCA8}"/>
                    </a:ext>
                  </a:extLst>
                </p:cNvPr>
                <p:cNvSpPr txBox="1"/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73A76C5-1659-624F-85D8-965C29EBC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80" y="3050564"/>
                  <a:ext cx="41069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84576CD-FBC8-1C48-AEF4-B3934D1C9FE7}"/>
              </a:ext>
            </a:extLst>
          </p:cNvPr>
          <p:cNvGrpSpPr/>
          <p:nvPr/>
        </p:nvGrpSpPr>
        <p:grpSpPr>
          <a:xfrm>
            <a:off x="7676568" y="5034973"/>
            <a:ext cx="916530" cy="935726"/>
            <a:chOff x="948777" y="2653822"/>
            <a:chExt cx="1313160" cy="13406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DD51DD5-9C92-F044-BF2F-95AABA545E60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B10DF42-6589-B348-8681-ADE8384CD3F0}"/>
                    </a:ext>
                  </a:extLst>
                </p:cNvPr>
                <p:cNvSpPr txBox="1"/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B10DF42-6589-B348-8681-ADE8384CD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19" y="3050564"/>
                  <a:ext cx="89511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6531" b="-38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DAB4098-FFFB-7A47-8D46-4EE84F11D1ED}"/>
              </a:ext>
            </a:extLst>
          </p:cNvPr>
          <p:cNvSpPr txBox="1"/>
          <p:nvPr/>
        </p:nvSpPr>
        <p:spPr>
          <a:xfrm rot="5400000">
            <a:off x="6403691" y="44744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431A692-0A45-1D48-AF86-1B21C4B8F302}"/>
              </a:ext>
            </a:extLst>
          </p:cNvPr>
          <p:cNvGrpSpPr/>
          <p:nvPr/>
        </p:nvGrpSpPr>
        <p:grpSpPr>
          <a:xfrm>
            <a:off x="2405853" y="6171396"/>
            <a:ext cx="6187246" cy="739099"/>
            <a:chOff x="2405853" y="6171396"/>
            <a:chExt cx="6187246" cy="739099"/>
          </a:xfrm>
        </p:grpSpPr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39B3D80C-4C57-484F-953D-C4B63E00BBD0}"/>
                </a:ext>
              </a:extLst>
            </p:cNvPr>
            <p:cNvSpPr/>
            <p:nvPr/>
          </p:nvSpPr>
          <p:spPr>
            <a:xfrm rot="16200000">
              <a:off x="6580741" y="4513487"/>
              <a:ext cx="354448" cy="3670268"/>
            </a:xfrm>
            <a:prstGeom prst="leftBrace">
              <a:avLst>
                <a:gd name="adj1" fmla="val 7007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25FEFFB-9B61-0B49-B9BB-C7458F763962}"/>
                </a:ext>
              </a:extLst>
            </p:cNvPr>
            <p:cNvSpPr txBox="1"/>
            <p:nvPr/>
          </p:nvSpPr>
          <p:spPr>
            <a:xfrm>
              <a:off x="6127536" y="6541163"/>
              <a:ext cx="12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5D5B5C7C-2591-7E4E-BAAE-6569673D772A}"/>
                </a:ext>
              </a:extLst>
            </p:cNvPr>
            <p:cNvSpPr/>
            <p:nvPr/>
          </p:nvSpPr>
          <p:spPr>
            <a:xfrm rot="16200000">
              <a:off x="2899459" y="5905726"/>
              <a:ext cx="273646" cy="804985"/>
            </a:xfrm>
            <a:prstGeom prst="leftBrace">
              <a:avLst>
                <a:gd name="adj1" fmla="val 7007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8F2CFA7-2C69-E245-B926-66C9445F54E9}"/>
                </a:ext>
              </a:extLst>
            </p:cNvPr>
            <p:cNvSpPr txBox="1"/>
            <p:nvPr/>
          </p:nvSpPr>
          <p:spPr>
            <a:xfrm>
              <a:off x="2405853" y="6521417"/>
              <a:ext cx="1260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Testing set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38ABFB-5DA3-3441-BAA9-178B88479CD0}"/>
                  </a:ext>
                </a:extLst>
              </p:cNvPr>
              <p:cNvSpPr txBox="1"/>
              <p:nvPr/>
            </p:nvSpPr>
            <p:spPr>
              <a:xfrm>
                <a:off x="1130115" y="1290312"/>
                <a:ext cx="1000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38ABFB-5DA3-3441-BAA9-178B88479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15" y="1290312"/>
                <a:ext cx="1000595" cy="461665"/>
              </a:xfrm>
              <a:prstGeom prst="rect">
                <a:avLst/>
              </a:prstGeom>
              <a:blipFill>
                <a:blip r:embed="rId1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D1B7FB-BDFF-6D42-AC1D-17524A7E3A48}"/>
                  </a:ext>
                </a:extLst>
              </p:cNvPr>
              <p:cNvSpPr txBox="1"/>
              <p:nvPr/>
            </p:nvSpPr>
            <p:spPr>
              <a:xfrm>
                <a:off x="1116346" y="2316832"/>
                <a:ext cx="1000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D1B7FB-BDFF-6D42-AC1D-17524A7E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6" y="2316832"/>
                <a:ext cx="1000595" cy="461665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7F7F0AB-3273-2E49-BBD5-8708294B8546}"/>
                  </a:ext>
                </a:extLst>
              </p:cNvPr>
              <p:cNvSpPr txBox="1"/>
              <p:nvPr/>
            </p:nvSpPr>
            <p:spPr>
              <a:xfrm>
                <a:off x="1116346" y="3452544"/>
                <a:ext cx="1000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7F7F0AB-3273-2E49-BBD5-8708294B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6" y="3452544"/>
                <a:ext cx="1000595" cy="461665"/>
              </a:xfrm>
              <a:prstGeom prst="rect">
                <a:avLst/>
              </a:prstGeom>
              <a:blipFill>
                <a:blip r:embed="rId2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232475A-20CD-2E43-AA31-F3F6F5B5C20E}"/>
                  </a:ext>
                </a:extLst>
              </p:cNvPr>
              <p:cNvSpPr txBox="1"/>
              <p:nvPr/>
            </p:nvSpPr>
            <p:spPr>
              <a:xfrm>
                <a:off x="1116346" y="5106023"/>
                <a:ext cx="1156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232475A-20CD-2E43-AA31-F3F6F5B5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6" y="5106023"/>
                <a:ext cx="1156342" cy="461665"/>
              </a:xfrm>
              <a:prstGeom prst="rect">
                <a:avLst/>
              </a:prstGeom>
              <a:blipFill>
                <a:blip r:embed="rId21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8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-0.15746 -1.8518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2.59259E-6 L -0.25139 -2.59259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1007 -2.59259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1.85185E-6 L -0.35121 -1.85185E-6 " pathEditMode="relative" ptsTypes="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69 0 " pathEditMode="relative" ptsTypes="AA">
                                      <p:cBhvr>
                                        <p:cTn id="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69 0 " pathEditMode="relative" ptsTypes="AA">
                                      <p:cBhvr>
                                        <p:cTn id="3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55208 -4.81481E-6 " pathEditMode="relative" ptsTypes="AA">
                                      <p:cBhvr>
                                        <p:cTn id="3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18 0 " pathEditMode="relative" ptsTypes="AA">
                                      <p:cBhvr>
                                        <p:cTn id="4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18 0 " pathEditMode="relative" ptsTypes="AA">
                                      <p:cBhvr>
                                        <p:cTn id="4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18 0 " pathEditMode="relative" ptsTypes="AA">
                                      <p:cBhvr>
                                        <p:cTn id="4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018 0 " pathEditMode="relative" ptsTypes="AA">
                                      <p:cBhvr>
                                        <p:cTn id="4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2F8AF56-C916-4148-A143-49E4C33A901B}"/>
              </a:ext>
            </a:extLst>
          </p:cNvPr>
          <p:cNvGrpSpPr/>
          <p:nvPr/>
        </p:nvGrpSpPr>
        <p:grpSpPr>
          <a:xfrm>
            <a:off x="1175421" y="2749568"/>
            <a:ext cx="7081444" cy="2496672"/>
            <a:chOff x="1175421" y="2749568"/>
            <a:chExt cx="7081444" cy="24966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BB5DFE-956A-4144-8625-E98DE26EDEEC}"/>
                </a:ext>
              </a:extLst>
            </p:cNvPr>
            <p:cNvSpPr/>
            <p:nvPr/>
          </p:nvSpPr>
          <p:spPr>
            <a:xfrm>
              <a:off x="1175422" y="3905578"/>
              <a:ext cx="7081443" cy="134066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7D79EA-BC6F-0247-A132-9945181635C9}"/>
                </a:ext>
              </a:extLst>
            </p:cNvPr>
            <p:cNvCxnSpPr/>
            <p:nvPr/>
          </p:nvCxnSpPr>
          <p:spPr>
            <a:xfrm flipH="1">
              <a:off x="1175421" y="2749568"/>
              <a:ext cx="1824000" cy="1156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22FBDA-9273-484E-9E7D-176A118AC6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0876" y="2756596"/>
              <a:ext cx="865989" cy="11560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Step 3. In the inner loop, the training set is now split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partitions. Partitions are indexed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7B872B-ADF1-8340-B126-6518CCB17C3F}"/>
              </a:ext>
            </a:extLst>
          </p:cNvPr>
          <p:cNvCxnSpPr>
            <a:cxnSpLocks/>
          </p:cNvCxnSpPr>
          <p:nvPr/>
        </p:nvCxnSpPr>
        <p:spPr>
          <a:xfrm>
            <a:off x="2488582" y="3905578"/>
            <a:ext cx="0" cy="13406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6867B-3273-D348-9909-B6966126C5BF}"/>
              </a:ext>
            </a:extLst>
          </p:cNvPr>
          <p:cNvCxnSpPr>
            <a:cxnSpLocks/>
          </p:cNvCxnSpPr>
          <p:nvPr/>
        </p:nvCxnSpPr>
        <p:spPr>
          <a:xfrm>
            <a:off x="3878515" y="3905578"/>
            <a:ext cx="0" cy="13406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97137-18DD-C84C-972D-B7EBE17AC11C}"/>
              </a:ext>
            </a:extLst>
          </p:cNvPr>
          <p:cNvCxnSpPr>
            <a:cxnSpLocks/>
          </p:cNvCxnSpPr>
          <p:nvPr/>
        </p:nvCxnSpPr>
        <p:spPr>
          <a:xfrm>
            <a:off x="6822242" y="3905578"/>
            <a:ext cx="0" cy="13406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C9713-2728-C240-960B-4A46456ECD00}"/>
                  </a:ext>
                </a:extLst>
              </p:cNvPr>
              <p:cNvSpPr txBox="1"/>
              <p:nvPr/>
            </p:nvSpPr>
            <p:spPr>
              <a:xfrm>
                <a:off x="1455101" y="4391243"/>
                <a:ext cx="798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C9713-2728-C240-960B-4A46456EC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101" y="4391243"/>
                <a:ext cx="798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4CDA65-F2BE-EA4E-B90B-DB46728BF8FC}"/>
                  </a:ext>
                </a:extLst>
              </p:cNvPr>
              <p:cNvSpPr txBox="1"/>
              <p:nvPr/>
            </p:nvSpPr>
            <p:spPr>
              <a:xfrm>
                <a:off x="2795225" y="4391243"/>
                <a:ext cx="798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4CDA65-F2BE-EA4E-B90B-DB46728BF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25" y="4391243"/>
                <a:ext cx="798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291EB2-3EF7-FB41-A1C4-ABA4898EA8B9}"/>
                  </a:ext>
                </a:extLst>
              </p:cNvPr>
              <p:cNvSpPr txBox="1"/>
              <p:nvPr/>
            </p:nvSpPr>
            <p:spPr>
              <a:xfrm>
                <a:off x="7108710" y="4391243"/>
                <a:ext cx="9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291EB2-3EF7-FB41-A1C4-ABA4898EA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10" y="4391243"/>
                <a:ext cx="9209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3155534-1759-894B-A02E-16B18301012A}"/>
              </a:ext>
            </a:extLst>
          </p:cNvPr>
          <p:cNvSpPr/>
          <p:nvPr/>
        </p:nvSpPr>
        <p:spPr>
          <a:xfrm>
            <a:off x="1175422" y="3904660"/>
            <a:ext cx="7081443" cy="1340662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9D25AC-8348-AE4A-B317-10D3CEB1FBCB}"/>
              </a:ext>
            </a:extLst>
          </p:cNvPr>
          <p:cNvCxnSpPr>
            <a:cxnSpLocks/>
          </p:cNvCxnSpPr>
          <p:nvPr/>
        </p:nvCxnSpPr>
        <p:spPr>
          <a:xfrm>
            <a:off x="4057591" y="1728908"/>
            <a:ext cx="0" cy="10206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D42A29-FBAE-6E48-8937-FCBE37142059}"/>
              </a:ext>
            </a:extLst>
          </p:cNvPr>
          <p:cNvCxnSpPr>
            <a:cxnSpLocks/>
          </p:cNvCxnSpPr>
          <p:nvPr/>
        </p:nvCxnSpPr>
        <p:spPr>
          <a:xfrm>
            <a:off x="6298682" y="1728908"/>
            <a:ext cx="0" cy="10206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81F4B1-EB1B-B841-BD50-E40624DA8CE6}"/>
                  </a:ext>
                </a:extLst>
              </p:cNvPr>
              <p:cNvSpPr txBox="1"/>
              <p:nvPr/>
            </p:nvSpPr>
            <p:spPr>
              <a:xfrm>
                <a:off x="1793807" y="2105678"/>
                <a:ext cx="592227" cy="281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81F4B1-EB1B-B841-BD50-E40624DA8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07" y="2105678"/>
                <a:ext cx="592227" cy="281176"/>
              </a:xfrm>
              <a:prstGeom prst="rect">
                <a:avLst/>
              </a:prstGeom>
              <a:blipFill>
                <a:blip r:embed="rId6"/>
                <a:stretch>
                  <a:fillRect r="-1914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2C7247-0DEE-454F-8457-86F40C6ABCE1}"/>
                  </a:ext>
                </a:extLst>
              </p:cNvPr>
              <p:cNvSpPr txBox="1"/>
              <p:nvPr/>
            </p:nvSpPr>
            <p:spPr>
              <a:xfrm>
                <a:off x="3232871" y="2098650"/>
                <a:ext cx="592227" cy="281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2C7247-0DEE-454F-8457-86F40C6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871" y="2098650"/>
                <a:ext cx="592227" cy="281176"/>
              </a:xfrm>
              <a:prstGeom prst="rect">
                <a:avLst/>
              </a:prstGeom>
              <a:blipFill>
                <a:blip r:embed="rId7"/>
                <a:stretch>
                  <a:fillRect r="-2127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85C7D-0BB1-2C4D-956C-EB1E3312C8BB}"/>
                  </a:ext>
                </a:extLst>
              </p:cNvPr>
              <p:cNvSpPr txBox="1"/>
              <p:nvPr/>
            </p:nvSpPr>
            <p:spPr>
              <a:xfrm>
                <a:off x="6462304" y="2061600"/>
                <a:ext cx="895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85C7D-0BB1-2C4D-956C-EB1E3312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04" y="2061600"/>
                <a:ext cx="8951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58563CE-40E5-DE4D-B416-72BD3F7C835D}"/>
              </a:ext>
            </a:extLst>
          </p:cNvPr>
          <p:cNvSpPr/>
          <p:nvPr/>
        </p:nvSpPr>
        <p:spPr>
          <a:xfrm>
            <a:off x="2999421" y="1731250"/>
            <a:ext cx="4391455" cy="10206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5FCBC-7C2C-E749-99CD-F5FDA7190325}"/>
              </a:ext>
            </a:extLst>
          </p:cNvPr>
          <p:cNvSpPr/>
          <p:nvPr/>
        </p:nvSpPr>
        <p:spPr>
          <a:xfrm>
            <a:off x="1622594" y="1735936"/>
            <a:ext cx="999724" cy="102066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20677B-19BE-5848-9955-20B60D02C4CB}"/>
              </a:ext>
            </a:extLst>
          </p:cNvPr>
          <p:cNvSpPr/>
          <p:nvPr/>
        </p:nvSpPr>
        <p:spPr>
          <a:xfrm>
            <a:off x="4581021" y="1266510"/>
            <a:ext cx="1358699" cy="1758461"/>
          </a:xfrm>
          <a:prstGeom prst="rect">
            <a:avLst/>
          </a:prstGeom>
          <a:gradFill>
            <a:gsLst>
              <a:gs pos="0">
                <a:srgbClr val="EEECE1">
                  <a:alpha val="0"/>
                </a:srgbClr>
              </a:gs>
              <a:gs pos="81000">
                <a:srgbClr val="EEECE1"/>
              </a:gs>
              <a:gs pos="20000">
                <a:srgbClr val="EEECE1"/>
              </a:gs>
              <a:gs pos="100000">
                <a:srgbClr val="EEECE1">
                  <a:alpha val="0"/>
                </a:srgbClr>
              </a:gs>
            </a:gsLst>
            <a:lin ang="21594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255C8-A6DC-144C-8F6B-FA47CA15274F}"/>
              </a:ext>
            </a:extLst>
          </p:cNvPr>
          <p:cNvSpPr/>
          <p:nvPr/>
        </p:nvSpPr>
        <p:spPr>
          <a:xfrm>
            <a:off x="4716143" y="3696678"/>
            <a:ext cx="1358699" cy="1758461"/>
          </a:xfrm>
          <a:prstGeom prst="rect">
            <a:avLst/>
          </a:prstGeom>
          <a:gradFill>
            <a:gsLst>
              <a:gs pos="0">
                <a:srgbClr val="EEECE1">
                  <a:alpha val="0"/>
                </a:srgbClr>
              </a:gs>
              <a:gs pos="81000">
                <a:srgbClr val="EEECE1"/>
              </a:gs>
              <a:gs pos="20000">
                <a:srgbClr val="EEECE1"/>
              </a:gs>
              <a:gs pos="100000">
                <a:srgbClr val="EEECE1">
                  <a:alpha val="0"/>
                </a:srgbClr>
              </a:gs>
            </a:gsLst>
            <a:lin ang="21594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223FD-AB46-294E-A253-C62B54E3A8E0}"/>
              </a:ext>
            </a:extLst>
          </p:cNvPr>
          <p:cNvSpPr txBox="1"/>
          <p:nvPr/>
        </p:nvSpPr>
        <p:spPr>
          <a:xfrm>
            <a:off x="5223810" y="43912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B6473E-A99B-7E4E-BE66-F229831A1C5F}"/>
              </a:ext>
            </a:extLst>
          </p:cNvPr>
          <p:cNvSpPr txBox="1"/>
          <p:nvPr/>
        </p:nvSpPr>
        <p:spPr>
          <a:xfrm>
            <a:off x="5081779" y="2098650"/>
            <a:ext cx="261407" cy="281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41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34952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There are a total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base learners.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tuning parameter combinations for each base learner,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. The tuning parameter combinations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349522"/>
              </a:xfrm>
              <a:blipFill>
                <a:blip r:embed="rId2"/>
                <a:stretch>
                  <a:fillRect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C864D4-0D06-6840-9AC6-63BC1AE76203}"/>
                  </a:ext>
                </a:extLst>
              </p:cNvPr>
              <p:cNvSpPr txBox="1"/>
              <p:nvPr/>
            </p:nvSpPr>
            <p:spPr>
              <a:xfrm>
                <a:off x="3217588" y="3705018"/>
                <a:ext cx="495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C864D4-0D06-6840-9AC6-63BC1AE7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8" y="3705018"/>
                <a:ext cx="495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1DDA4-BD1C-7845-BE33-9B662C99186F}"/>
                  </a:ext>
                </a:extLst>
              </p:cNvPr>
              <p:cNvSpPr txBox="1"/>
              <p:nvPr/>
            </p:nvSpPr>
            <p:spPr>
              <a:xfrm>
                <a:off x="4748001" y="2538988"/>
                <a:ext cx="461280" cy="36933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1DDA4-BD1C-7845-BE33-9B662C99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01" y="2538988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8A89A9-37EE-C24D-827B-853533005396}"/>
                  </a:ext>
                </a:extLst>
              </p:cNvPr>
              <p:cNvSpPr/>
              <p:nvPr/>
            </p:nvSpPr>
            <p:spPr>
              <a:xfrm>
                <a:off x="4745340" y="3122003"/>
                <a:ext cx="466603" cy="369332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8A89A9-37EE-C24D-827B-853533005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40" y="3122003"/>
                <a:ext cx="466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6CDBFB-02C9-394B-BD9F-E7F816E05C92}"/>
                  </a:ext>
                </a:extLst>
              </p:cNvPr>
              <p:cNvSpPr/>
              <p:nvPr/>
            </p:nvSpPr>
            <p:spPr>
              <a:xfrm>
                <a:off x="4745340" y="3705018"/>
                <a:ext cx="466603" cy="369332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6CDBFB-02C9-394B-BD9F-E7F816E05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40" y="3705018"/>
                <a:ext cx="4666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EA69AE-25FC-7B41-84AB-4FC2F429AA3F}"/>
                  </a:ext>
                </a:extLst>
              </p:cNvPr>
              <p:cNvSpPr/>
              <p:nvPr/>
            </p:nvSpPr>
            <p:spPr>
              <a:xfrm>
                <a:off x="4757234" y="4845079"/>
                <a:ext cx="442814" cy="388761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EA69AE-25FC-7B41-84AB-4FC2F429A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34" y="4845079"/>
                <a:ext cx="442814" cy="38876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5944F14-E074-6343-B787-7DD9B23A8F7B}"/>
              </a:ext>
            </a:extLst>
          </p:cNvPr>
          <p:cNvSpPr txBox="1"/>
          <p:nvPr/>
        </p:nvSpPr>
        <p:spPr>
          <a:xfrm rot="5400000">
            <a:off x="4868326" y="4275049"/>
            <a:ext cx="3433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A47310-AC9C-E644-A6BC-14ACF1FC5A1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713428" y="2723654"/>
            <a:ext cx="1034573" cy="116603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CC54F3-7D2C-6F4B-8583-D12225EBACC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3713428" y="3306669"/>
            <a:ext cx="1031912" cy="58301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111AE3-C192-6B41-9878-5626CA7AB749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713428" y="3889684"/>
            <a:ext cx="1031912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1C17B3-7E13-CB4E-89CA-19820F889227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713428" y="3889684"/>
            <a:ext cx="1043806" cy="1149776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The fit of each tuning parameter combination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a base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is derived using cross validation on the inner loop set.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18CA11-7EBC-D14C-ABC4-BE821175A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EC88033-0982-C04D-AB9F-49100CD03F95}"/>
              </a:ext>
            </a:extLst>
          </p:cNvPr>
          <p:cNvGrpSpPr/>
          <p:nvPr/>
        </p:nvGrpSpPr>
        <p:grpSpPr>
          <a:xfrm>
            <a:off x="948777" y="2653822"/>
            <a:ext cx="1313160" cy="1340662"/>
            <a:chOff x="948777" y="2653822"/>
            <a:chExt cx="1313160" cy="13406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66E3B2-6E45-294C-A2BF-9D0C03626B08}"/>
                </a:ext>
              </a:extLst>
            </p:cNvPr>
            <p:cNvSpPr/>
            <p:nvPr/>
          </p:nvSpPr>
          <p:spPr>
            <a:xfrm>
              <a:off x="948777" y="2653822"/>
              <a:ext cx="1313160" cy="134066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DC9713-2728-C240-960B-4A46456ECD00}"/>
                    </a:ext>
                  </a:extLst>
                </p:cNvPr>
                <p:cNvSpPr txBox="1"/>
                <p:nvPr/>
              </p:nvSpPr>
              <p:spPr>
                <a:xfrm>
                  <a:off x="1228455" y="3139487"/>
                  <a:ext cx="798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DC9713-2728-C240-960B-4A46456EC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55" y="3139487"/>
                  <a:ext cx="79842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12F260-D1B3-6844-95D6-03BB2B298E43}"/>
              </a:ext>
            </a:extLst>
          </p:cNvPr>
          <p:cNvGrpSpPr/>
          <p:nvPr/>
        </p:nvGrpSpPr>
        <p:grpSpPr>
          <a:xfrm>
            <a:off x="2261935" y="2444922"/>
            <a:ext cx="5768283" cy="1758461"/>
            <a:chOff x="2261935" y="2444922"/>
            <a:chExt cx="5768283" cy="17584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A54AC5-B274-4346-A4FB-4CF8BEC92AD0}"/>
                </a:ext>
              </a:extLst>
            </p:cNvPr>
            <p:cNvSpPr/>
            <p:nvPr/>
          </p:nvSpPr>
          <p:spPr>
            <a:xfrm>
              <a:off x="2261935" y="2653821"/>
              <a:ext cx="5768283" cy="134066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66867B-3273-D348-9909-B6966126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69" y="2653822"/>
              <a:ext cx="0" cy="134066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097137-18DD-C84C-972D-B7EBE17AC11C}"/>
                </a:ext>
              </a:extLst>
            </p:cNvPr>
            <p:cNvCxnSpPr>
              <a:cxnSpLocks/>
            </p:cNvCxnSpPr>
            <p:nvPr/>
          </p:nvCxnSpPr>
          <p:spPr>
            <a:xfrm>
              <a:off x="6595596" y="2653822"/>
              <a:ext cx="0" cy="134066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C4CDA65-F2BE-EA4E-B90B-DB46728BF8FC}"/>
                    </a:ext>
                  </a:extLst>
                </p:cNvPr>
                <p:cNvSpPr txBox="1"/>
                <p:nvPr/>
              </p:nvSpPr>
              <p:spPr>
                <a:xfrm>
                  <a:off x="2568579" y="3139487"/>
                  <a:ext cx="798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C4CDA65-F2BE-EA4E-B90B-DB46728BF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9" y="3139487"/>
                  <a:ext cx="7984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291EB2-3EF7-FB41-A1C4-ABA4898EA8B9}"/>
                    </a:ext>
                  </a:extLst>
                </p:cNvPr>
                <p:cNvSpPr txBox="1"/>
                <p:nvPr/>
              </p:nvSpPr>
              <p:spPr>
                <a:xfrm>
                  <a:off x="6882064" y="3139487"/>
                  <a:ext cx="9209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291EB2-3EF7-FB41-A1C4-ABA4898EA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064" y="3139487"/>
                  <a:ext cx="9209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255C8-A6DC-144C-8F6B-FA47CA15274F}"/>
                </a:ext>
              </a:extLst>
            </p:cNvPr>
            <p:cNvSpPr/>
            <p:nvPr/>
          </p:nvSpPr>
          <p:spPr>
            <a:xfrm>
              <a:off x="4489497" y="2444922"/>
              <a:ext cx="1358699" cy="1758461"/>
            </a:xfrm>
            <a:prstGeom prst="rect">
              <a:avLst/>
            </a:prstGeom>
            <a:gradFill>
              <a:gsLst>
                <a:gs pos="0">
                  <a:srgbClr val="EEECE1">
                    <a:alpha val="0"/>
                  </a:srgbClr>
                </a:gs>
                <a:gs pos="81000">
                  <a:srgbClr val="EEECE1"/>
                </a:gs>
                <a:gs pos="20000">
                  <a:srgbClr val="EEECE1"/>
                </a:gs>
                <a:gs pos="100000">
                  <a:srgbClr val="EEECE1">
                    <a:alpha val="0"/>
                  </a:srgbClr>
                </a:gs>
              </a:gsLst>
              <a:lin ang="21594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5223FD-AB46-294E-A253-C62B54E3A8E0}"/>
                </a:ext>
              </a:extLst>
            </p:cNvPr>
            <p:cNvSpPr txBox="1"/>
            <p:nvPr/>
          </p:nvSpPr>
          <p:spPr>
            <a:xfrm>
              <a:off x="4997164" y="313948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80FB9-6C3D-4649-96FA-5BD9B7BD14F2}"/>
              </a:ext>
            </a:extLst>
          </p:cNvPr>
          <p:cNvGrpSpPr/>
          <p:nvPr/>
        </p:nvGrpSpPr>
        <p:grpSpPr>
          <a:xfrm>
            <a:off x="2691781" y="4175497"/>
            <a:ext cx="5768276" cy="931913"/>
            <a:chOff x="2691781" y="4175497"/>
            <a:chExt cx="5768276" cy="931913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04136B4D-3410-FB4C-8C69-44FAEBE82126}"/>
                </a:ext>
              </a:extLst>
            </p:cNvPr>
            <p:cNvSpPr/>
            <p:nvPr/>
          </p:nvSpPr>
          <p:spPr>
            <a:xfrm rot="16200000">
              <a:off x="5305201" y="1562077"/>
              <a:ext cx="541436" cy="5768276"/>
            </a:xfrm>
            <a:prstGeom prst="leftBrace">
              <a:avLst>
                <a:gd name="adj1" fmla="val 129583"/>
                <a:gd name="adj2" fmla="val 50788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0B8051-1B70-7B47-9F7A-A1A38B3F7B75}"/>
                </a:ext>
              </a:extLst>
            </p:cNvPr>
            <p:cNvSpPr txBox="1"/>
            <p:nvPr/>
          </p:nvSpPr>
          <p:spPr>
            <a:xfrm>
              <a:off x="4997164" y="4738078"/>
              <a:ext cx="12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B75AE9-C206-C14A-AC38-7B13076FADC4}"/>
              </a:ext>
            </a:extLst>
          </p:cNvPr>
          <p:cNvGrpSpPr/>
          <p:nvPr/>
        </p:nvGrpSpPr>
        <p:grpSpPr>
          <a:xfrm>
            <a:off x="3850106" y="5189416"/>
            <a:ext cx="3492587" cy="1207906"/>
            <a:chOff x="3850106" y="5189416"/>
            <a:chExt cx="3492587" cy="120790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B33CB58-E6D4-FC4E-9401-CE4A7A224008}"/>
                </a:ext>
              </a:extLst>
            </p:cNvPr>
            <p:cNvCxnSpPr/>
            <p:nvPr/>
          </p:nvCxnSpPr>
          <p:spPr>
            <a:xfrm>
              <a:off x="5627592" y="5189416"/>
              <a:ext cx="0" cy="46892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30B8A7-0701-A449-ADE5-191438DF5D26}"/>
                    </a:ext>
                  </a:extLst>
                </p:cNvPr>
                <p:cNvSpPr txBox="1"/>
                <p:nvPr/>
              </p:nvSpPr>
              <p:spPr>
                <a:xfrm>
                  <a:off x="3850106" y="5728677"/>
                  <a:ext cx="3492587" cy="66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Tuning parameter combination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/>
                    <a:t> for base learner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30B8A7-0701-A449-ADE5-191438DF5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06" y="5728677"/>
                  <a:ext cx="3492587" cy="668645"/>
                </a:xfrm>
                <a:prstGeom prst="rect">
                  <a:avLst/>
                </a:prstGeom>
                <a:blipFill>
                  <a:blip r:embed="rId6"/>
                  <a:stretch>
                    <a:fillRect l="-1449" t="-5660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37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04688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515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LIBR_PPP_color_template</Template>
  <TotalTime>46591</TotalTime>
  <Words>984</Words>
  <Application>Microsoft Macintosh PowerPoint</Application>
  <PresentationFormat>On-screen Show (4:3)</PresentationFormat>
  <Paragraphs>165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GothamHTF-Medium</vt:lpstr>
      <vt:lpstr>Office Theme</vt:lpstr>
      <vt:lpstr>PowerPoint Presentation</vt:lpstr>
      <vt:lpstr>PowerPoint Presentation</vt:lpstr>
      <vt:lpstr>PowerPoint Presentation</vt:lpstr>
      <vt:lpstr>Step 1. The data are split into K_1 partitions. Partitions are indexed by τ.</vt:lpstr>
      <vt:lpstr>Step 2. One partition is set aside as a testing set. The other partitions are used as the training set, which is input into the inner loop.</vt:lpstr>
      <vt:lpstr>Each train test split is indexed by ρ and is referred to as a replicate.</vt:lpstr>
      <vt:lpstr>Step 3. In the inner loop, the training set is now split into K_2 partitions. Partitions are indexed by κ.</vt:lpstr>
      <vt:lpstr>There are a total of L base learners. There are J tuning parameter combinations for each base learner, M_l. The tuning parameter combinations are denoted by θ_j. </vt:lpstr>
      <vt:lpstr>The fit of each tuning parameter combination θ_j for a base learner M_l is derived using cross validation on the inner loop set.</vt:lpstr>
      <vt:lpstr>The model M_l with tuning parameters θ_j is trained on K_2-1 partitions and then is used to predict the testing set. The predicted values are compared to the observed values to obtain an R-square.</vt:lpstr>
      <vt:lpstr>Each train test split in the inner loop is referred to as a fold. The model M_l with tuning parameters θ_j will have a R^2 for each fold.</vt:lpstr>
      <vt:lpstr>This process is repeated for all parameter combinations, producing J K_2×1 vectors of R^2 values.</vt:lpstr>
      <vt:lpstr>The optimal tuning parameters, θ_opt, are chosen via random search and the 1-SE rule. The fit associated with the optimal tuning parameters will be denoted R_((l))^2</vt:lpstr>
      <vt:lpstr>Once we have completed the parameter optimization, we can now stack the model. Our predicted values from each optimized base learner are denoted y ̂_((l)). The weight of each model’s prediction is determined by the fit:</vt:lpstr>
      <vt:lpstr>The holdout set from the outer loop is then used to test the model and derive an R^2</vt:lpstr>
      <vt:lpstr>Thus, for each replicate, ρ, there is a corresponding prediction, y ̂_((ρ)), and the associated performance metric, R^2. Performance of the model was summarized by the mean and 95% confidence interval of R^2.</vt:lpstr>
      <vt:lpstr>Predictors must be numeric</vt:lpstr>
      <vt:lpstr>Target can be categorical, binary, or numerical</vt:lpstr>
      <vt:lpstr>Other things to note</vt:lpstr>
    </vt:vector>
  </TitlesOfParts>
  <Company>LIBR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Rayus Kuplicki</dc:creator>
  <cp:lastModifiedBy>Katie Forthman</cp:lastModifiedBy>
  <cp:revision>125</cp:revision>
  <dcterms:created xsi:type="dcterms:W3CDTF">2020-07-15T19:12:07Z</dcterms:created>
  <dcterms:modified xsi:type="dcterms:W3CDTF">2021-06-16T18:22:39Z</dcterms:modified>
</cp:coreProperties>
</file>