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7kz5udKMTdIa+vSTiHgvn813J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f8c99e247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6f8c99e2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5157192" y="4191425"/>
            <a:ext cx="7973616" cy="168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19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10195" b="0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10195" b="0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419868" y="6210300"/>
            <a:ext cx="5448263" cy="17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99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복잡한 시장 데이터와 어려운 질문들. 이제 </a:t>
            </a:r>
            <a:r>
              <a:rPr lang="ko-KR" sz="2800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2800" b="0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r>
              <a:rPr lang="ko-KR" sz="2499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AI에게 물어보세요.</a:t>
            </a:r>
            <a:endParaRPr/>
          </a:p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99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발표자&amp;팀장 : 전현준</a:t>
            </a:r>
            <a:endParaRPr sz="2499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99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팀원 : 정원민, 소형섭, 최주호, 정상철</a:t>
            </a:r>
            <a:endParaRPr sz="2499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0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10"/>
          <p:cNvSpPr/>
          <p:nvPr/>
        </p:nvSpPr>
        <p:spPr>
          <a:xfrm>
            <a:off x="1028700" y="455358"/>
            <a:ext cx="1830950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기술 스택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028700" y="1333500"/>
            <a:ext cx="3477234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프레임워크 및 언어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028700" y="2247900"/>
            <a:ext cx="41529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13091160" y="2247899"/>
            <a:ext cx="41529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059930" y="2247899"/>
            <a:ext cx="41529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pic>
        <p:nvPicPr>
          <p:cNvPr id="196" name="Google Shape;196;p10" descr="sqlalchemy] Entity.metadata.create_all() 자동으로 테이블 생성하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3084" y="7973080"/>
            <a:ext cx="1606592" cy="64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Flask Logo PNG Transparent &amp; SVG Vector - Freebie Suppl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2690" y="5290563"/>
            <a:ext cx="787379" cy="101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 descr="TIL 1-1 : Python 역사와 소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8606" y="2919116"/>
            <a:ext cx="1770787" cy="110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 descr="HTML CSS JS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60287" y="2800101"/>
            <a:ext cx="1089726" cy="112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 descr="File:Bootstrap logo.svg - Wikimedia Common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06040" y="5392426"/>
            <a:ext cx="998220" cy="66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 descr="파일:Chart.js logo.svg - 위키백과, 우리 모두의 백과사전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 flipH="1">
            <a:off x="2691372" y="7857835"/>
            <a:ext cx="873126" cy="87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 descr="Gemini Flash - TalentGenius AgentHub - AgentHub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289028" y="2908281"/>
            <a:ext cx="1481267" cy="777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13242663" y="3909848"/>
            <a:ext cx="3810000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자연어 이해 및 JSON 생성의 핵심 엔진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13124662" y="8807537"/>
            <a:ext cx="4194809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단기 주가 추세 예측 및 분류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222935" y="3923443"/>
            <a:ext cx="3810000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웹의 구조, 스타일, 동적 기능 구현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1200150" y="6305686"/>
            <a:ext cx="3810000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반응형 UI 컴포넌트(모달, 버튼) 구축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1222935" y="8730961"/>
            <a:ext cx="3810000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대시보드의 대화형 금융 차트 시각화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7257400" y="3865039"/>
            <a:ext cx="3773196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 로직 및 데이터 분석 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7249782" y="6372263"/>
            <a:ext cx="3773196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서버 구축 및 HTTP 요청 처리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7249782" y="8807537"/>
            <a:ext cx="3773196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MySQL 데이터베이스 연동(ORM)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0" descr="Hugging Face - Current Openings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525032" y="5119664"/>
            <a:ext cx="1245263" cy="121655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13026839" y="6372263"/>
            <a:ext cx="4194809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뉴스 감성 분석을 위한 모델 로드 및 추론 파이프라인</a:t>
            </a:r>
            <a:endParaRPr/>
          </a:p>
        </p:txBody>
      </p:sp>
      <p:pic>
        <p:nvPicPr>
          <p:cNvPr id="213" name="Google Shape;213;p10" descr="Understanding XGBoost &amp; it's growing popularity among the ML community | by  Deep Borkar | Analytics Vidhya | Medium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4325653" y="7729139"/>
            <a:ext cx="1725822" cy="958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0"/>
          <p:cNvCxnSpPr/>
          <p:nvPr/>
        </p:nvCxnSpPr>
        <p:spPr>
          <a:xfrm>
            <a:off x="6072950" y="2332200"/>
            <a:ext cx="20700" cy="724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0"/>
          <p:cNvCxnSpPr/>
          <p:nvPr/>
        </p:nvCxnSpPr>
        <p:spPr>
          <a:xfrm>
            <a:off x="12127488" y="2341138"/>
            <a:ext cx="82500" cy="6912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36f8c99e247_0_15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g36f8c99e247_0_15"/>
          <p:cNvSpPr/>
          <p:nvPr/>
        </p:nvSpPr>
        <p:spPr>
          <a:xfrm>
            <a:off x="1028700" y="455358"/>
            <a:ext cx="18309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기술 스택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6f8c99e247_0_15"/>
          <p:cNvSpPr/>
          <p:nvPr/>
        </p:nvSpPr>
        <p:spPr>
          <a:xfrm>
            <a:off x="1028700" y="1333500"/>
            <a:ext cx="35847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데이터 수집 및 처리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g36f8c99e247_0_15"/>
          <p:cNvCxnSpPr/>
          <p:nvPr/>
        </p:nvCxnSpPr>
        <p:spPr>
          <a:xfrm rot="10800000">
            <a:off x="1168100" y="4672175"/>
            <a:ext cx="16306200" cy="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0" name="Google Shape;240;g36f8c99e247_0_15"/>
          <p:cNvCxnSpPr/>
          <p:nvPr/>
        </p:nvCxnSpPr>
        <p:spPr>
          <a:xfrm rot="10800000">
            <a:off x="1168100" y="7211475"/>
            <a:ext cx="16306200" cy="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1" name="Google Shape;241;g36f8c99e247_0_15"/>
          <p:cNvCxnSpPr/>
          <p:nvPr/>
        </p:nvCxnSpPr>
        <p:spPr>
          <a:xfrm>
            <a:off x="3656875" y="2373375"/>
            <a:ext cx="20700" cy="724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2" name="Google Shape;242;g36f8c99e247_0_15"/>
          <p:cNvSpPr txBox="1"/>
          <p:nvPr/>
        </p:nvSpPr>
        <p:spPr>
          <a:xfrm>
            <a:off x="1168100" y="2905437"/>
            <a:ext cx="2202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000" dirty="0" smtClean="0">
                <a:solidFill>
                  <a:schemeClr val="lt1"/>
                </a:solidFill>
              </a:rPr>
              <a:t>시장</a:t>
            </a:r>
            <a:r>
              <a:rPr lang="en-US" altLang="ko-KR" sz="3000" dirty="0" smtClean="0">
                <a:solidFill>
                  <a:schemeClr val="lt1"/>
                </a:solidFill>
              </a:rPr>
              <a:t> </a:t>
            </a:r>
            <a:r>
              <a:rPr lang="ko-KR" sz="3000" dirty="0" smtClean="0">
                <a:solidFill>
                  <a:schemeClr val="lt1"/>
                </a:solidFill>
              </a:rPr>
              <a:t>데이터</a:t>
            </a:r>
            <a:endParaRPr lang="en-US" altLang="ko-KR" sz="3000" dirty="0" smtClean="0">
              <a:solidFill>
                <a:schemeClr val="lt1"/>
              </a:solidFill>
            </a:endParaRPr>
          </a:p>
        </p:txBody>
      </p:sp>
      <p:sp>
        <p:nvSpPr>
          <p:cNvPr id="243" name="Google Shape;243;g36f8c99e247_0_15"/>
          <p:cNvSpPr txBox="1"/>
          <p:nvPr/>
        </p:nvSpPr>
        <p:spPr>
          <a:xfrm>
            <a:off x="9389600" y="2293950"/>
            <a:ext cx="80847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ko-KR" sz="2400" dirty="0">
                <a:solidFill>
                  <a:schemeClr val="lt1"/>
                </a:solidFill>
              </a:rPr>
              <a:t>데이터 출처 : </a:t>
            </a:r>
            <a:r>
              <a:rPr lang="ko-KR" sz="2400" dirty="0" err="1">
                <a:solidFill>
                  <a:schemeClr val="lt1"/>
                </a:solidFill>
              </a:rPr>
              <a:t>FinanceDataReader,pykrx,yfiance</a:t>
            </a:r>
            <a:endParaRPr sz="2400"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ko-KR" sz="2400" dirty="0">
                <a:solidFill>
                  <a:schemeClr val="lt1"/>
                </a:solidFill>
              </a:rPr>
              <a:t>국내(KRX) 및 해외(Yahoo </a:t>
            </a:r>
            <a:r>
              <a:rPr lang="ko-KR" sz="2400" dirty="0" err="1">
                <a:solidFill>
                  <a:schemeClr val="lt1"/>
                </a:solidFill>
              </a:rPr>
              <a:t>Finance</a:t>
            </a:r>
            <a:r>
              <a:rPr lang="ko-KR" sz="2400" dirty="0">
                <a:solidFill>
                  <a:schemeClr val="lt1"/>
                </a:solidFill>
              </a:rPr>
              <a:t>) 주식 시세, 일별 </a:t>
            </a:r>
            <a:r>
              <a:rPr lang="ko-KR" sz="2400" dirty="0" err="1">
                <a:solidFill>
                  <a:schemeClr val="lt1"/>
                </a:solidFill>
              </a:rPr>
              <a:t>시고저종가</a:t>
            </a:r>
            <a:r>
              <a:rPr lang="ko-KR" sz="2400" dirty="0">
                <a:solidFill>
                  <a:schemeClr val="lt1"/>
                </a:solidFill>
              </a:rPr>
              <a:t> 데이터를 효율적으로 수집합니다. </a:t>
            </a:r>
            <a:endParaRPr sz="2400"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ko-KR" sz="2400" dirty="0">
                <a:solidFill>
                  <a:schemeClr val="lt1"/>
                </a:solidFill>
              </a:rPr>
              <a:t>KOSPI, KOSDAQ 지수, 원/달러 환율, WTI 유가 등 주요 시장 지표의 변동 데이터를 조회합니다.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36f8c99e247_0_15"/>
          <p:cNvCxnSpPr/>
          <p:nvPr/>
        </p:nvCxnSpPr>
        <p:spPr>
          <a:xfrm>
            <a:off x="9310850" y="2373375"/>
            <a:ext cx="20700" cy="724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45" name="Google Shape;245;g36f8c99e247_0_15" descr="GitHub - FinanceData/FinanceDataReader: Financial data rea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063" y="2471350"/>
            <a:ext cx="1267864" cy="126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6f8c99e247_0_15" descr="GitHub - sharebook-kr/pykrx: KRX 주식 정보 스크래핑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0268" y="3105281"/>
            <a:ext cx="1292225" cy="1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36f8c99e247_0_15" descr="파일:Yahoo! Finance logo 2021.png - 위키백과, 우리 모두의 백과사전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5013" y="2460497"/>
            <a:ext cx="1788103" cy="65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29;p11" descr="금융감독원 모바일 전자공시(DART) – Applications sur Google Pla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7276" y="5283828"/>
            <a:ext cx="1333953" cy="128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0;p11" descr="한국은행, 온라인 외환심사 시스템 운영 업무 효율성↑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9338" y="7858352"/>
            <a:ext cx="1357313" cy="13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31;p11" descr="A Comparison Between NewsData.io, Newsapi.ai, and Newsapi.or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78930" y="7944069"/>
            <a:ext cx="2140268" cy="107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43;g36f8c99e247_0_15"/>
          <p:cNvSpPr txBox="1"/>
          <p:nvPr/>
        </p:nvSpPr>
        <p:spPr>
          <a:xfrm>
            <a:off x="9310850" y="4809553"/>
            <a:ext cx="80847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lt1"/>
              </a:buClr>
              <a:buSzPts val="2400"/>
              <a:buChar char="-"/>
            </a:pPr>
            <a:r>
              <a:rPr lang="ko-KR" altLang="en-US" sz="2400" dirty="0">
                <a:solidFill>
                  <a:schemeClr val="lt1"/>
                </a:solidFill>
              </a:rPr>
              <a:t>금융감독원 </a:t>
            </a:r>
            <a:r>
              <a:rPr lang="en-US" altLang="ko-KR" sz="2400" dirty="0">
                <a:solidFill>
                  <a:schemeClr val="lt1"/>
                </a:solidFill>
              </a:rPr>
              <a:t>DART FSS </a:t>
            </a:r>
            <a:r>
              <a:rPr lang="ko-KR" altLang="en-US" sz="2400" dirty="0">
                <a:solidFill>
                  <a:schemeClr val="lt1"/>
                </a:solidFill>
              </a:rPr>
              <a:t>으로부터 기업 개요</a:t>
            </a:r>
            <a:r>
              <a:rPr lang="en-US" altLang="ko-KR" sz="2400" dirty="0">
                <a:solidFill>
                  <a:schemeClr val="lt1"/>
                </a:solidFill>
              </a:rPr>
              <a:t>, </a:t>
            </a:r>
            <a:r>
              <a:rPr lang="ko-KR" altLang="en-US" sz="2400" dirty="0">
                <a:solidFill>
                  <a:schemeClr val="lt1"/>
                </a:solidFill>
              </a:rPr>
              <a:t>주요 재무제표</a:t>
            </a:r>
            <a:r>
              <a:rPr lang="en-US" altLang="ko-KR" sz="2400" dirty="0">
                <a:solidFill>
                  <a:schemeClr val="lt1"/>
                </a:solidFill>
              </a:rPr>
              <a:t>, </a:t>
            </a:r>
            <a:r>
              <a:rPr lang="ko-KR" altLang="en-US" sz="2400" dirty="0">
                <a:solidFill>
                  <a:schemeClr val="lt1"/>
                </a:solidFill>
              </a:rPr>
              <a:t>사업보고서 및 다양한 공시 자료를 조회합니다</a:t>
            </a:r>
            <a:r>
              <a:rPr lang="en-US" altLang="ko-KR" sz="2400" dirty="0" smtClean="0">
                <a:solidFill>
                  <a:schemeClr val="lt1"/>
                </a:solidFill>
              </a:rPr>
              <a:t>.</a:t>
            </a:r>
            <a:endParaRPr lang="en-US" altLang="ko-KR" sz="3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lvl="0" indent="-381000">
              <a:buClr>
                <a:schemeClr val="lt1"/>
              </a:buClr>
              <a:buSzPts val="2400"/>
              <a:buChar char="-"/>
            </a:pPr>
            <a:r>
              <a:rPr lang="ko-KR" altLang="en-US" sz="2400" dirty="0">
                <a:solidFill>
                  <a:schemeClr val="lt1"/>
                </a:solidFill>
              </a:rPr>
              <a:t>이를 통해 기업의 상세 프로필과 재무 상태를 분석하는 데 이를 통해 기업의 상세 프로필과 재무 상태를 분석하는 데 활용됩니다</a:t>
            </a:r>
            <a:r>
              <a:rPr lang="en-US" altLang="ko-KR" sz="2400" dirty="0">
                <a:solidFill>
                  <a:schemeClr val="lt1"/>
                </a:solidFill>
              </a:rPr>
              <a:t>.</a:t>
            </a:r>
            <a:r>
              <a:rPr lang="ko-KR" altLang="en-US" sz="2400" dirty="0">
                <a:solidFill>
                  <a:schemeClr val="lt1"/>
                </a:solidFill>
              </a:rPr>
              <a:t>활용됩니다</a:t>
            </a:r>
            <a:r>
              <a:rPr lang="en-US" altLang="ko-KR" sz="2400" dirty="0">
                <a:solidFill>
                  <a:schemeClr val="lt1"/>
                </a:solidFill>
              </a:rPr>
              <a:t>.</a:t>
            </a:r>
            <a:endParaRPr lang="en-US" altLang="ko-KR" sz="2400" dirty="0" smtClean="0">
              <a:solidFill>
                <a:schemeClr val="lt1"/>
              </a:solidFill>
            </a:endParaRPr>
          </a:p>
        </p:txBody>
      </p:sp>
      <p:sp>
        <p:nvSpPr>
          <p:cNvPr id="20" name="Google Shape;243;g36f8c99e247_0_15"/>
          <p:cNvSpPr txBox="1"/>
          <p:nvPr/>
        </p:nvSpPr>
        <p:spPr>
          <a:xfrm>
            <a:off x="9389600" y="7343898"/>
            <a:ext cx="80847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lt1"/>
              </a:buClr>
              <a:buSzPts val="2400"/>
              <a:buChar char="-"/>
            </a:pPr>
            <a:r>
              <a:rPr lang="ko-KR" altLang="en-US" sz="2400" dirty="0">
                <a:solidFill>
                  <a:schemeClr val="lt1"/>
                </a:solidFill>
              </a:rPr>
              <a:t>한국은행 </a:t>
            </a:r>
            <a:r>
              <a:rPr lang="en-US" altLang="ko-KR" sz="2400" dirty="0">
                <a:solidFill>
                  <a:schemeClr val="lt1"/>
                </a:solidFill>
              </a:rPr>
              <a:t>ECOS API</a:t>
            </a:r>
            <a:r>
              <a:rPr lang="ko-KR" altLang="en-US" sz="2400" dirty="0">
                <a:solidFill>
                  <a:schemeClr val="lt1"/>
                </a:solidFill>
              </a:rPr>
              <a:t>를 통해 기준금리</a:t>
            </a:r>
            <a:r>
              <a:rPr lang="en-US" altLang="ko-KR" sz="2400" dirty="0">
                <a:solidFill>
                  <a:schemeClr val="lt1"/>
                </a:solidFill>
              </a:rPr>
              <a:t>, </a:t>
            </a:r>
            <a:r>
              <a:rPr lang="en-US" altLang="ko-KR" sz="2400" dirty="0" smtClean="0">
                <a:solidFill>
                  <a:schemeClr val="lt1"/>
                </a:solidFill>
              </a:rPr>
              <a:t>CPI </a:t>
            </a:r>
            <a:r>
              <a:rPr lang="ko-KR" altLang="en-US" sz="2400" dirty="0">
                <a:solidFill>
                  <a:schemeClr val="lt1"/>
                </a:solidFill>
              </a:rPr>
              <a:t>등 주요 거시 경제 지표 데이터를 수집합니다</a:t>
            </a:r>
            <a:r>
              <a:rPr lang="en-US" altLang="ko-KR" sz="2400" dirty="0" smtClean="0">
                <a:solidFill>
                  <a:schemeClr val="lt1"/>
                </a:solidFill>
              </a:rPr>
              <a:t>.</a:t>
            </a:r>
            <a:endParaRPr lang="en-US" altLang="ko-KR" sz="3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lvl="0" indent="-381000">
              <a:buClr>
                <a:schemeClr val="lt1"/>
              </a:buClr>
              <a:buSzPts val="2400"/>
              <a:buChar char="-"/>
            </a:pPr>
            <a:r>
              <a:rPr lang="en-US" altLang="ko-KR" sz="2400" dirty="0">
                <a:solidFill>
                  <a:schemeClr val="lt1"/>
                </a:solidFill>
              </a:rPr>
              <a:t>NewsAPI.org</a:t>
            </a:r>
            <a:r>
              <a:rPr lang="ko-KR" altLang="en-US" sz="2400" dirty="0">
                <a:solidFill>
                  <a:schemeClr val="lt1"/>
                </a:solidFill>
              </a:rPr>
              <a:t>와 웹 </a:t>
            </a:r>
            <a:r>
              <a:rPr lang="ko-KR" altLang="en-US" sz="2400" dirty="0" err="1">
                <a:solidFill>
                  <a:schemeClr val="lt1"/>
                </a:solidFill>
              </a:rPr>
              <a:t>스크래핑</a:t>
            </a:r>
            <a:r>
              <a:rPr lang="ko-KR" altLang="en-US" sz="2400" dirty="0">
                <a:solidFill>
                  <a:schemeClr val="lt1"/>
                </a:solidFill>
              </a:rPr>
              <a:t> 을 활용하여 국내외 주요 시장 뉴스를 통합 제공합니다</a:t>
            </a:r>
            <a:r>
              <a:rPr lang="en-US" altLang="ko-KR" sz="2400" dirty="0">
                <a:solidFill>
                  <a:schemeClr val="lt1"/>
                </a:solidFill>
              </a:rPr>
              <a:t>.</a:t>
            </a:r>
            <a:endParaRPr lang="en-US" altLang="ko-KR" sz="2400" dirty="0" smtClean="0">
              <a:solidFill>
                <a:schemeClr val="lt1"/>
              </a:solidFill>
            </a:endParaRPr>
          </a:p>
        </p:txBody>
      </p:sp>
      <p:sp>
        <p:nvSpPr>
          <p:cNvPr id="21" name="Google Shape;242;g36f8c99e247_0_15"/>
          <p:cNvSpPr txBox="1"/>
          <p:nvPr/>
        </p:nvSpPr>
        <p:spPr>
          <a:xfrm>
            <a:off x="1237744" y="5621453"/>
            <a:ext cx="2202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</a:pPr>
            <a:r>
              <a:rPr lang="ko-KR" altLang="en-US" sz="3000" dirty="0">
                <a:solidFill>
                  <a:schemeClr val="lt1"/>
                </a:solidFill>
              </a:rPr>
              <a:t>기업 </a:t>
            </a:r>
            <a:r>
              <a:rPr lang="ko-KR" altLang="en-US" sz="3000" dirty="0" smtClean="0">
                <a:solidFill>
                  <a:schemeClr val="lt1"/>
                </a:solidFill>
              </a:rPr>
              <a:t>분석</a:t>
            </a:r>
            <a:endParaRPr sz="1760" dirty="0">
              <a:solidFill>
                <a:schemeClr val="lt1"/>
              </a:solidFill>
            </a:endParaRPr>
          </a:p>
        </p:txBody>
      </p:sp>
      <p:sp>
        <p:nvSpPr>
          <p:cNvPr id="22" name="Google Shape;242;g36f8c99e247_0_15"/>
          <p:cNvSpPr txBox="1"/>
          <p:nvPr/>
        </p:nvSpPr>
        <p:spPr>
          <a:xfrm>
            <a:off x="1168100" y="7793318"/>
            <a:ext cx="2202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</a:pPr>
            <a:r>
              <a:rPr lang="ko-KR" altLang="en-US" sz="3000" dirty="0">
                <a:solidFill>
                  <a:schemeClr val="lt1"/>
                </a:solidFill>
              </a:rPr>
              <a:t>경제 지표 및 뉴스</a:t>
            </a:r>
            <a:endParaRPr lang="en-US" altLang="ko-KR" sz="3000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12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12"/>
          <p:cNvSpPr/>
          <p:nvPr/>
        </p:nvSpPr>
        <p:spPr>
          <a:xfrm>
            <a:off x="1028700" y="455358"/>
            <a:ext cx="146706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1028700" y="1333500"/>
            <a:ext cx="2985113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시스템 아키텍처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146" y="2084944"/>
            <a:ext cx="13567708" cy="77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13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13"/>
          <p:cNvSpPr/>
          <p:nvPr/>
        </p:nvSpPr>
        <p:spPr>
          <a:xfrm>
            <a:off x="1028700" y="455358"/>
            <a:ext cx="146706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1028700" y="1333500"/>
            <a:ext cx="2108269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데이터흐름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2249" y="1784906"/>
            <a:ext cx="8354878" cy="82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14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14"/>
          <p:cNvSpPr/>
          <p:nvPr/>
        </p:nvSpPr>
        <p:spPr>
          <a:xfrm>
            <a:off x="7357752" y="5600700"/>
            <a:ext cx="3603872" cy="60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8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8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1028700" y="1023937"/>
            <a:ext cx="16199224" cy="335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6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Q/A</a:t>
            </a: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1060076" y="5902545"/>
            <a:ext cx="16199224" cy="134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436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3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906000" y="3346239"/>
            <a:ext cx="6858000" cy="450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 기능: 퀀트 기반 리포트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기술 스택: 프레임워크 및 언어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기술 스택: 데이터 수집 및 처리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시스템 아키텍처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데이터 흐름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23008" y="3346240"/>
            <a:ext cx="464790" cy="44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190625" y="466494"/>
            <a:ext cx="5133975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"/>
          <p:cNvSpPr txBox="1"/>
          <p:nvPr/>
        </p:nvSpPr>
        <p:spPr>
          <a:xfrm>
            <a:off x="9144000" y="3346239"/>
            <a:ext cx="464790" cy="44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752600" y="3346240"/>
            <a:ext cx="6500366" cy="450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프로젝트 개요 및 정의</a:t>
            </a:r>
            <a:endParaRPr sz="3255" b="0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핵심 기능 1.시장현황 대시보드</a:t>
            </a:r>
            <a:endParaRPr sz="3255" b="0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핵심 기능 2.AskFin AI (질의응답)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핵심 기능 2.Askfin AI (결과 및 상세)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 기능: 뉴스 내용 분석</a:t>
            </a:r>
            <a:endParaRPr sz="3255" b="0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 기능: 단기 주가 추세 예측</a:t>
            </a:r>
            <a:endParaRPr sz="3255" b="0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0233275" y="2823704"/>
            <a:ext cx="6796800" cy="6372898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Font typeface="Arial"/>
              <a:buChar char="•"/>
            </a:pPr>
            <a:r>
              <a:rPr lang="ko-KR" sz="3255" b="1" i="0" u="none" strike="noStrike" cap="none" dirty="0" err="1" smtClean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3255" b="1" i="0" u="none" strike="noStrike" cap="none" dirty="0" smtClean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55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기반 대화형 분석</a:t>
            </a:r>
            <a:endParaRPr sz="3255" b="1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 dirty="0">
                <a:solidFill>
                  <a:srgbClr val="E9E8E6"/>
                </a:solidFill>
                <a:sym typeface="Arial"/>
              </a:rPr>
              <a:t>자연어 질문을 </a:t>
            </a:r>
            <a:r>
              <a:rPr lang="ko-KR" sz="1700" b="1" i="0" u="none" strike="noStrike" cap="none" dirty="0" err="1">
                <a:solidFill>
                  <a:srgbClr val="E9E8E6"/>
                </a:solidFill>
                <a:sym typeface="Arial"/>
              </a:rPr>
              <a:t>AI가</a:t>
            </a:r>
            <a:r>
              <a:rPr lang="ko-KR" sz="1700" b="1" i="0" u="none" strike="noStrike" cap="none" dirty="0">
                <a:solidFill>
                  <a:srgbClr val="E9E8E6"/>
                </a:solidFill>
                <a:sym typeface="Arial"/>
              </a:rPr>
              <a:t> 이해하고 맞춤형 분석 즉시 제공합니다.</a:t>
            </a:r>
            <a:endParaRPr sz="1700" dirty="0"/>
          </a:p>
          <a:p>
            <a:pPr marL="571500" marR="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Font typeface="Arial"/>
              <a:buChar char="•"/>
            </a:pPr>
            <a:r>
              <a:rPr lang="ko-KR" sz="3255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직관적인 대시보드</a:t>
            </a:r>
            <a:endParaRPr sz="3255" b="1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핵심 시장 현황 및 지표를 한눈에 파악 가능한 </a:t>
            </a:r>
            <a:r>
              <a:rPr lang="ko-KR" sz="1700" b="1" i="0" u="none" strike="noStrike" cap="none" dirty="0" err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시각화합니다</a:t>
            </a:r>
            <a:r>
              <a:rPr lang="ko-KR" sz="1700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1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Font typeface="Arial"/>
              <a:buChar char="•"/>
            </a:pPr>
            <a:r>
              <a:rPr lang="ko-KR" sz="3255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복잡성 해소</a:t>
            </a:r>
            <a:endParaRPr sz="3255" b="1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금융 데이터의 복잡성을 간소화하여 누구나 쉽게 </a:t>
            </a:r>
            <a:r>
              <a:rPr lang="ko-KR" sz="1700" b="1" i="0" u="none" strike="noStrike" cap="none" dirty="0" err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활용할수</a:t>
            </a:r>
            <a:r>
              <a:rPr lang="ko-KR" sz="1700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 있도록 합니다.</a:t>
            </a:r>
            <a:endParaRPr dirty="0"/>
          </a:p>
        </p:txBody>
      </p:sp>
      <p:sp>
        <p:nvSpPr>
          <p:cNvPr id="106" name="Google Shape;106;p3"/>
          <p:cNvSpPr txBox="1"/>
          <p:nvPr/>
        </p:nvSpPr>
        <p:spPr>
          <a:xfrm>
            <a:off x="1190625" y="466494"/>
            <a:ext cx="75723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Project Overview &amp; Problem Definition</a:t>
            </a:r>
            <a:endParaRPr sz="3000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3"/>
          <p:cNvSpPr txBox="1"/>
          <p:nvPr/>
        </p:nvSpPr>
        <p:spPr>
          <a:xfrm>
            <a:off x="3356550" y="9268625"/>
            <a:ext cx="115749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 dirty="0">
                <a:solidFill>
                  <a:schemeClr val="lt2"/>
                </a:solidFill>
              </a:rPr>
              <a:t>복잡한 시장 데이터와 어려운 질문들. 이제 </a:t>
            </a:r>
            <a:r>
              <a:rPr lang="ko-KR" sz="3000" b="1" i="0" u="none" strike="noStrike" cap="none" dirty="0" err="1">
                <a:solidFill>
                  <a:srgbClr val="E9E8E6"/>
                </a:solidFill>
              </a:rPr>
              <a:t>Ask</a:t>
            </a:r>
            <a:r>
              <a:rPr lang="ko-KR" sz="3000" b="1" i="0" u="none" strike="noStrike" cap="none" dirty="0" err="1">
                <a:solidFill>
                  <a:srgbClr val="538CD5"/>
                </a:solidFill>
              </a:rPr>
              <a:t>Fin</a:t>
            </a:r>
            <a:r>
              <a:rPr lang="ko-KR" sz="3000" b="1" i="0" u="none" strike="noStrike" cap="none" dirty="0">
                <a:solidFill>
                  <a:schemeClr val="lt2"/>
                </a:solidFill>
              </a:rPr>
              <a:t> </a:t>
            </a:r>
            <a:r>
              <a:rPr lang="ko-KR" sz="3000" b="1" i="0" u="none" strike="noStrike" cap="none" dirty="0" err="1">
                <a:solidFill>
                  <a:schemeClr val="lt2"/>
                </a:solidFill>
              </a:rPr>
              <a:t>AI에게</a:t>
            </a:r>
            <a:r>
              <a:rPr lang="ko-KR" sz="3000" b="1" i="0" u="none" strike="noStrike" cap="none" dirty="0">
                <a:solidFill>
                  <a:schemeClr val="lt2"/>
                </a:solidFill>
              </a:rPr>
              <a:t> 물어보세요.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74125" y="2823704"/>
            <a:ext cx="6796800" cy="6372000"/>
          </a:xfrm>
          <a:prstGeom prst="rect">
            <a:avLst/>
          </a:prstGeom>
          <a:noFill/>
          <a:ln w="285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Char char="•"/>
            </a:pPr>
            <a:r>
              <a:rPr lang="ko-KR" sz="3255" b="1" dirty="0">
                <a:solidFill>
                  <a:srgbClr val="E9E8E6"/>
                </a:solidFill>
              </a:rPr>
              <a:t>방대한 정보의 </a:t>
            </a:r>
            <a:r>
              <a:rPr lang="ko-KR" sz="3255" b="1" dirty="0" smtClean="0">
                <a:solidFill>
                  <a:srgbClr val="E9E8E6"/>
                </a:solidFill>
              </a:rPr>
              <a:t>홍수 </a:t>
            </a:r>
            <a:endParaRPr sz="3255" b="1" dirty="0">
              <a:solidFill>
                <a:srgbClr val="E9E8E6"/>
              </a:solidFill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 b="1" dirty="0">
                <a:solidFill>
                  <a:srgbClr val="E9E8E6"/>
                </a:solidFill>
              </a:rPr>
              <a:t>매일 쏟아지는 정보 속에서 필요한 것을 찾기 어렵습니다.</a:t>
            </a:r>
            <a:endParaRPr sz="1700" b="1" dirty="0">
              <a:solidFill>
                <a:srgbClr val="E9E8E6"/>
              </a:solidFill>
            </a:endParaRPr>
          </a:p>
          <a:p>
            <a:pPr marL="57150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Char char="•"/>
            </a:pPr>
            <a:r>
              <a:rPr lang="ko-KR" sz="3255" b="1" dirty="0">
                <a:solidFill>
                  <a:srgbClr val="E9E8E6"/>
                </a:solidFill>
              </a:rPr>
              <a:t>높은 전문성 요구</a:t>
            </a:r>
            <a:endParaRPr sz="3255" b="1" dirty="0">
              <a:solidFill>
                <a:srgbClr val="E9E8E6"/>
              </a:solidFill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 b="1" dirty="0">
                <a:solidFill>
                  <a:srgbClr val="E9E8E6"/>
                </a:solidFill>
              </a:rPr>
              <a:t>차트, 재무제표 등 전문 지식이 없으면 이해하기 힘듭니다.</a:t>
            </a:r>
            <a:endParaRPr sz="3255" b="1" dirty="0">
              <a:solidFill>
                <a:srgbClr val="E9E8E6"/>
              </a:solidFill>
            </a:endParaRPr>
          </a:p>
          <a:p>
            <a:pPr marL="57150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Char char="•"/>
            </a:pPr>
            <a:r>
              <a:rPr lang="ko-KR" sz="3255" b="1" dirty="0">
                <a:solidFill>
                  <a:srgbClr val="E9E8E6"/>
                </a:solidFill>
              </a:rPr>
              <a:t>비 효율적인 정보 탐색</a:t>
            </a:r>
            <a:endParaRPr sz="3255" b="1" dirty="0">
              <a:solidFill>
                <a:srgbClr val="E9E8E6"/>
              </a:solidFill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solidFill>
                  <a:srgbClr val="E9E8E6"/>
                </a:solidFill>
              </a:rPr>
              <a:t>"지난 3년 겨울에 오른 </a:t>
            </a:r>
            <a:r>
              <a:rPr lang="ko-KR" sz="1700" b="1" dirty="0" err="1">
                <a:solidFill>
                  <a:srgbClr val="E9E8E6"/>
                </a:solidFill>
              </a:rPr>
              <a:t>제약주</a:t>
            </a:r>
            <a:r>
              <a:rPr lang="ko-KR" sz="1700" b="1" dirty="0">
                <a:solidFill>
                  <a:srgbClr val="E9E8E6"/>
                </a:solidFill>
              </a:rPr>
              <a:t>?" </a:t>
            </a:r>
            <a:r>
              <a:rPr lang="ko-KR" sz="1700" b="1" dirty="0" err="1">
                <a:solidFill>
                  <a:srgbClr val="E9E8E6"/>
                </a:solidFill>
              </a:rPr>
              <a:t>처럼</a:t>
            </a:r>
            <a:r>
              <a:rPr lang="ko-KR" sz="1700" b="1" dirty="0">
                <a:solidFill>
                  <a:srgbClr val="E9E8E6"/>
                </a:solidFill>
              </a:rPr>
              <a:t> 특정 조건 분석에 과도한 </a:t>
            </a:r>
            <a:r>
              <a:rPr lang="ko-KR" sz="1700" b="1" dirty="0" smtClean="0">
                <a:solidFill>
                  <a:srgbClr val="E9E8E6"/>
                </a:solidFill>
              </a:rPr>
              <a:t>시간 소요</a:t>
            </a:r>
            <a:endParaRPr sz="1700" b="1" dirty="0">
              <a:solidFill>
                <a:srgbClr val="E9E8E6"/>
              </a:solidFill>
            </a:endParaRPr>
          </a:p>
        </p:txBody>
      </p:sp>
      <p:sp>
        <p:nvSpPr>
          <p:cNvPr id="11" name="Google Shape;111;p3"/>
          <p:cNvSpPr txBox="1"/>
          <p:nvPr/>
        </p:nvSpPr>
        <p:spPr>
          <a:xfrm>
            <a:off x="11115078" y="1225541"/>
            <a:ext cx="503319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3200" b="1" dirty="0" smtClean="0">
                <a:solidFill>
                  <a:srgbClr val="E9E8E6"/>
                </a:solidFill>
              </a:rPr>
              <a:t>해결책</a:t>
            </a:r>
            <a:endParaRPr lang="en-US" altLang="ko-KR" sz="3200" b="1" dirty="0" smtClean="0">
              <a:solidFill>
                <a:srgbClr val="E9E8E6"/>
              </a:solidFill>
            </a:endParaRPr>
          </a:p>
          <a:p>
            <a:pPr lvl="0" algn="ctr"/>
            <a:r>
              <a:rPr lang="en-US" altLang="ko-KR" sz="3200" b="1" dirty="0" err="1" smtClean="0">
                <a:solidFill>
                  <a:srgbClr val="E9E8E6"/>
                </a:solidFill>
              </a:rPr>
              <a:t>Ask</a:t>
            </a:r>
            <a:r>
              <a:rPr lang="en-US" altLang="ko-KR" sz="3200" dirty="0" err="1" smtClean="0">
                <a:solidFill>
                  <a:srgbClr val="538CD5"/>
                </a:solidFill>
              </a:rPr>
              <a:t>Fin</a:t>
            </a:r>
            <a:r>
              <a:rPr lang="en-US" altLang="ko-KR" sz="3200" b="1" dirty="0" smtClean="0">
                <a:solidFill>
                  <a:srgbClr val="E9E8E6"/>
                </a:solidFill>
              </a:rPr>
              <a:t> </a:t>
            </a:r>
          </a:p>
          <a:p>
            <a:pPr lvl="0" algn="ctr"/>
            <a:r>
              <a:rPr lang="ko-KR" altLang="en-US" sz="3200" b="1" dirty="0" smtClean="0">
                <a:solidFill>
                  <a:srgbClr val="E9E8E6"/>
                </a:solidFill>
              </a:rPr>
              <a:t>당신의 </a:t>
            </a:r>
            <a:r>
              <a:rPr lang="ko-KR" altLang="en-US" sz="3200" b="1" dirty="0">
                <a:solidFill>
                  <a:srgbClr val="E9E8E6"/>
                </a:solidFill>
              </a:rPr>
              <a:t>파트너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8157882" y="5317687"/>
            <a:ext cx="1740374" cy="1025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11;p3"/>
          <p:cNvSpPr txBox="1"/>
          <p:nvPr/>
        </p:nvSpPr>
        <p:spPr>
          <a:xfrm>
            <a:off x="1855928" y="1225541"/>
            <a:ext cx="503319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문제점</a:t>
            </a:r>
            <a:r>
              <a:rPr lang="ko-KR" alt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ko-KR" alt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alt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이해하기  복잡하고 어려운 </a:t>
            </a:r>
            <a:r>
              <a:rPr lang="ko-KR" alt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금융 데이터</a:t>
            </a:r>
            <a:endParaRPr lang="ko-KR" alt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1190625" y="466494"/>
            <a:ext cx="27567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/>
          </a:p>
        </p:txBody>
      </p:sp>
      <p:cxnSp>
        <p:nvCxnSpPr>
          <p:cNvPr id="118" name="Google Shape;118;p4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4"/>
          <p:cNvSpPr txBox="1"/>
          <p:nvPr/>
        </p:nvSpPr>
        <p:spPr>
          <a:xfrm>
            <a:off x="1028700" y="1449169"/>
            <a:ext cx="4229100" cy="59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561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0"/>
              <a:buFont typeface="Arial"/>
              <a:buAutoNum type="arabicPeriod"/>
            </a:pPr>
            <a:r>
              <a:rPr lang="ko-KR" sz="32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지표/차트</a:t>
            </a:r>
            <a:endParaRPr sz="32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979725" y="7217200"/>
            <a:ext cx="4919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실시간 주요 지표: </a:t>
            </a:r>
            <a:r>
              <a:rPr lang="ko-KR" sz="2000" dirty="0" err="1">
                <a:solidFill>
                  <a:schemeClr val="lt1"/>
                </a:solidFill>
                <a:sym typeface="Arial"/>
              </a:rPr>
              <a:t>코스피,코스닥</a:t>
            </a:r>
            <a:r>
              <a:rPr lang="ko-KR" sz="2000" dirty="0">
                <a:solidFill>
                  <a:schemeClr val="lt1"/>
                </a:solidFill>
                <a:sym typeface="Arial"/>
              </a:rPr>
              <a:t>, 지수, 원/달러 , WTI 국제 유가 등 핵심 시장 지표의 현재가 및 변동률을 실시간으로 제공합니다.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 </a:t>
            </a:r>
            <a:endParaRPr sz="2000" dirty="0"/>
          </a:p>
          <a:p>
            <a:pPr marL="28575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대화형 차트: 각 지표의 일/주/월 단위 추이를 시각적인 차트로 쉽게 확인하고 분석할 수 있습니다.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641543" y="1449176"/>
            <a:ext cx="4114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9">
                <a:solidFill>
                  <a:schemeClr val="lt1"/>
                </a:solidFill>
              </a:rPr>
              <a:t>2.</a:t>
            </a:r>
            <a:r>
              <a:rPr lang="ko-KR" sz="32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상위거래정보</a:t>
            </a:r>
            <a:endParaRPr sz="32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897551" y="7231953"/>
            <a:ext cx="5004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lt1"/>
                </a:solidFill>
                <a:sym typeface="Arial"/>
              </a:rPr>
              <a:t>종목 순위: 당일 코스피와 코스닥 시장의 상위 종목 목록을 제공합니다.</a:t>
            </a:r>
            <a:endParaRPr sz="20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 dirty="0">
                <a:solidFill>
                  <a:schemeClr val="lt1"/>
                </a:solidFill>
                <a:sym typeface="Arial"/>
              </a:rPr>
              <a:t> </a:t>
            </a:r>
            <a:endParaRPr sz="20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lt1"/>
                </a:solidFill>
                <a:sym typeface="Arial"/>
              </a:rPr>
              <a:t>빠른 시장 파악: 시장의 주요 흐름을 주도하는 종목들을 즉각적으로 파악할 수 있도록 돕습니다.</a:t>
            </a:r>
            <a:endParaRPr sz="20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2739900" y="7217200"/>
            <a:ext cx="5233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경제 지표 현황: 한국은행 ECOS </a:t>
            </a:r>
            <a:r>
              <a:rPr lang="ko-KR" sz="2000" dirty="0" err="1">
                <a:solidFill>
                  <a:schemeClr val="lt1"/>
                </a:solidFill>
                <a:sym typeface="Arial"/>
              </a:rPr>
              <a:t>API를</a:t>
            </a:r>
            <a:r>
              <a:rPr lang="ko-KR" sz="2000" dirty="0">
                <a:solidFill>
                  <a:schemeClr val="lt1"/>
                </a:solidFill>
                <a:sym typeface="Arial"/>
              </a:rPr>
              <a:t> 연동하여 소비자물가지수, 기준금리 등 최신 주요 경제 지표 현황을 제공합니다. </a:t>
            </a:r>
            <a:endParaRPr sz="2000" dirty="0">
              <a:solidFill>
                <a:schemeClr val="lt1"/>
              </a:solidFill>
              <a:sym typeface="Arial"/>
            </a:endParaRPr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2000" dirty="0">
              <a:solidFill>
                <a:schemeClr val="lt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시장 주요 뉴스: 국내 주요 뉴스와 해외 주요 뉴스를 제공합니다.</a:t>
            </a:r>
            <a:endParaRPr sz="2000" dirty="0"/>
          </a:p>
        </p:txBody>
      </p:sp>
      <p:sp>
        <p:nvSpPr>
          <p:cNvPr id="126" name="Google Shape;126;p4"/>
          <p:cNvSpPr/>
          <p:nvPr/>
        </p:nvSpPr>
        <p:spPr>
          <a:xfrm>
            <a:off x="12884950" y="1570973"/>
            <a:ext cx="4114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9">
                <a:solidFill>
                  <a:schemeClr val="lt1"/>
                </a:solidFill>
              </a:rPr>
              <a:t>3.</a:t>
            </a:r>
            <a:r>
              <a:rPr lang="ko-KR" sz="32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지수&amp;뉴스</a:t>
            </a:r>
            <a:endParaRPr sz="32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6395038" y="1570975"/>
            <a:ext cx="6600" cy="826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4"/>
          <p:cNvCxnSpPr/>
          <p:nvPr/>
        </p:nvCxnSpPr>
        <p:spPr>
          <a:xfrm>
            <a:off x="12617675" y="1570975"/>
            <a:ext cx="6600" cy="826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5" y="2256301"/>
            <a:ext cx="5222460" cy="4762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40" y="2256301"/>
            <a:ext cx="5765795" cy="4762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878" y="2981482"/>
            <a:ext cx="5092822" cy="2724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5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/>
          <p:nvPr/>
        </p:nvSpPr>
        <p:spPr>
          <a:xfrm>
            <a:off x="1028700" y="455358"/>
            <a:ext cx="196720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 </a:t>
            </a: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095500"/>
            <a:ext cx="8486775" cy="7491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1030322" y="252757"/>
            <a:ext cx="5851282" cy="192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475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당신의 개인 금융 분석가, 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70845" y="2178925"/>
            <a:ext cx="7042760" cy="713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자연어 이해 능력: 사용자의 복합적인 자연어 질문 ex: "지난 3년 동안 겨울에 가장 많이 오른 제약주는 뭐야?"을 AI가 정확히 이해하고 금융 분석 의도를 파악합니다. 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모델 활용: Google Gemini 1.5-Flash 모델을 사용하여 사용자 쿼리를 stock_analysis, indicator_lookup, comparison_analysis, general_inquiry 등의 유형으로 정확하게 분류합니다. 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맞춤형 분석 엔진: 분류된 의도에 따라 FinanceDataReader, pykrx, DART 등 여러 금융 데이터 소스들을 연동하여 필요한 데이터를 수집하고 분석을 수행합니다.</a:t>
            </a:r>
            <a:endParaRPr sz="17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6"/>
          <p:cNvSpPr/>
          <p:nvPr/>
        </p:nvSpPr>
        <p:spPr>
          <a:xfrm>
            <a:off x="1028700" y="455358"/>
            <a:ext cx="196720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 </a:t>
            </a: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028700" y="380925"/>
            <a:ext cx="7242688" cy="192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475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 </a:t>
            </a: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: 깊이 있는 분석과 효율적인 탐색</a:t>
            </a:r>
            <a:endParaRPr sz="30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307093"/>
            <a:ext cx="4552399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8800" y="2307093"/>
            <a:ext cx="4552398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5867400" y="2307093"/>
            <a:ext cx="3581400" cy="442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직관적인 결과 제공: 사용자의 질문에 대한 분석 결과를 테이블 형태로 깔끔하게 제시합니다.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다양한 분석 유형: 특정 조건(예: '겨울에 가장 많이 오른 제약주'), 변동성, 또는 테마 비교 등 복합적인 분석 결과를 제공.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4173200" y="2307092"/>
            <a:ext cx="3581400" cy="543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원클릭 상세 정보: 분석 결과 테이블에서 특정 종목명을 클릭하면, 해당 기업의 상세 정보를 담은 모달 창이 즉시 팝업됩니다.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통합 정보 제공: 모달 내에서 관련 뉴스, 기업 개요, 주요 재무정보, 주요 공시 등 다각적인 정보를 한눈에 확인할 수 있습니다.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7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7"/>
          <p:cNvSpPr/>
          <p:nvPr/>
        </p:nvSpPr>
        <p:spPr>
          <a:xfrm>
            <a:off x="1028700" y="455358"/>
            <a:ext cx="221246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028700" y="1333500"/>
            <a:ext cx="4483920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부가기능: 뉴스 감성 분석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2702309" y="2324100"/>
            <a:ext cx="3733800" cy="53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AI 기반 뉴스 감성 분석 모델: </a:t>
            </a:r>
            <a:endParaRPr sz="1800"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Hugging Face, kobert 기반의 텍스트 분류 모델을 활용하여 뉴스 텍스트를 분석합니다.</a:t>
            </a:r>
            <a:endParaRPr/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대시보드에 표시되는 뉴스에 AI 기반 감성 분석을 적용하여 사용자에게 더 심층적인 정보를 제공합니다.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850" y="2324100"/>
            <a:ext cx="11478625" cy="69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1305875" y="4657050"/>
            <a:ext cx="1069800" cy="349800"/>
          </a:xfrm>
          <a:prstGeom prst="rect">
            <a:avLst/>
          </a:prstGeom>
          <a:noFill/>
          <a:ln w="381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305875" y="7196050"/>
            <a:ext cx="1069800" cy="349800"/>
          </a:xfrm>
          <a:prstGeom prst="rect">
            <a:avLst/>
          </a:prstGeom>
          <a:noFill/>
          <a:ln w="381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8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8"/>
          <p:cNvSpPr/>
          <p:nvPr/>
        </p:nvSpPr>
        <p:spPr>
          <a:xfrm>
            <a:off x="1028700" y="455358"/>
            <a:ext cx="146706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028700" y="1333500"/>
            <a:ext cx="5360763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부가기능: 단기 주가 추세 예측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13030200" y="2128086"/>
            <a:ext cx="3733800" cy="507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XGBoost 기반 예측 모델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모델 학습에 Open, High, Low, Close, Volume, Range, Volatility 와 같은 파생 특징들을 학습하였습니다.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모델이 단기적인 주가 추세를 예측하여 사용자에게 추가적인 투자 판단 정보를 제공합니다.</a:t>
            </a:r>
            <a:endParaRPr/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128086"/>
            <a:ext cx="11113994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9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9"/>
          <p:cNvSpPr/>
          <p:nvPr/>
        </p:nvSpPr>
        <p:spPr>
          <a:xfrm>
            <a:off x="1028700" y="455358"/>
            <a:ext cx="146706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1028700" y="1333500"/>
            <a:ext cx="4976042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 기능: 퀀트 기반 리포트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060076" y="2293953"/>
            <a:ext cx="4350124" cy="39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경제 지표를 분석하여, 현재 시장의 복합적인 위험 수준을 단일 점수로 계량화합니다.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과거 데이터와 현재 위험도를 기반으로, 향후 1주일의 시장 방향성과 위험도 변화를 전망합니다.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0" y="2297764"/>
            <a:ext cx="10020300" cy="708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841</Words>
  <Application>Microsoft Office PowerPoint</Application>
  <PresentationFormat>사용자 지정</PresentationFormat>
  <Paragraphs>135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</vt:lpstr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human</cp:lastModifiedBy>
  <cp:revision>5</cp:revision>
  <dcterms:created xsi:type="dcterms:W3CDTF">2006-08-16T00:00:00Z</dcterms:created>
  <dcterms:modified xsi:type="dcterms:W3CDTF">2025-07-25T00:31:12Z</dcterms:modified>
</cp:coreProperties>
</file>