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DD05-77FE-664D-90A1-0AB750936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DAC1-BCF6-6E4C-B0F3-21DEF3DDC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57C7-2D6A-7D42-85C0-BF04E29F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3A93-DA35-8A40-9D63-AF926DD2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6084-95BB-E64D-A8F3-53E5DA57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62D7-3D7C-8340-8F49-B8ECD234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A8840-9718-1D48-A4A2-1F9BD3FB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1F42-D3EF-B645-A6E6-3AB40125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A721-40B4-2B40-8895-BC82650E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F682-746F-CF44-A925-60E1B6B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D3956-BA26-5940-A046-BB2F1E7ED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DFFD-F0A7-D04C-853E-B1032910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7AE4-7C11-E34D-AE0B-D7A38BEC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E118-AC7F-8E40-99CD-8EEBEFD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9C13-EB04-9C41-A273-BAEFBAA1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2535-58D9-B64A-99BE-4A80A1BD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E99A-E4E7-3F40-88C5-8D6649B0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D84A-20CC-3B47-BA2B-9ABA59B8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7804-616A-4744-BF7F-DFD3B33A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42CD-7A61-1C46-BABD-DF925012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E617-4385-6A42-85AD-F78EE75F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5C59-0695-2044-AB7E-ED56E9A4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90DB-6553-0144-9955-9756C3C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BCBE-6CEA-D540-964C-39EABA0D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AF17-E027-5F4F-A62B-289099FB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C544-1288-1C47-B90F-C84FA5E0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D72A-B584-6A42-94AC-91DF3893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21709-95AB-334E-A940-5F59FC615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941B-7B3E-8C49-A968-735C978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DE48-45F5-1145-A1E6-700BC840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DDC3-0415-B647-8559-318CF7F5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BB7C-AD11-0F44-BA27-495431BD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5756F-5D87-E246-AE47-DDE0066E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9EAD-D023-9244-9E6E-6AD41EB2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482DF-79A6-7F42-981D-394C6C49B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750E6-B857-4746-A6E1-FA3675F7B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663B1-0956-804F-802D-89BF5539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E8326-F02D-BC40-B48A-CFCDF2FF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3E8A9-D993-144C-BA6E-A39E121C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5A9D-B44F-D74B-9D52-1AE732F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E4105-07FA-1A45-9BBC-2D504939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03C5C-A1BE-5544-8DFF-F7C8A7C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49F-7E1F-604F-A874-8055778E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90B75-C92F-DA46-A71E-0043FE0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97168-E314-F341-9415-367D69B2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FA786-F9DA-7D46-9A0E-32023088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633D-0051-634A-B816-A7CCE70D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CF55-B125-644C-AEA1-4D3BDB51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20B8-9B8C-B043-B0A6-988B3F8E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858BE-C989-D741-B892-95A313D5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22E92-E5B0-8642-B44E-533300E4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33C7-8EC6-134E-BA0E-A3065C0A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56A6-C306-5549-97E9-EA37EDDA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3A52B-5306-284F-BF43-E4858DA51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69A57-0BBB-DD4F-85D7-891F8B65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85D0-74E8-F74A-BB83-6325714B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B0DC-AD20-1C42-8537-D1764989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7D00-0682-D143-BAF8-EE845B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9BE18-D967-EB40-8301-6694ED60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28EC5-831A-2544-9EC7-CEB7EB68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C88A-14E5-D143-AAC9-8D2473812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3AD0-3A32-844F-A7CE-0A7F5B22B7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0B74-2A25-FF41-9DD2-2C66565A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2C32-EE24-3D42-8840-6C465D275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54AD-B2F8-BB43-8659-FAF41F11A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981EB-B3DF-4348-9713-0412F772DA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9997" y="140546"/>
            <a:ext cx="238483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Original Data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E94602-D6DA-B44F-A6DD-EAFBBC1BC503}"/>
              </a:ext>
            </a:extLst>
          </p:cNvPr>
          <p:cNvSpPr txBox="1">
            <a:spLocks/>
          </p:cNvSpPr>
          <p:nvPr/>
        </p:nvSpPr>
        <p:spPr>
          <a:xfrm>
            <a:off x="457954" y="864448"/>
            <a:ext cx="3072897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1 - Unsupervised Outlier Detection method with a random parameter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A16F5F2-C700-9341-91BA-C37AF9D6801B}"/>
              </a:ext>
            </a:extLst>
          </p:cNvPr>
          <p:cNvSpPr txBox="1">
            <a:spLocks/>
          </p:cNvSpPr>
          <p:nvPr/>
        </p:nvSpPr>
        <p:spPr>
          <a:xfrm>
            <a:off x="457953" y="2515387"/>
            <a:ext cx="3072897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2 - Unsupervised Outlier Detection method with a random parameter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8288FE9-1E0B-9343-B7EC-EE96FEFB99D1}"/>
              </a:ext>
            </a:extLst>
          </p:cNvPr>
          <p:cNvSpPr txBox="1">
            <a:spLocks/>
          </p:cNvSpPr>
          <p:nvPr/>
        </p:nvSpPr>
        <p:spPr>
          <a:xfrm>
            <a:off x="322152" y="5054694"/>
            <a:ext cx="3072897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12 - Unsupervised Outlier Detection method with a random parameter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620D93F-3489-1541-832D-BDC493FD1376}"/>
              </a:ext>
            </a:extLst>
          </p:cNvPr>
          <p:cNvSpPr txBox="1">
            <a:spLocks/>
          </p:cNvSpPr>
          <p:nvPr/>
        </p:nvSpPr>
        <p:spPr>
          <a:xfrm>
            <a:off x="1264843" y="4366738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F5D8D-9401-4B44-8128-1A2FF0526084}"/>
              </a:ext>
            </a:extLst>
          </p:cNvPr>
          <p:cNvCxnSpPr/>
          <p:nvPr/>
        </p:nvCxnSpPr>
        <p:spPr>
          <a:xfrm>
            <a:off x="3277355" y="1610554"/>
            <a:ext cx="805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D5794A7-E1C6-E046-883B-986FF7154E14}"/>
              </a:ext>
            </a:extLst>
          </p:cNvPr>
          <p:cNvSpPr txBox="1">
            <a:spLocks/>
          </p:cNvSpPr>
          <p:nvPr/>
        </p:nvSpPr>
        <p:spPr>
          <a:xfrm>
            <a:off x="4083113" y="1370488"/>
            <a:ext cx="3072897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– Outlier score vector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EAC490F-534A-6A41-AE64-9D63FE5E540B}"/>
              </a:ext>
            </a:extLst>
          </p:cNvPr>
          <p:cNvSpPr txBox="1">
            <a:spLocks/>
          </p:cNvSpPr>
          <p:nvPr/>
        </p:nvSpPr>
        <p:spPr>
          <a:xfrm>
            <a:off x="3954856" y="3097084"/>
            <a:ext cx="3072897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– Outlier score vector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AAB0B34-6383-4D4A-B997-F5E403A08B29}"/>
              </a:ext>
            </a:extLst>
          </p:cNvPr>
          <p:cNvSpPr txBox="1">
            <a:spLocks/>
          </p:cNvSpPr>
          <p:nvPr/>
        </p:nvSpPr>
        <p:spPr>
          <a:xfrm>
            <a:off x="3954855" y="5636391"/>
            <a:ext cx="3072897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12 – Outlier score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C97334-7958-8840-BF6A-0ADEA28EB87F}"/>
              </a:ext>
            </a:extLst>
          </p:cNvPr>
          <p:cNvCxnSpPr/>
          <p:nvPr/>
        </p:nvCxnSpPr>
        <p:spPr>
          <a:xfrm>
            <a:off x="3127971" y="3334677"/>
            <a:ext cx="805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B40D8-592E-D049-AC76-EDE7492A7B39}"/>
              </a:ext>
            </a:extLst>
          </p:cNvPr>
          <p:cNvCxnSpPr/>
          <p:nvPr/>
        </p:nvCxnSpPr>
        <p:spPr>
          <a:xfrm>
            <a:off x="3051018" y="5876456"/>
            <a:ext cx="805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674BED0-DB5C-1347-AE24-61C9423D3487}"/>
              </a:ext>
            </a:extLst>
          </p:cNvPr>
          <p:cNvSpPr/>
          <p:nvPr/>
        </p:nvSpPr>
        <p:spPr>
          <a:xfrm>
            <a:off x="5619561" y="196001"/>
            <a:ext cx="2338435" cy="6413028"/>
          </a:xfrm>
          <a:prstGeom prst="rightBrace">
            <a:avLst>
              <a:gd name="adj1" fmla="val 8333"/>
              <a:gd name="adj2" fmla="val 45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E1BAD8E-E1EB-304E-9A96-FC4203BCF093}"/>
              </a:ext>
            </a:extLst>
          </p:cNvPr>
          <p:cNvSpPr txBox="1">
            <a:spLocks/>
          </p:cNvSpPr>
          <p:nvPr/>
        </p:nvSpPr>
        <p:spPr>
          <a:xfrm>
            <a:off x="7571338" y="3277834"/>
            <a:ext cx="3877147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Combined feature space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A93E23D-84C1-3F49-8666-A5E5913F7646}"/>
              </a:ext>
            </a:extLst>
          </p:cNvPr>
          <p:cNvSpPr txBox="1">
            <a:spLocks/>
          </p:cNvSpPr>
          <p:nvPr/>
        </p:nvSpPr>
        <p:spPr>
          <a:xfrm>
            <a:off x="4761745" y="4343549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9754884-0A71-3442-9B5A-4867978168F7}"/>
              </a:ext>
            </a:extLst>
          </p:cNvPr>
          <p:cNvSpPr txBox="1">
            <a:spLocks/>
          </p:cNvSpPr>
          <p:nvPr/>
        </p:nvSpPr>
        <p:spPr>
          <a:xfrm>
            <a:off x="8188105" y="940118"/>
            <a:ext cx="238483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Original Data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859F545-F931-724E-8373-08D272995CFD}"/>
              </a:ext>
            </a:extLst>
          </p:cNvPr>
          <p:cNvSpPr txBox="1">
            <a:spLocks/>
          </p:cNvSpPr>
          <p:nvPr/>
        </p:nvSpPr>
        <p:spPr>
          <a:xfrm>
            <a:off x="9041018" y="1329785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C6408-FFF8-7A40-B565-5D8C563EBB39}"/>
              </a:ext>
            </a:extLst>
          </p:cNvPr>
          <p:cNvSpPr txBox="1"/>
          <p:nvPr/>
        </p:nvSpPr>
        <p:spPr>
          <a:xfrm>
            <a:off x="7449801" y="1616978"/>
            <a:ext cx="459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Outlier score vectors from 12 different OD methods 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C86D0BA-FE81-B44F-81A6-4754DA180815}"/>
              </a:ext>
            </a:extLst>
          </p:cNvPr>
          <p:cNvSpPr txBox="1">
            <a:spLocks/>
          </p:cNvSpPr>
          <p:nvPr/>
        </p:nvSpPr>
        <p:spPr>
          <a:xfrm>
            <a:off x="9252265" y="2857018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D0640F-6C78-A74D-A83F-FC66B6DE8AC6}"/>
              </a:ext>
            </a:extLst>
          </p:cNvPr>
          <p:cNvCxnSpPr>
            <a:cxnSpLocks/>
          </p:cNvCxnSpPr>
          <p:nvPr/>
        </p:nvCxnSpPr>
        <p:spPr>
          <a:xfrm>
            <a:off x="1640473" y="620677"/>
            <a:ext cx="0" cy="3499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981EB-B3DF-4348-9713-0412F772DA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9997" y="140546"/>
            <a:ext cx="238483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Original Data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E94602-D6DA-B44F-A6DD-EAFBBC1BC503}"/>
              </a:ext>
            </a:extLst>
          </p:cNvPr>
          <p:cNvSpPr txBox="1">
            <a:spLocks/>
          </p:cNvSpPr>
          <p:nvPr/>
        </p:nvSpPr>
        <p:spPr>
          <a:xfrm>
            <a:off x="457954" y="864448"/>
            <a:ext cx="3072897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1 - Unsupervised Outlier Detection method with a random parameter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A16F5F2-C700-9341-91BA-C37AF9D6801B}"/>
              </a:ext>
            </a:extLst>
          </p:cNvPr>
          <p:cNvSpPr txBox="1">
            <a:spLocks/>
          </p:cNvSpPr>
          <p:nvPr/>
        </p:nvSpPr>
        <p:spPr>
          <a:xfrm>
            <a:off x="457953" y="2515387"/>
            <a:ext cx="3072897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2 - Unsupervised Outlier Detection method with a random parameter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8288FE9-1E0B-9343-B7EC-EE96FEFB99D1}"/>
              </a:ext>
            </a:extLst>
          </p:cNvPr>
          <p:cNvSpPr txBox="1">
            <a:spLocks/>
          </p:cNvSpPr>
          <p:nvPr/>
        </p:nvSpPr>
        <p:spPr>
          <a:xfrm>
            <a:off x="322152" y="5054694"/>
            <a:ext cx="3072897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12 - Unsupervised Outlier Detection method with a random parameter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620D93F-3489-1541-832D-BDC493FD1376}"/>
              </a:ext>
            </a:extLst>
          </p:cNvPr>
          <p:cNvSpPr txBox="1">
            <a:spLocks/>
          </p:cNvSpPr>
          <p:nvPr/>
        </p:nvSpPr>
        <p:spPr>
          <a:xfrm>
            <a:off x="1264843" y="4366738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F5D8D-9401-4B44-8128-1A2FF0526084}"/>
              </a:ext>
            </a:extLst>
          </p:cNvPr>
          <p:cNvCxnSpPr/>
          <p:nvPr/>
        </p:nvCxnSpPr>
        <p:spPr>
          <a:xfrm>
            <a:off x="3277355" y="1610554"/>
            <a:ext cx="805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D5794A7-E1C6-E046-883B-986FF7154E14}"/>
              </a:ext>
            </a:extLst>
          </p:cNvPr>
          <p:cNvSpPr txBox="1">
            <a:spLocks/>
          </p:cNvSpPr>
          <p:nvPr/>
        </p:nvSpPr>
        <p:spPr>
          <a:xfrm>
            <a:off x="4083113" y="1370488"/>
            <a:ext cx="3072897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– Outlier score vector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EAC490F-534A-6A41-AE64-9D63FE5E540B}"/>
              </a:ext>
            </a:extLst>
          </p:cNvPr>
          <p:cNvSpPr txBox="1">
            <a:spLocks/>
          </p:cNvSpPr>
          <p:nvPr/>
        </p:nvSpPr>
        <p:spPr>
          <a:xfrm>
            <a:off x="3954856" y="3097084"/>
            <a:ext cx="3072897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– Outlier score vector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AAB0B34-6383-4D4A-B997-F5E403A08B29}"/>
              </a:ext>
            </a:extLst>
          </p:cNvPr>
          <p:cNvSpPr txBox="1">
            <a:spLocks/>
          </p:cNvSpPr>
          <p:nvPr/>
        </p:nvSpPr>
        <p:spPr>
          <a:xfrm>
            <a:off x="3954855" y="5636391"/>
            <a:ext cx="3072897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12 – Outlier score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C97334-7958-8840-BF6A-0ADEA28EB87F}"/>
              </a:ext>
            </a:extLst>
          </p:cNvPr>
          <p:cNvCxnSpPr/>
          <p:nvPr/>
        </p:nvCxnSpPr>
        <p:spPr>
          <a:xfrm>
            <a:off x="3127971" y="3334677"/>
            <a:ext cx="805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B40D8-592E-D049-AC76-EDE7492A7B39}"/>
              </a:ext>
            </a:extLst>
          </p:cNvPr>
          <p:cNvCxnSpPr/>
          <p:nvPr/>
        </p:nvCxnSpPr>
        <p:spPr>
          <a:xfrm>
            <a:off x="3051018" y="5876456"/>
            <a:ext cx="805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674BED0-DB5C-1347-AE24-61C9423D3487}"/>
              </a:ext>
            </a:extLst>
          </p:cNvPr>
          <p:cNvSpPr/>
          <p:nvPr/>
        </p:nvSpPr>
        <p:spPr>
          <a:xfrm>
            <a:off x="5672282" y="1051720"/>
            <a:ext cx="2275238" cy="5604094"/>
          </a:xfrm>
          <a:prstGeom prst="rightBrace">
            <a:avLst>
              <a:gd name="adj1" fmla="val 8333"/>
              <a:gd name="adj2" fmla="val 348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E1BAD8E-E1EB-304E-9A96-FC4203BCF093}"/>
              </a:ext>
            </a:extLst>
          </p:cNvPr>
          <p:cNvSpPr txBox="1">
            <a:spLocks/>
          </p:cNvSpPr>
          <p:nvPr/>
        </p:nvSpPr>
        <p:spPr>
          <a:xfrm>
            <a:off x="7385968" y="3344122"/>
            <a:ext cx="4440346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Orthogonal feature space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A93E23D-84C1-3F49-8666-A5E5913F7646}"/>
              </a:ext>
            </a:extLst>
          </p:cNvPr>
          <p:cNvSpPr txBox="1">
            <a:spLocks/>
          </p:cNvSpPr>
          <p:nvPr/>
        </p:nvSpPr>
        <p:spPr>
          <a:xfrm>
            <a:off x="4761745" y="4343549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 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859F545-F931-724E-8373-08D272995CFD}"/>
              </a:ext>
            </a:extLst>
          </p:cNvPr>
          <p:cNvSpPr txBox="1">
            <a:spLocks/>
          </p:cNvSpPr>
          <p:nvPr/>
        </p:nvSpPr>
        <p:spPr>
          <a:xfrm>
            <a:off x="9085530" y="1924300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C6408-FFF8-7A40-B565-5D8C563EBB39}"/>
              </a:ext>
            </a:extLst>
          </p:cNvPr>
          <p:cNvSpPr txBox="1"/>
          <p:nvPr/>
        </p:nvSpPr>
        <p:spPr>
          <a:xfrm>
            <a:off x="7476272" y="1644358"/>
            <a:ext cx="4519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Outlier score vectors from 12 different OD methods 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C86D0BA-FE81-B44F-81A6-4754DA180815}"/>
              </a:ext>
            </a:extLst>
          </p:cNvPr>
          <p:cNvSpPr txBox="1">
            <a:spLocks/>
          </p:cNvSpPr>
          <p:nvPr/>
        </p:nvSpPr>
        <p:spPr>
          <a:xfrm>
            <a:off x="9085530" y="2806668"/>
            <a:ext cx="72955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DAB34D-6CC8-9141-A312-ACF8F8218E1B}"/>
              </a:ext>
            </a:extLst>
          </p:cNvPr>
          <p:cNvCxnSpPr>
            <a:cxnSpLocks/>
          </p:cNvCxnSpPr>
          <p:nvPr/>
        </p:nvCxnSpPr>
        <p:spPr>
          <a:xfrm>
            <a:off x="1640473" y="620677"/>
            <a:ext cx="0" cy="3499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1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6BA0-BB0C-BE4C-85F3-61C371C3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307" y="286535"/>
            <a:ext cx="10515600" cy="6259119"/>
          </a:xfrm>
        </p:spPr>
        <p:txBody>
          <a:bodyPr>
            <a:normAutofit/>
          </a:bodyPr>
          <a:lstStyle/>
          <a:p>
            <a:r>
              <a:rPr lang="en-US" dirty="0"/>
              <a:t>Create 21 random </a:t>
            </a:r>
            <a:r>
              <a:rPr lang="en-US" u="sng" dirty="0"/>
              <a:t>Combined feature spaces</a:t>
            </a:r>
            <a:r>
              <a:rPr lang="en-US" dirty="0"/>
              <a:t> for each dataset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each random combined feature space do:</a:t>
            </a:r>
          </a:p>
          <a:p>
            <a:r>
              <a:rPr lang="en-US" dirty="0"/>
              <a:t>Split dataset to 80% and 20%</a:t>
            </a:r>
          </a:p>
          <a:p>
            <a:endParaRPr lang="en-US" dirty="0"/>
          </a:p>
          <a:p>
            <a:r>
              <a:rPr lang="en-US" dirty="0"/>
              <a:t>Employ 10fold Cross validation on the 80% of the data to optimize the parameters of OCSVM with respect to ROC AUC</a:t>
            </a:r>
          </a:p>
          <a:p>
            <a:endParaRPr lang="en-US" dirty="0"/>
          </a:p>
          <a:p>
            <a:r>
              <a:rPr lang="en-US" dirty="0"/>
              <a:t>Measure the performance of the OCSVM (trained with the optimal parameter values from the 10-fold cross-validation)  on ﻿subset containing 20% of the data (test set)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6BA0-BB0C-BE4C-85F3-61C371C3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307" y="286535"/>
            <a:ext cx="10515600" cy="6259119"/>
          </a:xfrm>
        </p:spPr>
        <p:txBody>
          <a:bodyPr>
            <a:normAutofit/>
          </a:bodyPr>
          <a:lstStyle/>
          <a:p>
            <a:r>
              <a:rPr lang="en-US" dirty="0"/>
              <a:t>Create 21 random </a:t>
            </a:r>
            <a:r>
              <a:rPr lang="en-US" u="sng" dirty="0"/>
              <a:t>Orthogonal feature spaces</a:t>
            </a:r>
            <a:r>
              <a:rPr lang="en-US" dirty="0"/>
              <a:t> for each dataset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each random orthogonal feature space do:</a:t>
            </a:r>
          </a:p>
          <a:p>
            <a:r>
              <a:rPr lang="en-US" dirty="0"/>
              <a:t>Split dataset to 80% and 20%</a:t>
            </a:r>
          </a:p>
          <a:p>
            <a:endParaRPr lang="en-US" dirty="0"/>
          </a:p>
          <a:p>
            <a:r>
              <a:rPr lang="en-US" dirty="0"/>
              <a:t>Employ 10fold Cross validation on the 80% of the data to optimize the parameters of OCSVM with respect to ROC AUC</a:t>
            </a:r>
          </a:p>
          <a:p>
            <a:endParaRPr lang="en-US" dirty="0"/>
          </a:p>
          <a:p>
            <a:r>
              <a:rPr lang="en-US" dirty="0"/>
              <a:t>Measure the performance of the OCSVM (trained with the optimal parameter values from the 10-fold cross-validation)  on ﻿subset containing 20% of the data (test set)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7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259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Kaiafas</dc:creator>
  <cp:lastModifiedBy>Kaiafas</cp:lastModifiedBy>
  <cp:revision>98</cp:revision>
  <cp:lastPrinted>2019-08-12T09:43:32Z</cp:lastPrinted>
  <dcterms:created xsi:type="dcterms:W3CDTF">2019-07-08T13:55:55Z</dcterms:created>
  <dcterms:modified xsi:type="dcterms:W3CDTF">2019-08-12T09:44:38Z</dcterms:modified>
</cp:coreProperties>
</file>