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4" r:id="rId17"/>
    <p:sldId id="273" r:id="rId18"/>
    <p:sldId id="276" r:id="rId19"/>
    <p:sldId id="275" r:id="rId20"/>
    <p:sldId id="277" r:id="rId21"/>
    <p:sldId id="260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9" autoAdjust="0"/>
    <p:restoredTop sz="94653" autoAdjust="0"/>
  </p:normalViewPr>
  <p:slideViewPr>
    <p:cSldViewPr>
      <p:cViewPr varScale="1">
        <p:scale>
          <a:sx n="102" d="100"/>
          <a:sy n="102" d="100"/>
        </p:scale>
        <p:origin x="-1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0551EB-300B-2749-B8A8-02181FA1541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A034-4267-DF4C-BB19-3369C4E7FBC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46492FC-B788-2242-8967-BD7BEBA8A72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FBACE30-60BB-3A49-BD4C-EA31363B48F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C57409-93BE-D74F-9E99-7095D142531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0A1B-1359-A94F-972D-7DB719986964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1AD95E6-8A3E-C546-8FE9-D4E7BB115944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A2224-7B69-2045-833D-CFE2BA8602A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5C8823-35DF-1A44-816C-6B2FFC8C9E6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0158DD-D048-DC4B-8512-9D315CEFA3B4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ACCCE4A-6F2B-B14F-86D2-B76B1CE6603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598E2C-EEC9-8B4B-A6E5-81CFBBB8FF84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50825" y="3717032"/>
            <a:ext cx="6697439" cy="1727548"/>
          </a:xfrm>
        </p:spPr>
        <p:txBody>
          <a:bodyPr>
            <a:normAutofit fontScale="90000"/>
          </a:bodyPr>
          <a:lstStyle/>
          <a:p>
            <a:pPr algn="l"/>
            <a:r>
              <a:rPr lang="es-UY" sz="3600" b="1" dirty="0" smtClean="0">
                <a:solidFill>
                  <a:srgbClr val="333333"/>
                </a:solidFill>
              </a:rPr>
              <a:t>Mining Domestic Violence Data to Uncover Temporal Patterns &amp; Trends</a:t>
            </a:r>
            <a:endParaRPr lang="es-ES" sz="3600" b="1" dirty="0">
              <a:solidFill>
                <a:srgbClr val="333333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427538" y="4724400"/>
            <a:ext cx="4537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2000" b="1" dirty="0" smtClean="0">
                <a:solidFill>
                  <a:srgbClr val="333333"/>
                </a:solidFill>
              </a:rPr>
              <a:t>Kelley </a:t>
            </a:r>
            <a:r>
              <a:rPr lang="en-US" sz="2000" b="1" dirty="0" err="1" smtClean="0">
                <a:solidFill>
                  <a:srgbClr val="333333"/>
                </a:solidFill>
              </a:rPr>
              <a:t>Stieler</a:t>
            </a:r>
            <a:endParaRPr lang="en-US" sz="2000" b="1" dirty="0" smtClean="0">
              <a:solidFill>
                <a:srgbClr val="333333"/>
              </a:solidFill>
            </a:endParaRPr>
          </a:p>
          <a:p>
            <a:pPr algn="r"/>
            <a:r>
              <a:rPr lang="en-US" sz="2000" b="1" dirty="0" smtClean="0">
                <a:solidFill>
                  <a:srgbClr val="333333"/>
                </a:solidFill>
              </a:rPr>
              <a:t>GA Data Science</a:t>
            </a:r>
          </a:p>
          <a:p>
            <a:pPr algn="r"/>
            <a:r>
              <a:rPr lang="en-US" sz="2000" b="1" dirty="0" smtClean="0">
                <a:solidFill>
                  <a:srgbClr val="333333"/>
                </a:solidFill>
              </a:rPr>
              <a:t>Winter 2017</a:t>
            </a:r>
            <a:endParaRPr lang="es-ES" sz="2000" b="1" dirty="0">
              <a:solidFill>
                <a:srgbClr val="3333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9677" y="20975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TRENDS</a:t>
            </a:r>
            <a:endParaRPr lang="en-US" dirty="0"/>
          </a:p>
        </p:txBody>
      </p:sp>
      <p:pic>
        <p:nvPicPr>
          <p:cNvPr id="4" name="Content Placeholder 3" descr="QFJS4AHgOW2D0raTCk6PYc7iTRihDIrLGI0tgO397a1l7RA0mJgHmXn2EOSFgI3jzHGiJHIN5aIEbD9maTHgO2SzgB+B+6xvUvSHsoW+N8BO9uHjSHUiOoyKywiIqrKrbCIiKgqhSUiIqpKYYmIiKpSWCIioqoUloiIqCqFJSIiqkphiYiIqlJYIiKiqr8AyoPldTkyyiUAAAAASUVORK5CYII=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67" r="-14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899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WEEKS WITH MOST INCIDENTS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Examine highest and lowest weeks </a:t>
            </a:r>
          </a:p>
          <a:p>
            <a:pPr lvl="1"/>
            <a:r>
              <a:rPr lang="en-US" dirty="0" smtClean="0"/>
              <a:t>Across dataset and each year</a:t>
            </a:r>
          </a:p>
          <a:p>
            <a:r>
              <a:rPr lang="en-US" dirty="0" smtClean="0"/>
              <a:t>Highest weeks consistently in Spring/Summer</a:t>
            </a:r>
          </a:p>
          <a:p>
            <a:r>
              <a:rPr lang="en-US" dirty="0" smtClean="0"/>
              <a:t>Lowest weeks consistently in Winter</a:t>
            </a:r>
          </a:p>
          <a:p>
            <a:r>
              <a:rPr lang="en-US" dirty="0" smtClean="0"/>
              <a:t>No evidence Holiday Season associated with an increase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2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TREND BY DAY OF THE WEEK</a:t>
            </a:r>
            <a:endParaRPr lang="en-US" dirty="0"/>
          </a:p>
        </p:txBody>
      </p:sp>
      <p:pic>
        <p:nvPicPr>
          <p:cNvPr id="4" name="Content Placeholder 3" descr="N7uR18nNTU1qWInetKiRqPRaJJGu7k0Go1GkzRaTDQajUaTNFpMNBqNRpM0Wkw0Go1GkzRaTDQajUaTNP8f49Imn69Y+4AAAAAASUVORK5CYII=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44" b="-27344"/>
          <a:stretch>
            <a:fillRect/>
          </a:stretch>
        </p:blipFill>
        <p:spPr>
          <a:xfrm>
            <a:off x="4572000" y="1340768"/>
            <a:ext cx="4464496" cy="51752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72816"/>
            <a:ext cx="4289947" cy="4320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816" y="6309320"/>
            <a:ext cx="364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Monday  . . .  6 = 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0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2001 -2013 </a:t>
            </a:r>
            <a:br>
              <a:rPr lang="en-US" dirty="0" smtClean="0"/>
            </a:br>
            <a:r>
              <a:rPr lang="en-US" dirty="0" smtClean="0"/>
              <a:t>DAILY TREND</a:t>
            </a:r>
            <a:endParaRPr lang="en-US" dirty="0"/>
          </a:p>
        </p:txBody>
      </p:sp>
      <p:pic>
        <p:nvPicPr>
          <p:cNvPr id="7" name="Content Placeholder 6" descr="WJUnqmEEuSVLHDHJJkjpmkEuS1DGDXJKkjhnkkiR1zCCXJKljBrkkSR37F3ZOtoA+TMMNAAAAAElFTkSuQmCC.pn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20" b="-35020"/>
          <a:stretch/>
        </p:blipFill>
        <p:spPr>
          <a:xfrm>
            <a:off x="467544" y="188640"/>
            <a:ext cx="7754440" cy="7440071"/>
          </a:xfrm>
        </p:spPr>
      </p:pic>
    </p:spTree>
    <p:extLst>
      <p:ext uri="{BB962C8B-B14F-4D97-AF65-F5344CB8AC3E}">
        <p14:creationId xmlns:p14="http://schemas.microsoft.com/office/powerpoint/2010/main" val="1012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OUTLIERS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nlargest</a:t>
            </a:r>
            <a:r>
              <a:rPr lang="en-US" dirty="0" smtClean="0"/>
              <a:t>(5) </a:t>
            </a:r>
            <a:r>
              <a:rPr lang="en-US" dirty="0" smtClean="0"/>
              <a:t>across 13 years and by year</a:t>
            </a:r>
          </a:p>
          <a:p>
            <a:r>
              <a:rPr lang="en-US" dirty="0" smtClean="0"/>
              <a:t>New Year’s Day </a:t>
            </a:r>
          </a:p>
          <a:p>
            <a:pPr lvl="1"/>
            <a:r>
              <a:rPr lang="en-US" dirty="0" smtClean="0"/>
              <a:t>Highest number of daily incidents for 11 out of the 13 years (2</a:t>
            </a:r>
            <a:r>
              <a:rPr lang="en-US" baseline="30000" dirty="0" smtClean="0"/>
              <a:t>nd</a:t>
            </a:r>
            <a:r>
              <a:rPr lang="en-US" dirty="0" smtClean="0"/>
              <a:t> highest other two)</a:t>
            </a:r>
          </a:p>
          <a:p>
            <a:r>
              <a:rPr lang="en-US" dirty="0" smtClean="0"/>
              <a:t>Father’s Day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 smtClean="0"/>
              <a:t>5 for 9 out of the 13 years</a:t>
            </a:r>
          </a:p>
          <a:p>
            <a:r>
              <a:rPr lang="en-US" dirty="0" smtClean="0"/>
              <a:t>Fourth of July </a:t>
            </a:r>
          </a:p>
          <a:p>
            <a:pPr lvl="1"/>
            <a:r>
              <a:rPr lang="en-US" dirty="0" smtClean="0"/>
              <a:t>Top 5 in 5 of 13 years</a:t>
            </a:r>
            <a:endParaRPr lang="en-US" dirty="0" smtClean="0"/>
          </a:p>
          <a:p>
            <a:r>
              <a:rPr lang="en-US" dirty="0" smtClean="0"/>
              <a:t>No day in </a:t>
            </a:r>
            <a:r>
              <a:rPr lang="en-US" dirty="0" smtClean="0"/>
              <a:t>November</a:t>
            </a:r>
            <a:r>
              <a:rPr lang="en-US" dirty="0"/>
              <a:t> </a:t>
            </a:r>
            <a:r>
              <a:rPr lang="en-US" dirty="0" smtClean="0"/>
              <a:t>or  December ever in the </a:t>
            </a:r>
            <a:r>
              <a:rPr lang="en-US" dirty="0" smtClean="0"/>
              <a:t>top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Goal: Classifier </a:t>
            </a:r>
            <a:r>
              <a:rPr lang="mr-IN" dirty="0" smtClean="0"/>
              <a:t>–</a:t>
            </a:r>
            <a:r>
              <a:rPr lang="en-US" dirty="0" smtClean="0"/>
              <a:t> High/Not-high </a:t>
            </a:r>
            <a:r>
              <a:rPr lang="en-US" dirty="0"/>
              <a:t>I</a:t>
            </a:r>
            <a:r>
              <a:rPr lang="en-US" dirty="0" smtClean="0"/>
              <a:t>ncident </a:t>
            </a:r>
            <a:r>
              <a:rPr lang="en-US" dirty="0"/>
              <a:t>D</a:t>
            </a:r>
            <a:r>
              <a:rPr lang="en-US" dirty="0" smtClean="0"/>
              <a:t>ay</a:t>
            </a:r>
            <a:endParaRPr lang="en-US" dirty="0" smtClean="0"/>
          </a:p>
          <a:p>
            <a:r>
              <a:rPr lang="en-US" dirty="0" smtClean="0"/>
              <a:t>Consistent </a:t>
            </a:r>
            <a:r>
              <a:rPr lang="en-US" dirty="0" smtClean="0"/>
              <a:t>Outliers/Trends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utliers </a:t>
            </a:r>
            <a:r>
              <a:rPr lang="en-US" dirty="0" smtClean="0"/>
              <a:t>were consistent every year, eliminated need to create a model to detect spikes </a:t>
            </a:r>
          </a:p>
          <a:p>
            <a:r>
              <a:rPr lang="en-US" dirty="0" smtClean="0"/>
              <a:t>Domestic Violence Spikes</a:t>
            </a:r>
            <a:endParaRPr lang="en-US" dirty="0" smtClean="0"/>
          </a:p>
          <a:p>
            <a:pPr lvl="2"/>
            <a:r>
              <a:rPr lang="en-US" dirty="0" smtClean="0"/>
              <a:t>Sat/Sun highest</a:t>
            </a:r>
          </a:p>
          <a:p>
            <a:pPr lvl="2"/>
            <a:r>
              <a:rPr lang="en-US" dirty="0" smtClean="0"/>
              <a:t>May, June, July highest</a:t>
            </a:r>
          </a:p>
          <a:p>
            <a:pPr lvl="2"/>
            <a:r>
              <a:rPr lang="en-US" dirty="0" smtClean="0"/>
              <a:t>New Years </a:t>
            </a:r>
            <a:r>
              <a:rPr lang="en-US" dirty="0" smtClean="0"/>
              <a:t>Day, Fourth of July, Father’s Day (maybe)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ARIMA  - highest autocorrelation at 7 days 0.6</a:t>
            </a:r>
          </a:p>
          <a:p>
            <a:r>
              <a:rPr lang="en-US" dirty="0" smtClean="0"/>
              <a:t>Data appears </a:t>
            </a:r>
            <a:r>
              <a:rPr lang="en-US" dirty="0"/>
              <a:t>n</a:t>
            </a:r>
            <a:r>
              <a:rPr lang="en-US" dirty="0" smtClean="0"/>
              <a:t>on</a:t>
            </a:r>
            <a:r>
              <a:rPr lang="en-US" dirty="0" smtClean="0"/>
              <a:t>-stationary</a:t>
            </a:r>
          </a:p>
          <a:p>
            <a:pPr lvl="1"/>
            <a:r>
              <a:rPr lang="en-US" dirty="0" smtClean="0"/>
              <a:t>Downward trend and seasonality</a:t>
            </a:r>
            <a:endParaRPr lang="en-US" dirty="0" smtClean="0"/>
          </a:p>
          <a:p>
            <a:r>
              <a:rPr lang="en-US" dirty="0" smtClean="0"/>
              <a:t>Adjust for trend and seasonality</a:t>
            </a:r>
          </a:p>
          <a:p>
            <a:pPr lvl="1"/>
            <a:r>
              <a:rPr lang="en-US" dirty="0" smtClean="0"/>
              <a:t>Transformation </a:t>
            </a:r>
            <a:r>
              <a:rPr lang="mr-IN" dirty="0" smtClean="0"/>
              <a:t>–</a:t>
            </a:r>
            <a:r>
              <a:rPr lang="en-US" dirty="0" smtClean="0"/>
              <a:t> log</a:t>
            </a:r>
          </a:p>
          <a:p>
            <a:pPr lvl="1"/>
            <a:r>
              <a:rPr lang="en-US" dirty="0" smtClean="0"/>
              <a:t>Smoothing </a:t>
            </a:r>
            <a:r>
              <a:rPr lang="mr-IN" dirty="0" smtClean="0"/>
              <a:t>–</a:t>
            </a:r>
            <a:r>
              <a:rPr lang="en-US" dirty="0" smtClean="0"/>
              <a:t> rolling mean plus exponentially weight</a:t>
            </a:r>
          </a:p>
          <a:p>
            <a:pPr lvl="1"/>
            <a:r>
              <a:rPr lang="en-US" dirty="0" smtClean="0"/>
              <a:t>Differencing</a:t>
            </a:r>
          </a:p>
          <a:p>
            <a:r>
              <a:rPr lang="en-US" dirty="0" smtClean="0"/>
              <a:t>Train/Test with adjustments </a:t>
            </a:r>
          </a:p>
          <a:p>
            <a:pPr lvl="1"/>
            <a:r>
              <a:rPr lang="en-US" dirty="0" smtClean="0"/>
              <a:t>Best result </a:t>
            </a:r>
            <a:r>
              <a:rPr lang="en-US" dirty="0"/>
              <a:t>- exponentially weighted  ARMA model</a:t>
            </a:r>
          </a:p>
          <a:p>
            <a:pPr lvl="2"/>
            <a:r>
              <a:rPr lang="en-US" dirty="0" smtClean="0"/>
              <a:t>Mean Absolute Standard Error of 17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is stationary! </a:t>
            </a:r>
            <a:r>
              <a:rPr lang="mr-IN" dirty="0" smtClean="0"/>
              <a:t>–</a:t>
            </a:r>
            <a:r>
              <a:rPr lang="en-US" dirty="0" smtClean="0"/>
              <a:t> enough</a:t>
            </a:r>
          </a:p>
          <a:p>
            <a:r>
              <a:rPr lang="en-US" dirty="0" smtClean="0"/>
              <a:t>Use unadjusted train set</a:t>
            </a:r>
          </a:p>
          <a:p>
            <a:pPr lvl="1"/>
            <a:r>
              <a:rPr lang="en-US" dirty="0" smtClean="0"/>
              <a:t>Tune parameters</a:t>
            </a:r>
          </a:p>
          <a:p>
            <a:pPr lvl="2"/>
            <a:r>
              <a:rPr lang="en-US" dirty="0" smtClean="0"/>
              <a:t>No differencing </a:t>
            </a:r>
            <a:r>
              <a:rPr lang="mr-IN" dirty="0" smtClean="0"/>
              <a:t>–</a:t>
            </a:r>
            <a:r>
              <a:rPr lang="en-US" dirty="0" smtClean="0"/>
              <a:t> any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greatly</a:t>
            </a:r>
            <a:r>
              <a:rPr lang="en-US" dirty="0" smtClean="0"/>
              <a:t> increases errors</a:t>
            </a:r>
          </a:p>
          <a:p>
            <a:r>
              <a:rPr lang="en-US" dirty="0" smtClean="0"/>
              <a:t>Model Results</a:t>
            </a:r>
          </a:p>
          <a:p>
            <a:pPr lvl="1"/>
            <a:r>
              <a:rPr lang="en-US" dirty="0" smtClean="0"/>
              <a:t>ARMA (3,3)</a:t>
            </a:r>
          </a:p>
          <a:p>
            <a:pPr lvl="2"/>
            <a:r>
              <a:rPr lang="en-US" dirty="0" smtClean="0"/>
              <a:t>AR </a:t>
            </a:r>
            <a:r>
              <a:rPr lang="mr-IN" dirty="0" smtClean="0"/>
              <a:t>–</a:t>
            </a:r>
            <a:r>
              <a:rPr lang="en-US" dirty="0" smtClean="0"/>
              <a:t> ACF plot </a:t>
            </a:r>
          </a:p>
          <a:p>
            <a:pPr lvl="2"/>
            <a:r>
              <a:rPr lang="en-US" dirty="0" smtClean="0"/>
              <a:t>MA </a:t>
            </a:r>
            <a:r>
              <a:rPr lang="mr-IN" dirty="0" smtClean="0"/>
              <a:t>–</a:t>
            </a:r>
            <a:r>
              <a:rPr lang="en-US" dirty="0" smtClean="0"/>
              <a:t> quickly adjust for shocks</a:t>
            </a:r>
          </a:p>
          <a:p>
            <a:pPr lvl="1"/>
            <a:r>
              <a:rPr lang="en-US" dirty="0" smtClean="0"/>
              <a:t>MSE 16.61</a:t>
            </a:r>
          </a:p>
          <a:p>
            <a:pPr lvl="1"/>
            <a:r>
              <a:rPr lang="en-US" dirty="0" smtClean="0"/>
              <a:t>Test set </a:t>
            </a:r>
            <a:r>
              <a:rPr lang="mr-IN" dirty="0" smtClean="0"/>
              <a:t>–</a:t>
            </a:r>
            <a:r>
              <a:rPr lang="en-US" dirty="0" smtClean="0"/>
              <a:t> mean 113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 22  -  max 216 </a:t>
            </a:r>
          </a:p>
          <a:p>
            <a:pPr lvl="1"/>
            <a:r>
              <a:rPr lang="en-US" dirty="0" err="1" smtClean="0"/>
              <a:t>Pred</a:t>
            </a:r>
            <a:r>
              <a:rPr lang="en-US" dirty="0" smtClean="0"/>
              <a:t> set - mean 119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 11 </a:t>
            </a:r>
            <a:r>
              <a:rPr lang="mr-IN" dirty="0" smtClean="0"/>
              <a:t>–</a:t>
            </a:r>
            <a:r>
              <a:rPr lang="en-US" dirty="0" smtClean="0"/>
              <a:t> max 139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512" y="764704"/>
            <a:ext cx="878497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</a:t>
            </a:r>
            <a:endParaRPr lang="mr-IN" dirty="0" smtClean="0"/>
          </a:p>
          <a:p>
            <a:endParaRPr lang="en-US" dirty="0" smtClean="0"/>
          </a:p>
          <a:p>
            <a:endParaRPr lang="mr-IN" dirty="0" smtClean="0"/>
          </a:p>
          <a:p>
            <a:r>
              <a:rPr lang="mr-IN" dirty="0" smtClean="0"/>
              <a:t>Dep. Variable:               Domestic   </a:t>
            </a:r>
            <a:r>
              <a:rPr lang="en-US" dirty="0" smtClean="0"/>
              <a:t>		</a:t>
            </a:r>
            <a:r>
              <a:rPr lang="mr-IN" dirty="0" smtClean="0"/>
              <a:t>No. Observations:               </a:t>
            </a:r>
            <a:r>
              <a:rPr lang="en-US" dirty="0" smtClean="0"/>
              <a:t>  </a:t>
            </a:r>
            <a:r>
              <a:rPr lang="mr-IN" dirty="0" smtClean="0"/>
              <a:t>  4748</a:t>
            </a:r>
          </a:p>
          <a:p>
            <a:r>
              <a:rPr lang="mr-IN" dirty="0" smtClean="0"/>
              <a:t>Model</a:t>
            </a:r>
            <a:r>
              <a:rPr lang="mr-IN" dirty="0"/>
              <a:t>:                    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mr-IN" dirty="0" smtClean="0"/>
              <a:t> </a:t>
            </a:r>
            <a:r>
              <a:rPr lang="mr-IN" dirty="0"/>
              <a:t>ARMA(3, 3)   </a:t>
            </a:r>
            <a:r>
              <a:rPr lang="en-US" dirty="0" smtClean="0"/>
              <a:t>	</a:t>
            </a:r>
            <a:r>
              <a:rPr lang="mr-IN" dirty="0" smtClean="0"/>
              <a:t>Log </a:t>
            </a:r>
            <a:r>
              <a:rPr lang="mr-IN" dirty="0"/>
              <a:t>Likelihood              -21081.851</a:t>
            </a:r>
          </a:p>
          <a:p>
            <a:r>
              <a:rPr lang="mr-IN" dirty="0"/>
              <a:t>Method:                       </a:t>
            </a:r>
            <a:r>
              <a:rPr lang="en-US" dirty="0" smtClean="0"/>
              <a:t> </a:t>
            </a:r>
            <a:r>
              <a:rPr lang="mr-IN" dirty="0" smtClean="0"/>
              <a:t>css</a:t>
            </a:r>
            <a:r>
              <a:rPr lang="mr-IN" dirty="0"/>
              <a:t>-mle   </a:t>
            </a:r>
            <a:r>
              <a:rPr lang="en-US" dirty="0" smtClean="0"/>
              <a:t>		</a:t>
            </a:r>
            <a:r>
              <a:rPr lang="mr-IN" dirty="0" smtClean="0"/>
              <a:t>S.D</a:t>
            </a:r>
            <a:r>
              <a:rPr lang="mr-IN" dirty="0"/>
              <a:t>. of innovations            </a:t>
            </a:r>
            <a:r>
              <a:rPr lang="en-US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20.501</a:t>
            </a:r>
          </a:p>
          <a:p>
            <a:r>
              <a:rPr lang="en-US" dirty="0" smtClean="0"/>
              <a:t>					</a:t>
            </a:r>
            <a:r>
              <a:rPr lang="mr-IN" dirty="0" smtClean="0"/>
              <a:t>AIC                        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mr-IN" dirty="0"/>
              <a:t>42179.701</a:t>
            </a:r>
          </a:p>
          <a:p>
            <a:r>
              <a:rPr lang="en-US" dirty="0" smtClean="0"/>
              <a:t>					</a:t>
            </a:r>
            <a:r>
              <a:rPr lang="mr-IN" dirty="0" smtClean="0"/>
              <a:t>BIC                          </a:t>
            </a:r>
            <a:r>
              <a:rPr lang="en-US" dirty="0" smtClean="0"/>
              <a:t>       </a:t>
            </a:r>
            <a:r>
              <a:rPr lang="mr-IN" dirty="0" smtClean="0"/>
              <a:t>42231.425</a:t>
            </a:r>
          </a:p>
          <a:p>
            <a:r>
              <a:rPr lang="mr-IN" dirty="0" smtClean="0"/>
              <a:t>Sample:                    01-01-2001   </a:t>
            </a:r>
            <a:r>
              <a:rPr lang="en-US" dirty="0" smtClean="0"/>
              <a:t>		</a:t>
            </a:r>
            <a:r>
              <a:rPr lang="mr-IN" dirty="0" smtClean="0"/>
              <a:t>HQIC                       </a:t>
            </a:r>
            <a:r>
              <a:rPr lang="en-US" dirty="0" smtClean="0"/>
              <a:t>     </a:t>
            </a:r>
            <a:r>
              <a:rPr lang="mr-IN" dirty="0" smtClean="0"/>
              <a:t>  42197.877</a:t>
            </a:r>
          </a:p>
          <a:p>
            <a:r>
              <a:rPr lang="mr-IN" dirty="0" smtClean="0"/>
              <a:t>                        </a:t>
            </a:r>
            <a:r>
              <a:rPr lang="en-US" dirty="0" smtClean="0"/>
              <a:t>         </a:t>
            </a:r>
            <a:r>
              <a:rPr lang="mr-IN" dirty="0" smtClean="0"/>
              <a:t> </a:t>
            </a:r>
            <a:r>
              <a:rPr lang="mr-IN" dirty="0"/>
              <a:t>- 12-31-2013                                         </a:t>
            </a:r>
          </a:p>
          <a:p>
            <a:r>
              <a:rPr lang="mr-IN" dirty="0"/>
              <a:t>===============================================================</a:t>
            </a:r>
            <a:r>
              <a:rPr lang="mr-IN" dirty="0" smtClean="0"/>
              <a:t>=</a:t>
            </a:r>
            <a:endParaRPr lang="mr-IN" dirty="0"/>
          </a:p>
          <a:p>
            <a:r>
              <a:rPr lang="mr-IN" dirty="0"/>
              <a:t>                     </a:t>
            </a:r>
            <a:r>
              <a:rPr lang="en-US" dirty="0" smtClean="0"/>
              <a:t>           </a:t>
            </a:r>
            <a:r>
              <a:rPr lang="mr-IN" dirty="0" smtClean="0"/>
              <a:t>coef    </a:t>
            </a:r>
            <a:r>
              <a:rPr lang="en-US" dirty="0" smtClean="0"/>
              <a:t>     </a:t>
            </a:r>
            <a:r>
              <a:rPr lang="mr-IN" dirty="0" smtClean="0"/>
              <a:t>std </a:t>
            </a:r>
            <a:r>
              <a:rPr lang="mr-IN" dirty="0"/>
              <a:t>err          z      </a:t>
            </a:r>
            <a:r>
              <a:rPr lang="en-US" dirty="0" smtClean="0"/>
              <a:t>      </a:t>
            </a:r>
            <a:r>
              <a:rPr lang="mr-IN" dirty="0" smtClean="0"/>
              <a:t>P</a:t>
            </a:r>
            <a:r>
              <a:rPr lang="mr-IN" dirty="0"/>
              <a:t>&gt;|z|      </a:t>
            </a:r>
            <a:r>
              <a:rPr lang="en-US" dirty="0" smtClean="0"/>
              <a:t>     </a:t>
            </a:r>
            <a:r>
              <a:rPr lang="mr-IN" dirty="0" smtClean="0"/>
              <a:t>[</a:t>
            </a:r>
            <a:r>
              <a:rPr lang="mr-IN" dirty="0"/>
              <a:t>95.0% Conf. Int.]</a:t>
            </a:r>
          </a:p>
          <a:p>
            <a:r>
              <a:rPr lang="mr-IN" dirty="0"/>
              <a:t>----------------------------------------------------------------------------------</a:t>
            </a:r>
          </a:p>
          <a:p>
            <a:r>
              <a:rPr lang="mr-IN" dirty="0"/>
              <a:t>const            </a:t>
            </a:r>
            <a:r>
              <a:rPr lang="en-US" dirty="0" smtClean="0"/>
              <a:t>       </a:t>
            </a:r>
            <a:r>
              <a:rPr lang="mr-IN" dirty="0" smtClean="0"/>
              <a:t>142.0157     </a:t>
            </a:r>
            <a:r>
              <a:rPr lang="mr-IN" dirty="0"/>
              <a:t>31.243      </a:t>
            </a:r>
            <a:r>
              <a:rPr lang="en-US" dirty="0" smtClean="0"/>
              <a:t>  </a:t>
            </a:r>
            <a:r>
              <a:rPr lang="mr-IN" dirty="0" smtClean="0"/>
              <a:t>4.545      </a:t>
            </a:r>
            <a:r>
              <a:rPr lang="mr-IN" dirty="0"/>
              <a:t>0.000        80.780   203.251</a:t>
            </a:r>
          </a:p>
          <a:p>
            <a:r>
              <a:rPr lang="mr-IN" dirty="0"/>
              <a:t>ar.L1.Domestic    </a:t>
            </a:r>
            <a:r>
              <a:rPr lang="en-US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2.2456      0.001   </a:t>
            </a:r>
            <a:r>
              <a:rPr lang="en-US" dirty="0" smtClean="0"/>
              <a:t> </a:t>
            </a:r>
            <a:r>
              <a:rPr lang="mr-IN" dirty="0" smtClean="0"/>
              <a:t>1981.434      </a:t>
            </a:r>
            <a:r>
              <a:rPr lang="mr-IN" dirty="0"/>
              <a:t>0.000         2.243     2.248</a:t>
            </a:r>
          </a:p>
          <a:p>
            <a:r>
              <a:rPr lang="mr-IN" dirty="0"/>
              <a:t>ar.L2.Domestic   </a:t>
            </a:r>
            <a:r>
              <a:rPr lang="en-US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-2.2449      0.001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mr-IN" dirty="0"/>
              <a:t>-1698.827      0.000        -2.247    -2.242</a:t>
            </a:r>
          </a:p>
          <a:p>
            <a:r>
              <a:rPr lang="mr-IN" dirty="0"/>
              <a:t>ar.L3.Domestic   </a:t>
            </a:r>
            <a:r>
              <a:rPr lang="en-US" dirty="0" smtClean="0"/>
              <a:t>  </a:t>
            </a:r>
            <a:r>
              <a:rPr lang="mr-IN" dirty="0" smtClean="0"/>
              <a:t>  </a:t>
            </a:r>
            <a:r>
              <a:rPr lang="mr-IN" dirty="0"/>
              <a:t>0.9985      0.001   </a:t>
            </a:r>
            <a:r>
              <a:rPr lang="en-US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913.126      0.000         0.996     1.001</a:t>
            </a:r>
          </a:p>
          <a:p>
            <a:r>
              <a:rPr lang="mr-IN" dirty="0"/>
              <a:t>ma.L1.Domestic    -2.1158      0.009  </a:t>
            </a:r>
            <a:r>
              <a:rPr lang="en-US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-244.726      0.000        -2.133    -2.099</a:t>
            </a:r>
          </a:p>
          <a:p>
            <a:r>
              <a:rPr lang="mr-IN" dirty="0"/>
              <a:t>ma.L2.Domestic     2.0743      0.010    </a:t>
            </a:r>
            <a:r>
              <a:rPr lang="en-US" dirty="0" smtClean="0"/>
              <a:t>  </a:t>
            </a:r>
            <a:r>
              <a:rPr lang="mr-IN" dirty="0" smtClean="0"/>
              <a:t>210.787      </a:t>
            </a:r>
            <a:r>
              <a:rPr lang="mr-IN" dirty="0"/>
              <a:t>0.000         2.055     2.094</a:t>
            </a:r>
          </a:p>
          <a:p>
            <a:r>
              <a:rPr lang="mr-IN" dirty="0"/>
              <a:t>ma.L3.Domestic    -0.8653      0.008   </a:t>
            </a:r>
            <a:r>
              <a:rPr lang="en-US" dirty="0" smtClean="0"/>
              <a:t>  </a:t>
            </a:r>
            <a:r>
              <a:rPr lang="mr-IN" dirty="0" smtClean="0"/>
              <a:t>-</a:t>
            </a:r>
            <a:r>
              <a:rPr lang="mr-IN" dirty="0"/>
              <a:t>102.900      0.000        -0.882    -0.849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vs. Prediction</a:t>
            </a:r>
            <a:endParaRPr lang="en-US" dirty="0"/>
          </a:p>
        </p:txBody>
      </p:sp>
      <p:pic>
        <p:nvPicPr>
          <p:cNvPr id="4" name="Content Placeholder 3" descr="Tdy8SYr4ZnQAAAABJRU5ErkJggg==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95" r="-19295"/>
          <a:stretch/>
        </p:blipFill>
        <p:spPr>
          <a:xfrm>
            <a:off x="-936104" y="1268760"/>
            <a:ext cx="10620672" cy="5844641"/>
          </a:xfrm>
        </p:spPr>
      </p:pic>
    </p:spTree>
    <p:extLst>
      <p:ext uri="{BB962C8B-B14F-4D97-AF65-F5344CB8AC3E}">
        <p14:creationId xmlns:p14="http://schemas.microsoft.com/office/powerpoint/2010/main" val="355481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</a:t>
            </a:r>
            <a:r>
              <a:rPr lang="en-US" dirty="0" smtClean="0"/>
              <a:t>Government Data </a:t>
            </a:r>
          </a:p>
          <a:p>
            <a:pPr lvl="1"/>
            <a:r>
              <a:rPr lang="en-US" dirty="0" smtClean="0"/>
              <a:t>Use to better understand/ reduce societal ills </a:t>
            </a:r>
          </a:p>
          <a:p>
            <a:r>
              <a:rPr lang="en-US" dirty="0" smtClean="0"/>
              <a:t>Police Department Data offers Unique Opportunities</a:t>
            </a:r>
          </a:p>
          <a:p>
            <a:r>
              <a:rPr lang="en-US" dirty="0" smtClean="0"/>
              <a:t>Domestic Violence Trends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erception </a:t>
            </a:r>
            <a:r>
              <a:rPr lang="en-US" dirty="0" smtClean="0"/>
              <a:t>Increase in Incidents over Holidays</a:t>
            </a:r>
          </a:p>
          <a:p>
            <a:pPr lvl="2"/>
            <a:r>
              <a:rPr lang="en-US" dirty="0" smtClean="0"/>
              <a:t>National Domestic Violence Resource Center </a:t>
            </a:r>
            <a:r>
              <a:rPr lang="en-US" dirty="0" smtClean="0"/>
              <a:t>receives </a:t>
            </a:r>
            <a:r>
              <a:rPr lang="en-US" dirty="0" smtClean="0"/>
              <a:t>media calls every holiday season about the </a:t>
            </a:r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Limited Studies with Mixed Findings</a:t>
            </a:r>
          </a:p>
          <a:p>
            <a:pPr lvl="2"/>
            <a:r>
              <a:rPr lang="en-US" dirty="0" smtClean="0"/>
              <a:t>Idaho study </a:t>
            </a:r>
            <a:r>
              <a:rPr lang="mr-IN" dirty="0" smtClean="0"/>
              <a:t>–</a:t>
            </a:r>
            <a:r>
              <a:rPr lang="en-US" dirty="0" smtClean="0"/>
              <a:t> Air Force Study </a:t>
            </a:r>
          </a:p>
          <a:p>
            <a:pPr lvl="2"/>
            <a:r>
              <a:rPr lang="en-US" dirty="0"/>
              <a:t>National Domestic Violence Hotline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Sudy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 Model</a:t>
            </a:r>
          </a:p>
          <a:p>
            <a:pPr lvl="1"/>
            <a:r>
              <a:rPr lang="en-US" dirty="0" smtClean="0"/>
              <a:t>Take out outliers (residuals plot </a:t>
            </a:r>
            <a:r>
              <a:rPr lang="mr-IN" dirty="0" smtClean="0"/>
              <a:t>–</a:t>
            </a:r>
            <a:r>
              <a:rPr lang="en-US" dirty="0" smtClean="0"/>
              <a:t> showed spikes at New Years)</a:t>
            </a:r>
          </a:p>
          <a:p>
            <a:pPr lvl="1"/>
            <a:r>
              <a:rPr lang="en-US" dirty="0" smtClean="0"/>
              <a:t>“Stationary” </a:t>
            </a:r>
            <a:r>
              <a:rPr lang="mr-IN" dirty="0" smtClean="0"/>
              <a:t>–</a:t>
            </a:r>
            <a:r>
              <a:rPr lang="en-US" dirty="0" smtClean="0"/>
              <a:t> try more models that adjust for mild seasonality</a:t>
            </a:r>
          </a:p>
          <a:p>
            <a:pPr lvl="1"/>
            <a:r>
              <a:rPr lang="en-US" dirty="0" smtClean="0"/>
              <a:t>Seasonal ARIMA Models</a:t>
            </a:r>
          </a:p>
          <a:p>
            <a:r>
              <a:rPr lang="en-US" dirty="0" smtClean="0"/>
              <a:t>Autocorrelation was not very high for model </a:t>
            </a:r>
            <a:r>
              <a:rPr lang="mr-IN" dirty="0" smtClean="0"/>
              <a:t>–</a:t>
            </a:r>
            <a:r>
              <a:rPr lang="en-US" dirty="0" smtClean="0"/>
              <a:t> 0.6</a:t>
            </a:r>
          </a:p>
          <a:p>
            <a:pPr lvl="1"/>
            <a:r>
              <a:rPr lang="en-US" dirty="0" smtClean="0"/>
              <a:t>ARIMA models can only explain so much </a:t>
            </a:r>
          </a:p>
          <a:p>
            <a:pPr lvl="1"/>
            <a:r>
              <a:rPr lang="en-US" dirty="0" smtClean="0"/>
              <a:t>Tendency to revert to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 (Body)"/>
                <a:cs typeface="Georgia (Body)"/>
              </a:rPr>
              <a:t>Vazquez, S. P., </a:t>
            </a:r>
            <a:r>
              <a:rPr lang="en-US" sz="1800" dirty="0" err="1">
                <a:latin typeface="Georgia (Body)"/>
                <a:cs typeface="Georgia (Body)"/>
              </a:rPr>
              <a:t>Stohr</a:t>
            </a:r>
            <a:r>
              <a:rPr lang="en-US" sz="1800" dirty="0">
                <a:latin typeface="Georgia (Body)"/>
                <a:cs typeface="Georgia (Body)"/>
              </a:rPr>
              <a:t>, M. K., &amp; </a:t>
            </a:r>
            <a:r>
              <a:rPr lang="en-US" sz="1800" dirty="0" err="1">
                <a:latin typeface="Georgia (Body)"/>
                <a:cs typeface="Georgia (Body)"/>
              </a:rPr>
              <a:t>Purkiss</a:t>
            </a:r>
            <a:r>
              <a:rPr lang="en-US" sz="1800" dirty="0">
                <a:latin typeface="Georgia (Body)"/>
                <a:cs typeface="Georgia (Body)"/>
              </a:rPr>
              <a:t>, M. (2005). </a:t>
            </a:r>
            <a:r>
              <a:rPr lang="en-US" sz="1800" i="1" dirty="0">
                <a:latin typeface="Georgia (Body)"/>
                <a:cs typeface="Georgia (Body)"/>
              </a:rPr>
              <a:t>Intimate partner violence incidence and characteristics: Idaho NIBRS 1995 to 2001 data.</a:t>
            </a:r>
            <a:r>
              <a:rPr lang="en-US" sz="1800" dirty="0">
                <a:latin typeface="Georgia (Body)"/>
                <a:cs typeface="Georgia (Body)"/>
              </a:rPr>
              <a:t> Criminal Justice Policy Review, 16, 99-114.</a:t>
            </a:r>
          </a:p>
          <a:p>
            <a:r>
              <a:rPr lang="en-US" sz="1800" dirty="0">
                <a:latin typeface="Georgia (Body)"/>
                <a:cs typeface="Georgia (Body)"/>
              </a:rPr>
              <a:t>McCarthy, R. J., </a:t>
            </a:r>
            <a:r>
              <a:rPr lang="en-US" sz="1800" dirty="0" err="1">
                <a:latin typeface="Georgia (Body)"/>
                <a:cs typeface="Georgia (Body)"/>
              </a:rPr>
              <a:t>Rabenhorst</a:t>
            </a:r>
            <a:r>
              <a:rPr lang="en-US" sz="1800" dirty="0">
                <a:latin typeface="Georgia (Body)"/>
                <a:cs typeface="Georgia (Body)"/>
              </a:rPr>
              <a:t>, M. M., Milner, J. S., Travis, W. J., &amp; Collins, P. S. (2014). What difference does a day make? Examining temporal variations in partner maltreatment. </a:t>
            </a:r>
            <a:r>
              <a:rPr lang="en-US" sz="1800" i="1" dirty="0">
                <a:latin typeface="Georgia (Body)"/>
                <a:cs typeface="Georgia (Body)"/>
              </a:rPr>
              <a:t>Journal of Family Psychology</a:t>
            </a:r>
            <a:r>
              <a:rPr lang="en-US" sz="1800" dirty="0">
                <a:latin typeface="Georgia (Body)"/>
                <a:cs typeface="Georgia (Body)"/>
              </a:rPr>
              <a:t>, 28, 421-428</a:t>
            </a:r>
            <a:r>
              <a:rPr lang="en-US" sz="1800" dirty="0" smtClean="0">
                <a:latin typeface="Georgia (Body)"/>
                <a:cs typeface="Georgia (Body)"/>
              </a:rPr>
              <a:t>.</a:t>
            </a:r>
            <a:endParaRPr lang="en-US" sz="1800" dirty="0">
              <a:latin typeface="Georgia (Body)"/>
              <a:cs typeface="Georgia (Body)"/>
            </a:endParaRPr>
          </a:p>
          <a:p>
            <a:r>
              <a:rPr lang="en-US" sz="1800" dirty="0" err="1">
                <a:latin typeface="Georgia (Body)"/>
                <a:cs typeface="Georgia (Body)"/>
              </a:rPr>
              <a:t>Jeltsen</a:t>
            </a:r>
            <a:r>
              <a:rPr lang="en-US" sz="1800" dirty="0">
                <a:latin typeface="Georgia (Body)"/>
                <a:cs typeface="Georgia (Body)"/>
              </a:rPr>
              <a:t>, M. (December 12, 2016) </a:t>
            </a:r>
            <a:r>
              <a:rPr lang="en-US" sz="1800" i="1" dirty="0">
                <a:latin typeface="Georgia (Body)"/>
                <a:cs typeface="Georgia (Body)"/>
              </a:rPr>
              <a:t>Why It’s Dangerous To Claim Domestic Violence ‘Spikes’ Over The Holidays </a:t>
            </a:r>
            <a:r>
              <a:rPr lang="en-US" sz="1800" dirty="0">
                <a:latin typeface="Georgia (Body)"/>
                <a:cs typeface="Georgia (Body)"/>
              </a:rPr>
              <a:t>Huffington Post.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8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Uncover Temporal </a:t>
            </a:r>
            <a:r>
              <a:rPr lang="en-US" dirty="0" smtClean="0"/>
              <a:t>Patterns/Trends </a:t>
            </a:r>
            <a:r>
              <a:rPr lang="en-US" dirty="0"/>
              <a:t>-&gt; </a:t>
            </a:r>
            <a:r>
              <a:rPr lang="en-US" dirty="0" smtClean="0"/>
              <a:t>Predictions</a:t>
            </a:r>
            <a:endParaRPr lang="en-US" dirty="0" smtClean="0"/>
          </a:p>
          <a:p>
            <a:pPr lvl="1"/>
            <a:r>
              <a:rPr lang="en-US" dirty="0" smtClean="0"/>
              <a:t>Better allocate resources/target interventions </a:t>
            </a:r>
            <a:r>
              <a:rPr lang="en-US" dirty="0" smtClean="0">
                <a:sym typeface="Wingdings"/>
              </a:rPr>
              <a:t> Prevention</a:t>
            </a:r>
            <a:endParaRPr lang="en-US" dirty="0" smtClean="0"/>
          </a:p>
          <a:p>
            <a:pPr lvl="1"/>
            <a:r>
              <a:rPr lang="en-US" dirty="0" smtClean="0"/>
              <a:t>Improve </a:t>
            </a:r>
            <a:r>
              <a:rPr lang="en-US" dirty="0"/>
              <a:t>Officer </a:t>
            </a:r>
            <a:r>
              <a:rPr lang="en-US" dirty="0" smtClean="0"/>
              <a:t>Preparedness</a:t>
            </a:r>
          </a:p>
          <a:p>
            <a:pPr lvl="2"/>
            <a:r>
              <a:rPr lang="en-US" dirty="0" smtClean="0"/>
              <a:t>Domestic Violence </a:t>
            </a:r>
            <a:r>
              <a:rPr lang="en-US" dirty="0"/>
              <a:t>Calls are Most  Dangerous Type of Call for Law </a:t>
            </a:r>
            <a:r>
              <a:rPr lang="en-US" dirty="0" smtClean="0"/>
              <a:t>Enforcement </a:t>
            </a:r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0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City of Chicago Data Portal </a:t>
            </a:r>
          </a:p>
          <a:p>
            <a:pPr lvl="1"/>
            <a:r>
              <a:rPr lang="en-US" dirty="0" smtClean="0"/>
              <a:t>API </a:t>
            </a:r>
            <a:endParaRPr lang="en-US" dirty="0"/>
          </a:p>
          <a:p>
            <a:pPr lvl="1"/>
            <a:r>
              <a:rPr lang="en-US" dirty="0" smtClean="0"/>
              <a:t>Thorough Data Dictionary</a:t>
            </a:r>
          </a:p>
          <a:p>
            <a:r>
              <a:rPr lang="en-US" dirty="0" smtClean="0"/>
              <a:t>Crimes - 2001 to Present</a:t>
            </a:r>
          </a:p>
          <a:p>
            <a:pPr lvl="1"/>
            <a:r>
              <a:rPr lang="en-US" dirty="0" smtClean="0"/>
              <a:t>Reported Crimes within City (excluding homicides)</a:t>
            </a:r>
          </a:p>
          <a:p>
            <a:pPr lvl="2"/>
            <a:r>
              <a:rPr lang="en-US" dirty="0" smtClean="0"/>
              <a:t>Date/Time Incident Occurred</a:t>
            </a:r>
          </a:p>
          <a:p>
            <a:pPr lvl="2"/>
            <a:r>
              <a:rPr lang="en-US" dirty="0" smtClean="0"/>
              <a:t> Description</a:t>
            </a:r>
          </a:p>
          <a:p>
            <a:pPr lvl="2"/>
            <a:r>
              <a:rPr lang="en-US" dirty="0" smtClean="0"/>
              <a:t> Location (Block/Longitude/Latitude/Beat)</a:t>
            </a:r>
          </a:p>
          <a:p>
            <a:pPr lvl="2"/>
            <a:r>
              <a:rPr lang="en-US" dirty="0" smtClean="0"/>
              <a:t> Qualifies as Domestic </a:t>
            </a:r>
            <a:r>
              <a:rPr lang="en-US" dirty="0" smtClean="0"/>
              <a:t>Violence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Columns Extracted from Dataset</a:t>
            </a:r>
          </a:p>
          <a:p>
            <a:pPr lvl="1"/>
            <a:r>
              <a:rPr lang="en-US" dirty="0" smtClean="0"/>
              <a:t>“Domestic” </a:t>
            </a:r>
            <a:r>
              <a:rPr lang="mr-IN" dirty="0" smtClean="0"/>
              <a:t>–</a:t>
            </a:r>
            <a:r>
              <a:rPr lang="en-US" dirty="0" smtClean="0"/>
              <a:t>  </a:t>
            </a:r>
            <a:r>
              <a:rPr lang="en-US" dirty="0"/>
              <a:t>Domestic Violence under Ill Statute</a:t>
            </a:r>
          </a:p>
          <a:p>
            <a:pPr lvl="1"/>
            <a:r>
              <a:rPr lang="en-US" dirty="0" smtClean="0"/>
              <a:t>“Date” -  January </a:t>
            </a:r>
            <a:r>
              <a:rPr lang="en-US" dirty="0"/>
              <a:t>1, 2001 to December 31,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Data Cleaning/Preparation</a:t>
            </a:r>
          </a:p>
          <a:p>
            <a:pPr lvl="1"/>
            <a:r>
              <a:rPr lang="en-US" dirty="0" smtClean="0"/>
              <a:t>No nulls/impossible dates!</a:t>
            </a:r>
          </a:p>
          <a:p>
            <a:pPr lvl="1"/>
            <a:r>
              <a:rPr lang="en-US" dirty="0" smtClean="0"/>
              <a:t>Transform Data Types</a:t>
            </a:r>
          </a:p>
          <a:p>
            <a:pPr lvl="2"/>
            <a:r>
              <a:rPr lang="en-US" dirty="0" smtClean="0"/>
              <a:t>“Date”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DateTimeIndex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“Domestic” </a:t>
            </a:r>
            <a:r>
              <a:rPr lang="en-US" dirty="0" smtClean="0">
                <a:sym typeface="Wingdings"/>
              </a:rPr>
              <a:t> Boolean to Float</a:t>
            </a:r>
            <a:endParaRPr lang="en-US" dirty="0" smtClean="0"/>
          </a:p>
          <a:p>
            <a:pPr lvl="1"/>
            <a:r>
              <a:rPr lang="en-US" dirty="0" smtClean="0"/>
              <a:t>Eliminate Time from Date </a:t>
            </a:r>
          </a:p>
          <a:p>
            <a:pPr lvl="1"/>
            <a:r>
              <a:rPr lang="en-US" dirty="0" smtClean="0"/>
              <a:t>Resampled incidents of Domestic Violence by Day</a:t>
            </a:r>
          </a:p>
          <a:p>
            <a:r>
              <a:rPr lang="en-US" dirty="0" smtClean="0"/>
              <a:t>Train/Test Dataset</a:t>
            </a:r>
          </a:p>
          <a:p>
            <a:pPr lvl="1"/>
            <a:r>
              <a:rPr lang="en-US" dirty="0" smtClean="0"/>
              <a:t>Train Data: January 1, 2001 through December 31, 2013</a:t>
            </a:r>
          </a:p>
          <a:p>
            <a:pPr lvl="1"/>
            <a:r>
              <a:rPr lang="en-US" dirty="0" smtClean="0"/>
              <a:t>Test Data: January 1, 2014 to December 31, 2016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20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 SET</a:t>
            </a:r>
            <a:br>
              <a:rPr lang="en-US" dirty="0" smtClean="0"/>
            </a:br>
            <a:r>
              <a:rPr lang="en-US" dirty="0" smtClean="0"/>
              <a:t> Jan. 1, 2001 to Dec. 31,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13 year period</a:t>
            </a:r>
          </a:p>
          <a:p>
            <a:pPr lvl="1"/>
            <a:r>
              <a:rPr lang="en-US" dirty="0" smtClean="0"/>
              <a:t>4,748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679,125 </a:t>
            </a:r>
            <a:r>
              <a:rPr lang="en-US" dirty="0"/>
              <a:t>reported incidents of domestic </a:t>
            </a:r>
            <a:r>
              <a:rPr lang="en-US" dirty="0" smtClean="0"/>
              <a:t>violence</a:t>
            </a:r>
          </a:p>
          <a:p>
            <a:pPr lvl="1"/>
            <a:r>
              <a:rPr lang="en-US" dirty="0" smtClean="0"/>
              <a:t>Mean: 143 incidents/day</a:t>
            </a:r>
          </a:p>
          <a:p>
            <a:pPr lvl="2"/>
            <a:r>
              <a:rPr lang="en-US" dirty="0" smtClean="0"/>
              <a:t>Standard deviation ~ 30</a:t>
            </a:r>
          </a:p>
          <a:p>
            <a:pPr lvl="1"/>
            <a:r>
              <a:rPr lang="en-US" dirty="0" smtClean="0"/>
              <a:t>Median: 140 incidents/day</a:t>
            </a:r>
          </a:p>
          <a:p>
            <a:pPr lvl="1"/>
            <a:r>
              <a:rPr lang="en-US" dirty="0" smtClean="0"/>
              <a:t>Maximum: </a:t>
            </a:r>
            <a:r>
              <a:rPr lang="is-IS" dirty="0"/>
              <a:t>343 (Jan. 1, </a:t>
            </a:r>
            <a:r>
              <a:rPr lang="is-IS" dirty="0" smtClean="0"/>
              <a:t>2004)</a:t>
            </a:r>
            <a:endParaRPr lang="en-US" dirty="0" smtClean="0"/>
          </a:p>
          <a:p>
            <a:pPr lvl="1"/>
            <a:r>
              <a:rPr lang="en-US" dirty="0" smtClean="0"/>
              <a:t>Minimum: 68 (December 12,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14400"/>
            <a:ext cx="2736304" cy="990600"/>
          </a:xfrm>
        </p:spPr>
        <p:txBody>
          <a:bodyPr/>
          <a:lstStyle/>
          <a:p>
            <a:r>
              <a:rPr lang="en-US" dirty="0" smtClean="0"/>
              <a:t>2001 </a:t>
            </a:r>
            <a:r>
              <a:rPr lang="mr-IN" dirty="0" smtClean="0"/>
              <a:t>–</a:t>
            </a:r>
            <a:r>
              <a:rPr lang="en-US" dirty="0" smtClean="0"/>
              <a:t> 2013</a:t>
            </a:r>
            <a:br>
              <a:rPr lang="en-US" dirty="0" smtClean="0"/>
            </a:br>
            <a:r>
              <a:rPr lang="en-US" dirty="0" smtClean="0"/>
              <a:t>YEARLY TREND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Overall Decrease in Incidents/Year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2002 Max: 61,186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2013 Min: 44,839 </a:t>
            </a:r>
          </a:p>
        </p:txBody>
      </p:sp>
      <p:pic>
        <p:nvPicPr>
          <p:cNvPr id="8" name="Content Placeholder 7" descr="ZY0izJt+09SUNJ97XQb1Oly0iSjm2PVL7LgcrJgV2AjHseHViKAAFWb14vqbSnXiY5X7zB9o6kU0nDJDPbVyrh0vnoZVLgD9iFBfRrIumwq0y3vWV7W+X42DdJ77YHkvbXOCPwK6xAgB4lebR9IWlie0PSl6STJA+2n1Tq1Z8l3S0+toZRgaXYhQUAaMIvLABAEwIEANCEAAEANCFAAABNCBAAQBMCBADQhAABADQhQAAATX4AedfRunNs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00" b="-21200"/>
          <a:stretch>
            <a:fillRect/>
          </a:stretch>
        </p:blipFill>
        <p:spPr>
          <a:xfrm>
            <a:off x="2915816" y="620688"/>
            <a:ext cx="5840288" cy="5842405"/>
          </a:xfrm>
        </p:spPr>
      </p:pic>
    </p:spTree>
    <p:extLst>
      <p:ext uri="{BB962C8B-B14F-4D97-AF65-F5344CB8AC3E}">
        <p14:creationId xmlns:p14="http://schemas.microsoft.com/office/powerpoint/2010/main" val="166386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YEARLY TRENDS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2004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2009 -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48880"/>
            <a:ext cx="4154307" cy="316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68" y="2348880"/>
            <a:ext cx="4149272" cy="31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5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smtClean="0"/>
              <a:t>MONTHLY </a:t>
            </a:r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Nov/Dec/Jan/Feb lowest # incidents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May/June/July highest # incidents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“Holiday Season” </a:t>
            </a:r>
            <a:r>
              <a:rPr lang="mr-IN" sz="1800" dirty="0" smtClean="0"/>
              <a:t>–</a:t>
            </a:r>
            <a:r>
              <a:rPr lang="en-US" sz="1800" dirty="0" smtClean="0"/>
              <a:t> Thanksgiving to New Years</a:t>
            </a:r>
          </a:p>
          <a:p>
            <a:pPr lvl="1"/>
            <a:r>
              <a:rPr lang="en-US" sz="1800" dirty="0" smtClean="0"/>
              <a:t>No evidence  incidents increase in Holidays</a:t>
            </a:r>
            <a:endParaRPr lang="en-US" sz="1800" dirty="0"/>
          </a:p>
        </p:txBody>
      </p:sp>
      <p:pic>
        <p:nvPicPr>
          <p:cNvPr id="5" name="Picture 4" descr="gcKkd8yKihFAAAAAABJRU5ErkJggg==%0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21" y="476672"/>
            <a:ext cx="619341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5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10382</TotalTime>
  <Words>734</Words>
  <Application>Microsoft Macintosh PowerPoint</Application>
  <PresentationFormat>On-screen Show (4:3)</PresentationFormat>
  <Paragraphs>151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Mining Domestic Violence Data to Uncover Temporal Patterns &amp; Trends</vt:lpstr>
      <vt:lpstr>BACKGROUND</vt:lpstr>
      <vt:lpstr>PROJECT GOALS</vt:lpstr>
      <vt:lpstr>DATASET</vt:lpstr>
      <vt:lpstr>DATASET</vt:lpstr>
      <vt:lpstr>TRAIN SET  Jan. 1, 2001 to Dec. 31, 2013</vt:lpstr>
      <vt:lpstr>2001 – 2013 YEARLY TREND  </vt:lpstr>
      <vt:lpstr>SAMPLE YEARLY TRENDS  – 2004 - 2009 - </vt:lpstr>
      <vt:lpstr>      MONTHLY TRENDS</vt:lpstr>
      <vt:lpstr>WEEKLY TRENDS</vt:lpstr>
      <vt:lpstr>WEEKS WITH MOST INCIDENTS</vt:lpstr>
      <vt:lpstr>      TREND BY DAY OF THE WEEK</vt:lpstr>
      <vt:lpstr>2001 -2013  DAILY TREND</vt:lpstr>
      <vt:lpstr>EXPLORING OUTLIERS</vt:lpstr>
      <vt:lpstr>BUILDING A MODEL</vt:lpstr>
      <vt:lpstr>BUILDING A MODEL </vt:lpstr>
      <vt:lpstr>MODEL SELECTION</vt:lpstr>
      <vt:lpstr>ARMA RESULTS</vt:lpstr>
      <vt:lpstr>Test Data vs. Prediction</vt:lpstr>
      <vt:lpstr>NEXT STEPS</vt:lpstr>
      <vt:lpstr>SOURCES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SACHIN KELKAR</cp:lastModifiedBy>
  <cp:revision>785</cp:revision>
  <dcterms:created xsi:type="dcterms:W3CDTF">2010-05-23T14:28:12Z</dcterms:created>
  <dcterms:modified xsi:type="dcterms:W3CDTF">2017-01-26T16:14:00Z</dcterms:modified>
</cp:coreProperties>
</file>